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868" r:id="rId2"/>
    <p:sldId id="1878" r:id="rId3"/>
    <p:sldId id="1871" r:id="rId4"/>
    <p:sldId id="1869" r:id="rId5"/>
    <p:sldId id="1885" r:id="rId6"/>
    <p:sldId id="1884" r:id="rId7"/>
    <p:sldId id="1882" r:id="rId8"/>
    <p:sldId id="1883" r:id="rId9"/>
    <p:sldId id="1880" r:id="rId10"/>
    <p:sldId id="1881" r:id="rId11"/>
    <p:sldId id="1886" r:id="rId12"/>
    <p:sldId id="1873" r:id="rId13"/>
    <p:sldId id="1876" r:id="rId14"/>
    <p:sldId id="1841" r:id="rId15"/>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8" autoAdjust="0"/>
    <p:restoredTop sz="94660"/>
  </p:normalViewPr>
  <p:slideViewPr>
    <p:cSldViewPr snapToGrid="0">
      <p:cViewPr varScale="1">
        <p:scale>
          <a:sx n="114" d="100"/>
          <a:sy n="114" d="100"/>
        </p:scale>
        <p:origin x="8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21CF0-737E-42F2-B98D-8AA7FF4EA1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SG" altLang="en-US"/>
          </a:p>
        </p:txBody>
      </p:sp>
      <p:sp>
        <p:nvSpPr>
          <p:cNvPr id="3" name="副标题 2">
            <a:extLst>
              <a:ext uri="{FF2B5EF4-FFF2-40B4-BE49-F238E27FC236}">
                <a16:creationId xmlns:a16="http://schemas.microsoft.com/office/drawing/2014/main" id="{204F6DEF-A331-4CF3-8317-9C0826178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SG" altLang="en-US"/>
          </a:p>
        </p:txBody>
      </p:sp>
      <p:sp>
        <p:nvSpPr>
          <p:cNvPr id="4" name="日期占位符 3">
            <a:extLst>
              <a:ext uri="{FF2B5EF4-FFF2-40B4-BE49-F238E27FC236}">
                <a16:creationId xmlns:a16="http://schemas.microsoft.com/office/drawing/2014/main" id="{05EC4203-4AFF-43CD-9843-33E9AB1219FA}"/>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5" name="页脚占位符 4">
            <a:extLst>
              <a:ext uri="{FF2B5EF4-FFF2-40B4-BE49-F238E27FC236}">
                <a16:creationId xmlns:a16="http://schemas.microsoft.com/office/drawing/2014/main" id="{5BD1F7D4-FBC2-4FA9-B45F-CC01F8297D4A}"/>
              </a:ext>
            </a:extLst>
          </p:cNvPr>
          <p:cNvSpPr>
            <a:spLocks noGrp="1"/>
          </p:cNvSpPr>
          <p:nvPr>
            <p:ph type="ftr" sz="quarter" idx="11"/>
          </p:nvPr>
        </p:nvSpPr>
        <p:spPr/>
        <p:txBody>
          <a:bodyPr/>
          <a:lstStyle/>
          <a:p>
            <a:endParaRPr lang="zh-SG" altLang="en-US"/>
          </a:p>
        </p:txBody>
      </p:sp>
      <p:sp>
        <p:nvSpPr>
          <p:cNvPr id="6" name="灯片编号占位符 5">
            <a:extLst>
              <a:ext uri="{FF2B5EF4-FFF2-40B4-BE49-F238E27FC236}">
                <a16:creationId xmlns:a16="http://schemas.microsoft.com/office/drawing/2014/main" id="{4AADBA84-E5E3-41B0-9135-25C0AADA6EF3}"/>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59417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7BB61-AFE5-452C-B389-6DD120C44A82}"/>
              </a:ext>
            </a:extLst>
          </p:cNvPr>
          <p:cNvSpPr>
            <a:spLocks noGrp="1"/>
          </p:cNvSpPr>
          <p:nvPr>
            <p:ph type="title"/>
          </p:nvPr>
        </p:nvSpPr>
        <p:spPr/>
        <p:txBody>
          <a:bodyPr/>
          <a:lstStyle/>
          <a:p>
            <a:r>
              <a:rPr lang="zh-CN" altLang="en-US"/>
              <a:t>单击此处编辑母版标题样式</a:t>
            </a:r>
            <a:endParaRPr lang="zh-SG" altLang="en-US"/>
          </a:p>
        </p:txBody>
      </p:sp>
      <p:sp>
        <p:nvSpPr>
          <p:cNvPr id="3" name="竖排文字占位符 2">
            <a:extLst>
              <a:ext uri="{FF2B5EF4-FFF2-40B4-BE49-F238E27FC236}">
                <a16:creationId xmlns:a16="http://schemas.microsoft.com/office/drawing/2014/main" id="{4C8C3482-B8C3-44D7-BE33-E031C8DB73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4" name="日期占位符 3">
            <a:extLst>
              <a:ext uri="{FF2B5EF4-FFF2-40B4-BE49-F238E27FC236}">
                <a16:creationId xmlns:a16="http://schemas.microsoft.com/office/drawing/2014/main" id="{30608A2D-CE4D-4350-BBD1-86909E661D44}"/>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5" name="页脚占位符 4">
            <a:extLst>
              <a:ext uri="{FF2B5EF4-FFF2-40B4-BE49-F238E27FC236}">
                <a16:creationId xmlns:a16="http://schemas.microsoft.com/office/drawing/2014/main" id="{A943CA85-90F2-4431-B146-A4318AB1EE2F}"/>
              </a:ext>
            </a:extLst>
          </p:cNvPr>
          <p:cNvSpPr>
            <a:spLocks noGrp="1"/>
          </p:cNvSpPr>
          <p:nvPr>
            <p:ph type="ftr" sz="quarter" idx="11"/>
          </p:nvPr>
        </p:nvSpPr>
        <p:spPr/>
        <p:txBody>
          <a:bodyPr/>
          <a:lstStyle/>
          <a:p>
            <a:endParaRPr lang="zh-SG" altLang="en-US"/>
          </a:p>
        </p:txBody>
      </p:sp>
      <p:sp>
        <p:nvSpPr>
          <p:cNvPr id="6" name="灯片编号占位符 5">
            <a:extLst>
              <a:ext uri="{FF2B5EF4-FFF2-40B4-BE49-F238E27FC236}">
                <a16:creationId xmlns:a16="http://schemas.microsoft.com/office/drawing/2014/main" id="{F828E324-D210-4323-85AA-A8EA9E14FC8C}"/>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346514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4AFC28F-9E7C-4D52-9156-9950C23220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SG" altLang="en-US"/>
          </a:p>
        </p:txBody>
      </p:sp>
      <p:sp>
        <p:nvSpPr>
          <p:cNvPr id="3" name="竖排文字占位符 2">
            <a:extLst>
              <a:ext uri="{FF2B5EF4-FFF2-40B4-BE49-F238E27FC236}">
                <a16:creationId xmlns:a16="http://schemas.microsoft.com/office/drawing/2014/main" id="{9439CF1C-891F-40C7-A1B8-C61FB8745B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4" name="日期占位符 3">
            <a:extLst>
              <a:ext uri="{FF2B5EF4-FFF2-40B4-BE49-F238E27FC236}">
                <a16:creationId xmlns:a16="http://schemas.microsoft.com/office/drawing/2014/main" id="{95895840-F4EA-46D7-8497-2A7C554AB125}"/>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5" name="页脚占位符 4">
            <a:extLst>
              <a:ext uri="{FF2B5EF4-FFF2-40B4-BE49-F238E27FC236}">
                <a16:creationId xmlns:a16="http://schemas.microsoft.com/office/drawing/2014/main" id="{CD9E45CB-3936-446B-B4A5-1A010BA83822}"/>
              </a:ext>
            </a:extLst>
          </p:cNvPr>
          <p:cNvSpPr>
            <a:spLocks noGrp="1"/>
          </p:cNvSpPr>
          <p:nvPr>
            <p:ph type="ftr" sz="quarter" idx="11"/>
          </p:nvPr>
        </p:nvSpPr>
        <p:spPr/>
        <p:txBody>
          <a:bodyPr/>
          <a:lstStyle/>
          <a:p>
            <a:endParaRPr lang="zh-SG" altLang="en-US"/>
          </a:p>
        </p:txBody>
      </p:sp>
      <p:sp>
        <p:nvSpPr>
          <p:cNvPr id="6" name="灯片编号占位符 5">
            <a:extLst>
              <a:ext uri="{FF2B5EF4-FFF2-40B4-BE49-F238E27FC236}">
                <a16:creationId xmlns:a16="http://schemas.microsoft.com/office/drawing/2014/main" id="{496ECDD6-4F10-4612-B6C6-4458D866A66E}"/>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789410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392" y="548680"/>
            <a:ext cx="10959192" cy="589190"/>
          </a:xfrm>
          <a:prstGeom prst="rect">
            <a:avLst/>
          </a:prstGeom>
        </p:spPr>
        <p:txBody>
          <a:bodyPr/>
          <a:lstStyle>
            <a:lvl1pPr>
              <a:defRPr kumimoji="0" lang="zh-CN" altLang="en-US" sz="2799"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392" y="1412776"/>
            <a:ext cx="10959192" cy="4608512"/>
          </a:xfrm>
          <a:prstGeom prst="rect">
            <a:avLst/>
          </a:prstGeom>
          <a:noFill/>
        </p:spPr>
        <p:txBody>
          <a:bodyPr/>
          <a:lstStyle>
            <a:lvl1pPr marL="239010" marR="0" indent="-239010" algn="l" defTabSz="1218316" rtl="0" eaLnBrk="0" fontAlgn="base" latinLnBrk="0" hangingPunct="0">
              <a:lnSpc>
                <a:spcPct val="120000"/>
              </a:lnSpc>
              <a:spcBef>
                <a:spcPts val="0"/>
              </a:spcBef>
              <a:spcAft>
                <a:spcPct val="0"/>
              </a:spcAft>
              <a:buClr>
                <a:srgbClr val="71B2FF"/>
              </a:buClr>
              <a:tabLst/>
              <a:defRPr kumimoji="0" lang="zh-CN" altLang="en-US" sz="1999"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5906" marR="0" indent="-236895" algn="l" defTabSz="1218316"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799"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363" marR="0" indent="-236895" algn="l" defTabSz="1218316" rtl="0" eaLnBrk="0" fontAlgn="base" latinLnBrk="0" hangingPunct="0">
              <a:lnSpc>
                <a:spcPct val="120000"/>
              </a:lnSpc>
              <a:spcBef>
                <a:spcPts val="0"/>
              </a:spcBef>
              <a:spcAft>
                <a:spcPct val="0"/>
              </a:spcAft>
              <a:buClr>
                <a:srgbClr val="71B2FF"/>
              </a:buClr>
              <a:buFontTx/>
              <a:buChar char="-"/>
              <a:tabLst/>
              <a:defRPr kumimoji="0" lang="zh-CN" altLang="en-US" sz="1599"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1"/>
            </a:lvl4pPr>
            <a:lvl5pPr>
              <a:defRPr sz="1541"/>
            </a:lvl5pPr>
            <a:lvl6pPr>
              <a:defRPr sz="1541"/>
            </a:lvl6pPr>
            <a:lvl7pPr>
              <a:defRPr sz="1541"/>
            </a:lvl7pPr>
            <a:lvl8pPr>
              <a:defRPr sz="1541"/>
            </a:lvl8pPr>
            <a:lvl9pPr>
              <a:defRPr sz="1541"/>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67018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83E5D-9DB3-43B0-A029-AD8234564133}"/>
              </a:ext>
            </a:extLst>
          </p:cNvPr>
          <p:cNvSpPr>
            <a:spLocks noGrp="1"/>
          </p:cNvSpPr>
          <p:nvPr>
            <p:ph type="title"/>
          </p:nvPr>
        </p:nvSpPr>
        <p:spPr/>
        <p:txBody>
          <a:bodyPr/>
          <a:lstStyle/>
          <a:p>
            <a:r>
              <a:rPr lang="zh-CN" altLang="en-US"/>
              <a:t>单击此处编辑母版标题样式</a:t>
            </a:r>
            <a:endParaRPr lang="zh-SG" altLang="en-US"/>
          </a:p>
        </p:txBody>
      </p:sp>
      <p:sp>
        <p:nvSpPr>
          <p:cNvPr id="3" name="内容占位符 2">
            <a:extLst>
              <a:ext uri="{FF2B5EF4-FFF2-40B4-BE49-F238E27FC236}">
                <a16:creationId xmlns:a16="http://schemas.microsoft.com/office/drawing/2014/main" id="{AC4D9B82-021B-467A-AC2C-56A7BFCA935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4" name="日期占位符 3">
            <a:extLst>
              <a:ext uri="{FF2B5EF4-FFF2-40B4-BE49-F238E27FC236}">
                <a16:creationId xmlns:a16="http://schemas.microsoft.com/office/drawing/2014/main" id="{1FEDBBD8-3EA3-4694-81FC-FD1EA8A17851}"/>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5" name="页脚占位符 4">
            <a:extLst>
              <a:ext uri="{FF2B5EF4-FFF2-40B4-BE49-F238E27FC236}">
                <a16:creationId xmlns:a16="http://schemas.microsoft.com/office/drawing/2014/main" id="{15A1E350-5EAE-4FC9-BA97-B4869A233690}"/>
              </a:ext>
            </a:extLst>
          </p:cNvPr>
          <p:cNvSpPr>
            <a:spLocks noGrp="1"/>
          </p:cNvSpPr>
          <p:nvPr>
            <p:ph type="ftr" sz="quarter" idx="11"/>
          </p:nvPr>
        </p:nvSpPr>
        <p:spPr/>
        <p:txBody>
          <a:bodyPr/>
          <a:lstStyle/>
          <a:p>
            <a:endParaRPr lang="zh-SG" altLang="en-US"/>
          </a:p>
        </p:txBody>
      </p:sp>
      <p:sp>
        <p:nvSpPr>
          <p:cNvPr id="6" name="灯片编号占位符 5">
            <a:extLst>
              <a:ext uri="{FF2B5EF4-FFF2-40B4-BE49-F238E27FC236}">
                <a16:creationId xmlns:a16="http://schemas.microsoft.com/office/drawing/2014/main" id="{9359063D-49C1-4BF6-9C7B-5325699CB28E}"/>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17691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B4CB1-6F5B-4FE4-940A-B448CA5B74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SG" altLang="en-US"/>
          </a:p>
        </p:txBody>
      </p:sp>
      <p:sp>
        <p:nvSpPr>
          <p:cNvPr id="3" name="文本占位符 2">
            <a:extLst>
              <a:ext uri="{FF2B5EF4-FFF2-40B4-BE49-F238E27FC236}">
                <a16:creationId xmlns:a16="http://schemas.microsoft.com/office/drawing/2014/main" id="{6BABC8DA-AF6E-4971-9ED6-0F525F50D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FEB91F-151D-480B-A6AA-422142AAB0F4}"/>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5" name="页脚占位符 4">
            <a:extLst>
              <a:ext uri="{FF2B5EF4-FFF2-40B4-BE49-F238E27FC236}">
                <a16:creationId xmlns:a16="http://schemas.microsoft.com/office/drawing/2014/main" id="{EC03BEF8-90BE-47BD-B401-169DC3A7B25D}"/>
              </a:ext>
            </a:extLst>
          </p:cNvPr>
          <p:cNvSpPr>
            <a:spLocks noGrp="1"/>
          </p:cNvSpPr>
          <p:nvPr>
            <p:ph type="ftr" sz="quarter" idx="11"/>
          </p:nvPr>
        </p:nvSpPr>
        <p:spPr/>
        <p:txBody>
          <a:bodyPr/>
          <a:lstStyle/>
          <a:p>
            <a:endParaRPr lang="zh-SG" altLang="en-US"/>
          </a:p>
        </p:txBody>
      </p:sp>
      <p:sp>
        <p:nvSpPr>
          <p:cNvPr id="6" name="灯片编号占位符 5">
            <a:extLst>
              <a:ext uri="{FF2B5EF4-FFF2-40B4-BE49-F238E27FC236}">
                <a16:creationId xmlns:a16="http://schemas.microsoft.com/office/drawing/2014/main" id="{C2911C82-34EF-4965-A9A9-2D7866141945}"/>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170489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99714-044A-48BD-B370-228D58A4597A}"/>
              </a:ext>
            </a:extLst>
          </p:cNvPr>
          <p:cNvSpPr>
            <a:spLocks noGrp="1"/>
          </p:cNvSpPr>
          <p:nvPr>
            <p:ph type="title"/>
          </p:nvPr>
        </p:nvSpPr>
        <p:spPr/>
        <p:txBody>
          <a:bodyPr/>
          <a:lstStyle/>
          <a:p>
            <a:r>
              <a:rPr lang="zh-CN" altLang="en-US"/>
              <a:t>单击此处编辑母版标题样式</a:t>
            </a:r>
            <a:endParaRPr lang="zh-SG" altLang="en-US"/>
          </a:p>
        </p:txBody>
      </p:sp>
      <p:sp>
        <p:nvSpPr>
          <p:cNvPr id="3" name="内容占位符 2">
            <a:extLst>
              <a:ext uri="{FF2B5EF4-FFF2-40B4-BE49-F238E27FC236}">
                <a16:creationId xmlns:a16="http://schemas.microsoft.com/office/drawing/2014/main" id="{60BC0A96-B363-414A-A5C3-84473422BE2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4" name="内容占位符 3">
            <a:extLst>
              <a:ext uri="{FF2B5EF4-FFF2-40B4-BE49-F238E27FC236}">
                <a16:creationId xmlns:a16="http://schemas.microsoft.com/office/drawing/2014/main" id="{5164E0D0-0106-4F35-94AD-8EF89BC1E0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5" name="日期占位符 4">
            <a:extLst>
              <a:ext uri="{FF2B5EF4-FFF2-40B4-BE49-F238E27FC236}">
                <a16:creationId xmlns:a16="http://schemas.microsoft.com/office/drawing/2014/main" id="{790C0E4F-D6DC-47E2-A46D-705DB501214C}"/>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6" name="页脚占位符 5">
            <a:extLst>
              <a:ext uri="{FF2B5EF4-FFF2-40B4-BE49-F238E27FC236}">
                <a16:creationId xmlns:a16="http://schemas.microsoft.com/office/drawing/2014/main" id="{54DB3493-1C8B-47E0-9314-3FD658561465}"/>
              </a:ext>
            </a:extLst>
          </p:cNvPr>
          <p:cNvSpPr>
            <a:spLocks noGrp="1"/>
          </p:cNvSpPr>
          <p:nvPr>
            <p:ph type="ftr" sz="quarter" idx="11"/>
          </p:nvPr>
        </p:nvSpPr>
        <p:spPr/>
        <p:txBody>
          <a:bodyPr/>
          <a:lstStyle/>
          <a:p>
            <a:endParaRPr lang="zh-SG" altLang="en-US"/>
          </a:p>
        </p:txBody>
      </p:sp>
      <p:sp>
        <p:nvSpPr>
          <p:cNvPr id="7" name="灯片编号占位符 6">
            <a:extLst>
              <a:ext uri="{FF2B5EF4-FFF2-40B4-BE49-F238E27FC236}">
                <a16:creationId xmlns:a16="http://schemas.microsoft.com/office/drawing/2014/main" id="{FBE44CF9-B30B-41D3-B098-E0F57D4CA3F4}"/>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349061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CA8EF-4A2D-46B1-AF8F-00629779B628}"/>
              </a:ext>
            </a:extLst>
          </p:cNvPr>
          <p:cNvSpPr>
            <a:spLocks noGrp="1"/>
          </p:cNvSpPr>
          <p:nvPr>
            <p:ph type="title"/>
          </p:nvPr>
        </p:nvSpPr>
        <p:spPr>
          <a:xfrm>
            <a:off x="839788" y="365125"/>
            <a:ext cx="10515600" cy="1325563"/>
          </a:xfrm>
        </p:spPr>
        <p:txBody>
          <a:bodyPr/>
          <a:lstStyle/>
          <a:p>
            <a:r>
              <a:rPr lang="zh-CN" altLang="en-US"/>
              <a:t>单击此处编辑母版标题样式</a:t>
            </a:r>
            <a:endParaRPr lang="zh-SG" altLang="en-US"/>
          </a:p>
        </p:txBody>
      </p:sp>
      <p:sp>
        <p:nvSpPr>
          <p:cNvPr id="3" name="文本占位符 2">
            <a:extLst>
              <a:ext uri="{FF2B5EF4-FFF2-40B4-BE49-F238E27FC236}">
                <a16:creationId xmlns:a16="http://schemas.microsoft.com/office/drawing/2014/main" id="{5D9B3C37-192B-47B3-A97D-BE93A91050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CD5B141-FC12-414C-8875-C50F900C63C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5" name="文本占位符 4">
            <a:extLst>
              <a:ext uri="{FF2B5EF4-FFF2-40B4-BE49-F238E27FC236}">
                <a16:creationId xmlns:a16="http://schemas.microsoft.com/office/drawing/2014/main" id="{12E4DE71-6E57-4283-B866-069398BA4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19BD840-670F-4F2A-93E8-7E4F30CEB6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7" name="日期占位符 6">
            <a:extLst>
              <a:ext uri="{FF2B5EF4-FFF2-40B4-BE49-F238E27FC236}">
                <a16:creationId xmlns:a16="http://schemas.microsoft.com/office/drawing/2014/main" id="{C4343887-F6A6-41F3-9568-BF3DF9D3E632}"/>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8" name="页脚占位符 7">
            <a:extLst>
              <a:ext uri="{FF2B5EF4-FFF2-40B4-BE49-F238E27FC236}">
                <a16:creationId xmlns:a16="http://schemas.microsoft.com/office/drawing/2014/main" id="{3F0CB3A8-DCEC-4E8A-9D68-7A1B5F44D47A}"/>
              </a:ext>
            </a:extLst>
          </p:cNvPr>
          <p:cNvSpPr>
            <a:spLocks noGrp="1"/>
          </p:cNvSpPr>
          <p:nvPr>
            <p:ph type="ftr" sz="quarter" idx="11"/>
          </p:nvPr>
        </p:nvSpPr>
        <p:spPr/>
        <p:txBody>
          <a:bodyPr/>
          <a:lstStyle/>
          <a:p>
            <a:endParaRPr lang="zh-SG" altLang="en-US"/>
          </a:p>
        </p:txBody>
      </p:sp>
      <p:sp>
        <p:nvSpPr>
          <p:cNvPr id="9" name="灯片编号占位符 8">
            <a:extLst>
              <a:ext uri="{FF2B5EF4-FFF2-40B4-BE49-F238E27FC236}">
                <a16:creationId xmlns:a16="http://schemas.microsoft.com/office/drawing/2014/main" id="{D14DA8E1-00C2-4AC3-8D09-38E3B2CE7FEF}"/>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382405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04EA-D32B-47D5-AE28-39A076536F8D}"/>
              </a:ext>
            </a:extLst>
          </p:cNvPr>
          <p:cNvSpPr>
            <a:spLocks noGrp="1"/>
          </p:cNvSpPr>
          <p:nvPr>
            <p:ph type="title"/>
          </p:nvPr>
        </p:nvSpPr>
        <p:spPr/>
        <p:txBody>
          <a:bodyPr/>
          <a:lstStyle/>
          <a:p>
            <a:r>
              <a:rPr lang="zh-CN" altLang="en-US"/>
              <a:t>单击此处编辑母版标题样式</a:t>
            </a:r>
            <a:endParaRPr lang="zh-SG" altLang="en-US"/>
          </a:p>
        </p:txBody>
      </p:sp>
      <p:sp>
        <p:nvSpPr>
          <p:cNvPr id="3" name="日期占位符 2">
            <a:extLst>
              <a:ext uri="{FF2B5EF4-FFF2-40B4-BE49-F238E27FC236}">
                <a16:creationId xmlns:a16="http://schemas.microsoft.com/office/drawing/2014/main" id="{4996AF32-33BF-4EA8-8EE1-22FC1566750E}"/>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4" name="页脚占位符 3">
            <a:extLst>
              <a:ext uri="{FF2B5EF4-FFF2-40B4-BE49-F238E27FC236}">
                <a16:creationId xmlns:a16="http://schemas.microsoft.com/office/drawing/2014/main" id="{3AEEAE1C-29C5-47F7-A912-083316DAA256}"/>
              </a:ext>
            </a:extLst>
          </p:cNvPr>
          <p:cNvSpPr>
            <a:spLocks noGrp="1"/>
          </p:cNvSpPr>
          <p:nvPr>
            <p:ph type="ftr" sz="quarter" idx="11"/>
          </p:nvPr>
        </p:nvSpPr>
        <p:spPr/>
        <p:txBody>
          <a:bodyPr/>
          <a:lstStyle/>
          <a:p>
            <a:endParaRPr lang="zh-SG" altLang="en-US"/>
          </a:p>
        </p:txBody>
      </p:sp>
      <p:sp>
        <p:nvSpPr>
          <p:cNvPr id="5" name="灯片编号占位符 4">
            <a:extLst>
              <a:ext uri="{FF2B5EF4-FFF2-40B4-BE49-F238E27FC236}">
                <a16:creationId xmlns:a16="http://schemas.microsoft.com/office/drawing/2014/main" id="{AD2AF125-ADE0-4963-856D-F80D8FF1403A}"/>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212362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021FC2-6AF2-4F3E-9379-9B93F0B5208F}"/>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3" name="页脚占位符 2">
            <a:extLst>
              <a:ext uri="{FF2B5EF4-FFF2-40B4-BE49-F238E27FC236}">
                <a16:creationId xmlns:a16="http://schemas.microsoft.com/office/drawing/2014/main" id="{8FC08C65-0B63-4292-A0AF-A7DDDCCA8A1F}"/>
              </a:ext>
            </a:extLst>
          </p:cNvPr>
          <p:cNvSpPr>
            <a:spLocks noGrp="1"/>
          </p:cNvSpPr>
          <p:nvPr>
            <p:ph type="ftr" sz="quarter" idx="11"/>
          </p:nvPr>
        </p:nvSpPr>
        <p:spPr/>
        <p:txBody>
          <a:bodyPr/>
          <a:lstStyle/>
          <a:p>
            <a:endParaRPr lang="zh-SG" altLang="en-US"/>
          </a:p>
        </p:txBody>
      </p:sp>
      <p:sp>
        <p:nvSpPr>
          <p:cNvPr id="4" name="灯片编号占位符 3">
            <a:extLst>
              <a:ext uri="{FF2B5EF4-FFF2-40B4-BE49-F238E27FC236}">
                <a16:creationId xmlns:a16="http://schemas.microsoft.com/office/drawing/2014/main" id="{AF5868FF-F44D-456C-8959-E59E720D2BE4}"/>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63860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D19D9-D986-4AB8-AD60-439473A85D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内容占位符 2">
            <a:extLst>
              <a:ext uri="{FF2B5EF4-FFF2-40B4-BE49-F238E27FC236}">
                <a16:creationId xmlns:a16="http://schemas.microsoft.com/office/drawing/2014/main" id="{FC658EFE-B4B6-464E-ACE1-5A00B6C4C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4" name="文本占位符 3">
            <a:extLst>
              <a:ext uri="{FF2B5EF4-FFF2-40B4-BE49-F238E27FC236}">
                <a16:creationId xmlns:a16="http://schemas.microsoft.com/office/drawing/2014/main" id="{46446CD9-2690-4B21-9540-DA6FCD761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DC7A27-5638-4B30-81B7-02772055BC01}"/>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6" name="页脚占位符 5">
            <a:extLst>
              <a:ext uri="{FF2B5EF4-FFF2-40B4-BE49-F238E27FC236}">
                <a16:creationId xmlns:a16="http://schemas.microsoft.com/office/drawing/2014/main" id="{9E2373EA-A0B3-4128-9612-43DF5C2DF612}"/>
              </a:ext>
            </a:extLst>
          </p:cNvPr>
          <p:cNvSpPr>
            <a:spLocks noGrp="1"/>
          </p:cNvSpPr>
          <p:nvPr>
            <p:ph type="ftr" sz="quarter" idx="11"/>
          </p:nvPr>
        </p:nvSpPr>
        <p:spPr/>
        <p:txBody>
          <a:bodyPr/>
          <a:lstStyle/>
          <a:p>
            <a:endParaRPr lang="zh-SG" altLang="en-US"/>
          </a:p>
        </p:txBody>
      </p:sp>
      <p:sp>
        <p:nvSpPr>
          <p:cNvPr id="7" name="灯片编号占位符 6">
            <a:extLst>
              <a:ext uri="{FF2B5EF4-FFF2-40B4-BE49-F238E27FC236}">
                <a16:creationId xmlns:a16="http://schemas.microsoft.com/office/drawing/2014/main" id="{B828FB3E-1DBD-43A6-9227-7BB1130A3013}"/>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197644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08529-9BD5-44C1-B09C-6A457E31E17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SG" altLang="en-US"/>
          </a:p>
        </p:txBody>
      </p:sp>
      <p:sp>
        <p:nvSpPr>
          <p:cNvPr id="3" name="图片占位符 2">
            <a:extLst>
              <a:ext uri="{FF2B5EF4-FFF2-40B4-BE49-F238E27FC236}">
                <a16:creationId xmlns:a16="http://schemas.microsoft.com/office/drawing/2014/main" id="{2D666F6D-09CF-4CF6-866A-66BCEA6E8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SG" altLang="en-US"/>
          </a:p>
        </p:txBody>
      </p:sp>
      <p:sp>
        <p:nvSpPr>
          <p:cNvPr id="4" name="文本占位符 3">
            <a:extLst>
              <a:ext uri="{FF2B5EF4-FFF2-40B4-BE49-F238E27FC236}">
                <a16:creationId xmlns:a16="http://schemas.microsoft.com/office/drawing/2014/main" id="{55F7FAD9-AA90-482C-A103-513C7A039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353CCC-96FA-476B-8A60-6A175789C754}"/>
              </a:ext>
            </a:extLst>
          </p:cNvPr>
          <p:cNvSpPr>
            <a:spLocks noGrp="1"/>
          </p:cNvSpPr>
          <p:nvPr>
            <p:ph type="dt" sz="half" idx="10"/>
          </p:nvPr>
        </p:nvSpPr>
        <p:spPr/>
        <p:txBody>
          <a:bodyPr/>
          <a:lstStyle/>
          <a:p>
            <a:fld id="{84B82379-3F24-477A-8CD2-7FCE4E37806A}" type="datetimeFigureOut">
              <a:rPr lang="zh-SG" altLang="en-US" smtClean="0"/>
              <a:t>2025/05/29</a:t>
            </a:fld>
            <a:endParaRPr lang="zh-SG" altLang="en-US"/>
          </a:p>
        </p:txBody>
      </p:sp>
      <p:sp>
        <p:nvSpPr>
          <p:cNvPr id="6" name="页脚占位符 5">
            <a:extLst>
              <a:ext uri="{FF2B5EF4-FFF2-40B4-BE49-F238E27FC236}">
                <a16:creationId xmlns:a16="http://schemas.microsoft.com/office/drawing/2014/main" id="{AC0930EE-6E6E-4D23-8CF8-8FD6A7AE337F}"/>
              </a:ext>
            </a:extLst>
          </p:cNvPr>
          <p:cNvSpPr>
            <a:spLocks noGrp="1"/>
          </p:cNvSpPr>
          <p:nvPr>
            <p:ph type="ftr" sz="quarter" idx="11"/>
          </p:nvPr>
        </p:nvSpPr>
        <p:spPr/>
        <p:txBody>
          <a:bodyPr/>
          <a:lstStyle/>
          <a:p>
            <a:endParaRPr lang="zh-SG" altLang="en-US"/>
          </a:p>
        </p:txBody>
      </p:sp>
      <p:sp>
        <p:nvSpPr>
          <p:cNvPr id="7" name="灯片编号占位符 6">
            <a:extLst>
              <a:ext uri="{FF2B5EF4-FFF2-40B4-BE49-F238E27FC236}">
                <a16:creationId xmlns:a16="http://schemas.microsoft.com/office/drawing/2014/main" id="{6C05C463-CC00-45D0-B14C-96CB0DC7FF3D}"/>
              </a:ext>
            </a:extLst>
          </p:cNvPr>
          <p:cNvSpPr>
            <a:spLocks noGrp="1"/>
          </p:cNvSpPr>
          <p:nvPr>
            <p:ph type="sldNum" sz="quarter" idx="12"/>
          </p:nvPr>
        </p:nvSpPr>
        <p:spPr/>
        <p:txBody>
          <a:body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111364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6810BD-095E-4FA2-A8B6-FA790AC3E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SG" altLang="en-US"/>
          </a:p>
        </p:txBody>
      </p:sp>
      <p:sp>
        <p:nvSpPr>
          <p:cNvPr id="3" name="文本占位符 2">
            <a:extLst>
              <a:ext uri="{FF2B5EF4-FFF2-40B4-BE49-F238E27FC236}">
                <a16:creationId xmlns:a16="http://schemas.microsoft.com/office/drawing/2014/main" id="{3B745B28-7C1E-4707-9A24-03FCCA124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4" name="日期占位符 3">
            <a:extLst>
              <a:ext uri="{FF2B5EF4-FFF2-40B4-BE49-F238E27FC236}">
                <a16:creationId xmlns:a16="http://schemas.microsoft.com/office/drawing/2014/main" id="{C1523868-A40E-42A1-9BAE-A843186C8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82379-3F24-477A-8CD2-7FCE4E37806A}" type="datetimeFigureOut">
              <a:rPr lang="zh-SG" altLang="en-US" smtClean="0"/>
              <a:t>2025/05/29</a:t>
            </a:fld>
            <a:endParaRPr lang="zh-SG" altLang="en-US"/>
          </a:p>
        </p:txBody>
      </p:sp>
      <p:sp>
        <p:nvSpPr>
          <p:cNvPr id="5" name="页脚占位符 4">
            <a:extLst>
              <a:ext uri="{FF2B5EF4-FFF2-40B4-BE49-F238E27FC236}">
                <a16:creationId xmlns:a16="http://schemas.microsoft.com/office/drawing/2014/main" id="{34BDA394-F1F4-4BC2-84F3-A4A462B29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SG" altLang="en-US"/>
          </a:p>
        </p:txBody>
      </p:sp>
      <p:sp>
        <p:nvSpPr>
          <p:cNvPr id="6" name="灯片编号占位符 5">
            <a:extLst>
              <a:ext uri="{FF2B5EF4-FFF2-40B4-BE49-F238E27FC236}">
                <a16:creationId xmlns:a16="http://schemas.microsoft.com/office/drawing/2014/main" id="{F047C109-733A-4980-A0E2-FEE259DC94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D7748-975B-4AAF-89B4-DC0EE5B9A628}" type="slidenum">
              <a:rPr lang="zh-SG" altLang="en-US" smtClean="0"/>
              <a:t>‹#›</a:t>
            </a:fld>
            <a:endParaRPr lang="zh-SG" altLang="en-US"/>
          </a:p>
        </p:txBody>
      </p:sp>
    </p:spTree>
    <p:extLst>
      <p:ext uri="{BB962C8B-B14F-4D97-AF65-F5344CB8AC3E}">
        <p14:creationId xmlns:p14="http://schemas.microsoft.com/office/powerpoint/2010/main" val="2713147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EABD981-460A-474F-B92E-BAAFC782D0FD}"/>
              </a:ext>
            </a:extLst>
          </p:cNvPr>
          <p:cNvSpPr txBox="1"/>
          <p:nvPr/>
        </p:nvSpPr>
        <p:spPr>
          <a:xfrm>
            <a:off x="771042" y="990512"/>
            <a:ext cx="10649904" cy="2437975"/>
          </a:xfrm>
          <a:prstGeom prst="rect">
            <a:avLst/>
          </a:prstGeom>
          <a:noFill/>
        </p:spPr>
        <p:txBody>
          <a:bodyPr wrap="square" rtlCol="0">
            <a:spAutoFit/>
          </a:bodyPr>
          <a:lstStyle/>
          <a:p>
            <a:pPr>
              <a:lnSpc>
                <a:spcPct val="150000"/>
              </a:lnSpc>
            </a:pPr>
            <a:r>
              <a:rPr lang="en-US" altLang="zh-SG" sz="5400" dirty="0">
                <a:latin typeface="Times New Roman" panose="02020603050405020304" pitchFamily="18" charset="0"/>
                <a:ea typeface="微软雅黑" panose="020B0503020204020204" pitchFamily="34" charset="-122"/>
                <a:cs typeface="Times New Roman" panose="02020603050405020304" pitchFamily="18" charset="0"/>
              </a:rPr>
              <a:t>Smart Alarm </a:t>
            </a:r>
            <a:r>
              <a:rPr lang="en-US" altLang="zh-SG" sz="5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a:t>
            </a:r>
            <a:r>
              <a:rPr lang="zh-SG" altLang="en-US" sz="54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SG" altLang="en-US" sz="5400" dirty="0">
                <a:latin typeface="Times New Roman" panose="02020603050405020304" pitchFamily="18" charset="0"/>
                <a:ea typeface="微软雅黑" panose="020B0503020204020204" pitchFamily="34" charset="-122"/>
                <a:cs typeface="Times New Roman" panose="02020603050405020304" pitchFamily="18" charset="0"/>
              </a:rPr>
              <a:t>基于云端协同的智能闹钟 </a:t>
            </a:r>
            <a:r>
              <a:rPr lang="en-US" altLang="zh-SG" sz="5400" dirty="0">
                <a:latin typeface="Times New Roman" panose="02020603050405020304" pitchFamily="18" charset="0"/>
                <a:ea typeface="微软雅黑" panose="020B0503020204020204" pitchFamily="34" charset="-122"/>
                <a:cs typeface="Times New Roman" panose="02020603050405020304" pitchFamily="18" charset="0"/>
              </a:rPr>
              <a:t>APP </a:t>
            </a:r>
            <a:r>
              <a:rPr lang="zh-SG" altLang="en-US" sz="5400" dirty="0">
                <a:latin typeface="Times New Roman" panose="02020603050405020304" pitchFamily="18" charset="0"/>
                <a:ea typeface="微软雅黑" panose="020B0503020204020204" pitchFamily="34" charset="-122"/>
                <a:cs typeface="Times New Roman" panose="02020603050405020304" pitchFamily="18" charset="0"/>
              </a:rPr>
              <a:t>开发</a:t>
            </a:r>
          </a:p>
        </p:txBody>
      </p:sp>
      <p:sp>
        <p:nvSpPr>
          <p:cNvPr id="8" name="文本框 7">
            <a:extLst>
              <a:ext uri="{FF2B5EF4-FFF2-40B4-BE49-F238E27FC236}">
                <a16:creationId xmlns:a16="http://schemas.microsoft.com/office/drawing/2014/main" id="{2AAEAF5D-5B40-4A40-8289-8550B01701DD}"/>
              </a:ext>
            </a:extLst>
          </p:cNvPr>
          <p:cNvSpPr txBox="1"/>
          <p:nvPr/>
        </p:nvSpPr>
        <p:spPr>
          <a:xfrm>
            <a:off x="336879" y="5408580"/>
            <a:ext cx="11518231" cy="458908"/>
          </a:xfrm>
          <a:prstGeom prst="rect">
            <a:avLst/>
          </a:prstGeom>
          <a:noFill/>
        </p:spPr>
        <p:txBody>
          <a:bodyPr wrap="square" rtlCol="0">
            <a:spAutoFit/>
          </a:bodyPr>
          <a:lstStyle/>
          <a:p>
            <a:pPr algn="ctr">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指导老师：</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汇报人：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小组成员：</a:t>
            </a:r>
            <a:endParaRPr lang="zh-SG"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7686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66AF96-0A15-4818-BF71-15C17CFC742B}"/>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a:t>
            </a:r>
            <a:r>
              <a:rPr lang="en-US" altLang="zh-CN" dirty="0">
                <a:latin typeface="Times New Roman" panose="02020603050405020304" pitchFamily="18" charset="0"/>
                <a:cs typeface="Times New Roman" panose="02020603050405020304" pitchFamily="18" charset="0"/>
              </a:rPr>
              <a:t>Serverless </a:t>
            </a:r>
            <a:r>
              <a:rPr lang="zh-CN" altLang="en-US" dirty="0">
                <a:latin typeface="Times New Roman" panose="02020603050405020304" pitchFamily="18" charset="0"/>
                <a:cs typeface="Times New Roman" panose="02020603050405020304" pitchFamily="18" charset="0"/>
              </a:rPr>
              <a:t>部署</a:t>
            </a:r>
            <a:endParaRPr 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903B575-56D2-4000-B5C1-E7213B35D2A6}"/>
              </a:ext>
            </a:extLst>
          </p:cNvPr>
          <p:cNvSpPr txBox="1"/>
          <p:nvPr/>
        </p:nvSpPr>
        <p:spPr>
          <a:xfrm>
            <a:off x="576603" y="1557319"/>
            <a:ext cx="11104417" cy="1134862"/>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Serverless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是一种云原生开发模型，允许开发人员构建和运行应用程序而无需管理服务器。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102" name="Picture 6" descr="以应用为中心，无需运营基础架构_serverless是什么">
            <a:extLst>
              <a:ext uri="{FF2B5EF4-FFF2-40B4-BE49-F238E27FC236}">
                <a16:creationId xmlns:a16="http://schemas.microsoft.com/office/drawing/2014/main" id="{14977CBF-B1AB-476A-9D4C-3ABE87164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03" y="3429001"/>
            <a:ext cx="271462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自动伸缩_serverless是什么">
            <a:extLst>
              <a:ext uri="{FF2B5EF4-FFF2-40B4-BE49-F238E27FC236}">
                <a16:creationId xmlns:a16="http://schemas.microsoft.com/office/drawing/2014/main" id="{132A7843-B8FB-4776-87C7-7647AF17C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7" y="3429000"/>
            <a:ext cx="271462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为价值付费_serverless是什么">
            <a:extLst>
              <a:ext uri="{FF2B5EF4-FFF2-40B4-BE49-F238E27FC236}">
                <a16:creationId xmlns:a16="http://schemas.microsoft.com/office/drawing/2014/main" id="{8750D87B-37E6-4851-97E9-4F0CC2496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0771" y="3429000"/>
            <a:ext cx="2714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796C686-5B86-461B-BA67-881AC0D5ADD9}"/>
              </a:ext>
            </a:extLst>
          </p:cNvPr>
          <p:cNvSpPr txBox="1"/>
          <p:nvPr/>
        </p:nvSpPr>
        <p:spPr>
          <a:xfrm>
            <a:off x="576603" y="5152348"/>
            <a:ext cx="2790927" cy="646331"/>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以应用为中心，无需运营基础架构</a:t>
            </a:r>
          </a:p>
        </p:txBody>
      </p:sp>
      <p:sp>
        <p:nvSpPr>
          <p:cNvPr id="11" name="文本框 10">
            <a:extLst>
              <a:ext uri="{FF2B5EF4-FFF2-40B4-BE49-F238E27FC236}">
                <a16:creationId xmlns:a16="http://schemas.microsoft.com/office/drawing/2014/main" id="{236CD408-4316-4333-A8E6-849BA45D8D90}"/>
              </a:ext>
            </a:extLst>
          </p:cNvPr>
          <p:cNvSpPr txBox="1"/>
          <p:nvPr/>
        </p:nvSpPr>
        <p:spPr>
          <a:xfrm>
            <a:off x="5538131" y="5152348"/>
            <a:ext cx="1115736" cy="369332"/>
          </a:xfrm>
          <a:prstGeom prst="rect">
            <a:avLst/>
          </a:prstGeom>
          <a:noFill/>
        </p:spPr>
        <p:txBody>
          <a:bodyPr wrap="square" rtlCol="0">
            <a:spAutoFit/>
          </a:bodyPr>
          <a:lstStyle/>
          <a:p>
            <a:r>
              <a:rPr lang="zh-SG" altLang="en-US">
                <a:latin typeface="Times New Roman" panose="02020603050405020304" pitchFamily="18" charset="0"/>
                <a:ea typeface="微软雅黑" panose="020B0503020204020204" pitchFamily="34" charset="-122"/>
                <a:cs typeface="Times New Roman" panose="02020603050405020304" pitchFamily="18" charset="0"/>
              </a:rPr>
              <a:t>自动伸缩</a:t>
            </a:r>
            <a:endParaRPr lang="zh-SG"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D610FFDF-0C42-46B3-8450-AE5D6F5C616B}"/>
              </a:ext>
            </a:extLst>
          </p:cNvPr>
          <p:cNvSpPr txBox="1"/>
          <p:nvPr/>
        </p:nvSpPr>
        <p:spPr>
          <a:xfrm>
            <a:off x="9557602" y="5152348"/>
            <a:ext cx="1400961" cy="369332"/>
          </a:xfrm>
          <a:prstGeom prst="rect">
            <a:avLst/>
          </a:prstGeom>
          <a:noFill/>
        </p:spPr>
        <p:txBody>
          <a:bodyPr wrap="square" rtlCol="0">
            <a:spAutoFit/>
          </a:bodyPr>
          <a:lstStyle/>
          <a:p>
            <a:r>
              <a:rPr lang="zh-SG" altLang="en-US" dirty="0">
                <a:latin typeface="Times New Roman" panose="02020603050405020304" pitchFamily="18" charset="0"/>
                <a:ea typeface="微软雅黑" panose="020B0503020204020204" pitchFamily="34" charset="-122"/>
                <a:cs typeface="Times New Roman" panose="02020603050405020304" pitchFamily="18" charset="0"/>
              </a:rPr>
              <a:t>为价值付费</a:t>
            </a:r>
          </a:p>
        </p:txBody>
      </p:sp>
    </p:spTree>
    <p:extLst>
      <p:ext uri="{BB962C8B-B14F-4D97-AF65-F5344CB8AC3E}">
        <p14:creationId xmlns:p14="http://schemas.microsoft.com/office/powerpoint/2010/main" val="1302693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a:extLst>
              <a:ext uri="{FF2B5EF4-FFF2-40B4-BE49-F238E27FC236}">
                <a16:creationId xmlns:a16="http://schemas.microsoft.com/office/drawing/2014/main" id="{821C2A8C-DAD4-4A31-8DE1-519D5DC1F7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32" b="4507"/>
          <a:stretch/>
        </p:blipFill>
        <p:spPr bwMode="auto">
          <a:xfrm>
            <a:off x="1292959" y="3429000"/>
            <a:ext cx="9048222" cy="29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descript">
            <a:extLst>
              <a:ext uri="{FF2B5EF4-FFF2-40B4-BE49-F238E27FC236}">
                <a16:creationId xmlns:a16="http://schemas.microsoft.com/office/drawing/2014/main" id="{3A0B6803-A744-42B6-8E11-E2CD76CAB9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2" t="-1" r="7307" b="9773"/>
          <a:stretch/>
        </p:blipFill>
        <p:spPr bwMode="auto">
          <a:xfrm>
            <a:off x="707282" y="1781716"/>
            <a:ext cx="10219576" cy="589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descript">
            <a:extLst>
              <a:ext uri="{FF2B5EF4-FFF2-40B4-BE49-F238E27FC236}">
                <a16:creationId xmlns:a16="http://schemas.microsoft.com/office/drawing/2014/main" id="{9499036B-4B70-4BF3-97D0-C6368DBC0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282" y="2575806"/>
            <a:ext cx="52641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1166AF96-0A15-4818-BF71-15C17CFC742B}"/>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a:t>
            </a:r>
            <a:r>
              <a:rPr lang="en-US" altLang="zh-CN" dirty="0">
                <a:latin typeface="Times New Roman" panose="02020603050405020304" pitchFamily="18" charset="0"/>
                <a:cs typeface="Times New Roman" panose="02020603050405020304" pitchFamily="18" charset="0"/>
              </a:rPr>
              <a:t>Serverless </a:t>
            </a:r>
            <a:r>
              <a:rPr lang="zh-CN" altLang="en-US" dirty="0">
                <a:latin typeface="Times New Roman" panose="02020603050405020304" pitchFamily="18" charset="0"/>
                <a:cs typeface="Times New Roman" panose="02020603050405020304" pitchFamily="18" charset="0"/>
              </a:rPr>
              <a:t>部署</a:t>
            </a:r>
            <a:endParaRPr 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838A3F6-E07B-4381-BC77-01E7ADAA97A6}"/>
              </a:ext>
            </a:extLst>
          </p:cNvPr>
          <p:cNvSpPr txBox="1"/>
          <p:nvPr/>
        </p:nvSpPr>
        <p:spPr>
          <a:xfrm>
            <a:off x="623392" y="1259738"/>
            <a:ext cx="7835318" cy="400110"/>
          </a:xfrm>
          <a:prstGeom prst="rect">
            <a:avLst/>
          </a:prstGeom>
          <a:noFill/>
        </p:spPr>
        <p:txBody>
          <a:bodyPr wrap="square" rtlCol="0">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简要流程：</a:t>
            </a:r>
            <a:endParaRPr lang="zh-SG"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51354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572556-C5AE-4D64-A936-34D6A1D2139E}"/>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创新部分</a:t>
            </a:r>
            <a:endParaRPr 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459E943-68BD-4809-AFC9-DB4C51D109B5}"/>
              </a:ext>
            </a:extLst>
          </p:cNvPr>
          <p:cNvSpPr txBox="1"/>
          <p:nvPr/>
        </p:nvSpPr>
        <p:spPr>
          <a:xfrm>
            <a:off x="545933" y="1137870"/>
            <a:ext cx="11114110" cy="5566845"/>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SmartAlarm2.0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基于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Harmony OS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进行表盘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UI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的优化。适配了最新的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API 12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，采用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Flex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弹性布局与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Swiper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组件，确保了紧凑界面下的视觉一致性。</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 SmartAlarm2.0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采用了基于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ECG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信号分析的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GRU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睡眠预测模型。该模型能够通过监测入睡者的心率来识别其所处的睡眠周期，进而判断其睡眠状态，这一功能使得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SmartAlarm2.0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能够精准找到最佳的唤醒时机，优化使用者的睡眠质量，确保他们在最适宜的时刻醒来。</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 SmartAlarm2.0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将其用于判断用户睡眠状态的模型部署于服务器无感知计算平台（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Serverless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），通过函数形式定期接收数据，并返回最佳唤醒时刻。</a:t>
            </a:r>
            <a:endParaRPr lang="zh-SG"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58230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572556-C5AE-4D64-A936-34D6A1D2139E}"/>
              </a:ext>
            </a:extLst>
          </p:cNvPr>
          <p:cNvSpPr>
            <a:spLocks noGrp="1"/>
          </p:cNvSpPr>
          <p:nvPr>
            <p:ph type="title"/>
          </p:nvPr>
        </p:nvSpPr>
        <p:spPr>
          <a:xfrm>
            <a:off x="623392" y="548680"/>
            <a:ext cx="10959192" cy="589190"/>
          </a:xfrm>
        </p:spPr>
        <p:txBody>
          <a:bodyPr/>
          <a:lstStyle/>
          <a:p>
            <a:r>
              <a:rPr lang="zh-CN" altLang="en-US" dirty="0">
                <a:latin typeface="微软雅黑" panose="020B0503020204020204" pitchFamily="34" charset="-122"/>
              </a:rPr>
              <a:t>总结与反思</a:t>
            </a:r>
            <a:endParaRPr lang="en-US" dirty="0">
              <a:latin typeface="微软雅黑" panose="020B0503020204020204" pitchFamily="34" charset="-122"/>
            </a:endParaRPr>
          </a:p>
        </p:txBody>
      </p:sp>
      <p:sp>
        <p:nvSpPr>
          <p:cNvPr id="6" name="文本框 5">
            <a:extLst>
              <a:ext uri="{FF2B5EF4-FFF2-40B4-BE49-F238E27FC236}">
                <a16:creationId xmlns:a16="http://schemas.microsoft.com/office/drawing/2014/main" id="{7350BD7E-EE03-4A35-B083-814E1EB7865D}"/>
              </a:ext>
            </a:extLst>
          </p:cNvPr>
          <p:cNvSpPr txBox="1"/>
          <p:nvPr/>
        </p:nvSpPr>
        <p:spPr>
          <a:xfrm>
            <a:off x="623392" y="1297371"/>
            <a:ext cx="10959192" cy="5115311"/>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团队在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HarmonyOS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可穿戴应用开发、睡眠预测模型的构建与优化，以及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Serverless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后端服务的部署方面均取得了显著进展，各项任务完成度较高。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值得一提的是，团队已成功在本地环境（</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Ubuntu 22.04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及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Serverless Framework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）完成了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Serverless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模型的部署。尽管尚未部署至实际云平台（例如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AWS Lambda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），但包括心电图（</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ECG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）数据输入、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GRU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模型推理及结果返回在内的完整函数调用链条已在本地成功调试通过，为未来向云平台的迁移奠定了坚实基础。</a:t>
            </a:r>
            <a:b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br>
            <a:b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受限于华为开发者平台的数据保密政策，我们无法接入实时监测数据，故只能基于历史数据预测用户未来的睡眠状态。</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SG"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04462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245CF-BC1B-49DA-A35A-69642E7FF74F}"/>
              </a:ext>
            </a:extLst>
          </p:cNvPr>
          <p:cNvSpPr>
            <a:spLocks noGrp="1"/>
          </p:cNvSpPr>
          <p:nvPr>
            <p:ph type="ctrTitle"/>
          </p:nvPr>
        </p:nvSpPr>
        <p:spPr>
          <a:xfrm>
            <a:off x="1524000" y="1935177"/>
            <a:ext cx="9144000" cy="1930633"/>
          </a:xfrm>
        </p:spPr>
        <p:txBody>
          <a:bodyPr>
            <a:noAutofit/>
          </a:bodyPr>
          <a:lstStyle/>
          <a:p>
            <a:r>
              <a:rPr lang="en-US" altLang="zh-CN" sz="9600" dirty="0">
                <a:latin typeface="Times New Roman" panose="02020603050405020304" pitchFamily="18" charset="0"/>
                <a:ea typeface="微软雅黑" panose="020B0503020204020204" pitchFamily="34" charset="-122"/>
                <a:cs typeface="Times New Roman" panose="02020603050405020304" pitchFamily="18" charset="0"/>
              </a:rPr>
              <a:t>Thanks</a:t>
            </a:r>
            <a:endParaRPr lang="zh-SG" altLang="en-US" sz="96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8311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a:extLst>
              <a:ext uri="{FF2B5EF4-FFF2-40B4-BE49-F238E27FC236}">
                <a16:creationId xmlns:a16="http://schemas.microsoft.com/office/drawing/2014/main" id="{777ED92B-92FB-8C4F-8239-77690F664FFA}"/>
              </a:ext>
            </a:extLst>
          </p:cNvPr>
          <p:cNvSpPr>
            <a:spLocks noGrp="1"/>
          </p:cNvSpPr>
          <p:nvPr/>
        </p:nvSpPr>
        <p:spPr>
          <a:xfrm>
            <a:off x="1813720" y="1569918"/>
            <a:ext cx="4761656" cy="4739402"/>
          </a:xfrm>
          <a:prstGeom prst="rect">
            <a:avLst/>
          </a:prstGeom>
          <a:noFill/>
        </p:spPr>
        <p:txBody>
          <a:bodyPr numCol="1" anchor="t"/>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a:lstStyle>
          <a:p>
            <a:pPr marL="457200" indent="-457200">
              <a:buFont typeface="+mj-lt"/>
              <a:buAutoNum type="arabicPeriod"/>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solidFill>
                  <a:srgbClr val="374154"/>
                </a:solidFill>
                <a:latin typeface="微软雅黑" panose="020B0503020204020204" pitchFamily="34" charset="-122"/>
                <a:ea typeface="微软雅黑" panose="020B0503020204020204" pitchFamily="34" charset="-122"/>
              </a:rPr>
              <a:t>项目简介</a:t>
            </a: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solidFill>
                  <a:srgbClr val="374154"/>
                </a:solidFill>
                <a:latin typeface="微软雅黑" panose="020B0503020204020204" pitchFamily="34" charset="-122"/>
                <a:ea typeface="微软雅黑" panose="020B0503020204020204" pitchFamily="34" charset="-122"/>
              </a:rPr>
              <a:t>当前成果</a:t>
            </a:r>
            <a:endParaRPr lang="en-US" altLang="zh-CN" sz="2400" dirty="0">
              <a:solidFill>
                <a:srgbClr val="374154"/>
              </a:solidFill>
              <a:latin typeface="微软雅黑" panose="020B0503020204020204" pitchFamily="34" charset="-122"/>
              <a:ea typeface="微软雅黑" panose="020B0503020204020204" pitchFamily="34" charset="-122"/>
            </a:endParaRPr>
          </a:p>
        </p:txBody>
      </p:sp>
      <p:sp>
        <p:nvSpPr>
          <p:cNvPr id="16" name="内容占位符 2">
            <a:extLst>
              <a:ext uri="{FF2B5EF4-FFF2-40B4-BE49-F238E27FC236}">
                <a16:creationId xmlns:a16="http://schemas.microsoft.com/office/drawing/2014/main" id="{22A316CF-0495-484E-A9C6-5503F04C41FE}"/>
              </a:ext>
            </a:extLst>
          </p:cNvPr>
          <p:cNvSpPr>
            <a:spLocks noGrp="1"/>
          </p:cNvSpPr>
          <p:nvPr/>
        </p:nvSpPr>
        <p:spPr>
          <a:xfrm>
            <a:off x="7080835" y="1569918"/>
            <a:ext cx="4968552" cy="4739402"/>
          </a:xfrm>
          <a:prstGeom prst="rect">
            <a:avLst/>
          </a:prstGeom>
          <a:noFill/>
        </p:spPr>
        <p:txBody>
          <a:bodyPr numCol="1" anchor="t"/>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a:lstStyle>
          <a:p>
            <a:pPr marL="457200" indent="-457200">
              <a:buFont typeface="+mj-lt"/>
              <a:buAutoNum type="arabicPeriod" startAt="3"/>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startAt="3"/>
            </a:pPr>
            <a:r>
              <a:rPr lang="zh-CN" altLang="en-US" sz="2400" dirty="0">
                <a:solidFill>
                  <a:srgbClr val="374154"/>
                </a:solidFill>
                <a:latin typeface="微软雅黑" panose="020B0503020204020204" pitchFamily="34" charset="-122"/>
                <a:ea typeface="微软雅黑" panose="020B0503020204020204" pitchFamily="34" charset="-122"/>
              </a:rPr>
              <a:t>创新部分</a:t>
            </a: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startAt="3"/>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startAt="3"/>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startAt="3"/>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startAt="3"/>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startAt="3"/>
            </a:pPr>
            <a:endParaRPr lang="en-US" altLang="zh-CN" sz="2400" dirty="0">
              <a:solidFill>
                <a:srgbClr val="374154"/>
              </a:solidFill>
              <a:latin typeface="微软雅黑" panose="020B0503020204020204" pitchFamily="34" charset="-122"/>
              <a:ea typeface="微软雅黑" panose="020B0503020204020204" pitchFamily="34" charset="-122"/>
            </a:endParaRPr>
          </a:p>
          <a:p>
            <a:pPr marL="457200" indent="-457200">
              <a:buFont typeface="+mj-lt"/>
              <a:buAutoNum type="arabicPeriod" startAt="3"/>
            </a:pPr>
            <a:r>
              <a:rPr lang="zh-CN" altLang="en-US" sz="2400" dirty="0">
                <a:solidFill>
                  <a:srgbClr val="374154"/>
                </a:solidFill>
                <a:latin typeface="微软雅黑" panose="020B0503020204020204" pitchFamily="34" charset="-122"/>
                <a:ea typeface="微软雅黑" panose="020B0503020204020204" pitchFamily="34" charset="-122"/>
              </a:rPr>
              <a:t>总结与反思</a:t>
            </a:r>
          </a:p>
        </p:txBody>
      </p:sp>
      <p:sp>
        <p:nvSpPr>
          <p:cNvPr id="18" name="Title 1">
            <a:extLst>
              <a:ext uri="{FF2B5EF4-FFF2-40B4-BE49-F238E27FC236}">
                <a16:creationId xmlns:a16="http://schemas.microsoft.com/office/drawing/2014/main" id="{31AFCEF0-2FB5-43EF-84DC-7962A858B0F5}"/>
              </a:ext>
            </a:extLst>
          </p:cNvPr>
          <p:cNvSpPr>
            <a:spLocks noGrp="1"/>
          </p:cNvSpPr>
          <p:nvPr>
            <p:ph type="title"/>
          </p:nvPr>
        </p:nvSpPr>
        <p:spPr>
          <a:xfrm>
            <a:off x="623392" y="548680"/>
            <a:ext cx="10959192" cy="589190"/>
          </a:xfrm>
        </p:spPr>
        <p:txBody>
          <a:bodyPr/>
          <a:lstStyle/>
          <a:p>
            <a:r>
              <a:rPr lang="zh-CN" altLang="en-US" dirty="0">
                <a:latin typeface="微软雅黑" panose="020B0503020204020204" pitchFamily="34" charset="-122"/>
              </a:rPr>
              <a:t>目录</a:t>
            </a:r>
            <a:endParaRPr lang="en-US" dirty="0">
              <a:latin typeface="微软雅黑" panose="020B0503020204020204" pitchFamily="34" charset="-122"/>
            </a:endParaRPr>
          </a:p>
        </p:txBody>
      </p:sp>
    </p:spTree>
    <p:extLst>
      <p:ext uri="{BB962C8B-B14F-4D97-AF65-F5344CB8AC3E}">
        <p14:creationId xmlns:p14="http://schemas.microsoft.com/office/powerpoint/2010/main" val="91366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572556-C5AE-4D64-A936-34D6A1D2139E}"/>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项目简介</a:t>
            </a:r>
            <a:endParaRPr 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D4B148DE-3245-4411-BDF0-2FDB3B8F8D4F}"/>
              </a:ext>
            </a:extLst>
          </p:cNvPr>
          <p:cNvSpPr txBox="1"/>
          <p:nvPr/>
        </p:nvSpPr>
        <p:spPr>
          <a:xfrm>
            <a:off x="563363" y="2026083"/>
            <a:ext cx="11079250" cy="2805833"/>
          </a:xfrm>
          <a:prstGeom prst="rect">
            <a:avLst/>
          </a:prstGeom>
          <a:noFill/>
        </p:spPr>
        <p:txBody>
          <a:bodyPr wrap="square" rtlCol="0">
            <a:spAutoFit/>
          </a:bodyPr>
          <a:lstStyle/>
          <a:p>
            <a:pPr>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本项目基于 </a:t>
            </a:r>
            <a:r>
              <a:rPr lang="en-US" altLang="zh-CN" sz="2400"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Harmony OS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开发了智能闹钟应用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Smart Alarm 2.0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。该应用集成了基于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ECG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信号分析的 </a:t>
            </a:r>
            <a:r>
              <a:rPr lang="en-US" altLang="zh-CN" sz="24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GRU</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睡眠预测模型，以及基于 </a:t>
            </a:r>
            <a:r>
              <a:rPr lang="en-US" altLang="zh-CN" sz="2400" dirty="0">
                <a:solidFill>
                  <a:schemeClr val="accent6"/>
                </a:solidFill>
                <a:latin typeface="Times New Roman" panose="02020603050405020304" pitchFamily="18" charset="0"/>
                <a:ea typeface="微软雅黑" panose="020B0503020204020204" pitchFamily="34" charset="-122"/>
                <a:cs typeface="Times New Roman" panose="02020603050405020304" pitchFamily="18" charset="0"/>
              </a:rPr>
              <a:t>serverless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的后端服务，对用户睡眠状态与周期的预测准确率达到了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75%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，旨在优化唤醒体验，提升用户睡眠舒适度。同时，</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Smart Alarm 2.0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 </a:t>
            </a:r>
            <a:r>
              <a:rPr lang="en-US" altLang="zh-CN" sz="24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APP </a:t>
            </a:r>
            <a:r>
              <a:rPr lang="zh-CN" altLang="en-US" sz="24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界面</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进行了</a:t>
            </a:r>
            <a:r>
              <a:rPr lang="zh-CN" altLang="en-US" sz="24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全面重构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，进一步完善了闹钟的核心功能，提升了用户的操作体验。</a:t>
            </a:r>
            <a:endParaRPr lang="zh-SG"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80086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9415A29-65F0-4D11-97B9-970B60505550}"/>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当前成果：前端</a:t>
            </a:r>
            <a:endParaRPr lang="en-US" dirty="0">
              <a:latin typeface="Times New Roman" panose="02020603050405020304" pitchFamily="18" charset="0"/>
              <a:cs typeface="Times New Roman" panose="02020603050405020304" pitchFamily="18" charset="0"/>
            </a:endParaRPr>
          </a:p>
        </p:txBody>
      </p:sp>
      <p:pic>
        <p:nvPicPr>
          <p:cNvPr id="1026" name="图片 1">
            <a:extLst>
              <a:ext uri="{FF2B5EF4-FFF2-40B4-BE49-F238E27FC236}">
                <a16:creationId xmlns:a16="http://schemas.microsoft.com/office/drawing/2014/main" id="{3EF44209-20CA-4DCE-949C-789147404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51" y="1590654"/>
            <a:ext cx="4716075" cy="238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B4C9FBF7-6313-4F91-8A4B-08D32FEC2094}"/>
              </a:ext>
            </a:extLst>
          </p:cNvPr>
          <p:cNvSpPr txBox="1"/>
          <p:nvPr/>
        </p:nvSpPr>
        <p:spPr>
          <a:xfrm>
            <a:off x="830951" y="4424893"/>
            <a:ext cx="10530097" cy="188442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采用 </a:t>
            </a:r>
            <a:r>
              <a:rPr lang="en-US" altLang="zh-CN"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Flex </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弹性布局</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与 </a:t>
            </a:r>
            <a:r>
              <a:rPr lang="en-US" altLang="zh-CN"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Swiper </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组件</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，确保了紧凑界面下的视觉一致性。</a:t>
            </a:r>
            <a:b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 </a:t>
            </a:r>
            <a:r>
              <a:rPr lang="zh-SG" altLang="en-US" sz="2000" dirty="0">
                <a:latin typeface="Times New Roman" panose="02020603050405020304" pitchFamily="18" charset="0"/>
                <a:ea typeface="微软雅黑" panose="020B0503020204020204" pitchFamily="34" charset="-122"/>
                <a:cs typeface="Times New Roman" panose="02020603050405020304" pitchFamily="18" charset="0"/>
              </a:rPr>
              <a:t>基于 </a:t>
            </a:r>
            <a:r>
              <a:rPr lang="en-US"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Harmony OS API 12 </a:t>
            </a:r>
            <a:r>
              <a:rPr lang="zh-SG" altLang="en-US" sz="2000" dirty="0">
                <a:latin typeface="Times New Roman" panose="02020603050405020304" pitchFamily="18" charset="0"/>
                <a:ea typeface="微软雅黑" panose="020B0503020204020204" pitchFamily="34" charset="-122"/>
                <a:cs typeface="Times New Roman" panose="02020603050405020304" pitchFamily="18" charset="0"/>
              </a:rPr>
              <a:t>对应用界面与交互逻辑进行了全面重构，适配华为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Light Wearable </a:t>
            </a:r>
            <a:r>
              <a:rPr lang="zh-SG" altLang="en-US" sz="2000" dirty="0">
                <a:latin typeface="Times New Roman" panose="02020603050405020304" pitchFamily="18" charset="0"/>
                <a:ea typeface="微软雅黑" panose="020B0503020204020204" pitchFamily="34" charset="-122"/>
                <a:cs typeface="Times New Roman" panose="02020603050405020304" pitchFamily="18" charset="0"/>
              </a:rPr>
              <a:t>设备</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完整支持了闹钟</a:t>
            </a:r>
            <a:r>
              <a:rPr lang="zh-CN" alt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设置、启用、删除、个性化唤醒</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等功能。</a:t>
            </a:r>
          </a:p>
        </p:txBody>
      </p:sp>
      <p:pic>
        <p:nvPicPr>
          <p:cNvPr id="17" name="图片 16">
            <a:extLst>
              <a:ext uri="{FF2B5EF4-FFF2-40B4-BE49-F238E27FC236}">
                <a16:creationId xmlns:a16="http://schemas.microsoft.com/office/drawing/2014/main" id="{34F72D19-11D4-4B07-905F-CB9C5F77EB55}"/>
              </a:ext>
            </a:extLst>
          </p:cNvPr>
          <p:cNvPicPr>
            <a:picLocks noChangeAspect="1"/>
          </p:cNvPicPr>
          <p:nvPr/>
        </p:nvPicPr>
        <p:blipFill>
          <a:blip r:embed="rId3"/>
          <a:stretch>
            <a:fillRect/>
          </a:stretch>
        </p:blipFill>
        <p:spPr>
          <a:xfrm>
            <a:off x="6644975" y="1589219"/>
            <a:ext cx="2384851" cy="2382973"/>
          </a:xfrm>
          <a:prstGeom prst="rect">
            <a:avLst/>
          </a:prstGeom>
        </p:spPr>
      </p:pic>
      <p:pic>
        <p:nvPicPr>
          <p:cNvPr id="18" name="图片 17">
            <a:extLst>
              <a:ext uri="{FF2B5EF4-FFF2-40B4-BE49-F238E27FC236}">
                <a16:creationId xmlns:a16="http://schemas.microsoft.com/office/drawing/2014/main" id="{9F2B2B54-79EC-4CDE-89E4-A771C9C1C77C}"/>
              </a:ext>
            </a:extLst>
          </p:cNvPr>
          <p:cNvPicPr>
            <a:picLocks noChangeAspect="1"/>
          </p:cNvPicPr>
          <p:nvPr/>
        </p:nvPicPr>
        <p:blipFill rotWithShape="1">
          <a:blip r:embed="rId4"/>
          <a:srcRect t="2729" b="4750"/>
          <a:stretch/>
        </p:blipFill>
        <p:spPr>
          <a:xfrm>
            <a:off x="8976198" y="1589219"/>
            <a:ext cx="2384850" cy="2382973"/>
          </a:xfrm>
          <a:prstGeom prst="rect">
            <a:avLst/>
          </a:prstGeom>
        </p:spPr>
      </p:pic>
    </p:spTree>
    <p:extLst>
      <p:ext uri="{BB962C8B-B14F-4D97-AF65-F5344CB8AC3E}">
        <p14:creationId xmlns:p14="http://schemas.microsoft.com/office/powerpoint/2010/main" val="1735918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9415A29-65F0-4D11-97B9-970B60505550}"/>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当前成果：前端</a:t>
            </a:r>
            <a:endParaRPr lang="en-US"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FED69C8D-2976-4EA1-A310-9E9F5912019A}"/>
              </a:ext>
            </a:extLst>
          </p:cNvPr>
          <p:cNvPicPr>
            <a:picLocks noChangeAspect="1"/>
          </p:cNvPicPr>
          <p:nvPr/>
        </p:nvPicPr>
        <p:blipFill rotWithShape="1">
          <a:blip r:embed="rId2"/>
          <a:srcRect t="2729" b="4750"/>
          <a:stretch/>
        </p:blipFill>
        <p:spPr>
          <a:xfrm>
            <a:off x="4930389" y="1420249"/>
            <a:ext cx="2331221" cy="2329386"/>
          </a:xfrm>
          <a:prstGeom prst="rect">
            <a:avLst/>
          </a:prstGeom>
        </p:spPr>
      </p:pic>
      <p:pic>
        <p:nvPicPr>
          <p:cNvPr id="12" name="图片 11">
            <a:extLst>
              <a:ext uri="{FF2B5EF4-FFF2-40B4-BE49-F238E27FC236}">
                <a16:creationId xmlns:a16="http://schemas.microsoft.com/office/drawing/2014/main" id="{5B5AF604-8FE2-467B-B19F-3ADF2F3898F1}"/>
              </a:ext>
            </a:extLst>
          </p:cNvPr>
          <p:cNvPicPr>
            <a:picLocks noChangeAspect="1"/>
          </p:cNvPicPr>
          <p:nvPr/>
        </p:nvPicPr>
        <p:blipFill>
          <a:blip r:embed="rId3"/>
          <a:stretch>
            <a:fillRect/>
          </a:stretch>
        </p:blipFill>
        <p:spPr>
          <a:xfrm>
            <a:off x="1893946" y="1420249"/>
            <a:ext cx="2331222" cy="2329386"/>
          </a:xfrm>
          <a:prstGeom prst="rect">
            <a:avLst/>
          </a:prstGeom>
        </p:spPr>
      </p:pic>
      <p:pic>
        <p:nvPicPr>
          <p:cNvPr id="13" name="图片 12">
            <a:extLst>
              <a:ext uri="{FF2B5EF4-FFF2-40B4-BE49-F238E27FC236}">
                <a16:creationId xmlns:a16="http://schemas.microsoft.com/office/drawing/2014/main" id="{00D97BB2-25D9-45B1-B8C6-EFFABF93B401}"/>
              </a:ext>
            </a:extLst>
          </p:cNvPr>
          <p:cNvPicPr>
            <a:picLocks noChangeAspect="1"/>
          </p:cNvPicPr>
          <p:nvPr/>
        </p:nvPicPr>
        <p:blipFill>
          <a:blip r:embed="rId4"/>
          <a:stretch>
            <a:fillRect/>
          </a:stretch>
        </p:blipFill>
        <p:spPr>
          <a:xfrm>
            <a:off x="8054010" y="1485208"/>
            <a:ext cx="2332500" cy="2329386"/>
          </a:xfrm>
          <a:prstGeom prst="rect">
            <a:avLst/>
          </a:prstGeom>
        </p:spPr>
      </p:pic>
      <p:pic>
        <p:nvPicPr>
          <p:cNvPr id="14" name="图片 13">
            <a:extLst>
              <a:ext uri="{FF2B5EF4-FFF2-40B4-BE49-F238E27FC236}">
                <a16:creationId xmlns:a16="http://schemas.microsoft.com/office/drawing/2014/main" id="{4678CFBB-1D14-448E-A7C6-B5F733B9E68C}"/>
              </a:ext>
            </a:extLst>
          </p:cNvPr>
          <p:cNvPicPr>
            <a:picLocks noChangeAspect="1"/>
          </p:cNvPicPr>
          <p:nvPr/>
        </p:nvPicPr>
        <p:blipFill>
          <a:blip r:embed="rId5"/>
          <a:stretch>
            <a:fillRect/>
          </a:stretch>
        </p:blipFill>
        <p:spPr>
          <a:xfrm>
            <a:off x="1981124" y="4009645"/>
            <a:ext cx="2156866" cy="2208010"/>
          </a:xfrm>
          <a:prstGeom prst="rect">
            <a:avLst/>
          </a:prstGeom>
        </p:spPr>
      </p:pic>
      <p:pic>
        <p:nvPicPr>
          <p:cNvPr id="15" name="图片 14">
            <a:extLst>
              <a:ext uri="{FF2B5EF4-FFF2-40B4-BE49-F238E27FC236}">
                <a16:creationId xmlns:a16="http://schemas.microsoft.com/office/drawing/2014/main" id="{032416AD-10B5-4757-AE9D-82E3C0D772B8}"/>
              </a:ext>
            </a:extLst>
          </p:cNvPr>
          <p:cNvPicPr>
            <a:picLocks noChangeAspect="1"/>
          </p:cNvPicPr>
          <p:nvPr/>
        </p:nvPicPr>
        <p:blipFill rotWithShape="1">
          <a:blip r:embed="rId6"/>
          <a:srcRect b="8602"/>
          <a:stretch/>
        </p:blipFill>
        <p:spPr>
          <a:xfrm>
            <a:off x="4930389" y="4032015"/>
            <a:ext cx="2331222" cy="2185640"/>
          </a:xfrm>
          <a:prstGeom prst="rect">
            <a:avLst/>
          </a:prstGeom>
        </p:spPr>
      </p:pic>
      <p:pic>
        <p:nvPicPr>
          <p:cNvPr id="16" name="图片 15">
            <a:extLst>
              <a:ext uri="{FF2B5EF4-FFF2-40B4-BE49-F238E27FC236}">
                <a16:creationId xmlns:a16="http://schemas.microsoft.com/office/drawing/2014/main" id="{528E371C-C6C6-48CF-B0C1-10BC4D265CE0}"/>
              </a:ext>
            </a:extLst>
          </p:cNvPr>
          <p:cNvPicPr>
            <a:picLocks noChangeAspect="1"/>
          </p:cNvPicPr>
          <p:nvPr/>
        </p:nvPicPr>
        <p:blipFill rotWithShape="1">
          <a:blip r:embed="rId7"/>
          <a:srcRect t="4725" b="4723"/>
          <a:stretch/>
        </p:blipFill>
        <p:spPr>
          <a:xfrm>
            <a:off x="8055288" y="4032015"/>
            <a:ext cx="2331222" cy="2185640"/>
          </a:xfrm>
          <a:prstGeom prst="rect">
            <a:avLst/>
          </a:prstGeom>
        </p:spPr>
      </p:pic>
    </p:spTree>
    <p:extLst>
      <p:ext uri="{BB962C8B-B14F-4D97-AF65-F5344CB8AC3E}">
        <p14:creationId xmlns:p14="http://schemas.microsoft.com/office/powerpoint/2010/main" val="310818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9415A29-65F0-4D11-97B9-970B60505550}"/>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当前成果：模型</a:t>
            </a:r>
            <a:endParaRPr lang="en-US" dirty="0">
              <a:latin typeface="Times New Roman" panose="02020603050405020304" pitchFamily="18" charset="0"/>
              <a:cs typeface="Times New Roman" panose="02020603050405020304" pitchFamily="18" charset="0"/>
            </a:endParaRPr>
          </a:p>
        </p:txBody>
      </p:sp>
      <p:pic>
        <p:nvPicPr>
          <p:cNvPr id="2051" name="Picture 3" descr="descript">
            <a:extLst>
              <a:ext uri="{FF2B5EF4-FFF2-40B4-BE49-F238E27FC236}">
                <a16:creationId xmlns:a16="http://schemas.microsoft.com/office/drawing/2014/main" id="{C6779C9A-B87D-44BC-B0E0-4F8297A45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676" y="2083809"/>
            <a:ext cx="5407908" cy="269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arma模型_【算法精讲】AR、MA、ARMA与ARIMA-CSDN博客">
            <a:extLst>
              <a:ext uri="{FF2B5EF4-FFF2-40B4-BE49-F238E27FC236}">
                <a16:creationId xmlns:a16="http://schemas.microsoft.com/office/drawing/2014/main" id="{75B5DA55-A29F-4AB6-A4D5-ACF7D3883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347" y="1882164"/>
            <a:ext cx="4253218" cy="309367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73D073D4-D1DE-4732-B49D-907F436699E0}"/>
              </a:ext>
            </a:extLst>
          </p:cNvPr>
          <p:cNvSpPr txBox="1"/>
          <p:nvPr/>
        </p:nvSpPr>
        <p:spPr>
          <a:xfrm>
            <a:off x="794158" y="5188443"/>
            <a:ext cx="4879596" cy="1289712"/>
          </a:xfrm>
          <a:prstGeom prst="rect">
            <a:avLst/>
          </a:prstGeom>
          <a:noFill/>
        </p:spPr>
        <p:txBody>
          <a:bodyPr wrap="square" rtlCol="0">
            <a:spAutoFit/>
          </a:bodyPr>
          <a:lstStyle/>
          <a:p>
            <a:pPr>
              <a:lnSpc>
                <a:spcPct val="150000"/>
              </a:lnSpc>
            </a:pPr>
            <a:r>
              <a:rPr lang="zh-CN" altLang="en-US"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线性模型（</a:t>
            </a:r>
            <a:r>
              <a:rPr lang="en-US" altLang="zh-CN"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V1.0</a:t>
            </a:r>
            <a:r>
              <a:rPr lang="zh-CN" altLang="en-US"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ARIMA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是一种线性模型，主要捕捉</a:t>
            </a:r>
            <a:r>
              <a:rPr lang="zh-CN" altLang="en-US"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短期线性依赖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，可用于基于生理信号的睡眠转换预测。</a:t>
            </a:r>
            <a:endParaRPr lang="zh-SG"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485A6559-3721-498F-BB3F-70CF9E040033}"/>
              </a:ext>
            </a:extLst>
          </p:cNvPr>
          <p:cNvSpPr txBox="1"/>
          <p:nvPr/>
        </p:nvSpPr>
        <p:spPr>
          <a:xfrm>
            <a:off x="6307405" y="5188443"/>
            <a:ext cx="5142449" cy="1289712"/>
          </a:xfrm>
          <a:prstGeom prst="rect">
            <a:avLst/>
          </a:prstGeom>
          <a:noFill/>
        </p:spPr>
        <p:txBody>
          <a:bodyPr wrap="square" rtlCol="0">
            <a:spAutoFit/>
          </a:bodyPr>
          <a:lstStyle/>
          <a:p>
            <a:pPr>
              <a:lnSpc>
                <a:spcPct val="150000"/>
              </a:lnSpc>
            </a:pP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非线性模型（</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V2.0</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GRU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是一种循环神经网络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(RNN)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的变体，擅长捕捉</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长期非线性依赖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，广泛应用于多通道生理信号的睡眠阶段分类。</a:t>
            </a:r>
            <a:endParaRPr lang="zh-SG"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07550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9415A29-65F0-4D11-97B9-970B60505550}"/>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当前成果：模型</a:t>
            </a:r>
            <a:endParaRPr lang="en-US" dirty="0">
              <a:latin typeface="Times New Roman" panose="02020603050405020304" pitchFamily="18" charset="0"/>
              <a:cs typeface="Times New Roman" panose="02020603050405020304" pitchFamily="18" charset="0"/>
            </a:endParaRPr>
          </a:p>
        </p:txBody>
      </p:sp>
      <p:pic>
        <p:nvPicPr>
          <p:cNvPr id="2051" name="Picture 3" descr="descript">
            <a:extLst>
              <a:ext uri="{FF2B5EF4-FFF2-40B4-BE49-F238E27FC236}">
                <a16:creationId xmlns:a16="http://schemas.microsoft.com/office/drawing/2014/main" id="{C6779C9A-B87D-44BC-B0E0-4F8297A45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676" y="2083809"/>
            <a:ext cx="5407908" cy="269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1C31FA9-7157-4965-B795-897410816A2F}"/>
              </a:ext>
            </a:extLst>
          </p:cNvPr>
          <p:cNvSpPr txBox="1"/>
          <p:nvPr/>
        </p:nvSpPr>
        <p:spPr>
          <a:xfrm>
            <a:off x="609416" y="1753573"/>
            <a:ext cx="5216969" cy="3350854"/>
          </a:xfrm>
          <a:prstGeom prst="rect">
            <a:avLst/>
          </a:prstGeom>
          <a:noFill/>
        </p:spPr>
        <p:txBody>
          <a:bodyPr wrap="square" rtlCol="0">
            <a:spAutoFit/>
          </a:bodyPr>
          <a:lstStyle/>
          <a:p>
            <a:pPr>
              <a:lnSpc>
                <a:spcPct val="150000"/>
              </a:lnSpc>
            </a:pP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SG" sz="2400" dirty="0">
                <a:latin typeface="Times New Roman" panose="02020603050405020304" pitchFamily="18" charset="0"/>
                <a:ea typeface="微软雅黑" panose="020B0503020204020204" pitchFamily="34" charset="-122"/>
                <a:cs typeface="Times New Roman" panose="02020603050405020304" pitchFamily="18" charset="0"/>
              </a:rPr>
              <a:t>Gated recurrent units (GRUs) </a:t>
            </a: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训练一个分类器，使用</a:t>
            </a:r>
            <a:r>
              <a:rPr lang="en-US" altLang="zh-SG" sz="2400" dirty="0">
                <a:latin typeface="Times New Roman" panose="02020603050405020304" pitchFamily="18" charset="0"/>
                <a:ea typeface="微软雅黑" panose="020B0503020204020204" pitchFamily="34" charset="-122"/>
                <a:cs typeface="Times New Roman" panose="02020603050405020304" pitchFamily="18" charset="0"/>
              </a:rPr>
              <a:t>Multi-Ethnic Study of Atherosclerosis (MESA) </a:t>
            </a: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数据集进行训练，使用</a:t>
            </a:r>
            <a:r>
              <a:rPr lang="en-US" altLang="zh-SG" sz="2400" dirty="0">
                <a:latin typeface="Times New Roman" panose="02020603050405020304" pitchFamily="18" charset="0"/>
                <a:ea typeface="微软雅黑" panose="020B0503020204020204" pitchFamily="34" charset="-122"/>
                <a:cs typeface="Times New Roman" panose="02020603050405020304" pitchFamily="18" charset="0"/>
              </a:rPr>
              <a:t>Sleep Heart Health Study (SHHS) </a:t>
            </a: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数据集进行测试，</a:t>
            </a:r>
            <a:r>
              <a:rPr lang="en-US" altLang="zh-SG" sz="2400" dirty="0">
                <a:latin typeface="Times New Roman" panose="02020603050405020304" pitchFamily="18" charset="0"/>
                <a:ea typeface="微软雅黑" panose="020B0503020204020204" pitchFamily="34" charset="-122"/>
                <a:cs typeface="Times New Roman" panose="02020603050405020304" pitchFamily="18" charset="0"/>
              </a:rPr>
              <a:t>Accuracy</a:t>
            </a: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 是</a:t>
            </a:r>
            <a:r>
              <a:rPr lang="en-US" altLang="zh-SG" sz="2400" dirty="0">
                <a:latin typeface="Times New Roman" panose="02020603050405020304" pitchFamily="18" charset="0"/>
                <a:ea typeface="微软雅黑" panose="020B0503020204020204" pitchFamily="34" charset="-122"/>
                <a:cs typeface="Times New Roman" panose="02020603050405020304" pitchFamily="18" charset="0"/>
              </a:rPr>
              <a:t>0.75</a:t>
            </a: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SG" sz="2400" dirty="0">
                <a:latin typeface="Times New Roman" panose="02020603050405020304" pitchFamily="18" charset="0"/>
                <a:ea typeface="微软雅黑" panose="020B0503020204020204" pitchFamily="34" charset="-122"/>
                <a:cs typeface="Times New Roman" panose="02020603050405020304" pitchFamily="18" charset="0"/>
              </a:rPr>
              <a:t>Kappa</a:t>
            </a: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系数是</a:t>
            </a:r>
            <a:r>
              <a:rPr lang="en-US" altLang="zh-SG" sz="2400" dirty="0">
                <a:latin typeface="Times New Roman" panose="02020603050405020304" pitchFamily="18" charset="0"/>
                <a:ea typeface="微软雅黑" panose="020B0503020204020204" pitchFamily="34" charset="-122"/>
                <a:cs typeface="Times New Roman" panose="02020603050405020304" pitchFamily="18" charset="0"/>
              </a:rPr>
              <a:t>0.54</a:t>
            </a:r>
            <a:r>
              <a:rPr lang="zh-SG"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932276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9415A29-65F0-4D11-97B9-970B60505550}"/>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当前成果：模型</a:t>
            </a:r>
            <a:endParaRPr lang="en-US" dirty="0">
              <a:latin typeface="Times New Roman" panose="02020603050405020304" pitchFamily="18" charset="0"/>
              <a:cs typeface="Times New Roman" panose="02020603050405020304" pitchFamily="18" charset="0"/>
            </a:endParaRPr>
          </a:p>
        </p:txBody>
      </p:sp>
      <p:pic>
        <p:nvPicPr>
          <p:cNvPr id="5" name="picture" descr="descript">
            <a:extLst>
              <a:ext uri="{FF2B5EF4-FFF2-40B4-BE49-F238E27FC236}">
                <a16:creationId xmlns:a16="http://schemas.microsoft.com/office/drawing/2014/main" id="{043F52D0-06A7-46FF-B0EF-1169E983DE85}"/>
              </a:ext>
            </a:extLst>
          </p:cNvPr>
          <p:cNvPicPr/>
          <p:nvPr/>
        </p:nvPicPr>
        <p:blipFill rotWithShape="1">
          <a:blip r:embed="rId2"/>
          <a:stretch/>
        </p:blipFill>
        <p:spPr>
          <a:xfrm>
            <a:off x="623392" y="1514646"/>
            <a:ext cx="5579745" cy="3174365"/>
          </a:xfrm>
          <a:prstGeom prst="rect">
            <a:avLst/>
          </a:prstGeom>
        </p:spPr>
      </p:pic>
      <p:pic>
        <p:nvPicPr>
          <p:cNvPr id="6" name="picture" descr="descript">
            <a:extLst>
              <a:ext uri="{FF2B5EF4-FFF2-40B4-BE49-F238E27FC236}">
                <a16:creationId xmlns:a16="http://schemas.microsoft.com/office/drawing/2014/main" id="{B37B0A90-F0E2-45F7-9398-EDDD946F1229}"/>
              </a:ext>
            </a:extLst>
          </p:cNvPr>
          <p:cNvPicPr/>
          <p:nvPr/>
        </p:nvPicPr>
        <p:blipFill rotWithShape="1">
          <a:blip r:embed="rId3"/>
          <a:stretch/>
        </p:blipFill>
        <p:spPr>
          <a:xfrm>
            <a:off x="6102988" y="1514646"/>
            <a:ext cx="5579745" cy="3117215"/>
          </a:xfrm>
          <a:prstGeom prst="rect">
            <a:avLst/>
          </a:prstGeom>
        </p:spPr>
      </p:pic>
      <p:sp>
        <p:nvSpPr>
          <p:cNvPr id="8" name="文本框 7">
            <a:extLst>
              <a:ext uri="{FF2B5EF4-FFF2-40B4-BE49-F238E27FC236}">
                <a16:creationId xmlns:a16="http://schemas.microsoft.com/office/drawing/2014/main" id="{7C2D6667-6B1F-4365-86CF-DDEB5359B4FF}"/>
              </a:ext>
            </a:extLst>
          </p:cNvPr>
          <p:cNvSpPr txBox="1"/>
          <p:nvPr/>
        </p:nvSpPr>
        <p:spPr>
          <a:xfrm>
            <a:off x="623391" y="5008637"/>
            <a:ext cx="11059341" cy="961097"/>
          </a:xfrm>
          <a:prstGeom prst="rect">
            <a:avLst/>
          </a:prstGeom>
          <a:noFill/>
        </p:spPr>
        <p:txBody>
          <a:bodyPr wrap="square">
            <a:spAutoFit/>
          </a:bodyPr>
          <a:lstStyle/>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模型的预测结果与标注数据在一定程度上保持了一致性，特别是在长时间的非快速眼动（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NREM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）阶段和清醒（</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WAKE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）状态下，模型的预测较为贴合标注。</a:t>
            </a:r>
            <a:endParaRPr lang="zh-SG"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60276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9415A29-65F0-4D11-97B9-970B60505550}"/>
              </a:ext>
            </a:extLst>
          </p:cNvPr>
          <p:cNvSpPr>
            <a:spLocks noGrp="1"/>
          </p:cNvSpPr>
          <p:nvPr>
            <p:ph type="title"/>
          </p:nvPr>
        </p:nvSpPr>
        <p:spPr>
          <a:xfrm>
            <a:off x="623392" y="548680"/>
            <a:ext cx="10959192" cy="589190"/>
          </a:xfrm>
        </p:spPr>
        <p:txBody>
          <a:bodyPr/>
          <a:lstStyle/>
          <a:p>
            <a:r>
              <a:rPr lang="zh-CN" altLang="en-US" dirty="0">
                <a:latin typeface="Times New Roman" panose="02020603050405020304" pitchFamily="18" charset="0"/>
                <a:cs typeface="Times New Roman" panose="02020603050405020304" pitchFamily="18" charset="0"/>
              </a:rPr>
              <a:t>当前成果：</a:t>
            </a:r>
            <a:r>
              <a:rPr lang="en-US" altLang="zh-CN" dirty="0">
                <a:latin typeface="Times New Roman" panose="02020603050405020304" pitchFamily="18" charset="0"/>
                <a:cs typeface="Times New Roman" panose="02020603050405020304" pitchFamily="18" charset="0"/>
              </a:rPr>
              <a:t>Serverless </a:t>
            </a:r>
            <a:r>
              <a:rPr lang="zh-CN" altLang="en-US" dirty="0">
                <a:latin typeface="Times New Roman" panose="02020603050405020304" pitchFamily="18" charset="0"/>
                <a:cs typeface="Times New Roman" panose="02020603050405020304" pitchFamily="18" charset="0"/>
              </a:rPr>
              <a:t>部署</a:t>
            </a:r>
            <a:endParaRPr lang="en-US" dirty="0">
              <a:latin typeface="Times New Roman" panose="02020603050405020304" pitchFamily="18" charset="0"/>
              <a:cs typeface="Times New Roman" panose="02020603050405020304" pitchFamily="18" charset="0"/>
            </a:endParaRPr>
          </a:p>
        </p:txBody>
      </p:sp>
      <p:pic>
        <p:nvPicPr>
          <p:cNvPr id="7" name="picture" descr="descript">
            <a:extLst>
              <a:ext uri="{FF2B5EF4-FFF2-40B4-BE49-F238E27FC236}">
                <a16:creationId xmlns:a16="http://schemas.microsoft.com/office/drawing/2014/main" id="{52154609-A766-4BDA-AA6B-C590AB94C4E9}"/>
              </a:ext>
            </a:extLst>
          </p:cNvPr>
          <p:cNvPicPr>
            <a:picLocks noChangeAspect="1"/>
          </p:cNvPicPr>
          <p:nvPr/>
        </p:nvPicPr>
        <p:blipFill rotWithShape="1">
          <a:blip r:embed="rId2"/>
          <a:srcRect l="4887" r="41372"/>
          <a:stretch/>
        </p:blipFill>
        <p:spPr>
          <a:xfrm>
            <a:off x="774394" y="2299644"/>
            <a:ext cx="3476660" cy="2258712"/>
          </a:xfrm>
          <a:prstGeom prst="rect">
            <a:avLst/>
          </a:prstGeom>
        </p:spPr>
      </p:pic>
      <p:sp>
        <p:nvSpPr>
          <p:cNvPr id="6" name="文本框 5">
            <a:extLst>
              <a:ext uri="{FF2B5EF4-FFF2-40B4-BE49-F238E27FC236}">
                <a16:creationId xmlns:a16="http://schemas.microsoft.com/office/drawing/2014/main" id="{27D4779B-8C58-4883-B015-C2DC53AE9DB2}"/>
              </a:ext>
            </a:extLst>
          </p:cNvPr>
          <p:cNvSpPr txBox="1"/>
          <p:nvPr/>
        </p:nvSpPr>
        <p:spPr>
          <a:xfrm>
            <a:off x="5156183" y="548680"/>
            <a:ext cx="6426401" cy="6039410"/>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配置：</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通过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Serverless Framework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的核心配置文件</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serverless.yml</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定义服务属性、云提供商的配置、</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Lambda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函数以及打包规则，确保核心处理脚本与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wrn</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gru</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-mesa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模型目录一同被打包。</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执行：</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handler2.py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脚本中实现模型加载、</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ECG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输入数据的预处理、调用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sleepecg.stage</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执行睡眠分期预测，并将预测结果（如睡眠阶段索引和标签）格式化为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JSON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部署：</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使用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serverless deploy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命令将包含处理脚本、模型文件及相关依赖的整个应用包部署至云端，部署完成后即可通过调用该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Lambda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函数并提供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ECG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数据来获得睡眠分期预测。</a:t>
            </a:r>
            <a:endParaRPr lang="zh-SG"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67663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827</Words>
  <Application>Microsoft Office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Futura Medium</vt:lpstr>
      <vt:lpstr>微软雅黑</vt:lpstr>
      <vt:lpstr>Arial</vt:lpstr>
      <vt:lpstr>Calibri</vt:lpstr>
      <vt:lpstr>Calibri Light</vt:lpstr>
      <vt:lpstr>Times New Roman</vt:lpstr>
      <vt:lpstr>Office 主题​​</vt:lpstr>
      <vt:lpstr>PowerPoint 演示文稿</vt:lpstr>
      <vt:lpstr>目录</vt:lpstr>
      <vt:lpstr>项目简介</vt:lpstr>
      <vt:lpstr>当前成果：前端</vt:lpstr>
      <vt:lpstr>当前成果：前端</vt:lpstr>
      <vt:lpstr>当前成果：模型</vt:lpstr>
      <vt:lpstr>当前成果：模型</vt:lpstr>
      <vt:lpstr>当前成果：模型</vt:lpstr>
      <vt:lpstr>当前成果：Serverless 部署</vt:lpstr>
      <vt:lpstr>当前成果：Serverless 部署</vt:lpstr>
      <vt:lpstr>当前成果：Serverless 部署</vt:lpstr>
      <vt:lpstr>创新部分</vt:lpstr>
      <vt:lpstr>总结与反思</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138</cp:revision>
  <dcterms:created xsi:type="dcterms:W3CDTF">2025-01-01T12:59:29Z</dcterms:created>
  <dcterms:modified xsi:type="dcterms:W3CDTF">2025-05-29T03:17:28Z</dcterms:modified>
</cp:coreProperties>
</file>