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1BE66E-F201-464F-8B09-DD89C0670DFF}">
  <a:tblStyle styleId="{A91BE66E-F201-464F-8B09-DD89C0670D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fe452588_3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fe452588_3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927c05a3_2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927c05a3_2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fe452588_1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fe452588_1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fe452588_1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fe452588_1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fe452588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fe452588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fe452588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fe452588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fe452588_1_3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fe452588_1_3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fe452588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fe452588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fe452588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fe452588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fe452588_1_4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fe452588_1_4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fe452588_1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fe452588_1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fe452588_1_6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fe452588_1_6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bbon graphic element" id="56" name="Google Shape;56;p14" title="Blue-gray graphic ribb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7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080300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611275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 amt="50000"/>
          </a:blip>
          <a:srcRect b="0" l="6776" r="6785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Intracranial Hemorrhage Detection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Haotian Guan and Hongxu 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4586100" y="254000"/>
            <a:ext cx="2791500" cy="36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type="ctrTitle"/>
          </p:nvPr>
        </p:nvSpPr>
        <p:spPr>
          <a:xfrm>
            <a:off x="373325" y="254000"/>
            <a:ext cx="40659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373325" y="2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{A91BE66E-F201-464F-8B09-DD89C0670DFF}</a:tableStyleId>
              </a:tblPr>
              <a:tblGrid>
                <a:gridCol w="2229725"/>
                <a:gridCol w="2229725"/>
                <a:gridCol w="2229725"/>
              </a:tblGrid>
              <a:tr h="3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9"/>
          <p:cNvGraphicFramePr/>
          <p:nvPr/>
        </p:nvGraphicFramePr>
        <p:xfrm>
          <a:off x="373325" y="11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{A91BE66E-F201-464F-8B09-DD89C0670DFF}</a:tableStyleId>
              </a:tblPr>
              <a:tblGrid>
                <a:gridCol w="2229725"/>
                <a:gridCol w="2229725"/>
                <a:gridCol w="2229725"/>
              </a:tblGrid>
              <a:tr h="3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8" name="Google Shape;178;p29"/>
          <p:cNvCxnSpPr/>
          <p:nvPr/>
        </p:nvCxnSpPr>
        <p:spPr>
          <a:xfrm>
            <a:off x="377625" y="1193575"/>
            <a:ext cx="22320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9"/>
          <p:cNvSpPr txBox="1"/>
          <p:nvPr/>
        </p:nvSpPr>
        <p:spPr>
          <a:xfrm>
            <a:off x="1503850" y="1078950"/>
            <a:ext cx="1099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303450" y="1314775"/>
            <a:ext cx="1686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w/o</a:t>
            </a:r>
            <a:r>
              <a:rPr lang="en" sz="1200"/>
              <a:t> window function</a:t>
            </a:r>
            <a:endParaRPr sz="1200"/>
          </a:p>
        </p:txBody>
      </p:sp>
      <p:cxnSp>
        <p:nvCxnSpPr>
          <p:cNvPr id="181" name="Google Shape;181;p29"/>
          <p:cNvCxnSpPr/>
          <p:nvPr/>
        </p:nvCxnSpPr>
        <p:spPr>
          <a:xfrm>
            <a:off x="384375" y="2926625"/>
            <a:ext cx="22254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1503850" y="2876725"/>
            <a:ext cx="1099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373325" y="3068225"/>
            <a:ext cx="1686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w/ window function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0" y="685250"/>
            <a:ext cx="9144000" cy="155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324475" y="70650"/>
            <a:ext cx="5244900" cy="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Best Performance-DenseNet169</a:t>
            </a:r>
            <a:endParaRPr sz="2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00" y="742950"/>
            <a:ext cx="2964509" cy="23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600" y="742950"/>
            <a:ext cx="2974425" cy="227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925" y="3033575"/>
            <a:ext cx="3150809" cy="20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100" y="3131525"/>
            <a:ext cx="2710825" cy="18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2650150" y="2710825"/>
            <a:ext cx="708000" cy="18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0825" y="2474850"/>
            <a:ext cx="1757326" cy="4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779300" y="3290475"/>
            <a:ext cx="7195800" cy="6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813950" y="2060875"/>
            <a:ext cx="1792500" cy="122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Feb: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 down the topic and fetch data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 rot="10800000">
            <a:off x="1368125" y="3931175"/>
            <a:ext cx="1991400" cy="1134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1368125" y="3931175"/>
            <a:ext cx="19914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Feb to Mid March: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</a:t>
            </a:r>
            <a:r>
              <a:rPr lang="en"/>
              <a:t>splitting</a:t>
            </a:r>
            <a:r>
              <a:rPr lang="en"/>
              <a:t> data into train, validation, and test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396588" y="2060875"/>
            <a:ext cx="2078100" cy="122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March to Mid April: Applying GAN and running baseline model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 rot="10800000">
            <a:off x="4502825" y="3931175"/>
            <a:ext cx="1991400" cy="1134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4572000" y="3931175"/>
            <a:ext cx="19656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April to End April: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window function and running advanced models 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6204250" y="2060875"/>
            <a:ext cx="1736100" cy="122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April to now: Aggregating results and thoughts on future work...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0012" y="-56274"/>
            <a:ext cx="110870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0" y="-1258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2571750"/>
            <a:ext cx="57711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Intracranial hemorrhage is a bleeding that occurs inside the cranium, is a serious health problem.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We will develop solution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 to help the medical community identify the presence using RSNA dataset.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Source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RSNA Kaggle Competition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674258</a:t>
            </a:r>
            <a:r>
              <a:rPr lang="en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CT images belonging to 17079 patients（</a:t>
            </a:r>
            <a:r>
              <a:rPr lang="en">
                <a:solidFill>
                  <a:srgbClr val="FF0000"/>
                </a:solidFill>
              </a:rPr>
              <a:t>really large!</a:t>
            </a:r>
            <a:r>
              <a:rPr lang="en"/>
              <a:t>）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Image size 512*512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64500" y="3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Data Analysis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648950" y="812125"/>
            <a:ext cx="23085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dcm format picture, we need to extract its information and visualize it using window functions. Otherwise, the picture will be blur.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1453300"/>
            <a:ext cx="4497000" cy="138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00" y="2773500"/>
            <a:ext cx="9144002" cy="25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270 images with irregular shape(0.0003% of the total images)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17079 patients into 3 folds and used 1 folds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5450 patients into 84% training, 8% validation, and 8% test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Downsampled training set to have 60% </a:t>
            </a:r>
            <a:r>
              <a:rPr lang="en"/>
              <a:t>Zero</a:t>
            </a:r>
            <a:r>
              <a:rPr lang="en"/>
              <a:t> and 40% One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btained 70% training, 15% validation, 15%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SRGAN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364450" y="601875"/>
            <a:ext cx="33618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Pros: Super Resolution GAN make image more clearly, contribute to detection task(theoretically)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364450" y="2375650"/>
            <a:ext cx="4235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Cons: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1.SRGAN is really difficult to train </a:t>
            </a:r>
            <a:r>
              <a:rPr lang="en" sz="1800">
                <a:solidFill>
                  <a:srgbClr val="F3F3F3"/>
                </a:solidFill>
              </a:rPr>
              <a:t>(Generator and Discrimator together )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2. Do not have a good performance for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CT images as we thought(test it later)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0" y="2427600"/>
            <a:ext cx="5918201" cy="28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300" y="-47225"/>
            <a:ext cx="7318075" cy="11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000" y="890750"/>
            <a:ext cx="7318075" cy="16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096000" y="3025575"/>
            <a:ext cx="28350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 can see gradient vanishing on the below picture. (Could not learn much things)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 VGG16(HH)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 1: Resnet18(HG)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 2: DenseNet(HG)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 3: EfficientNet(HH)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Applying </a:t>
            </a:r>
            <a:r>
              <a:rPr lang="en">
                <a:solidFill>
                  <a:schemeClr val="accent5"/>
                </a:solidFill>
              </a:rPr>
              <a:t>window functions</a:t>
            </a:r>
            <a:r>
              <a:rPr lang="en"/>
              <a:t> when loading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hyper-parameter tuning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150" y="2603500"/>
            <a:ext cx="2539975" cy="2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347375" y="280150"/>
            <a:ext cx="6129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Brief </a:t>
            </a:r>
            <a:r>
              <a:rPr lang="en" sz="2000"/>
              <a:t>Comparison</a:t>
            </a:r>
            <a:r>
              <a:rPr lang="en" sz="2000"/>
              <a:t> Of Three </a:t>
            </a:r>
            <a:r>
              <a:rPr lang="en" sz="2000"/>
              <a:t>Architectures</a:t>
            </a:r>
            <a:r>
              <a:rPr lang="en" sz="2000"/>
              <a:t>:</a:t>
            </a:r>
            <a:endParaRPr sz="2000"/>
          </a:p>
        </p:txBody>
      </p:sp>
      <p:sp>
        <p:nvSpPr>
          <p:cNvPr id="167" name="Google Shape;167;p28"/>
          <p:cNvSpPr txBox="1"/>
          <p:nvPr/>
        </p:nvSpPr>
        <p:spPr>
          <a:xfrm>
            <a:off x="582875" y="963200"/>
            <a:ext cx="64350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ResNet18:  Using identity mapping to ensure gradient and information flow. It allows the network to go deeper. Resnet 18 and Resnet 50 don’t have huge difference in terms of performance.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587375" y="3064425"/>
            <a:ext cx="64527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EfficientNet: Fast and more  accuracy theoretically, </a:t>
            </a:r>
            <a:r>
              <a:rPr lang="en"/>
              <a:t>has smaller size and less parameters than other architecture. However, it is difficult for hyperparameter tuning, especially for EfficientNet B7. Not good for CT.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582875" y="1886550"/>
            <a:ext cx="6461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DenseNet: Applying channel-wise concatenation, which allows information and gradient flow. Having less parameters comparing to equivalent CNNs. More diversified features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