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b66729075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b66729075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b66729075_1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b66729075_1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b6672907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b6672907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b6672907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ab6672907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b6672907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b6672907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b6672907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b6672907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b66729075_1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b66729075_1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b6672907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b6672907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b66729075_1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b66729075_1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b66729075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b66729075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hyperlink" Target="http://networkrepository.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3359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Optimizing Algorithms for Immune Shielding on Networks</a:t>
            </a:r>
            <a:endParaRPr sz="24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t>Andreea Magalie, Jiajia Xie, Haotian Yin</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Experiment 3: Varying Start time of Intervention</a:t>
            </a:r>
            <a:endParaRPr sz="1800"/>
          </a:p>
        </p:txBody>
      </p:sp>
      <p:sp>
        <p:nvSpPr>
          <p:cNvPr id="140" name="Google Shape;140;p2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i="1" lang="en"/>
              <a:t>GreedySI</a:t>
            </a:r>
            <a:r>
              <a:rPr lang="en"/>
              <a:t> </a:t>
            </a:r>
            <a:r>
              <a:rPr lang="en"/>
              <a:t>requires delayed intervention with high budget</a:t>
            </a:r>
            <a:endParaRPr/>
          </a:p>
          <a:p>
            <a:pPr indent="-317500" lvl="0" marL="457200" rtl="0" algn="l">
              <a:spcBef>
                <a:spcPts val="0"/>
              </a:spcBef>
              <a:spcAft>
                <a:spcPts val="0"/>
              </a:spcAft>
              <a:buSzPts val="1400"/>
              <a:buChar char="●"/>
            </a:pPr>
            <a:r>
              <a:rPr b="1" i="1" lang="en"/>
              <a:t>GreedySI+</a:t>
            </a:r>
            <a:r>
              <a:rPr lang="en"/>
              <a:t> requires earlier </a:t>
            </a:r>
            <a:r>
              <a:rPr lang="en"/>
              <a:t>intervention</a:t>
            </a:r>
            <a:r>
              <a:rPr lang="en"/>
              <a:t> with high budget</a:t>
            </a:r>
            <a:endParaRPr/>
          </a:p>
          <a:p>
            <a:pPr indent="-317500" lvl="0" marL="457200" rtl="0" algn="l">
              <a:spcBef>
                <a:spcPts val="0"/>
              </a:spcBef>
              <a:spcAft>
                <a:spcPts val="0"/>
              </a:spcAft>
              <a:buSzPts val="1400"/>
              <a:buChar char="●"/>
            </a:pPr>
            <a:r>
              <a:rPr b="1" i="1" lang="en"/>
              <a:t>GreedySI+</a:t>
            </a:r>
            <a:r>
              <a:rPr lang="en"/>
              <a:t>  takes advantage of minimizing the upper bound of the threshold of an outbreak in an earlier stage</a:t>
            </a:r>
            <a:endParaRPr/>
          </a:p>
          <a:p>
            <a:pPr indent="0" lvl="0" marL="457200" rtl="0" algn="l">
              <a:spcBef>
                <a:spcPts val="1600"/>
              </a:spcBef>
              <a:spcAft>
                <a:spcPts val="1600"/>
              </a:spcAft>
              <a:buNone/>
            </a:pPr>
            <a:r>
              <a:t/>
            </a:r>
            <a:endParaRPr/>
          </a:p>
        </p:txBody>
      </p:sp>
      <p:pic>
        <p:nvPicPr>
          <p:cNvPr id="141" name="Google Shape;141;p22"/>
          <p:cNvPicPr preferRelativeResize="0"/>
          <p:nvPr/>
        </p:nvPicPr>
        <p:blipFill>
          <a:blip r:embed="rId3">
            <a:alphaModFix/>
          </a:blip>
          <a:stretch>
            <a:fillRect/>
          </a:stretch>
        </p:blipFill>
        <p:spPr>
          <a:xfrm>
            <a:off x="4534225" y="1152475"/>
            <a:ext cx="4527576" cy="3505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47" name="Google Shape;147;p23"/>
          <p:cNvSpPr txBox="1"/>
          <p:nvPr>
            <p:ph idx="1" type="body"/>
          </p:nvPr>
        </p:nvSpPr>
        <p:spPr>
          <a:xfrm>
            <a:off x="311700" y="1152475"/>
            <a:ext cx="65997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Immune </a:t>
            </a:r>
            <a:r>
              <a:rPr lang="en"/>
              <a:t>shielding</a:t>
            </a:r>
            <a:r>
              <a:rPr lang="en"/>
              <a:t> can be a powerful intervention and drastically reduce epidemic size even in small networks</a:t>
            </a:r>
            <a:br>
              <a:rPr lang="en"/>
            </a:br>
            <a:endParaRPr/>
          </a:p>
          <a:p>
            <a:pPr indent="-317500" lvl="0" marL="457200" rtl="0" algn="l">
              <a:spcBef>
                <a:spcPts val="0"/>
              </a:spcBef>
              <a:spcAft>
                <a:spcPts val="0"/>
              </a:spcAft>
              <a:buSzPts val="1400"/>
              <a:buChar char="●"/>
            </a:pPr>
            <a:r>
              <a:rPr lang="en"/>
              <a:t>Cohorting infected I and recovered R might be the key to reach optimality</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Introduction</a:t>
            </a:r>
            <a:r>
              <a:rPr lang="en" sz="1800"/>
              <a:t> and </a:t>
            </a:r>
            <a:r>
              <a:rPr lang="en" sz="1800"/>
              <a:t>Motivation</a:t>
            </a:r>
            <a:endParaRPr sz="1800"/>
          </a:p>
        </p:txBody>
      </p:sp>
      <p:sp>
        <p:nvSpPr>
          <p:cNvPr id="61" name="Google Shape;61;p14"/>
          <p:cNvSpPr txBox="1"/>
          <p:nvPr>
            <p:ph idx="1" type="body"/>
          </p:nvPr>
        </p:nvSpPr>
        <p:spPr>
          <a:xfrm>
            <a:off x="311700" y="101772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Can we manage epidemics in the </a:t>
            </a:r>
            <a:r>
              <a:rPr lang="en">
                <a:solidFill>
                  <a:srgbClr val="000000"/>
                </a:solidFill>
              </a:rPr>
              <a:t>absence</a:t>
            </a:r>
            <a:r>
              <a:rPr lang="en">
                <a:solidFill>
                  <a:srgbClr val="000000"/>
                </a:solidFill>
              </a:rPr>
              <a:t> of a vaccine aside from social distancing and isolation of infections?</a:t>
            </a:r>
            <a:endParaRPr>
              <a:solidFill>
                <a:srgbClr val="000000"/>
              </a:solidFill>
            </a:endParaRPr>
          </a:p>
          <a:p>
            <a:pPr indent="-317500" lvl="0" marL="457200" rtl="0" algn="l">
              <a:spcBef>
                <a:spcPts val="1600"/>
              </a:spcBef>
              <a:spcAft>
                <a:spcPts val="0"/>
              </a:spcAft>
              <a:buSzPts val="1400"/>
              <a:buChar char="●"/>
            </a:pPr>
            <a:r>
              <a:rPr lang="en"/>
              <a:t>Maintaining</a:t>
            </a:r>
            <a:r>
              <a:rPr lang="en"/>
              <a:t> the schedule is important (HealthCare)</a:t>
            </a:r>
            <a:endParaRPr/>
          </a:p>
          <a:p>
            <a:pPr indent="-317500" lvl="0" marL="457200" rtl="0" algn="l">
              <a:spcBef>
                <a:spcPts val="0"/>
              </a:spcBef>
              <a:spcAft>
                <a:spcPts val="0"/>
              </a:spcAft>
              <a:buSzPts val="1400"/>
              <a:buChar char="●"/>
            </a:pPr>
            <a:r>
              <a:rPr lang="en"/>
              <a:t>People who have been infected are immune to the disease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62" name="Google Shape;62;p14"/>
          <p:cNvSpPr txBox="1"/>
          <p:nvPr/>
        </p:nvSpPr>
        <p:spPr>
          <a:xfrm>
            <a:off x="5439500" y="1068950"/>
            <a:ext cx="3146100" cy="3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Propose Method: Immune Shielding</a:t>
            </a:r>
            <a:endParaRPr/>
          </a:p>
        </p:txBody>
      </p:sp>
      <p:pic>
        <p:nvPicPr>
          <p:cNvPr id="63" name="Google Shape;63;p14"/>
          <p:cNvPicPr preferRelativeResize="0"/>
          <p:nvPr/>
        </p:nvPicPr>
        <p:blipFill>
          <a:blip r:embed="rId3">
            <a:alphaModFix/>
          </a:blip>
          <a:stretch>
            <a:fillRect/>
          </a:stretch>
        </p:blipFill>
        <p:spPr>
          <a:xfrm>
            <a:off x="5609975" y="1600200"/>
            <a:ext cx="3038475" cy="1943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000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Model: Stochastic SIR</a:t>
            </a:r>
            <a:endParaRPr sz="1100"/>
          </a:p>
        </p:txBody>
      </p:sp>
      <p:sp>
        <p:nvSpPr>
          <p:cNvPr id="69" name="Google Shape;69;p15"/>
          <p:cNvSpPr/>
          <p:nvPr/>
        </p:nvSpPr>
        <p:spPr>
          <a:xfrm>
            <a:off x="1195800" y="1544725"/>
            <a:ext cx="1578000" cy="1568100"/>
          </a:xfrm>
          <a:prstGeom prst="ellipse">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a:off x="3974775" y="1544725"/>
            <a:ext cx="1578000" cy="1568100"/>
          </a:xfrm>
          <a:prstGeom prst="ellipse">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a:off x="6753750" y="1544725"/>
            <a:ext cx="1578000" cy="1568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nvSpPr>
        <p:spPr>
          <a:xfrm>
            <a:off x="1617300" y="2127400"/>
            <a:ext cx="735000" cy="79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a:t>
            </a:r>
            <a:endParaRPr/>
          </a:p>
        </p:txBody>
      </p:sp>
      <p:sp>
        <p:nvSpPr>
          <p:cNvPr id="73" name="Google Shape;73;p15"/>
          <p:cNvSpPr txBox="1"/>
          <p:nvPr/>
        </p:nvSpPr>
        <p:spPr>
          <a:xfrm>
            <a:off x="7175250" y="2127400"/>
            <a:ext cx="735000" cy="79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a:t>
            </a:r>
            <a:endParaRPr/>
          </a:p>
        </p:txBody>
      </p:sp>
      <p:sp>
        <p:nvSpPr>
          <p:cNvPr id="74" name="Google Shape;74;p15"/>
          <p:cNvSpPr txBox="1"/>
          <p:nvPr/>
        </p:nvSpPr>
        <p:spPr>
          <a:xfrm>
            <a:off x="4396275" y="2127400"/>
            <a:ext cx="735000" cy="79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I</a:t>
            </a:r>
            <a:endParaRPr/>
          </a:p>
        </p:txBody>
      </p:sp>
      <p:cxnSp>
        <p:nvCxnSpPr>
          <p:cNvPr id="75" name="Google Shape;75;p15"/>
          <p:cNvCxnSpPr>
            <a:stCxn id="69" idx="6"/>
            <a:endCxn id="70" idx="2"/>
          </p:cNvCxnSpPr>
          <p:nvPr/>
        </p:nvCxnSpPr>
        <p:spPr>
          <a:xfrm>
            <a:off x="2773800" y="2328775"/>
            <a:ext cx="1200900" cy="0"/>
          </a:xfrm>
          <a:prstGeom prst="straightConnector1">
            <a:avLst/>
          </a:prstGeom>
          <a:noFill/>
          <a:ln cap="flat" cmpd="sng" w="9525">
            <a:solidFill>
              <a:schemeClr val="dk2"/>
            </a:solidFill>
            <a:prstDash val="solid"/>
            <a:round/>
            <a:headEnd len="med" w="med" type="none"/>
            <a:tailEnd len="med" w="med" type="triangle"/>
          </a:ln>
        </p:spPr>
      </p:cxnSp>
      <p:cxnSp>
        <p:nvCxnSpPr>
          <p:cNvPr id="76" name="Google Shape;76;p15"/>
          <p:cNvCxnSpPr/>
          <p:nvPr/>
        </p:nvCxnSpPr>
        <p:spPr>
          <a:xfrm>
            <a:off x="5552813" y="2328775"/>
            <a:ext cx="1200900" cy="0"/>
          </a:xfrm>
          <a:prstGeom prst="straightConnector1">
            <a:avLst/>
          </a:prstGeom>
          <a:noFill/>
          <a:ln cap="flat" cmpd="sng" w="9525">
            <a:solidFill>
              <a:schemeClr val="dk2"/>
            </a:solidFill>
            <a:prstDash val="solid"/>
            <a:round/>
            <a:headEnd len="med" w="med" type="none"/>
            <a:tailEnd len="med" w="med" type="triangle"/>
          </a:ln>
        </p:spPr>
      </p:cxnSp>
      <p:sp>
        <p:nvSpPr>
          <p:cNvPr id="77" name="Google Shape;77;p15"/>
          <p:cNvSpPr txBox="1"/>
          <p:nvPr/>
        </p:nvSpPr>
        <p:spPr>
          <a:xfrm>
            <a:off x="3008775" y="1754975"/>
            <a:ext cx="698700" cy="4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𝛃</a:t>
            </a:r>
            <a:endParaRPr/>
          </a:p>
        </p:txBody>
      </p:sp>
      <p:sp>
        <p:nvSpPr>
          <p:cNvPr id="78" name="Google Shape;78;p15"/>
          <p:cNvSpPr txBox="1"/>
          <p:nvPr/>
        </p:nvSpPr>
        <p:spPr>
          <a:xfrm>
            <a:off x="5988350" y="1754975"/>
            <a:ext cx="449100" cy="4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𝛄</a:t>
            </a:r>
            <a:endParaRPr/>
          </a:p>
        </p:txBody>
      </p:sp>
      <p:sp>
        <p:nvSpPr>
          <p:cNvPr id="79" name="Google Shape;79;p15"/>
          <p:cNvSpPr txBox="1"/>
          <p:nvPr/>
        </p:nvSpPr>
        <p:spPr>
          <a:xfrm>
            <a:off x="1048800" y="3254475"/>
            <a:ext cx="6341100" cy="13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For each time step, an edge can be SI, SS, RR, SR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 is considered a high-risk edge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1118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Formulation</a:t>
            </a:r>
            <a:endParaRPr sz="1800"/>
          </a:p>
        </p:txBody>
      </p:sp>
      <p:sp>
        <p:nvSpPr>
          <p:cNvPr id="85" name="Google Shape;85;p16"/>
          <p:cNvSpPr txBox="1"/>
          <p:nvPr>
            <p:ph idx="4294967295" type="body"/>
          </p:nvPr>
        </p:nvSpPr>
        <p:spPr>
          <a:xfrm>
            <a:off x="1630850" y="574225"/>
            <a:ext cx="5592300" cy="263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chemeClr val="dk1"/>
                </a:solidFill>
              </a:rPr>
              <a:t>Problem: Given an contact network G(V,E), and each edge’s category (SS, SI, RR, SR ...), can we rewire the entire network but maintain the degree for each node the same as the previous so that the number of SI edges is minimized? </a:t>
            </a:r>
            <a:endParaRPr sz="1400"/>
          </a:p>
        </p:txBody>
      </p:sp>
      <p:pic>
        <p:nvPicPr>
          <p:cNvPr id="86" name="Google Shape;86;p16"/>
          <p:cNvPicPr preferRelativeResize="0"/>
          <p:nvPr/>
        </p:nvPicPr>
        <p:blipFill>
          <a:blip r:embed="rId3">
            <a:alphaModFix/>
          </a:blip>
          <a:stretch>
            <a:fillRect/>
          </a:stretch>
        </p:blipFill>
        <p:spPr>
          <a:xfrm>
            <a:off x="2004700" y="2019788"/>
            <a:ext cx="5529730" cy="1652775"/>
          </a:xfrm>
          <a:prstGeom prst="rect">
            <a:avLst/>
          </a:prstGeom>
          <a:noFill/>
          <a:ln>
            <a:noFill/>
          </a:ln>
        </p:spPr>
      </p:pic>
      <p:sp>
        <p:nvSpPr>
          <p:cNvPr id="87" name="Google Shape;87;p16"/>
          <p:cNvSpPr txBox="1"/>
          <p:nvPr/>
        </p:nvSpPr>
        <p:spPr>
          <a:xfrm>
            <a:off x="1578050" y="3672575"/>
            <a:ext cx="7007400" cy="147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We formulate this problem as an integer programming problem with x</a:t>
            </a:r>
            <a:r>
              <a:rPr baseline="-25000" lang="en">
                <a:solidFill>
                  <a:srgbClr val="434343"/>
                </a:solidFill>
              </a:rPr>
              <a:t>ij </a:t>
            </a:r>
            <a:r>
              <a:rPr lang="en">
                <a:solidFill>
                  <a:srgbClr val="434343"/>
                </a:solidFill>
              </a:rPr>
              <a:t>as the binary decision variable. C(.) returns the risk of an edge, W(.) denotes the weight of  an edge.</a:t>
            </a:r>
            <a:endParaRPr>
              <a:solidFill>
                <a:srgbClr val="434343"/>
              </a:solidFill>
            </a:endParaRPr>
          </a:p>
          <a:p>
            <a:pPr indent="0" lvl="0" marL="0" rtl="0" algn="l">
              <a:spcBef>
                <a:spcPts val="0"/>
              </a:spcBef>
              <a:spcAft>
                <a:spcPts val="0"/>
              </a:spcAft>
              <a:buNone/>
            </a:pPr>
            <a:r>
              <a:rPr lang="en">
                <a:solidFill>
                  <a:srgbClr val="434343"/>
                </a:solidFill>
              </a:rPr>
              <a:t>K is the budget constraint for swapping edges.</a:t>
            </a:r>
            <a:endParaRPr>
              <a:solidFill>
                <a:srgbClr val="434343"/>
              </a:solidFill>
            </a:endParaRPr>
          </a:p>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rPr lang="en">
                <a:solidFill>
                  <a:srgbClr val="434343"/>
                </a:solidFill>
              </a:rPr>
              <a:t>Note that: Any IP problem is NP-Hard!</a:t>
            </a:r>
            <a:endParaRPr>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Proposed </a:t>
            </a:r>
            <a:r>
              <a:rPr lang="en" sz="1800"/>
              <a:t>Approximation</a:t>
            </a:r>
            <a:r>
              <a:rPr lang="en" sz="1800"/>
              <a:t> Algorithms</a:t>
            </a:r>
            <a:endParaRPr sz="1800"/>
          </a:p>
        </p:txBody>
      </p:sp>
      <p:sp>
        <p:nvSpPr>
          <p:cNvPr id="93" name="Google Shape;93;p17"/>
          <p:cNvSpPr txBox="1"/>
          <p:nvPr>
            <p:ph idx="1" type="body"/>
          </p:nvPr>
        </p:nvSpPr>
        <p:spPr>
          <a:xfrm>
            <a:off x="311700" y="1152475"/>
            <a:ext cx="6253200" cy="14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t>minAreg - </a:t>
            </a:r>
            <a:r>
              <a:rPr b="1" lang="en"/>
              <a:t>On regular networks</a:t>
            </a:r>
            <a:endParaRPr b="1"/>
          </a:p>
          <a:p>
            <a:pPr indent="-317500" lvl="0" marL="457200" rtl="0" algn="l">
              <a:spcBef>
                <a:spcPts val="1600"/>
              </a:spcBef>
              <a:spcAft>
                <a:spcPts val="0"/>
              </a:spcAft>
              <a:buSzPts val="1400"/>
              <a:buChar char="●"/>
            </a:pPr>
            <a:r>
              <a:rPr lang="en"/>
              <a:t>Connect infected nodes I to other I and R nodes</a:t>
            </a:r>
            <a:endParaRPr/>
          </a:p>
          <a:p>
            <a:pPr indent="-317500" lvl="0" marL="457200" rtl="0" algn="l">
              <a:spcBef>
                <a:spcPts val="0"/>
              </a:spcBef>
              <a:spcAft>
                <a:spcPts val="0"/>
              </a:spcAft>
              <a:buSzPts val="1400"/>
              <a:buChar char="●"/>
            </a:pPr>
            <a:r>
              <a:rPr lang="en"/>
              <a:t>Connect the rest of the edges </a:t>
            </a:r>
            <a:endParaRPr/>
          </a:p>
          <a:p>
            <a:pPr indent="-317500" lvl="0" marL="457200" rtl="0" algn="l">
              <a:spcBef>
                <a:spcPts val="0"/>
              </a:spcBef>
              <a:spcAft>
                <a:spcPts val="0"/>
              </a:spcAft>
              <a:buSzPts val="1400"/>
              <a:buChar char="●"/>
            </a:pPr>
            <a:r>
              <a:rPr lang="en"/>
              <a:t>Lots of edge cases and creating an adj matrix from scratch is hard</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b="1"/>
          </a:p>
        </p:txBody>
      </p:sp>
      <p:sp>
        <p:nvSpPr>
          <p:cNvPr id="94" name="Google Shape;94;p17"/>
          <p:cNvSpPr/>
          <p:nvPr/>
        </p:nvSpPr>
        <p:spPr>
          <a:xfrm>
            <a:off x="2598025" y="4466625"/>
            <a:ext cx="142200" cy="1422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a:off x="1591500" y="3590300"/>
            <a:ext cx="142200" cy="1422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a:off x="2143650" y="3305900"/>
            <a:ext cx="142200" cy="1422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p:nvPr/>
        </p:nvSpPr>
        <p:spPr>
          <a:xfrm>
            <a:off x="2882350" y="3305900"/>
            <a:ext cx="142200" cy="1422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a:off x="3505550" y="3537000"/>
            <a:ext cx="142200" cy="1422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9" name="Google Shape;99;p17"/>
          <p:cNvCxnSpPr>
            <a:stCxn id="95" idx="5"/>
            <a:endCxn id="94" idx="2"/>
          </p:cNvCxnSpPr>
          <p:nvPr/>
        </p:nvCxnSpPr>
        <p:spPr>
          <a:xfrm>
            <a:off x="1712875" y="3711675"/>
            <a:ext cx="885000" cy="825900"/>
          </a:xfrm>
          <a:prstGeom prst="straightConnector1">
            <a:avLst/>
          </a:prstGeom>
          <a:noFill/>
          <a:ln cap="flat" cmpd="sng" w="19050">
            <a:solidFill>
              <a:schemeClr val="dk2"/>
            </a:solidFill>
            <a:prstDash val="solid"/>
            <a:round/>
            <a:headEnd len="med" w="med" type="none"/>
            <a:tailEnd len="med" w="med" type="none"/>
          </a:ln>
        </p:spPr>
      </p:cxnSp>
      <p:cxnSp>
        <p:nvCxnSpPr>
          <p:cNvPr id="100" name="Google Shape;100;p17"/>
          <p:cNvCxnSpPr>
            <a:stCxn id="96" idx="5"/>
            <a:endCxn id="94" idx="1"/>
          </p:cNvCxnSpPr>
          <p:nvPr/>
        </p:nvCxnSpPr>
        <p:spPr>
          <a:xfrm>
            <a:off x="2265025" y="3427275"/>
            <a:ext cx="353700" cy="1060200"/>
          </a:xfrm>
          <a:prstGeom prst="straightConnector1">
            <a:avLst/>
          </a:prstGeom>
          <a:noFill/>
          <a:ln cap="flat" cmpd="sng" w="19050">
            <a:solidFill>
              <a:schemeClr val="dk2"/>
            </a:solidFill>
            <a:prstDash val="solid"/>
            <a:round/>
            <a:headEnd len="med" w="med" type="none"/>
            <a:tailEnd len="med" w="med" type="none"/>
          </a:ln>
        </p:spPr>
      </p:cxnSp>
      <p:cxnSp>
        <p:nvCxnSpPr>
          <p:cNvPr id="101" name="Google Shape;101;p17"/>
          <p:cNvCxnSpPr>
            <a:stCxn id="97" idx="4"/>
            <a:endCxn id="94" idx="7"/>
          </p:cNvCxnSpPr>
          <p:nvPr/>
        </p:nvCxnSpPr>
        <p:spPr>
          <a:xfrm flipH="1">
            <a:off x="2719450" y="3448100"/>
            <a:ext cx="234000" cy="1039200"/>
          </a:xfrm>
          <a:prstGeom prst="straightConnector1">
            <a:avLst/>
          </a:prstGeom>
          <a:noFill/>
          <a:ln cap="flat" cmpd="sng" w="19050">
            <a:solidFill>
              <a:schemeClr val="dk2"/>
            </a:solidFill>
            <a:prstDash val="solid"/>
            <a:round/>
            <a:headEnd len="med" w="med" type="none"/>
            <a:tailEnd len="med" w="med" type="none"/>
          </a:ln>
        </p:spPr>
      </p:cxnSp>
      <p:cxnSp>
        <p:nvCxnSpPr>
          <p:cNvPr id="102" name="Google Shape;102;p17"/>
          <p:cNvCxnSpPr>
            <a:stCxn id="98" idx="3"/>
            <a:endCxn id="94" idx="6"/>
          </p:cNvCxnSpPr>
          <p:nvPr/>
        </p:nvCxnSpPr>
        <p:spPr>
          <a:xfrm flipH="1">
            <a:off x="2740375" y="3658375"/>
            <a:ext cx="786000" cy="879300"/>
          </a:xfrm>
          <a:prstGeom prst="straightConnector1">
            <a:avLst/>
          </a:prstGeom>
          <a:noFill/>
          <a:ln cap="flat" cmpd="sng" w="19050">
            <a:solidFill>
              <a:schemeClr val="dk2"/>
            </a:solidFill>
            <a:prstDash val="solid"/>
            <a:round/>
            <a:headEnd len="med" w="med" type="none"/>
            <a:tailEnd len="med" w="med" type="none"/>
          </a:ln>
        </p:spPr>
      </p:cxnSp>
      <p:cxnSp>
        <p:nvCxnSpPr>
          <p:cNvPr id="103" name="Google Shape;103;p17"/>
          <p:cNvCxnSpPr>
            <a:stCxn id="97" idx="5"/>
            <a:endCxn id="98" idx="2"/>
          </p:cNvCxnSpPr>
          <p:nvPr/>
        </p:nvCxnSpPr>
        <p:spPr>
          <a:xfrm>
            <a:off x="3003725" y="3427275"/>
            <a:ext cx="501900" cy="180900"/>
          </a:xfrm>
          <a:prstGeom prst="straightConnector1">
            <a:avLst/>
          </a:prstGeom>
          <a:noFill/>
          <a:ln cap="flat" cmpd="sng" w="19050">
            <a:solidFill>
              <a:srgbClr val="FF0000"/>
            </a:solidFill>
            <a:prstDash val="dash"/>
            <a:round/>
            <a:headEnd len="med" w="med" type="none"/>
            <a:tailEnd len="med" w="med" type="none"/>
          </a:ln>
        </p:spPr>
      </p:cxnSp>
      <p:sp>
        <p:nvSpPr>
          <p:cNvPr id="104" name="Google Shape;104;p17"/>
          <p:cNvSpPr txBox="1"/>
          <p:nvPr/>
        </p:nvSpPr>
        <p:spPr>
          <a:xfrm>
            <a:off x="4663800" y="3606675"/>
            <a:ext cx="5116800" cy="5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[4,1,1,1]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Proposed Approximation Algorithms</a:t>
            </a:r>
            <a:endParaRPr sz="1800"/>
          </a:p>
        </p:txBody>
      </p:sp>
      <p:sp>
        <p:nvSpPr>
          <p:cNvPr id="110" name="Google Shape;110;p1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t>GreedySI</a:t>
            </a:r>
            <a:endParaRPr b="1" i="1"/>
          </a:p>
          <a:p>
            <a:pPr indent="-317500" lvl="0" marL="457200" rtl="0" algn="l">
              <a:spcBef>
                <a:spcPts val="1600"/>
              </a:spcBef>
              <a:spcAft>
                <a:spcPts val="0"/>
              </a:spcAft>
              <a:buSzPts val="1400"/>
              <a:buChar char="●"/>
            </a:pPr>
            <a:r>
              <a:rPr lang="en"/>
              <a:t>Try to swap SI with</a:t>
            </a:r>
            <a:r>
              <a:rPr b="1" lang="en"/>
              <a:t> </a:t>
            </a:r>
            <a:r>
              <a:rPr lang="en"/>
              <a:t>an RR edge</a:t>
            </a:r>
            <a:endParaRPr/>
          </a:p>
          <a:p>
            <a:pPr indent="-317500" lvl="0" marL="457200" rtl="0" algn="l">
              <a:spcBef>
                <a:spcPts val="0"/>
              </a:spcBef>
              <a:spcAft>
                <a:spcPts val="0"/>
              </a:spcAft>
              <a:buSzPts val="1400"/>
              <a:buChar char="●"/>
            </a:pPr>
            <a:r>
              <a:rPr lang="en"/>
              <a:t>If there is no RR anymore, swap with an SR edge. Outcome must be (SR, IR)</a:t>
            </a:r>
            <a:endParaRPr/>
          </a:p>
          <a:p>
            <a:pPr indent="-317500" lvl="0" marL="457200" rtl="0" algn="l">
              <a:spcBef>
                <a:spcPts val="0"/>
              </a:spcBef>
              <a:spcAft>
                <a:spcPts val="0"/>
              </a:spcAft>
              <a:buSzPts val="1400"/>
              <a:buChar char="●"/>
            </a:pPr>
            <a:r>
              <a:rPr lang="en"/>
              <a:t>If the current pair of edges cannot be swapped (edge already exist), drop the current pair and go to the next pair of candidate.</a:t>
            </a:r>
            <a:endParaRPr/>
          </a:p>
          <a:p>
            <a:pPr indent="0" lvl="0" marL="0" rtl="0" algn="l">
              <a:spcBef>
                <a:spcPts val="1600"/>
              </a:spcBef>
              <a:spcAft>
                <a:spcPts val="1600"/>
              </a:spcAft>
              <a:buNone/>
            </a:pPr>
            <a:r>
              <a:t/>
            </a:r>
            <a:endParaRPr b="1"/>
          </a:p>
        </p:txBody>
      </p:sp>
      <p:sp>
        <p:nvSpPr>
          <p:cNvPr id="111" name="Google Shape;111;p1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t>GreedySI+</a:t>
            </a:r>
            <a:endParaRPr b="1" i="1"/>
          </a:p>
          <a:p>
            <a:pPr indent="-317500" lvl="0" marL="457200" rtl="0" algn="l">
              <a:spcBef>
                <a:spcPts val="1600"/>
              </a:spcBef>
              <a:spcAft>
                <a:spcPts val="0"/>
              </a:spcAft>
              <a:buSzPts val="1400"/>
              <a:buChar char="●"/>
            </a:pPr>
            <a:r>
              <a:rPr lang="en"/>
              <a:t>Similar to</a:t>
            </a:r>
            <a:r>
              <a:rPr i="1" lang="en"/>
              <a:t> </a:t>
            </a:r>
            <a:r>
              <a:rPr b="1" i="1" lang="en"/>
              <a:t>GreedySI</a:t>
            </a:r>
            <a:r>
              <a:rPr lang="en"/>
              <a:t>, but sort the SI and (RR/SR) edges in order based on weight.</a:t>
            </a:r>
            <a:endParaRPr/>
          </a:p>
          <a:p>
            <a:pPr indent="-317500" lvl="0" marL="457200" rtl="0" algn="l">
              <a:spcBef>
                <a:spcPts val="0"/>
              </a:spcBef>
              <a:spcAft>
                <a:spcPts val="0"/>
              </a:spcAft>
              <a:buSzPts val="1400"/>
              <a:buChar char="●"/>
            </a:pPr>
            <a:r>
              <a:rPr lang="en"/>
              <a:t>For each (i, j) ∈  E, E is the set of edges, weight is calculated by w</a:t>
            </a:r>
            <a:r>
              <a:rPr baseline="-25000" lang="en"/>
              <a:t>ij </a:t>
            </a:r>
            <a:r>
              <a:rPr lang="en"/>
              <a:t> = p</a:t>
            </a:r>
            <a:r>
              <a:rPr baseline="-25000" lang="en"/>
              <a:t>i</a:t>
            </a:r>
            <a:r>
              <a:rPr lang="en"/>
              <a:t>*q</a:t>
            </a:r>
            <a:r>
              <a:rPr baseline="-25000" lang="en"/>
              <a:t>j</a:t>
            </a:r>
            <a:r>
              <a:rPr lang="en"/>
              <a:t> , where p and q are the corresponding left and right eigenvectors of its largest eigenvalues of the adjacency matrix A of the graph G(V,E).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Data</a:t>
            </a:r>
            <a:endParaRPr sz="1800"/>
          </a:p>
        </p:txBody>
      </p:sp>
      <p:pic>
        <p:nvPicPr>
          <p:cNvPr id="117" name="Google Shape;117;p19"/>
          <p:cNvPicPr preferRelativeResize="0"/>
          <p:nvPr/>
        </p:nvPicPr>
        <p:blipFill>
          <a:blip r:embed="rId3">
            <a:alphaModFix/>
          </a:blip>
          <a:stretch>
            <a:fillRect/>
          </a:stretch>
        </p:blipFill>
        <p:spPr>
          <a:xfrm>
            <a:off x="2352675" y="1250550"/>
            <a:ext cx="4438650" cy="1485900"/>
          </a:xfrm>
          <a:prstGeom prst="rect">
            <a:avLst/>
          </a:prstGeom>
          <a:noFill/>
          <a:ln>
            <a:noFill/>
          </a:ln>
        </p:spPr>
      </p:pic>
      <p:sp>
        <p:nvSpPr>
          <p:cNvPr id="118" name="Google Shape;118;p19"/>
          <p:cNvSpPr txBox="1"/>
          <p:nvPr/>
        </p:nvSpPr>
        <p:spPr>
          <a:xfrm>
            <a:off x="784200" y="3156475"/>
            <a:ext cx="6850500" cy="12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Source: </a:t>
            </a:r>
            <a:r>
              <a:rPr lang="en" u="sng">
                <a:solidFill>
                  <a:schemeClr val="hlink"/>
                </a:solidFill>
                <a:hlinkClick r:id="rId4"/>
              </a:rPr>
              <a:t>http://networkrepository.com/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Experiment 1: No restrictions</a:t>
            </a:r>
            <a:endParaRPr sz="1800"/>
          </a:p>
          <a:p>
            <a:pPr indent="0" lvl="0" marL="0" rtl="0" algn="l">
              <a:spcBef>
                <a:spcPts val="0"/>
              </a:spcBef>
              <a:spcAft>
                <a:spcPts val="0"/>
              </a:spcAft>
              <a:buNone/>
            </a:pPr>
            <a:r>
              <a:t/>
            </a:r>
            <a:endParaRPr sz="1800"/>
          </a:p>
        </p:txBody>
      </p:sp>
      <p:sp>
        <p:nvSpPr>
          <p:cNvPr id="124" name="Google Shape;124;p2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All interventions do well!</a:t>
            </a:r>
            <a:br>
              <a:rPr lang="en"/>
            </a:br>
            <a:endParaRPr/>
          </a:p>
          <a:p>
            <a:pPr indent="-317500" lvl="0" marL="457200" rtl="0" algn="l">
              <a:spcBef>
                <a:spcPts val="0"/>
              </a:spcBef>
              <a:spcAft>
                <a:spcPts val="0"/>
              </a:spcAft>
              <a:buSzPts val="1400"/>
              <a:buChar char="●"/>
            </a:pPr>
            <a:r>
              <a:rPr lang="en"/>
              <a:t>minAreg &gt;&gt; GreedySI, GreedySI+</a:t>
            </a:r>
            <a:br>
              <a:rPr lang="en"/>
            </a:br>
            <a:endParaRPr/>
          </a:p>
          <a:p>
            <a:pPr indent="-317500" lvl="0" marL="457200" rtl="0" algn="l">
              <a:spcBef>
                <a:spcPts val="0"/>
              </a:spcBef>
              <a:spcAft>
                <a:spcPts val="0"/>
              </a:spcAft>
              <a:buSzPts val="1400"/>
              <a:buChar char="●"/>
            </a:pPr>
            <a:r>
              <a:rPr lang="en"/>
              <a:t>GreedySI+ vs GreedySI: undecided</a:t>
            </a:r>
            <a:endParaRPr/>
          </a:p>
        </p:txBody>
      </p:sp>
      <p:pic>
        <p:nvPicPr>
          <p:cNvPr id="125" name="Google Shape;125;p20"/>
          <p:cNvPicPr preferRelativeResize="0"/>
          <p:nvPr/>
        </p:nvPicPr>
        <p:blipFill>
          <a:blip r:embed="rId3">
            <a:alphaModFix/>
          </a:blip>
          <a:stretch>
            <a:fillRect/>
          </a:stretch>
        </p:blipFill>
        <p:spPr>
          <a:xfrm>
            <a:off x="5326801" y="152375"/>
            <a:ext cx="3324475" cy="2419364"/>
          </a:xfrm>
          <a:prstGeom prst="rect">
            <a:avLst/>
          </a:prstGeom>
          <a:noFill/>
          <a:ln>
            <a:noFill/>
          </a:ln>
        </p:spPr>
      </p:pic>
      <p:pic>
        <p:nvPicPr>
          <p:cNvPr id="126" name="Google Shape;126;p20"/>
          <p:cNvPicPr preferRelativeResize="0"/>
          <p:nvPr/>
        </p:nvPicPr>
        <p:blipFill>
          <a:blip r:embed="rId4">
            <a:alphaModFix/>
          </a:blip>
          <a:stretch>
            <a:fillRect/>
          </a:stretch>
        </p:blipFill>
        <p:spPr>
          <a:xfrm>
            <a:off x="5245725" y="2571750"/>
            <a:ext cx="3324482" cy="2419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Experiment 2: Varying number of Intervention</a:t>
            </a:r>
            <a:endParaRPr sz="1800"/>
          </a:p>
          <a:p>
            <a:pPr indent="0" lvl="0" marL="0" rtl="0" algn="l">
              <a:spcBef>
                <a:spcPts val="0"/>
              </a:spcBef>
              <a:spcAft>
                <a:spcPts val="0"/>
              </a:spcAft>
              <a:buNone/>
            </a:pPr>
            <a:r>
              <a:t/>
            </a:r>
            <a:endParaRPr sz="1800"/>
          </a:p>
        </p:txBody>
      </p:sp>
      <p:sp>
        <p:nvSpPr>
          <p:cNvPr id="132" name="Google Shape;132;p2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Both Greedy SI and Greedy SI+ will reduce the size of an outbreak as budget becomes larger</a:t>
            </a:r>
            <a:endParaRPr/>
          </a:p>
          <a:p>
            <a:pPr indent="-317500" lvl="0" marL="457200" rtl="0" algn="l">
              <a:spcBef>
                <a:spcPts val="0"/>
              </a:spcBef>
              <a:spcAft>
                <a:spcPts val="0"/>
              </a:spcAft>
              <a:buSzPts val="1400"/>
              <a:buChar char="●"/>
            </a:pPr>
            <a:r>
              <a:rPr lang="en"/>
              <a:t>Threshold around 10</a:t>
            </a:r>
            <a:endParaRPr/>
          </a:p>
          <a:p>
            <a:pPr indent="-317500" lvl="0" marL="457200" rtl="0" algn="l">
              <a:spcBef>
                <a:spcPts val="0"/>
              </a:spcBef>
              <a:spcAft>
                <a:spcPts val="0"/>
              </a:spcAft>
              <a:buSzPts val="1400"/>
              <a:buChar char="●"/>
            </a:pPr>
            <a:r>
              <a:rPr lang="en"/>
              <a:t>Past threshold, size of the outbreak remain nearly unchanged</a:t>
            </a:r>
            <a:endParaRPr/>
          </a:p>
          <a:p>
            <a:pPr indent="-317500" lvl="0" marL="457200" rtl="0" algn="l">
              <a:spcBef>
                <a:spcPts val="0"/>
              </a:spcBef>
              <a:spcAft>
                <a:spcPts val="0"/>
              </a:spcAft>
              <a:buSzPts val="1400"/>
              <a:buChar char="●"/>
            </a:pPr>
            <a:r>
              <a:rPr lang="en"/>
              <a:t>Greedy SI+ tried to take out the edges that have larger effects on the largest eigenvalue of the adj_matrix</a:t>
            </a:r>
            <a:endParaRPr/>
          </a:p>
        </p:txBody>
      </p:sp>
      <p:sp>
        <p:nvSpPr>
          <p:cNvPr id="133" name="Google Shape;133;p2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4" name="Google Shape;134;p21"/>
          <p:cNvPicPr preferRelativeResize="0"/>
          <p:nvPr/>
        </p:nvPicPr>
        <p:blipFill>
          <a:blip r:embed="rId3">
            <a:alphaModFix/>
          </a:blip>
          <a:stretch>
            <a:fillRect/>
          </a:stretch>
        </p:blipFill>
        <p:spPr>
          <a:xfrm>
            <a:off x="4475300" y="1106475"/>
            <a:ext cx="4485574" cy="35083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