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7" r:id="rId7"/>
    <p:sldId id="259" r:id="rId8"/>
    <p:sldId id="292" r:id="rId9"/>
    <p:sldId id="293" r:id="rId10"/>
    <p:sldId id="295" r:id="rId11"/>
    <p:sldId id="296" r:id="rId12"/>
    <p:sldId id="297" r:id="rId13"/>
    <p:sldId id="260" r:id="rId14"/>
    <p:sldId id="271" r:id="rId15"/>
    <p:sldId id="287" r:id="rId16"/>
    <p:sldId id="288" r:id="rId17"/>
    <p:sldId id="263" r:id="rId18"/>
    <p:sldId id="275" r:id="rId19"/>
    <p:sldId id="299" r:id="rId20"/>
    <p:sldId id="291" r:id="rId21"/>
    <p:sldId id="261" r:id="rId22"/>
    <p:sldId id="300" r:id="rId23"/>
    <p:sldId id="280" r:id="rId24"/>
  </p:sldIdLst>
  <p:sldSz cx="18288000" cy="10287000"/>
  <p:notesSz cx="9144000" cy="6858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Telegraf Bold Bold" panose="020B0604020202020204" charset="0"/>
      <p:regular r:id="rId31"/>
    </p:embeddedFont>
    <p:embeddedFont>
      <p:font typeface="Telegraf Medium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FEE600"/>
    <a:srgbClr val="474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4CD0-4F8D-4118-998F-6B6813847166}" v="12" dt="2023-01-08T14:09:02.514"/>
    <p1510:client id="{EA66958E-34C7-4E7C-9F47-76552FF26D94}" v="5171" vWet="5173" dt="2023-01-08T14:07:24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B91571E-69B8-3137-71A1-FFECFEFDDE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AC02-AE56-D196-4926-8FC27E4994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D6F6B-9052-4393-B0A7-7A8743BA61C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257D-897C-F1A0-BB4B-740B30B0B4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178E9-A72E-695E-7E81-62F797F3CE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95800" y="5257800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57455-662D-4325-B8A9-03AE836B5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15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C6A3-E344-4F70-9E71-DC3ECAAB29C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BE930C-72B3-D0C7-4DB9-4E003BB1C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237546" y="2818007"/>
            <a:ext cx="378884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2D4D-5397-43AF-A41F-337C5B560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90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2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65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0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3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52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02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13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A2D4D-5397-43AF-A41F-337C5B5608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CA37D-208E-49A8-A919-5F0BB5EDDAE8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2C3EC-1C4D-450A-BF19-2EBA8206CD36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0CC-C5E9-4A30-B975-1570CF4602EA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B09C1-CCAE-41CF-A997-F33AFE014119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E943-7507-49D6-8B6C-5AFA0B4E87E4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849600" y="9639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6F71-19B7-4F98-8419-E5D688257630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23BDE-6CCA-4689-BF8B-80B199F1F1F8}" type="datetime1">
              <a:rPr lang="en-US" smtClean="0"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10CB-6ADC-46C7-A45E-FE926AAC18A0}" type="datetime1">
              <a:rPr lang="en-US" smtClean="0"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544800" y="94869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3D67-0A25-470C-A368-E8F3CEE5CD43}" type="datetime1">
              <a:rPr lang="en-US" smtClean="0"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392400" y="9258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5846-10EF-4D5D-9657-B8ECEAA55CF3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E9C8-ABE8-4400-B1F0-03847A689D51}" type="datetime1">
              <a:rPr lang="en-US" smtClean="0"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1FD81-2996-4B3D-98EC-133E66A975FF}" type="datetime1">
              <a:rPr lang="en-US" smtClean="0"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68600" y="93345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/>
                </a:solidFill>
                <a:latin typeface="Bitter bold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16686"/>
            <a:ext cx="18288000" cy="3445686"/>
            <a:chOff x="0" y="0"/>
            <a:chExt cx="4816593" cy="9075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907506"/>
            </a:xfrm>
            <a:custGeom>
              <a:avLst/>
              <a:gdLst/>
              <a:ahLst/>
              <a:cxnLst/>
              <a:rect l="l" t="t" r="r" b="b"/>
              <a:pathLst>
                <a:path w="4816592" h="907506">
                  <a:moveTo>
                    <a:pt x="0" y="0"/>
                  </a:moveTo>
                  <a:lnTo>
                    <a:pt x="4816592" y="0"/>
                  </a:lnTo>
                  <a:lnTo>
                    <a:pt x="4816592" y="907506"/>
                  </a:lnTo>
                  <a:lnTo>
                    <a:pt x="0" y="907506"/>
                  </a:ln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05190" y="1409077"/>
            <a:ext cx="16707190" cy="9459745"/>
            <a:chOff x="0" y="0"/>
            <a:chExt cx="3503255" cy="24914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503255" cy="2491456"/>
            </a:xfrm>
            <a:custGeom>
              <a:avLst/>
              <a:gdLst/>
              <a:ahLst/>
              <a:cxnLst/>
              <a:rect l="l" t="t" r="r" b="b"/>
              <a:pathLst>
                <a:path w="3503255" h="2491456">
                  <a:moveTo>
                    <a:pt x="29102" y="0"/>
                  </a:moveTo>
                  <a:lnTo>
                    <a:pt x="3474153" y="0"/>
                  </a:lnTo>
                  <a:cubicBezTo>
                    <a:pt x="3490226" y="0"/>
                    <a:pt x="3503255" y="13029"/>
                    <a:pt x="3503255" y="29102"/>
                  </a:cubicBezTo>
                  <a:lnTo>
                    <a:pt x="3503255" y="2462354"/>
                  </a:lnTo>
                  <a:cubicBezTo>
                    <a:pt x="3503255" y="2478426"/>
                    <a:pt x="3490226" y="2491456"/>
                    <a:pt x="3474153" y="2491456"/>
                  </a:cubicBezTo>
                  <a:lnTo>
                    <a:pt x="29102" y="2491456"/>
                  </a:lnTo>
                  <a:cubicBezTo>
                    <a:pt x="13029" y="2491456"/>
                    <a:pt x="0" y="2478426"/>
                    <a:pt x="0" y="2462354"/>
                  </a:cubicBezTo>
                  <a:lnTo>
                    <a:pt x="0" y="29102"/>
                  </a:lnTo>
                  <a:cubicBezTo>
                    <a:pt x="0" y="13029"/>
                    <a:pt x="13029" y="0"/>
                    <a:pt x="29102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43050" y="2508253"/>
            <a:ext cx="14631081" cy="3460819"/>
            <a:chOff x="1086321" y="-967575"/>
            <a:chExt cx="14908346" cy="4614424"/>
          </a:xfrm>
        </p:grpSpPr>
        <p:sp>
          <p:nvSpPr>
            <p:cNvPr id="14" name="TextBox 14"/>
            <p:cNvSpPr txBox="1"/>
            <p:nvPr/>
          </p:nvSpPr>
          <p:spPr>
            <a:xfrm>
              <a:off x="1086321" y="112891"/>
              <a:ext cx="14908346" cy="353395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000"/>
                </a:lnSpc>
              </a:pPr>
              <a:r>
                <a:rPr lang="en-US" sz="12000">
                  <a:solidFill>
                    <a:srgbClr val="191919"/>
                  </a:solidFill>
                  <a:latin typeface="Telegraf Bold Bold"/>
                </a:rPr>
                <a:t>Research Paper Recommendation </a:t>
              </a:r>
              <a:endParaRPr lang="en-US" sz="12000" u="none">
                <a:solidFill>
                  <a:srgbClr val="191919"/>
                </a:solidFill>
                <a:latin typeface="Telegraf Bold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87016" y="-967575"/>
              <a:ext cx="9912596" cy="5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879"/>
                </a:lnSpc>
              </a:pPr>
              <a:r>
                <a:rPr lang="en-US" sz="4400" i="1" spc="72">
                  <a:solidFill>
                    <a:srgbClr val="191919"/>
                  </a:solidFill>
                  <a:latin typeface="Bitter medium "/>
                </a:rPr>
                <a:t>Hệ Khuyến Nghị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692640" y="6271416"/>
            <a:ext cx="5827292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u="sng" spc="30">
                <a:solidFill>
                  <a:srgbClr val="191919"/>
                </a:solidFill>
                <a:latin typeface="Bitter"/>
              </a:rPr>
              <a:t>GVHD: </a:t>
            </a:r>
          </a:p>
          <a:p>
            <a:pPr>
              <a:lnSpc>
                <a:spcPts val="3600"/>
              </a:lnSpc>
            </a:pPr>
            <a:r>
              <a:rPr lang="en-US" sz="3000" i="1" spc="30">
                <a:solidFill>
                  <a:srgbClr val="191919"/>
                </a:solidFill>
                <a:latin typeface="Bitter"/>
              </a:rPr>
              <a:t>Thầy Nguyễn Văn Kiệt</a:t>
            </a:r>
          </a:p>
          <a:p>
            <a:pPr>
              <a:lnSpc>
                <a:spcPts val="3600"/>
              </a:lnSpc>
            </a:pPr>
            <a:r>
              <a:rPr lang="en-US" sz="3000" i="1" spc="30">
                <a:solidFill>
                  <a:srgbClr val="191919"/>
                </a:solidFill>
                <a:latin typeface="Bitter"/>
              </a:rPr>
              <a:t>Thầy Huỳnh Văn Tín</a:t>
            </a:r>
          </a:p>
        </p:txBody>
      </p:sp>
      <p:sp>
        <p:nvSpPr>
          <p:cNvPr id="17" name="TextBox 17"/>
          <p:cNvSpPr txBox="1"/>
          <p:nvPr/>
        </p:nvSpPr>
        <p:spPr>
          <a:xfrm rot="5400000">
            <a:off x="15404858" y="6740806"/>
            <a:ext cx="5215177" cy="21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80"/>
              </a:lnSpc>
              <a:spcBef>
                <a:spcPct val="0"/>
              </a:spcBef>
            </a:pPr>
            <a:r>
              <a:rPr lang="en-US" sz="1400" u="none" spc="140">
                <a:solidFill>
                  <a:srgbClr val="191919"/>
                </a:solidFill>
                <a:latin typeface="Telegraf Medium"/>
              </a:rPr>
              <a:t>University of Information </a:t>
            </a:r>
            <a:r>
              <a:rPr lang="en-US" sz="1400" spc="140">
                <a:solidFill>
                  <a:srgbClr val="191919"/>
                </a:solidFill>
                <a:latin typeface="Telegraf Medium"/>
              </a:rPr>
              <a:t>T</a:t>
            </a:r>
            <a:r>
              <a:rPr lang="en-US" sz="1400" u="none" spc="140">
                <a:solidFill>
                  <a:srgbClr val="191919"/>
                </a:solidFill>
                <a:latin typeface="Telegraf Medium"/>
              </a:rPr>
              <a:t>echnology</a:t>
            </a: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91A709A3-C0EA-476F-15F0-639D834F34F6}"/>
              </a:ext>
            </a:extLst>
          </p:cNvPr>
          <p:cNvSpPr txBox="1"/>
          <p:nvPr/>
        </p:nvSpPr>
        <p:spPr>
          <a:xfrm>
            <a:off x="9677400" y="8022722"/>
            <a:ext cx="5827292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0"/>
              </a:lnSpc>
            </a:pPr>
            <a:r>
              <a:rPr lang="en-US" sz="3000" u="sng" spc="30" err="1">
                <a:solidFill>
                  <a:srgbClr val="191919"/>
                </a:solidFill>
                <a:latin typeface="Bitter"/>
              </a:rPr>
              <a:t>Nhóm</a:t>
            </a:r>
            <a:r>
              <a:rPr lang="en-US" sz="3000" u="sng" spc="30">
                <a:solidFill>
                  <a:srgbClr val="191919"/>
                </a:solidFill>
                <a:latin typeface="Bitter"/>
              </a:rPr>
              <a:t> 3:</a:t>
            </a:r>
          </a:p>
          <a:p>
            <a:pPr>
              <a:lnSpc>
                <a:spcPts val="3600"/>
              </a:lnSpc>
            </a:pP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Tiêu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 Kim </a:t>
            </a: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Hảo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		19521480</a:t>
            </a:r>
          </a:p>
          <a:p>
            <a:pPr>
              <a:lnSpc>
                <a:spcPts val="3600"/>
              </a:lnSpc>
            </a:pPr>
            <a:r>
              <a:rPr lang="en-US" sz="2800" i="1" spc="30">
                <a:solidFill>
                  <a:srgbClr val="191919"/>
                </a:solidFill>
                <a:latin typeface="Bitter"/>
              </a:rPr>
              <a:t>Văn Kim Ngân		19520177</a:t>
            </a:r>
          </a:p>
          <a:p>
            <a:pPr>
              <a:lnSpc>
                <a:spcPts val="3600"/>
              </a:lnSpc>
            </a:pP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Nguyễn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 </a:t>
            </a: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Thị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 </a:t>
            </a: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Bảo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 </a:t>
            </a:r>
            <a:r>
              <a:rPr lang="en-US" sz="2800" i="1" spc="30" err="1">
                <a:solidFill>
                  <a:srgbClr val="191919"/>
                </a:solidFill>
                <a:latin typeface="Bitter"/>
              </a:rPr>
              <a:t>Hân</a:t>
            </a:r>
            <a:r>
              <a:rPr lang="en-US" sz="2800" i="1" spc="30">
                <a:solidFill>
                  <a:srgbClr val="191919"/>
                </a:solidFill>
                <a:latin typeface="Bitter"/>
              </a:rPr>
              <a:t> 	19520071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B0CBDB01-FA62-14F1-CFC6-B70E3D0C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0000"/>
          </a:blip>
          <a:srcRect t="23897" b="20495"/>
          <a:stretch>
            <a:fillRect/>
          </a:stretch>
        </p:blipFill>
        <p:spPr>
          <a:xfrm>
            <a:off x="-154646" y="-469660"/>
            <a:ext cx="18597292" cy="68511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3"/>
          <p:cNvSpPr txBox="1"/>
          <p:nvPr/>
        </p:nvSpPr>
        <p:spPr>
          <a:xfrm>
            <a:off x="1044466" y="2527704"/>
            <a:ext cx="7025054" cy="1158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999"/>
              </a:lnSpc>
            </a:pPr>
            <a:r>
              <a:rPr lang="en-US" sz="11500">
                <a:solidFill>
                  <a:srgbClr val="191919"/>
                </a:solidFill>
                <a:latin typeface="Telegraf Bold Bold"/>
              </a:rPr>
              <a:t>Model</a:t>
            </a:r>
            <a:endParaRPr lang="en-US" sz="13800">
              <a:solidFill>
                <a:srgbClr val="191919"/>
              </a:solidFill>
              <a:latin typeface="Telegraf Bold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028700" y="5814743"/>
            <a:ext cx="5073204" cy="1538557"/>
          </a:xfrm>
          <a:custGeom>
            <a:avLst/>
            <a:gdLst/>
            <a:ahLst/>
            <a:cxnLst/>
            <a:rect l="l" t="t" r="r" b="b"/>
            <a:pathLst>
              <a:path w="1336153" h="405217">
                <a:moveTo>
                  <a:pt x="30521" y="0"/>
                </a:moveTo>
                <a:lnTo>
                  <a:pt x="1305632" y="0"/>
                </a:lnTo>
                <a:cubicBezTo>
                  <a:pt x="1322488" y="0"/>
                  <a:pt x="1336153" y="13665"/>
                  <a:pt x="1336153" y="30521"/>
                </a:cubicBezTo>
                <a:lnTo>
                  <a:pt x="1336153" y="374696"/>
                </a:lnTo>
                <a:cubicBezTo>
                  <a:pt x="1336153" y="391552"/>
                  <a:pt x="1322488" y="405217"/>
                  <a:pt x="1305632" y="405217"/>
                </a:cubicBezTo>
                <a:lnTo>
                  <a:pt x="30521" y="405217"/>
                </a:lnTo>
                <a:cubicBezTo>
                  <a:pt x="13665" y="405217"/>
                  <a:pt x="0" y="391552"/>
                  <a:pt x="0" y="374696"/>
                </a:cubicBezTo>
                <a:lnTo>
                  <a:pt x="0" y="30521"/>
                </a:lnTo>
                <a:cubicBezTo>
                  <a:pt x="0" y="13665"/>
                  <a:pt x="13665" y="0"/>
                  <a:pt x="30521" y="0"/>
                </a:cubicBezTo>
                <a:close/>
              </a:path>
            </a:pathLst>
          </a:custGeom>
          <a:solidFill>
            <a:srgbClr val="FEE600"/>
          </a:solidFill>
        </p:spPr>
      </p:sp>
      <p:sp>
        <p:nvSpPr>
          <p:cNvPr id="9" name="Freeform 9"/>
          <p:cNvSpPr/>
          <p:nvPr/>
        </p:nvSpPr>
        <p:spPr>
          <a:xfrm>
            <a:off x="6608066" y="5814743"/>
            <a:ext cx="5073204" cy="1538557"/>
          </a:xfrm>
          <a:custGeom>
            <a:avLst/>
            <a:gdLst/>
            <a:ahLst/>
            <a:cxnLst/>
            <a:rect l="l" t="t" r="r" b="b"/>
            <a:pathLst>
              <a:path w="1336153" h="405217">
                <a:moveTo>
                  <a:pt x="30521" y="0"/>
                </a:moveTo>
                <a:lnTo>
                  <a:pt x="1305632" y="0"/>
                </a:lnTo>
                <a:cubicBezTo>
                  <a:pt x="1322488" y="0"/>
                  <a:pt x="1336153" y="13665"/>
                  <a:pt x="1336153" y="30521"/>
                </a:cubicBezTo>
                <a:lnTo>
                  <a:pt x="1336153" y="374696"/>
                </a:lnTo>
                <a:cubicBezTo>
                  <a:pt x="1336153" y="391552"/>
                  <a:pt x="1322488" y="405217"/>
                  <a:pt x="1305632" y="405217"/>
                </a:cubicBezTo>
                <a:lnTo>
                  <a:pt x="30521" y="405217"/>
                </a:lnTo>
                <a:cubicBezTo>
                  <a:pt x="13665" y="405217"/>
                  <a:pt x="0" y="391552"/>
                  <a:pt x="0" y="374696"/>
                </a:cubicBezTo>
                <a:lnTo>
                  <a:pt x="0" y="30521"/>
                </a:lnTo>
                <a:cubicBezTo>
                  <a:pt x="0" y="13665"/>
                  <a:pt x="13665" y="0"/>
                  <a:pt x="30521" y="0"/>
                </a:cubicBezTo>
                <a:close/>
              </a:path>
            </a:pathLst>
          </a:custGeom>
          <a:solidFill>
            <a:srgbClr val="FEE600"/>
          </a:solidFill>
        </p:spPr>
      </p:sp>
      <p:sp>
        <p:nvSpPr>
          <p:cNvPr id="12" name="Freeform 12"/>
          <p:cNvSpPr/>
          <p:nvPr/>
        </p:nvSpPr>
        <p:spPr>
          <a:xfrm>
            <a:off x="12184759" y="5814743"/>
            <a:ext cx="5073204" cy="1538557"/>
          </a:xfrm>
          <a:custGeom>
            <a:avLst/>
            <a:gdLst/>
            <a:ahLst/>
            <a:cxnLst/>
            <a:rect l="l" t="t" r="r" b="b"/>
            <a:pathLst>
              <a:path w="1336153" h="405217">
                <a:moveTo>
                  <a:pt x="30521" y="0"/>
                </a:moveTo>
                <a:lnTo>
                  <a:pt x="1305632" y="0"/>
                </a:lnTo>
                <a:cubicBezTo>
                  <a:pt x="1322488" y="0"/>
                  <a:pt x="1336153" y="13665"/>
                  <a:pt x="1336153" y="30521"/>
                </a:cubicBezTo>
                <a:lnTo>
                  <a:pt x="1336153" y="374696"/>
                </a:lnTo>
                <a:cubicBezTo>
                  <a:pt x="1336153" y="391552"/>
                  <a:pt x="1322488" y="405217"/>
                  <a:pt x="1305632" y="405217"/>
                </a:cubicBezTo>
                <a:lnTo>
                  <a:pt x="30521" y="405217"/>
                </a:lnTo>
                <a:cubicBezTo>
                  <a:pt x="13665" y="405217"/>
                  <a:pt x="0" y="391552"/>
                  <a:pt x="0" y="374696"/>
                </a:cubicBezTo>
                <a:lnTo>
                  <a:pt x="0" y="30521"/>
                </a:lnTo>
                <a:cubicBezTo>
                  <a:pt x="0" y="13665"/>
                  <a:pt x="13665" y="0"/>
                  <a:pt x="30521" y="0"/>
                </a:cubicBezTo>
                <a:close/>
              </a:path>
            </a:pathLst>
          </a:custGeom>
          <a:solidFill>
            <a:srgbClr val="FEE600"/>
          </a:solidFill>
        </p:spPr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703"/>
          <a:stretch>
            <a:fillRect/>
          </a:stretch>
        </p:blipFill>
        <p:spPr>
          <a:xfrm>
            <a:off x="5150106" y="6406500"/>
            <a:ext cx="572933" cy="35504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703"/>
          <a:stretch>
            <a:fillRect/>
          </a:stretch>
        </p:blipFill>
        <p:spPr>
          <a:xfrm>
            <a:off x="10728135" y="6406500"/>
            <a:ext cx="572933" cy="355044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703"/>
          <a:stretch>
            <a:fillRect/>
          </a:stretch>
        </p:blipFill>
        <p:spPr>
          <a:xfrm>
            <a:off x="16306165" y="6406500"/>
            <a:ext cx="572933" cy="355044"/>
          </a:xfrm>
          <a:prstGeom prst="rect">
            <a:avLst/>
          </a:prstGeo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E197028-272B-D61C-D259-7145EA1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F99AA-1B8A-620B-BAE1-F2DE088E2CD8}"/>
              </a:ext>
            </a:extLst>
          </p:cNvPr>
          <p:cNvSpPr txBox="1"/>
          <p:nvPr/>
        </p:nvSpPr>
        <p:spPr>
          <a:xfrm>
            <a:off x="1287264" y="5983856"/>
            <a:ext cx="4136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191919"/>
                </a:solidFill>
                <a:latin typeface="Bitter"/>
              </a:rPr>
              <a:t>TF-IDF &amp;</a:t>
            </a:r>
          </a:p>
          <a:p>
            <a:pPr algn="ctr"/>
            <a:r>
              <a:rPr lang="en-US" sz="3600" b="1">
                <a:solidFill>
                  <a:srgbClr val="191919"/>
                </a:solidFill>
                <a:latin typeface="Bitter"/>
              </a:rPr>
              <a:t>Cosine Similarity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CA543-CC4C-EFB7-02BD-344D0C121BE9}"/>
              </a:ext>
            </a:extLst>
          </p:cNvPr>
          <p:cNvSpPr txBox="1"/>
          <p:nvPr/>
        </p:nvSpPr>
        <p:spPr>
          <a:xfrm>
            <a:off x="6832872" y="6199299"/>
            <a:ext cx="41361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>
                <a:solidFill>
                  <a:srgbClr val="191919"/>
                </a:solidFill>
                <a:latin typeface="Bitter"/>
              </a:rPr>
              <a:t>KNN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E394C-780A-1A0C-346F-AFB70CCB7965}"/>
              </a:ext>
            </a:extLst>
          </p:cNvPr>
          <p:cNvSpPr txBox="1"/>
          <p:nvPr/>
        </p:nvSpPr>
        <p:spPr>
          <a:xfrm>
            <a:off x="12184759" y="5983856"/>
            <a:ext cx="4136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>
                <a:solidFill>
                  <a:srgbClr val="191919"/>
                </a:solidFill>
                <a:latin typeface="Bitter"/>
              </a:rPr>
              <a:t>Sentence Transformer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455704" y="1275115"/>
            <a:ext cx="803597" cy="35504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34366" y="529975"/>
            <a:ext cx="13221338" cy="1490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7200">
                <a:solidFill>
                  <a:srgbClr val="191919"/>
                </a:solidFill>
                <a:latin typeface="Bitter"/>
              </a:rPr>
              <a:t>TF-IDF &amp; Cosine Similarity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369663-AAE9-E0A2-690D-C0BF842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44152A71-AB92-2521-5E57-C59923A49EC6}"/>
              </a:ext>
            </a:extLst>
          </p:cNvPr>
          <p:cNvSpPr txBox="1"/>
          <p:nvPr/>
        </p:nvSpPr>
        <p:spPr>
          <a:xfrm>
            <a:off x="3975180" y="2969629"/>
            <a:ext cx="1034487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800" b="1">
                <a:latin typeface="Arial"/>
                <a:cs typeface="Arial"/>
              </a:rPr>
              <a:t>TF-IDF </a:t>
            </a:r>
            <a:r>
              <a:rPr lang="vi-VN" sz="2800" b="1" err="1">
                <a:latin typeface="Arial"/>
                <a:cs typeface="Arial"/>
              </a:rPr>
              <a:t>matrix</a:t>
            </a:r>
            <a:r>
              <a:rPr lang="vi-VN" sz="2800" b="1">
                <a:latin typeface="Arial"/>
                <a:cs typeface="Arial"/>
              </a:rPr>
              <a:t>: (9990, </a:t>
            </a:r>
            <a:r>
              <a:rPr lang="vi-VN" sz="2800" b="1">
                <a:latin typeface="Arial"/>
                <a:ea typeface="+mn-lt"/>
                <a:cs typeface="Arial"/>
              </a:rPr>
              <a:t>23178)</a:t>
            </a:r>
            <a:endParaRPr lang="vi-VN" sz="2800" b="1">
              <a:latin typeface="Arial"/>
              <a:cs typeface="Arial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04CCD41B-97CF-D048-7371-0C7CF9C766A0}"/>
              </a:ext>
            </a:extLst>
          </p:cNvPr>
          <p:cNvSpPr txBox="1"/>
          <p:nvPr/>
        </p:nvSpPr>
        <p:spPr>
          <a:xfrm>
            <a:off x="3230060" y="2188338"/>
            <a:ext cx="944060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3200" b="1" err="1">
                <a:latin typeface="Arial"/>
                <a:cs typeface="Arial"/>
              </a:rPr>
              <a:t>Using</a:t>
            </a:r>
            <a:r>
              <a:rPr lang="vi-VN" sz="3200" b="1">
                <a:latin typeface="Arial"/>
                <a:cs typeface="Arial"/>
              </a:rPr>
              <a:t> </a:t>
            </a:r>
            <a:r>
              <a:rPr lang="vi-VN" sz="3200" b="1" err="1">
                <a:latin typeface="Arial"/>
                <a:cs typeface="Arial"/>
              </a:rPr>
              <a:t>Unigram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674D6DF-AE72-8E44-372A-0128EBA70B8C}"/>
              </a:ext>
            </a:extLst>
          </p:cNvPr>
          <p:cNvSpPr txBox="1"/>
          <p:nvPr/>
        </p:nvSpPr>
        <p:spPr>
          <a:xfrm>
            <a:off x="10688497" y="3761772"/>
            <a:ext cx="180974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vi-VN"/>
          </a:p>
        </p:txBody>
      </p:sp>
      <p:pic>
        <p:nvPicPr>
          <p:cNvPr id="3074" name="Picture 2" descr="Document Indexing Using TF-IDF. TF-IDF stands for Term Frequency… | by  Naftal Teddy Kerecha | CodeX | Medium">
            <a:extLst>
              <a:ext uri="{FF2B5EF4-FFF2-40B4-BE49-F238E27FC236}">
                <a16:creationId xmlns:a16="http://schemas.microsoft.com/office/drawing/2014/main" id="{38CDB048-C659-3928-41A4-8352D2FC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555765"/>
            <a:ext cx="11398015" cy="606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455704" y="1275115"/>
            <a:ext cx="803597" cy="35504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34366" y="529975"/>
            <a:ext cx="13221338" cy="1490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ct val="150000"/>
              </a:lnSpc>
              <a:buFont typeface="+mj-lt"/>
              <a:buAutoNum type="arabicPeriod" startAt="2"/>
            </a:pPr>
            <a:r>
              <a:rPr lang="en-US" sz="7200">
                <a:solidFill>
                  <a:srgbClr val="191919"/>
                </a:solidFill>
                <a:latin typeface="Bitter"/>
              </a:rPr>
              <a:t>KNN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369663-AAE9-E0A2-690D-C0BF842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9" name="Hình ảnh 9">
            <a:extLst>
              <a:ext uri="{FF2B5EF4-FFF2-40B4-BE49-F238E27FC236}">
                <a16:creationId xmlns:a16="http://schemas.microsoft.com/office/drawing/2014/main" id="{7C5082B7-3F0A-2582-1484-EA6C9D7EC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237" y="3096665"/>
            <a:ext cx="10339163" cy="6539098"/>
          </a:xfrm>
          <a:prstGeom prst="rect">
            <a:avLst/>
          </a:prstGeom>
        </p:spPr>
      </p:pic>
      <p:sp>
        <p:nvSpPr>
          <p:cNvPr id="10" name="Hộp Văn bản 9">
            <a:extLst>
              <a:ext uri="{FF2B5EF4-FFF2-40B4-BE49-F238E27FC236}">
                <a16:creationId xmlns:a16="http://schemas.microsoft.com/office/drawing/2014/main" id="{5FE25EE6-CA2C-A010-AC04-D023018C53D3}"/>
              </a:ext>
            </a:extLst>
          </p:cNvPr>
          <p:cNvSpPr txBox="1"/>
          <p:nvPr/>
        </p:nvSpPr>
        <p:spPr>
          <a:xfrm>
            <a:off x="3707516" y="2296850"/>
            <a:ext cx="717992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vi-VN" sz="2800" b="1" err="1">
                <a:cs typeface="Arial"/>
              </a:rPr>
              <a:t>Input</a:t>
            </a:r>
            <a:r>
              <a:rPr lang="vi-VN" sz="2800" b="1">
                <a:cs typeface="Arial"/>
              </a:rPr>
              <a:t> </a:t>
            </a:r>
            <a:r>
              <a:rPr lang="vi-VN" sz="2800" b="1" err="1">
                <a:cs typeface="Arial"/>
              </a:rPr>
              <a:t>matrix</a:t>
            </a:r>
            <a:r>
              <a:rPr lang="vi-VN" sz="2800" b="1">
                <a:cs typeface="Arial"/>
              </a:rPr>
              <a:t>: (9990, 23178)</a:t>
            </a:r>
          </a:p>
        </p:txBody>
      </p:sp>
    </p:spTree>
    <p:extLst>
      <p:ext uri="{BB962C8B-B14F-4D97-AF65-F5344CB8AC3E}">
        <p14:creationId xmlns:p14="http://schemas.microsoft.com/office/powerpoint/2010/main" val="365309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6455704" y="1275115"/>
            <a:ext cx="803597" cy="355044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234366" y="529975"/>
            <a:ext cx="13221338" cy="14902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indent="-1143000">
              <a:lnSpc>
                <a:spcPct val="150000"/>
              </a:lnSpc>
              <a:buFont typeface="+mj-lt"/>
              <a:buAutoNum type="arabicPeriod" startAt="3"/>
            </a:pPr>
            <a:r>
              <a:rPr lang="en-US" sz="7200">
                <a:solidFill>
                  <a:srgbClr val="191919"/>
                </a:solidFill>
                <a:latin typeface="Bitter"/>
              </a:rPr>
              <a:t>Sentence Transformer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369663-AAE9-E0A2-690D-C0BF842B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9" name="Hình ảnh 9">
            <a:extLst>
              <a:ext uri="{FF2B5EF4-FFF2-40B4-BE49-F238E27FC236}">
                <a16:creationId xmlns:a16="http://schemas.microsoft.com/office/drawing/2014/main" id="{E50469BA-3A2A-27FD-2DE3-5EA898A15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394" y="2201081"/>
            <a:ext cx="16096236" cy="69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8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>
            <a:extLst>
              <a:ext uri="{FF2B5EF4-FFF2-40B4-BE49-F238E27FC236}">
                <a16:creationId xmlns:a16="http://schemas.microsoft.com/office/drawing/2014/main" id="{80149763-9EC0-039B-2419-DB0BFB5685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17443" b="17443"/>
          <a:stretch>
            <a:fillRect/>
          </a:stretch>
        </p:blipFill>
        <p:spPr>
          <a:xfrm>
            <a:off x="7450548" y="-297998"/>
            <a:ext cx="10837452" cy="10584998"/>
          </a:xfrm>
          <a:prstGeom prst="rect">
            <a:avLst/>
          </a:prstGeom>
        </p:spPr>
      </p:pic>
      <p:grpSp>
        <p:nvGrpSpPr>
          <p:cNvPr id="12" name="Group 3">
            <a:extLst>
              <a:ext uri="{FF2B5EF4-FFF2-40B4-BE49-F238E27FC236}">
                <a16:creationId xmlns:a16="http://schemas.microsoft.com/office/drawing/2014/main" id="{A32ED480-51CC-5760-AE2C-D96BF2A6CD56}"/>
              </a:ext>
            </a:extLst>
          </p:cNvPr>
          <p:cNvGrpSpPr>
            <a:grpSpLocks/>
          </p:cNvGrpSpPr>
          <p:nvPr/>
        </p:nvGrpSpPr>
        <p:grpSpPr>
          <a:xfrm>
            <a:off x="0" y="0"/>
            <a:ext cx="12344400" cy="10287000"/>
            <a:chOff x="0" y="0"/>
            <a:chExt cx="1962284" cy="2709333"/>
          </a:xfrm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F9651962-EF3D-9B8A-3359-7BD265ECBF72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1962284" cy="2709333"/>
            </a:xfrm>
            <a:custGeom>
              <a:avLst/>
              <a:gdLst/>
              <a:ahLst/>
              <a:cxnLst/>
              <a:rect l="l" t="t" r="r" b="b"/>
              <a:pathLst>
                <a:path w="1962284" h="2709333">
                  <a:moveTo>
                    <a:pt x="0" y="0"/>
                  </a:moveTo>
                  <a:lnTo>
                    <a:pt x="1962284" y="0"/>
                  </a:lnTo>
                  <a:lnTo>
                    <a:pt x="196228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8E63B192-1EE7-1F73-549D-27010883A86A}"/>
                </a:ext>
              </a:extLst>
            </p:cNvPr>
            <p:cNvSpPr txBox="1">
              <a:spLocks/>
            </p:cNvSpPr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48826" y="1257300"/>
            <a:ext cx="7400266" cy="1094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9600" b="1">
                <a:solidFill>
                  <a:srgbClr val="191919"/>
                </a:solidFill>
                <a:latin typeface="Bitter bold"/>
              </a:rPr>
              <a:t>Experiment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8826" y="2532593"/>
            <a:ext cx="11210356" cy="3058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Thực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nghiệm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trên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3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mô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hình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TF-IDF, KNN,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và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Sentence Transformer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áp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dụng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phương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pháp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stemming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với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n-gram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là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1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và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độ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tương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đồng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cosine similarity.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Chọn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ra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10 paper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cho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tập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test.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455703" y="865655"/>
            <a:ext cx="803597" cy="355044"/>
          </a:xfrm>
          <a:prstGeom prst="rect">
            <a:avLst/>
          </a:prstGeom>
        </p:spPr>
      </p:pic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AC6F9B68-290D-659A-94CC-3B429B1C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319C98F6-78C1-4145-B893-C6C9CFF3B0CB}"/>
              </a:ext>
            </a:extLst>
          </p:cNvPr>
          <p:cNvSpPr txBox="1"/>
          <p:nvPr/>
        </p:nvSpPr>
        <p:spPr>
          <a:xfrm>
            <a:off x="676691" y="6598593"/>
            <a:ext cx="11210356" cy="3648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>
                <a:solidFill>
                  <a:srgbClr val="191919"/>
                </a:solidFill>
                <a:latin typeface="Bitter"/>
              </a:rPr>
              <a:t>Cho 10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người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đánh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giá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mức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độ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liên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quan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giữa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bài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báo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gốc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với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những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bài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báo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được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khuyến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nghị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400">
                <a:solidFill>
                  <a:srgbClr val="191919"/>
                </a:solidFill>
                <a:latin typeface="Bitter"/>
              </a:rPr>
              <a:t>		</a:t>
            </a:r>
            <a:r>
              <a:rPr lang="en-US" sz="3400" i="1">
                <a:solidFill>
                  <a:srgbClr val="191919"/>
                </a:solidFill>
                <a:latin typeface="Bitter"/>
              </a:rPr>
              <a:t>0: </a:t>
            </a:r>
            <a:r>
              <a:rPr lang="en-US" sz="3400" i="1" err="1">
                <a:solidFill>
                  <a:srgbClr val="191919"/>
                </a:solidFill>
                <a:latin typeface="Bitter"/>
              </a:rPr>
              <a:t>không</a:t>
            </a:r>
            <a:r>
              <a:rPr lang="en-US" sz="3400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i="1" err="1">
                <a:solidFill>
                  <a:srgbClr val="191919"/>
                </a:solidFill>
                <a:latin typeface="Bitter"/>
              </a:rPr>
              <a:t>liên</a:t>
            </a:r>
            <a:r>
              <a:rPr lang="en-US" sz="3400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i="1" err="1">
                <a:solidFill>
                  <a:srgbClr val="191919"/>
                </a:solidFill>
                <a:latin typeface="Bitter"/>
              </a:rPr>
              <a:t>quan</a:t>
            </a:r>
            <a:r>
              <a:rPr lang="en-US" sz="3400" i="1">
                <a:solidFill>
                  <a:srgbClr val="191919"/>
                </a:solidFill>
                <a:latin typeface="Bitter"/>
              </a:rPr>
              <a:t>	1: </a:t>
            </a:r>
            <a:r>
              <a:rPr lang="en-US" sz="3400" i="1" err="1">
                <a:solidFill>
                  <a:srgbClr val="191919"/>
                </a:solidFill>
                <a:latin typeface="Bitter"/>
              </a:rPr>
              <a:t>liên</a:t>
            </a:r>
            <a:r>
              <a:rPr lang="en-US" sz="3400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i="1" err="1">
                <a:solidFill>
                  <a:srgbClr val="191919"/>
                </a:solidFill>
                <a:latin typeface="Bitter"/>
              </a:rPr>
              <a:t>quan</a:t>
            </a:r>
            <a:endParaRPr lang="en-US" sz="3400" i="1">
              <a:solidFill>
                <a:srgbClr val="191919"/>
              </a:solidFill>
              <a:latin typeface="Bitter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400" b="1">
              <a:solidFill>
                <a:srgbClr val="191919"/>
              </a:solidFill>
              <a:latin typeface="Bitter"/>
            </a:endParaRPr>
          </a:p>
          <a:p>
            <a:pPr marL="457200" indent="-457200">
              <a:lnSpc>
                <a:spcPts val="4079"/>
              </a:lnSpc>
              <a:buFont typeface="Arial" panose="020B0604020202020204" pitchFamily="34" charset="0"/>
              <a:buChar char="•"/>
            </a:pPr>
            <a:endParaRPr lang="en-US" sz="3400" b="1">
              <a:solidFill>
                <a:srgbClr val="191919"/>
              </a:solidFill>
              <a:latin typeface="Bitter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FAC86B01-F435-0B9C-2CE3-9B349DF653A7}"/>
              </a:ext>
            </a:extLst>
          </p:cNvPr>
          <p:cNvSpPr txBox="1"/>
          <p:nvPr/>
        </p:nvSpPr>
        <p:spPr>
          <a:xfrm>
            <a:off x="764592" y="5600700"/>
            <a:ext cx="6003178" cy="910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i="1" u="sng">
                <a:solidFill>
                  <a:srgbClr val="191919"/>
                </a:solidFill>
                <a:latin typeface="Bitter"/>
              </a:rPr>
              <a:t>Đánh giá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7996" cy="1967837"/>
          </a:xfrm>
          <a:custGeom>
            <a:avLst/>
            <a:gdLst/>
            <a:ahLst/>
            <a:cxnLst/>
            <a:rect l="l" t="t" r="r" b="b"/>
            <a:pathLst>
              <a:path w="4816592" h="518278">
                <a:moveTo>
                  <a:pt x="0" y="0"/>
                </a:moveTo>
                <a:lnTo>
                  <a:pt x="4816592" y="0"/>
                </a:lnTo>
                <a:lnTo>
                  <a:pt x="4816592" y="518278"/>
                </a:lnTo>
                <a:lnTo>
                  <a:pt x="0" y="518278"/>
                </a:lnTo>
                <a:close/>
              </a:path>
            </a:pathLst>
          </a:custGeom>
          <a:solidFill>
            <a:srgbClr val="FEE600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055B-E968-FE48-8F1E-573D1D6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84D5117-B907-BE09-3D29-F83C1000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96" y="3938954"/>
            <a:ext cx="16892804" cy="3348229"/>
          </a:xfrm>
          <a:prstGeom prst="rect">
            <a:avLst/>
          </a:prstGeom>
        </p:spPr>
      </p:pic>
      <p:sp>
        <p:nvSpPr>
          <p:cNvPr id="18" name="TextBox 8">
            <a:extLst>
              <a:ext uri="{FF2B5EF4-FFF2-40B4-BE49-F238E27FC236}">
                <a16:creationId xmlns:a16="http://schemas.microsoft.com/office/drawing/2014/main" id="{03F50D66-48AF-4C71-3762-17F4C8EB45ED}"/>
              </a:ext>
            </a:extLst>
          </p:cNvPr>
          <p:cNvSpPr txBox="1"/>
          <p:nvPr/>
        </p:nvSpPr>
        <p:spPr>
          <a:xfrm>
            <a:off x="7543800" y="3238500"/>
            <a:ext cx="6400800" cy="489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2800" b="1" i="1">
                <a:solidFill>
                  <a:srgbClr val="191919"/>
                </a:solidFill>
                <a:latin typeface="Bitter"/>
              </a:rPr>
              <a:t>Top 10 bài báo được khuyến nghị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7996" cy="1967837"/>
          </a:xfrm>
          <a:custGeom>
            <a:avLst/>
            <a:gdLst/>
            <a:ahLst/>
            <a:cxnLst/>
            <a:rect l="l" t="t" r="r" b="b"/>
            <a:pathLst>
              <a:path w="4816592" h="518278">
                <a:moveTo>
                  <a:pt x="0" y="0"/>
                </a:moveTo>
                <a:lnTo>
                  <a:pt x="4816592" y="0"/>
                </a:lnTo>
                <a:lnTo>
                  <a:pt x="4816592" y="518278"/>
                </a:lnTo>
                <a:lnTo>
                  <a:pt x="0" y="518278"/>
                </a:lnTo>
                <a:close/>
              </a:path>
            </a:pathLst>
          </a:custGeom>
          <a:solidFill>
            <a:srgbClr val="FEE600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055B-E968-FE48-8F1E-573D1D6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FC9C75-DE8C-B024-E523-863F6726F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37465" y="2951753"/>
            <a:ext cx="5423526" cy="5698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07E850-3DB5-D8F0-A15D-BB1DB36F4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61" y="2951753"/>
            <a:ext cx="5505226" cy="56985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117E58-CBCF-CE9D-12F2-5D9606AE7A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41281" y="2951755"/>
            <a:ext cx="5191399" cy="5698551"/>
          </a:xfrm>
          <a:prstGeom prst="rect">
            <a:avLst/>
          </a:prstGeom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D88911A5-003C-6C30-9209-7421C2097886}"/>
              </a:ext>
            </a:extLst>
          </p:cNvPr>
          <p:cNvSpPr txBox="1"/>
          <p:nvPr/>
        </p:nvSpPr>
        <p:spPr>
          <a:xfrm>
            <a:off x="6019800" y="983918"/>
            <a:ext cx="7086600" cy="489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2800" b="1" i="1">
                <a:solidFill>
                  <a:srgbClr val="191919"/>
                </a:solidFill>
                <a:latin typeface="Bitter"/>
              </a:rPr>
              <a:t>Bảng kết quả độ tương đồng của 3 thuật toán</a:t>
            </a:r>
          </a:p>
        </p:txBody>
      </p:sp>
    </p:spTree>
    <p:extLst>
      <p:ext uri="{BB962C8B-B14F-4D97-AF65-F5344CB8AC3E}">
        <p14:creationId xmlns:p14="http://schemas.microsoft.com/office/powerpoint/2010/main" val="368356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8287996" cy="1967837"/>
          </a:xfrm>
          <a:custGeom>
            <a:avLst/>
            <a:gdLst/>
            <a:ahLst/>
            <a:cxnLst/>
            <a:rect l="l" t="t" r="r" b="b"/>
            <a:pathLst>
              <a:path w="4816592" h="518278">
                <a:moveTo>
                  <a:pt x="0" y="0"/>
                </a:moveTo>
                <a:lnTo>
                  <a:pt x="4816592" y="0"/>
                </a:lnTo>
                <a:lnTo>
                  <a:pt x="4816592" y="518278"/>
                </a:lnTo>
                <a:lnTo>
                  <a:pt x="0" y="518278"/>
                </a:lnTo>
                <a:close/>
              </a:path>
            </a:pathLst>
          </a:custGeom>
          <a:solidFill>
            <a:srgbClr val="FEE600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B055B-E968-FE48-8F1E-573D1D670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707E1C-828F-C983-7A46-00FE64C5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1958" y="3986829"/>
            <a:ext cx="7702906" cy="2743200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D9EB8367-0224-80E5-E9A0-C91900EE02A0}"/>
              </a:ext>
            </a:extLst>
          </p:cNvPr>
          <p:cNvSpPr txBox="1"/>
          <p:nvPr/>
        </p:nvSpPr>
        <p:spPr>
          <a:xfrm>
            <a:off x="10940850" y="3477550"/>
            <a:ext cx="6400800" cy="489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79"/>
              </a:lnSpc>
            </a:pPr>
            <a:r>
              <a:rPr lang="en-US" sz="2800" b="1" i="1">
                <a:solidFill>
                  <a:srgbClr val="191919"/>
                </a:solidFill>
                <a:latin typeface="Bitter"/>
              </a:rPr>
              <a:t>Tỉ lệ bài báo được RCM phù hợp chính xác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BFBA57-FCBC-95C2-E955-89E831E89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49052" y="2150408"/>
            <a:ext cx="3495582" cy="36728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A95A0E-E630-4184-23E9-A436C8A1B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895" y="2150408"/>
            <a:ext cx="3548240" cy="3672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CF47A-D501-3EBD-5067-4E2130E58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0149" y="5950583"/>
            <a:ext cx="3345971" cy="36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51906" y="2921317"/>
            <a:ext cx="7661819" cy="5416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 err="1">
                <a:solidFill>
                  <a:srgbClr val="FFFFFF"/>
                </a:solidFill>
                <a:latin typeface="Bitter"/>
              </a:rPr>
              <a:t>Xây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dựng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1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mô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hình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khuyến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nghị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các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bài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báo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khoa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học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dựa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trên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summary.</a:t>
            </a:r>
          </a:p>
          <a:p>
            <a:endParaRPr lang="en-US" sz="3200" spc="42">
              <a:solidFill>
                <a:srgbClr val="FFFFFF"/>
              </a:solidFill>
              <a:latin typeface="Bit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 err="1">
                <a:solidFill>
                  <a:srgbClr val="FFFFFF"/>
                </a:solidFill>
                <a:latin typeface="Bitter"/>
              </a:rPr>
              <a:t>Mô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hình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Sentences Transformer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ghi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nhận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kết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quả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tốt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nhất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( ~46%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số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bài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báo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recommend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phù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hợp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)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trên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cả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3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mô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hình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42">
              <a:solidFill>
                <a:srgbClr val="FFFFFF"/>
              </a:solidFill>
              <a:latin typeface="Bit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 err="1">
                <a:solidFill>
                  <a:srgbClr val="FFFFFF"/>
                </a:solidFill>
                <a:latin typeface="Bitter"/>
              </a:rPr>
              <a:t>Phương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pháp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Stemming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làm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giảm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số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lượng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unigram -&gt;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Tính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toán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nhanh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và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cải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thiện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hiệu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FFFFFF"/>
                </a:solidFill>
                <a:latin typeface="Bitter"/>
              </a:rPr>
              <a:t>suất</a:t>
            </a:r>
            <a:r>
              <a:rPr lang="en-US" sz="3200" spc="42">
                <a:solidFill>
                  <a:srgbClr val="FFFFFF"/>
                </a:solidFill>
                <a:latin typeface="Bitter"/>
              </a:rPr>
              <a:t>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15867" y="2921317"/>
            <a:ext cx="6943454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 err="1">
                <a:solidFill>
                  <a:srgbClr val="191919"/>
                </a:solidFill>
                <a:latin typeface="Bitter"/>
              </a:rPr>
              <a:t>Tăng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mức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độ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chính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xác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của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các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paper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khuyến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nghị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42">
              <a:solidFill>
                <a:srgbClr val="191919"/>
              </a:solidFill>
              <a:latin typeface="Bit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>
                <a:solidFill>
                  <a:srgbClr val="191919"/>
                </a:solidFill>
                <a:latin typeface="Bitter"/>
              </a:rPr>
              <a:t>Train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trên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số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n-gram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cao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hơn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42">
              <a:solidFill>
                <a:srgbClr val="191919"/>
              </a:solidFill>
              <a:latin typeface="Bit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42" err="1">
                <a:solidFill>
                  <a:srgbClr val="191919"/>
                </a:solidFill>
                <a:latin typeface="Bitter"/>
              </a:rPr>
              <a:t>Phát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triển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được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thành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một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ứng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dụng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thực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 </a:t>
            </a:r>
            <a:r>
              <a:rPr lang="en-US" sz="3200" spc="42" err="1">
                <a:solidFill>
                  <a:srgbClr val="191919"/>
                </a:solidFill>
                <a:latin typeface="Bitter"/>
              </a:rPr>
              <a:t>tế</a:t>
            </a:r>
            <a:r>
              <a:rPr lang="en-US" sz="3200" spc="42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spc="42">
              <a:solidFill>
                <a:srgbClr val="191919"/>
              </a:solidFill>
              <a:latin typeface="Bitter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84E470-9B9E-0185-CF7D-648DEB0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F8616656-5088-B5EF-01D6-DE3205E8B42C}"/>
              </a:ext>
            </a:extLst>
          </p:cNvPr>
          <p:cNvSpPr txBox="1"/>
          <p:nvPr/>
        </p:nvSpPr>
        <p:spPr>
          <a:xfrm>
            <a:off x="1013460" y="941254"/>
            <a:ext cx="7400266" cy="1094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9600" b="1">
                <a:solidFill>
                  <a:srgbClr val="FEE600"/>
                </a:solidFill>
                <a:latin typeface="Bitter bold"/>
              </a:rPr>
              <a:t>Conclusion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5CDDC-9219-7780-BBF3-D67D6A770221}"/>
              </a:ext>
            </a:extLst>
          </p:cNvPr>
          <p:cNvSpPr txBox="1"/>
          <p:nvPr/>
        </p:nvSpPr>
        <p:spPr>
          <a:xfrm>
            <a:off x="10015866" y="1046936"/>
            <a:ext cx="8272133" cy="1057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vi-VN" sz="8500" b="1">
                <a:solidFill>
                  <a:srgbClr val="191919"/>
                </a:solidFill>
                <a:latin typeface="Bitter bold"/>
              </a:rPr>
              <a:t>Hướng Phát triển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5400" y="0"/>
            <a:ext cx="169926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84E470-9B9E-0185-CF7D-648DEB05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BD6D4-8D2F-114E-E2A1-63C289C17C89}"/>
              </a:ext>
            </a:extLst>
          </p:cNvPr>
          <p:cNvSpPr txBox="1"/>
          <p:nvPr/>
        </p:nvSpPr>
        <p:spPr>
          <a:xfrm>
            <a:off x="5655633" y="1450396"/>
            <a:ext cx="8272133" cy="10572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000"/>
              </a:lnSpc>
            </a:pPr>
            <a:r>
              <a:rPr lang="en-US" sz="8500" b="1">
                <a:solidFill>
                  <a:srgbClr val="191919"/>
                </a:solidFill>
                <a:latin typeface="Bitter bold"/>
              </a:rPr>
              <a:t>DEMO</a:t>
            </a:r>
            <a:endParaRPr lang="vi-VN" sz="8500" b="1">
              <a:solidFill>
                <a:srgbClr val="191919"/>
              </a:solidFill>
              <a:latin typeface="Bitter bold"/>
            </a:endParaRPr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514023E0-7330-28CC-A678-324448A3C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49" y="2971800"/>
            <a:ext cx="628650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77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E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Grp="1" noUngrp="1" noRot="1" noMove="1" noResize="1"/>
          </p:cNvGrpSpPr>
          <p:nvPr/>
        </p:nvGrpSpPr>
        <p:grpSpPr>
          <a:xfrm>
            <a:off x="0" y="-126388"/>
            <a:ext cx="18287996" cy="6118140"/>
            <a:chOff x="0" y="-28575"/>
            <a:chExt cx="4816592" cy="1383242"/>
          </a:xfrm>
        </p:grpSpPr>
        <p:sp>
          <p:nvSpPr>
            <p:cNvPr id="3" name="Freeform 3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5105982" y="1200931"/>
            <a:ext cx="1207283" cy="5334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83501" y="5785466"/>
            <a:ext cx="375547" cy="377230"/>
            <a:chOff x="1813" y="0"/>
            <a:chExt cx="809173" cy="812800"/>
          </a:xfrm>
        </p:grpSpPr>
        <p:sp>
          <p:nvSpPr>
            <p:cNvPr id="8" name="Freeform 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b="1">
                <a:latin typeface="Bitter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38200" y="7827960"/>
            <a:ext cx="3758225" cy="412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639"/>
              </a:lnSpc>
            </a:pPr>
            <a:r>
              <a:rPr lang="en-US" sz="4800" b="1">
                <a:solidFill>
                  <a:srgbClr val="191919"/>
                </a:solidFill>
                <a:latin typeface="Bitter"/>
              </a:rPr>
              <a:t>Introduction</a:t>
            </a:r>
          </a:p>
        </p:txBody>
      </p:sp>
      <p:sp>
        <p:nvSpPr>
          <p:cNvPr id="40" name="TextBox 11">
            <a:extLst>
              <a:ext uri="{FF2B5EF4-FFF2-40B4-BE49-F238E27FC236}">
                <a16:creationId xmlns:a16="http://schemas.microsoft.com/office/drawing/2014/main" id="{A0E4CDA2-0E73-AEA6-5A9A-B6D5C5B8AFE7}"/>
              </a:ext>
            </a:extLst>
          </p:cNvPr>
          <p:cNvSpPr txBox="1"/>
          <p:nvPr/>
        </p:nvSpPr>
        <p:spPr>
          <a:xfrm>
            <a:off x="1371600" y="5928119"/>
            <a:ext cx="855690" cy="5480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639"/>
              </a:lnSpc>
            </a:pPr>
            <a:r>
              <a:rPr lang="en-US" sz="8800" b="1">
                <a:solidFill>
                  <a:srgbClr val="191919"/>
                </a:solidFill>
                <a:latin typeface="Bitter"/>
              </a:rPr>
              <a:t>1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479776" y="5785466"/>
            <a:ext cx="375547" cy="377230"/>
            <a:chOff x="1813" y="0"/>
            <a:chExt cx="809173" cy="812800"/>
          </a:xfrm>
        </p:grpSpPr>
        <p:sp>
          <p:nvSpPr>
            <p:cNvPr id="14" name="Freeform 1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b="1">
                <a:latin typeface="Bitter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56329" y="2977570"/>
            <a:ext cx="9559271" cy="1490152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spcAft>
                <a:spcPts val="100"/>
              </a:spcAft>
            </a:pPr>
            <a:r>
              <a:rPr lang="en-US" sz="4800" b="1" u="none">
                <a:solidFill>
                  <a:srgbClr val="191919"/>
                </a:solidFill>
                <a:latin typeface="Bitter"/>
              </a:rPr>
              <a:t>Dataset &amp;</a:t>
            </a:r>
          </a:p>
          <a:p>
            <a:pPr marL="0" lvl="0" indent="0" algn="ctr">
              <a:spcAft>
                <a:spcPts val="100"/>
              </a:spcAft>
            </a:pPr>
            <a:r>
              <a:rPr lang="en-US" sz="4800" b="1" u="none">
                <a:solidFill>
                  <a:srgbClr val="191919"/>
                </a:solidFill>
                <a:latin typeface="Bitter"/>
              </a:rPr>
              <a:t> Preprocessing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26476" y="7827960"/>
            <a:ext cx="2846324" cy="41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4800" b="1" u="none">
                <a:solidFill>
                  <a:srgbClr val="191919"/>
                </a:solidFill>
                <a:latin typeface="Bitter"/>
              </a:rPr>
              <a:t>Model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776051" y="5785466"/>
            <a:ext cx="375547" cy="377230"/>
            <a:chOff x="1813" y="0"/>
            <a:chExt cx="809173" cy="812800"/>
          </a:xfrm>
        </p:grpSpPr>
        <p:sp>
          <p:nvSpPr>
            <p:cNvPr id="22" name="Freeform 22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9191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b="1">
                <a:latin typeface="Bitter"/>
              </a:endParaR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515600" y="4064239"/>
            <a:ext cx="6489527" cy="412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4800" b="1" u="none">
                <a:solidFill>
                  <a:srgbClr val="191919"/>
                </a:solidFill>
                <a:latin typeface="Bitter"/>
              </a:rPr>
              <a:t>Experi</a:t>
            </a:r>
            <a:r>
              <a:rPr lang="en-US" sz="4800" b="1">
                <a:solidFill>
                  <a:srgbClr val="191919"/>
                </a:solidFill>
                <a:latin typeface="Bitter"/>
              </a:rPr>
              <a:t>ment</a:t>
            </a:r>
            <a:endParaRPr lang="en-US" sz="4800" b="1" u="none">
              <a:solidFill>
                <a:srgbClr val="191919"/>
              </a:solidFill>
              <a:latin typeface="Bitter"/>
            </a:endParaRPr>
          </a:p>
        </p:txBody>
      </p:sp>
      <p:grpSp>
        <p:nvGrpSpPr>
          <p:cNvPr id="27" name="Group 27"/>
          <p:cNvGrpSpPr/>
          <p:nvPr/>
        </p:nvGrpSpPr>
        <p:grpSpPr>
          <a:xfrm>
            <a:off x="12072325" y="5785466"/>
            <a:ext cx="375547" cy="377230"/>
            <a:chOff x="1813" y="0"/>
            <a:chExt cx="809173" cy="812800"/>
          </a:xfrm>
        </p:grpSpPr>
        <p:sp>
          <p:nvSpPr>
            <p:cNvPr id="28" name="Freeform 28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b="1">
                <a:latin typeface="Bitter"/>
              </a:endParaRP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4342710" y="7810500"/>
            <a:ext cx="2846324" cy="41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40"/>
              </a:lnSpc>
              <a:spcBef>
                <a:spcPct val="0"/>
              </a:spcBef>
            </a:pPr>
            <a:r>
              <a:rPr lang="en-US" sz="4800" b="1" u="none">
                <a:solidFill>
                  <a:srgbClr val="191919"/>
                </a:solidFill>
                <a:latin typeface="Bitter"/>
              </a:rPr>
              <a:t>Conclusion 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5368600" y="5785466"/>
            <a:ext cx="375547" cy="377230"/>
            <a:chOff x="1813" y="0"/>
            <a:chExt cx="809173" cy="812800"/>
          </a:xfrm>
        </p:grpSpPr>
        <p:sp>
          <p:nvSpPr>
            <p:cNvPr id="34" name="Freeform 34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 b="1">
                <a:latin typeface="Bitter"/>
              </a:endParaR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838200" y="1049317"/>
            <a:ext cx="12735148" cy="10818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11500" b="1" u="none">
                <a:solidFill>
                  <a:srgbClr val="191919"/>
                </a:solidFill>
                <a:latin typeface="Bitter"/>
              </a:rPr>
              <a:t>Overview</a:t>
            </a:r>
          </a:p>
        </p:txBody>
      </p:sp>
      <p:sp>
        <p:nvSpPr>
          <p:cNvPr id="41" name="TextBox 11">
            <a:extLst>
              <a:ext uri="{FF2B5EF4-FFF2-40B4-BE49-F238E27FC236}">
                <a16:creationId xmlns:a16="http://schemas.microsoft.com/office/drawing/2014/main" id="{251181B8-8DD6-01E3-4E25-8E3440E36AE9}"/>
              </a:ext>
            </a:extLst>
          </p:cNvPr>
          <p:cNvSpPr txBox="1"/>
          <p:nvPr/>
        </p:nvSpPr>
        <p:spPr>
          <a:xfrm>
            <a:off x="4616418" y="5928119"/>
            <a:ext cx="855690" cy="5480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639"/>
              </a:lnSpc>
            </a:pPr>
            <a:r>
              <a:rPr lang="en-US" sz="8800" b="1">
                <a:solidFill>
                  <a:srgbClr val="191919"/>
                </a:solidFill>
                <a:latin typeface="Bitter"/>
              </a:rPr>
              <a:t>2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8ADF365C-E721-C2FF-AF36-B97A30B0E34C}"/>
              </a:ext>
            </a:extLst>
          </p:cNvPr>
          <p:cNvSpPr txBox="1"/>
          <p:nvPr/>
        </p:nvSpPr>
        <p:spPr>
          <a:xfrm>
            <a:off x="7929625" y="5928119"/>
            <a:ext cx="855690" cy="5480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639"/>
              </a:lnSpc>
            </a:pPr>
            <a:r>
              <a:rPr lang="en-US" sz="8800" b="1">
                <a:solidFill>
                  <a:srgbClr val="191919"/>
                </a:solidFill>
                <a:latin typeface="Bitter"/>
              </a:rPr>
              <a:t>3</a:t>
            </a: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E9A8D266-B11A-574C-136F-6CE34F1FCBB1}"/>
              </a:ext>
            </a:extLst>
          </p:cNvPr>
          <p:cNvSpPr txBox="1"/>
          <p:nvPr/>
        </p:nvSpPr>
        <p:spPr>
          <a:xfrm>
            <a:off x="11174443" y="5928119"/>
            <a:ext cx="855690" cy="5480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639"/>
              </a:lnSpc>
            </a:pPr>
            <a:r>
              <a:rPr lang="en-US" sz="8800" b="1">
                <a:solidFill>
                  <a:srgbClr val="191919"/>
                </a:solidFill>
                <a:latin typeface="Bitter"/>
              </a:rPr>
              <a:t>4</a:t>
            </a:r>
          </a:p>
        </p:txBody>
      </p:sp>
      <p:sp>
        <p:nvSpPr>
          <p:cNvPr id="44" name="TextBox 11">
            <a:extLst>
              <a:ext uri="{FF2B5EF4-FFF2-40B4-BE49-F238E27FC236}">
                <a16:creationId xmlns:a16="http://schemas.microsoft.com/office/drawing/2014/main" id="{A3F95CD4-6EBE-BE52-11C6-D516B6602BCC}"/>
              </a:ext>
            </a:extLst>
          </p:cNvPr>
          <p:cNvSpPr txBox="1"/>
          <p:nvPr/>
        </p:nvSpPr>
        <p:spPr>
          <a:xfrm>
            <a:off x="14487650" y="5928119"/>
            <a:ext cx="855690" cy="54803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2639"/>
              </a:lnSpc>
            </a:pPr>
            <a:r>
              <a:rPr lang="en-US" sz="8800" b="1">
                <a:solidFill>
                  <a:srgbClr val="191919"/>
                </a:solidFill>
                <a:latin typeface="Bitter"/>
              </a:rPr>
              <a:t>5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2F6F87E-A064-45B1-B4C3-17BE1351D120}"/>
              </a:ext>
            </a:extLst>
          </p:cNvPr>
          <p:cNvCxnSpPr/>
          <p:nvPr/>
        </p:nvCxnSpPr>
        <p:spPr>
          <a:xfrm>
            <a:off x="2371274" y="6127331"/>
            <a:ext cx="0" cy="1188720"/>
          </a:xfrm>
          <a:prstGeom prst="line">
            <a:avLst/>
          </a:prstGeom>
          <a:ln w="92075">
            <a:solidFill>
              <a:srgbClr val="19191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EA4990-6BD4-AC78-0284-685671B4667A}"/>
              </a:ext>
            </a:extLst>
          </p:cNvPr>
          <p:cNvCxnSpPr/>
          <p:nvPr/>
        </p:nvCxnSpPr>
        <p:spPr>
          <a:xfrm>
            <a:off x="8972898" y="6127331"/>
            <a:ext cx="0" cy="1188720"/>
          </a:xfrm>
          <a:prstGeom prst="line">
            <a:avLst/>
          </a:prstGeom>
          <a:ln w="92075">
            <a:solidFill>
              <a:srgbClr val="19191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C8762E-C439-7FD1-2671-6DAE5B354035}"/>
              </a:ext>
            </a:extLst>
          </p:cNvPr>
          <p:cNvCxnSpPr/>
          <p:nvPr/>
        </p:nvCxnSpPr>
        <p:spPr>
          <a:xfrm>
            <a:off x="15574522" y="6127331"/>
            <a:ext cx="0" cy="1188720"/>
          </a:xfrm>
          <a:prstGeom prst="line">
            <a:avLst/>
          </a:prstGeom>
          <a:ln w="92075">
            <a:solidFill>
              <a:srgbClr val="19191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91AF11-EF5A-973F-263F-122EEFA5B44F}"/>
              </a:ext>
            </a:extLst>
          </p:cNvPr>
          <p:cNvCxnSpPr/>
          <p:nvPr/>
        </p:nvCxnSpPr>
        <p:spPr>
          <a:xfrm>
            <a:off x="5667549" y="4610100"/>
            <a:ext cx="0" cy="1280160"/>
          </a:xfrm>
          <a:prstGeom prst="line">
            <a:avLst/>
          </a:prstGeom>
          <a:ln w="92075">
            <a:solidFill>
              <a:srgbClr val="19191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F70978-BB2F-2B0D-7683-93A96F84BB7D}"/>
              </a:ext>
            </a:extLst>
          </p:cNvPr>
          <p:cNvCxnSpPr/>
          <p:nvPr/>
        </p:nvCxnSpPr>
        <p:spPr>
          <a:xfrm>
            <a:off x="12260098" y="4610100"/>
            <a:ext cx="0" cy="1280160"/>
          </a:xfrm>
          <a:prstGeom prst="line">
            <a:avLst/>
          </a:prstGeom>
          <a:ln w="92075">
            <a:solidFill>
              <a:srgbClr val="191919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3F47689-7191-2187-79F8-EDB1A9E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2146" b="3478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438400" y="3467100"/>
            <a:ext cx="13002784" cy="2708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8800" b="1" u="none" spc="-150">
                <a:solidFill>
                  <a:srgbClr val="FEE600"/>
                </a:solidFill>
                <a:latin typeface="Bitter bold"/>
              </a:rPr>
              <a:t>Cảm ơn thầy và các bạn </a:t>
            </a:r>
          </a:p>
          <a:p>
            <a:pPr marL="0" lvl="0" indent="0" algn="ctr">
              <a:spcBef>
                <a:spcPct val="0"/>
              </a:spcBef>
            </a:pPr>
            <a:r>
              <a:rPr lang="en-US" sz="8800" b="1" u="none" spc="-150">
                <a:solidFill>
                  <a:srgbClr val="FEE600"/>
                </a:solidFill>
                <a:latin typeface="Bitter bold"/>
              </a:rPr>
              <a:t>đã lắng nghe.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BE1CB2-DB84-AE30-B26C-FE0080FE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934199" y="0"/>
            <a:ext cx="11125201" cy="10061821"/>
            <a:chOff x="-102803" y="-47625"/>
            <a:chExt cx="1734252" cy="1458548"/>
          </a:xfrm>
        </p:grpSpPr>
        <p:sp>
          <p:nvSpPr>
            <p:cNvPr id="4" name="Freeform 4"/>
            <p:cNvSpPr/>
            <p:nvPr/>
          </p:nvSpPr>
          <p:spPr>
            <a:xfrm>
              <a:off x="-102803" y="0"/>
              <a:ext cx="1734252" cy="1410923"/>
            </a:xfrm>
            <a:custGeom>
              <a:avLst/>
              <a:gdLst/>
              <a:ahLst/>
              <a:cxnLst/>
              <a:rect l="l" t="t" r="r" b="b"/>
              <a:pathLst>
                <a:path w="1631449" h="1410923">
                  <a:moveTo>
                    <a:pt x="62491" y="0"/>
                  </a:moveTo>
                  <a:lnTo>
                    <a:pt x="1568957" y="0"/>
                  </a:lnTo>
                  <a:cubicBezTo>
                    <a:pt x="1603470" y="0"/>
                    <a:pt x="1631449" y="27978"/>
                    <a:pt x="1631449" y="62491"/>
                  </a:cubicBezTo>
                  <a:lnTo>
                    <a:pt x="1631449" y="1348431"/>
                  </a:lnTo>
                  <a:cubicBezTo>
                    <a:pt x="1631449" y="1365005"/>
                    <a:pt x="1624865" y="1380900"/>
                    <a:pt x="1613145" y="1392619"/>
                  </a:cubicBezTo>
                  <a:cubicBezTo>
                    <a:pt x="1601426" y="1404339"/>
                    <a:pt x="1585531" y="1410923"/>
                    <a:pt x="1568957" y="1410923"/>
                  </a:cubicBezTo>
                  <a:lnTo>
                    <a:pt x="62491" y="1410923"/>
                  </a:lnTo>
                  <a:cubicBezTo>
                    <a:pt x="27978" y="1410923"/>
                    <a:pt x="0" y="1382944"/>
                    <a:pt x="0" y="1348431"/>
                  </a:cubicBezTo>
                  <a:lnTo>
                    <a:pt x="0" y="62491"/>
                  </a:lnTo>
                  <a:cubicBezTo>
                    <a:pt x="0" y="27978"/>
                    <a:pt x="27978" y="0"/>
                    <a:pt x="62491" y="0"/>
                  </a:cubicBez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8600" y="4891923"/>
            <a:ext cx="6705599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10000" b="1">
                <a:solidFill>
                  <a:srgbClr val="FFFFFF"/>
                </a:solidFill>
                <a:latin typeface="Bitter bold"/>
              </a:rPr>
              <a:t>Introduction</a:t>
            </a:r>
            <a:endParaRPr lang="en-US" sz="10000" b="1" u="none">
              <a:solidFill>
                <a:srgbClr val="FFFFFF"/>
              </a:solidFill>
              <a:latin typeface="Bitte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001000" y="1454962"/>
            <a:ext cx="9525000" cy="3996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400" b="1" i="1" err="1">
                <a:solidFill>
                  <a:srgbClr val="191919"/>
                </a:solidFill>
                <a:latin typeface="Bitter"/>
              </a:rPr>
              <a:t>Mô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i="1" err="1">
                <a:solidFill>
                  <a:srgbClr val="191919"/>
                </a:solidFill>
                <a:latin typeface="Bitter"/>
              </a:rPr>
              <a:t>tả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i="1" err="1">
                <a:solidFill>
                  <a:srgbClr val="191919"/>
                </a:solidFill>
                <a:latin typeface="Bitter"/>
              </a:rPr>
              <a:t>bài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i="1" err="1">
                <a:solidFill>
                  <a:srgbClr val="191919"/>
                </a:solidFill>
                <a:latin typeface="Bitter"/>
              </a:rPr>
              <a:t>toán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Xây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dựng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hệ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thống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khuyến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nghị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những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bài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báo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nghiên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cứu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khoa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học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trong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lĩnh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vực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công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nghệ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Giúp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việc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tìm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kiếm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những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bài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báo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liên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quan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trở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nên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dễ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dàng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hơn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82305" y="2712357"/>
            <a:ext cx="8586495" cy="408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>
              <a:lnSpc>
                <a:spcPts val="3359"/>
              </a:lnSpc>
            </a:pPr>
            <a:endParaRPr lang="en-US" sz="2400" spc="48">
              <a:solidFill>
                <a:srgbClr val="191919"/>
              </a:solidFill>
              <a:latin typeface="Bitter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DE38F60-75F9-03DB-DBD1-D357AF42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8" name="Picture 4" descr="Why arXiv needs a brand | arXiv.org blog">
            <a:extLst>
              <a:ext uri="{FF2B5EF4-FFF2-40B4-BE49-F238E27FC236}">
                <a16:creationId xmlns:a16="http://schemas.microsoft.com/office/drawing/2014/main" id="{60306F50-EEB2-FCBE-74C6-782B316B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5751" y="6578310"/>
            <a:ext cx="31908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titute of Electrical and Electronics Engineers - Wikipedia">
            <a:extLst>
              <a:ext uri="{FF2B5EF4-FFF2-40B4-BE49-F238E27FC236}">
                <a16:creationId xmlns:a16="http://schemas.microsoft.com/office/drawing/2014/main" id="{87CE07B3-BDA9-A4A4-DCE2-AC0059A42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978" y="6264200"/>
            <a:ext cx="38100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91AD724-24BE-3D58-8243-DBD0B0F6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328" y="2651548"/>
            <a:ext cx="15969343" cy="5962318"/>
          </a:xfrm>
          <a:prstGeom prst="rect">
            <a:avLst/>
          </a:prstGeom>
        </p:spPr>
      </p:pic>
      <p:sp>
        <p:nvSpPr>
          <p:cNvPr id="20" name="TextBox 7">
            <a:extLst>
              <a:ext uri="{FF2B5EF4-FFF2-40B4-BE49-F238E27FC236}">
                <a16:creationId xmlns:a16="http://schemas.microsoft.com/office/drawing/2014/main" id="{F6FA083B-FB2E-24B1-B0E1-5A7E1AEE710A}"/>
              </a:ext>
            </a:extLst>
          </p:cNvPr>
          <p:cNvSpPr txBox="1"/>
          <p:nvPr/>
        </p:nvSpPr>
        <p:spPr>
          <a:xfrm>
            <a:off x="990600" y="1181100"/>
            <a:ext cx="6194407" cy="1031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10000" b="1" err="1">
                <a:latin typeface="Bitter bold"/>
              </a:rPr>
              <a:t>Quy</a:t>
            </a:r>
            <a:r>
              <a:rPr lang="en-US" sz="10000" b="1">
                <a:latin typeface="Bitter bold"/>
              </a:rPr>
              <a:t> </a:t>
            </a:r>
            <a:r>
              <a:rPr lang="en-US" sz="10000" b="1" err="1">
                <a:latin typeface="Bitter bold"/>
              </a:rPr>
              <a:t>trình</a:t>
            </a:r>
            <a:endParaRPr lang="en-US" sz="10000" b="1" u="none">
              <a:latin typeface="Bitter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422065" y="6134100"/>
            <a:ext cx="19132130" cy="47244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752600" y="3931121"/>
            <a:ext cx="17227129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Aft>
                <a:spcPts val="100"/>
              </a:spcAft>
            </a:pPr>
            <a:r>
              <a:rPr lang="en-US" sz="11500" b="1" u="none">
                <a:solidFill>
                  <a:srgbClr val="191919"/>
                </a:solidFill>
                <a:latin typeface="Bitter"/>
              </a:rPr>
              <a:t>Dataset &amp; Preprocessing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07584" y="1057990"/>
            <a:ext cx="6248400" cy="2571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Aft>
                <a:spcPts val="100"/>
              </a:spcAft>
            </a:pPr>
            <a:r>
              <a:rPr lang="en-US" sz="9600" b="1" u="none">
                <a:solidFill>
                  <a:srgbClr val="191919"/>
                </a:solidFill>
                <a:latin typeface="Bitter"/>
              </a:rPr>
              <a:t>Dataset</a:t>
            </a:r>
          </a:p>
          <a:p>
            <a:pPr marL="0" lvl="0" indent="0" algn="l">
              <a:lnSpc>
                <a:spcPts val="7200"/>
              </a:lnSpc>
            </a:pPr>
            <a:endParaRPr lang="en-US" sz="11500" b="1" u="none">
              <a:solidFill>
                <a:srgbClr val="191919"/>
              </a:solidFill>
              <a:latin typeface="Bitter 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7D6587F2-E881-344D-4982-AF6C255EA43C}"/>
              </a:ext>
            </a:extLst>
          </p:cNvPr>
          <p:cNvSpPr txBox="1"/>
          <p:nvPr/>
        </p:nvSpPr>
        <p:spPr>
          <a:xfrm>
            <a:off x="3323251" y="2793644"/>
            <a:ext cx="13891845" cy="7037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Nhóm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thu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thập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được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10.000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điểm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dữ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liệu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từ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err="1">
                <a:solidFill>
                  <a:srgbClr val="191919"/>
                </a:solidFill>
                <a:latin typeface="Bitter"/>
              </a:rPr>
              <a:t>arxiv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5688AF-1256-0AC9-8B70-49C90FB63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12537"/>
              </p:ext>
            </p:extLst>
          </p:nvPr>
        </p:nvGraphicFramePr>
        <p:xfrm>
          <a:off x="4953000" y="4732398"/>
          <a:ext cx="11054726" cy="4708464"/>
        </p:xfrm>
        <a:graphic>
          <a:graphicData uri="http://schemas.openxmlformats.org/drawingml/2006/table">
            <a:tbl>
              <a:tblPr firstRow="1" firstCol="1" bandRow="1"/>
              <a:tblGrid>
                <a:gridCol w="789070">
                  <a:extLst>
                    <a:ext uri="{9D8B030D-6E8A-4147-A177-3AD203B41FA5}">
                      <a16:colId xmlns:a16="http://schemas.microsoft.com/office/drawing/2014/main" val="3421507881"/>
                    </a:ext>
                  </a:extLst>
                </a:gridCol>
                <a:gridCol w="2629488">
                  <a:extLst>
                    <a:ext uri="{9D8B030D-6E8A-4147-A177-3AD203B41FA5}">
                      <a16:colId xmlns:a16="http://schemas.microsoft.com/office/drawing/2014/main" val="1506070386"/>
                    </a:ext>
                  </a:extLst>
                </a:gridCol>
                <a:gridCol w="2279453">
                  <a:extLst>
                    <a:ext uri="{9D8B030D-6E8A-4147-A177-3AD203B41FA5}">
                      <a16:colId xmlns:a16="http://schemas.microsoft.com/office/drawing/2014/main" val="74965928"/>
                    </a:ext>
                  </a:extLst>
                </a:gridCol>
                <a:gridCol w="5356715">
                  <a:extLst>
                    <a:ext uri="{9D8B030D-6E8A-4147-A177-3AD203B41FA5}">
                      <a16:colId xmlns:a16="http://schemas.microsoft.com/office/drawing/2014/main" val="2137905921"/>
                    </a:ext>
                  </a:extLst>
                </a:gridCol>
              </a:tblGrid>
              <a:tr h="5585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Attribute name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1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479444"/>
                  </a:ext>
                </a:extLst>
              </a:tr>
              <a:tr h="831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Tiêu đề của bài báo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013"/>
                  </a:ext>
                </a:extLst>
              </a:tr>
              <a:tr h="8255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datetime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aseline="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Thời điểm </a:t>
                      </a: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bài báo được đăng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39318"/>
                  </a:ext>
                </a:extLst>
              </a:tr>
              <a:tr h="831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của bài báo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701212"/>
                  </a:ext>
                </a:extLst>
              </a:tr>
              <a:tr h="831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Tóm tắt nội dung của bài báo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583736"/>
                  </a:ext>
                </a:extLst>
              </a:tr>
              <a:tr h="8310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solidFill>
                            <a:srgbClr val="000000"/>
                          </a:solidFill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URL</a:t>
                      </a:r>
                      <a:endParaRPr lang="en-US" sz="2700">
                        <a:effectLst/>
                        <a:latin typeface="Bitter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>
                          <a:effectLst/>
                          <a:latin typeface="Bitter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Đường dẫn URL của bài báo</a:t>
                      </a:r>
                    </a:p>
                  </a:txBody>
                  <a:tcPr marL="116939" marR="11693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5373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FB5165-1FB1-489C-5955-21A3E1FBFB4D}"/>
              </a:ext>
            </a:extLst>
          </p:cNvPr>
          <p:cNvSpPr txBox="1"/>
          <p:nvPr/>
        </p:nvSpPr>
        <p:spPr>
          <a:xfrm>
            <a:off x="7724007" y="3862982"/>
            <a:ext cx="5102537" cy="713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i="1" err="1">
                <a:solidFill>
                  <a:srgbClr val="191919"/>
                </a:solidFill>
                <a:latin typeface="Bitter"/>
              </a:rPr>
              <a:t>Bảng</a:t>
            </a:r>
            <a:r>
              <a:rPr lang="en-US" sz="30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000" b="1" i="1" err="1">
                <a:solidFill>
                  <a:srgbClr val="191919"/>
                </a:solidFill>
                <a:latin typeface="Bitter"/>
              </a:rPr>
              <a:t>mô</a:t>
            </a:r>
            <a:r>
              <a:rPr lang="en-US" sz="30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000" b="1" i="1" err="1">
                <a:solidFill>
                  <a:srgbClr val="191919"/>
                </a:solidFill>
                <a:latin typeface="Bitter"/>
              </a:rPr>
              <a:t>tả</a:t>
            </a:r>
            <a:r>
              <a:rPr lang="en-US" sz="30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000" b="1" i="1" err="1">
                <a:solidFill>
                  <a:srgbClr val="191919"/>
                </a:solidFill>
                <a:latin typeface="Bitter"/>
              </a:rPr>
              <a:t>thuộc</a:t>
            </a:r>
            <a:r>
              <a:rPr lang="en-US" sz="30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000" b="1" i="1" err="1">
                <a:solidFill>
                  <a:srgbClr val="191919"/>
                </a:solidFill>
                <a:latin typeface="Bitter"/>
              </a:rPr>
              <a:t>tính</a:t>
            </a:r>
            <a:r>
              <a:rPr lang="en-US" sz="3000" b="1" i="1">
                <a:solidFill>
                  <a:srgbClr val="191919"/>
                </a:solidFill>
                <a:latin typeface="Bitter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353874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07584" y="1057990"/>
            <a:ext cx="6248400" cy="2571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Aft>
                <a:spcPts val="100"/>
              </a:spcAft>
            </a:pPr>
            <a:r>
              <a:rPr lang="en-US" sz="9600" b="1" u="none">
                <a:solidFill>
                  <a:srgbClr val="191919"/>
                </a:solidFill>
                <a:latin typeface="Bitter"/>
              </a:rPr>
              <a:t>Dataset</a:t>
            </a:r>
          </a:p>
          <a:p>
            <a:pPr marL="0" lvl="0" indent="0" algn="l">
              <a:lnSpc>
                <a:spcPts val="7200"/>
              </a:lnSpc>
            </a:pPr>
            <a:endParaRPr lang="en-US" sz="11500" b="1" u="none">
              <a:solidFill>
                <a:srgbClr val="191919"/>
              </a:solidFill>
              <a:latin typeface="Bitter 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8F1E6-59BB-5539-BC38-02821E42A883}"/>
              </a:ext>
            </a:extLst>
          </p:cNvPr>
          <p:cNvSpPr txBox="1"/>
          <p:nvPr/>
        </p:nvSpPr>
        <p:spPr>
          <a:xfrm>
            <a:off x="3307584" y="3695700"/>
            <a:ext cx="145905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Title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3000" b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"Mapping Tropical Forest Cover and Deforestation with Planet NICFI Satellite Images and Deep Learning in Mato Grosso State (Brazil) from 2015 to 2021"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Date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3000" b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"2022-11-17 18:59:44+00:00"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US" sz="300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lang="en-US" sz="300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3000" b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"2211.09806v1"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Summary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3000" b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"Monitoring changes in tree cover for rapid assessment of deforestation is considered the critical component of any climate mitigation policy for reducing carbon."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},</a:t>
            </a:r>
          </a:p>
          <a:p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:{</a:t>
            </a:r>
            <a:r>
              <a:rPr lang="en-US" sz="3000" b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3000" b="0">
                <a:solidFill>
                  <a:srgbClr val="0451A5"/>
                </a:solidFill>
                <a:effectLst/>
                <a:latin typeface="Courier New" panose="02070309020205020404" pitchFamily="49" charset="0"/>
              </a:rPr>
              <a:t>"http://arxiv.org/pdf/2211.09806v1"</a:t>
            </a:r>
            <a:r>
              <a:rPr lang="en-US" sz="3000" b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058694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9354" y="920411"/>
            <a:ext cx="8862645" cy="2571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Aft>
                <a:spcPts val="100"/>
              </a:spcAft>
            </a:pPr>
            <a:r>
              <a:rPr lang="en-US" sz="9600" b="1" u="none">
                <a:solidFill>
                  <a:srgbClr val="191919"/>
                </a:solidFill>
                <a:latin typeface="Bitter"/>
              </a:rPr>
              <a:t>Preprocessing</a:t>
            </a:r>
          </a:p>
          <a:p>
            <a:pPr marL="0" lvl="0" indent="0" algn="l">
              <a:lnSpc>
                <a:spcPts val="7200"/>
              </a:lnSpc>
            </a:pPr>
            <a:endParaRPr lang="en-US" sz="11500" b="1" u="none">
              <a:solidFill>
                <a:srgbClr val="191919"/>
              </a:solidFill>
              <a:latin typeface="Bitter 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EE37D6B-DB3F-9BBD-241A-5023F0AC50BF}"/>
              </a:ext>
            </a:extLst>
          </p:cNvPr>
          <p:cNvSpPr txBox="1"/>
          <p:nvPr/>
        </p:nvSpPr>
        <p:spPr>
          <a:xfrm>
            <a:off x="3329354" y="2829565"/>
            <a:ext cx="13891845" cy="2273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Kiểm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tra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các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giá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trị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Null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Loại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bỏ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các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err="1">
                <a:solidFill>
                  <a:srgbClr val="191919"/>
                </a:solidFill>
                <a:latin typeface="Bitter"/>
              </a:rPr>
              <a:t>ký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err="1">
                <a:solidFill>
                  <a:srgbClr val="191919"/>
                </a:solidFill>
                <a:latin typeface="Bitter"/>
              </a:rPr>
              <a:t>tự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err="1">
                <a:solidFill>
                  <a:srgbClr val="191919"/>
                </a:solidFill>
                <a:latin typeface="Bitter"/>
              </a:rPr>
              <a:t>đặc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err="1">
                <a:solidFill>
                  <a:srgbClr val="191919"/>
                </a:solidFill>
                <a:latin typeface="Bitter"/>
              </a:rPr>
              <a:t>biệt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Áp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dụng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Stemming Algorithm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3875CBC-24EA-2216-D9EA-081BE5EAEE10}"/>
              </a:ext>
            </a:extLst>
          </p:cNvPr>
          <p:cNvGrpSpPr/>
          <p:nvPr/>
        </p:nvGrpSpPr>
        <p:grpSpPr>
          <a:xfrm>
            <a:off x="13123172" y="1638300"/>
            <a:ext cx="5164828" cy="6247612"/>
            <a:chOff x="12818372" y="0"/>
            <a:chExt cx="5164828" cy="6247612"/>
          </a:xfrm>
        </p:grpSpPr>
        <p:pic>
          <p:nvPicPr>
            <p:cNvPr id="6" name="Picture 5" descr="Không có mô tả.">
              <a:extLst>
                <a:ext uri="{FF2B5EF4-FFF2-40B4-BE49-F238E27FC236}">
                  <a16:creationId xmlns:a16="http://schemas.microsoft.com/office/drawing/2014/main" id="{1AFA0191-0430-F2E1-C2A1-439376CA8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454"/>
            <a:stretch/>
          </p:blipFill>
          <p:spPr bwMode="auto">
            <a:xfrm>
              <a:off x="12818372" y="0"/>
              <a:ext cx="4904638" cy="6247612"/>
            </a:xfrm>
            <a:prstGeom prst="round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4409DC-1200-F04B-5F86-FED71260722A}"/>
                </a:ext>
              </a:extLst>
            </p:cNvPr>
            <p:cNvSpPr/>
            <p:nvPr/>
          </p:nvSpPr>
          <p:spPr>
            <a:xfrm>
              <a:off x="17221199" y="419100"/>
              <a:ext cx="762001" cy="89581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9DAA90C-7D14-D03F-1911-BD254D69E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20113"/>
              </p:ext>
            </p:extLst>
          </p:nvPr>
        </p:nvGraphicFramePr>
        <p:xfrm>
          <a:off x="3318468" y="5665516"/>
          <a:ext cx="10047915" cy="38404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047915">
                  <a:extLst>
                    <a:ext uri="{9D8B030D-6E8A-4147-A177-3AD203B41FA5}">
                      <a16:colId xmlns:a16="http://schemas.microsoft.com/office/drawing/2014/main" val="1884501465"/>
                    </a:ext>
                  </a:extLst>
                </a:gridCol>
              </a:tblGrid>
              <a:tr h="14204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Monitoring changes in tree cover for rapid assessment of deforestation is considered the critical component of any climate mitigation policy for reducing carbon. </a:t>
                      </a:r>
                      <a:endParaRPr lang="en-US" sz="3000">
                        <a:latin typeface="Bitter"/>
                      </a:endParaRPr>
                    </a:p>
                    <a:p>
                      <a:pPr algn="just"/>
                      <a:endParaRPr 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53805"/>
                  </a:ext>
                </a:extLst>
              </a:tr>
              <a:tr h="184652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monitor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chang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in tree cover for rapid assess of</a:t>
                      </a:r>
                      <a:b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</a:b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deforest is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consid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the critic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compon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of ani</a:t>
                      </a:r>
                      <a:b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</a:b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climat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mitig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polici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for </a:t>
                      </a:r>
                      <a:r>
                        <a:rPr lang="en-US" sz="3000" b="0" i="0" err="1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reduc</a:t>
                      </a:r>
                      <a:r>
                        <a:rPr lang="en-US" sz="3000" b="0" i="0">
                          <a:solidFill>
                            <a:srgbClr val="212121"/>
                          </a:solidFill>
                          <a:effectLst/>
                          <a:latin typeface="Bitter"/>
                        </a:rPr>
                        <a:t> carbon.</a:t>
                      </a:r>
                      <a:endParaRPr lang="en-US" sz="3000">
                        <a:latin typeface="Bitter"/>
                      </a:endParaRPr>
                    </a:p>
                    <a:p>
                      <a:pPr algn="just"/>
                      <a:endParaRPr lang="en-US" sz="3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56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8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594394" cy="10287000"/>
            <a:chOff x="0" y="0"/>
            <a:chExt cx="683297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7" cy="2709333"/>
            </a:xfrm>
            <a:custGeom>
              <a:avLst/>
              <a:gdLst/>
              <a:ahLst/>
              <a:cxnLst/>
              <a:rect l="l" t="t" r="r" b="b"/>
              <a:pathLst>
                <a:path w="683297" h="2709333">
                  <a:moveTo>
                    <a:pt x="0" y="0"/>
                  </a:moveTo>
                  <a:lnTo>
                    <a:pt x="683297" y="0"/>
                  </a:lnTo>
                  <a:lnTo>
                    <a:pt x="6832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EE6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9354" y="920411"/>
            <a:ext cx="8862645" cy="2571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spcAft>
                <a:spcPts val="100"/>
              </a:spcAft>
            </a:pPr>
            <a:r>
              <a:rPr lang="en-US" sz="9600" b="1" u="none">
                <a:solidFill>
                  <a:srgbClr val="191919"/>
                </a:solidFill>
                <a:latin typeface="Bitter"/>
              </a:rPr>
              <a:t>Preprocessing</a:t>
            </a:r>
          </a:p>
          <a:p>
            <a:pPr marL="0" lvl="0" indent="0" algn="l">
              <a:lnSpc>
                <a:spcPts val="7200"/>
              </a:lnSpc>
            </a:pPr>
            <a:endParaRPr lang="en-US" sz="11500" b="1" u="none">
              <a:solidFill>
                <a:srgbClr val="191919"/>
              </a:solidFill>
              <a:latin typeface="Bitter 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4A0FFC8-4574-F0ED-B2EF-4C99EB69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AD979A-1D66-6B1C-01D2-DCCE1602DE19}"/>
              </a:ext>
            </a:extLst>
          </p:cNvPr>
          <p:cNvGrpSpPr/>
          <p:nvPr/>
        </p:nvGrpSpPr>
        <p:grpSpPr>
          <a:xfrm>
            <a:off x="6999476" y="2740935"/>
            <a:ext cx="6727907" cy="2995741"/>
            <a:chOff x="7060453" y="2824506"/>
            <a:chExt cx="6727907" cy="29957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0C9825-904D-E09A-3589-65A13B6EC473}"/>
                </a:ext>
              </a:extLst>
            </p:cNvPr>
            <p:cNvSpPr txBox="1"/>
            <p:nvPr/>
          </p:nvSpPr>
          <p:spPr>
            <a:xfrm>
              <a:off x="7060453" y="2824506"/>
              <a:ext cx="672790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000" b="1">
                  <a:latin typeface="Bitter"/>
                  <a:ea typeface="Roboto" panose="02000000000000000000" pitchFamily="2" charset="0"/>
                </a:rPr>
                <a:t>31</a:t>
              </a:r>
              <a:r>
                <a:rPr lang="en-US" sz="3000" b="1">
                  <a:effectLst/>
                  <a:latin typeface="Bitter"/>
                  <a:ea typeface="Roboto" panose="02000000000000000000" pitchFamily="2" charset="0"/>
                </a:rPr>
                <a:t>,713 unigrams </a:t>
              </a:r>
              <a:endParaRPr lang="en-US" sz="3000" b="1">
                <a:latin typeface="Bitter"/>
                <a:ea typeface="Roboto" panose="02000000000000000000" pitchFamily="2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A505D1C-B58D-9A6F-608A-6D99A1C51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24408" y="3378504"/>
              <a:ext cx="0" cy="869430"/>
            </a:xfrm>
            <a:prstGeom prst="straightConnector1">
              <a:avLst/>
            </a:prstGeom>
            <a:ln w="76200">
              <a:solidFill>
                <a:srgbClr val="F5AD9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03D77C-D6E6-9A69-4EAF-B6831B605FC6}"/>
                </a:ext>
              </a:extLst>
            </p:cNvPr>
            <p:cNvSpPr txBox="1"/>
            <p:nvPr/>
          </p:nvSpPr>
          <p:spPr>
            <a:xfrm>
              <a:off x="7937208" y="4342919"/>
              <a:ext cx="4974399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Stemming algorithm </a:t>
              </a:r>
              <a:r>
                <a:rPr lang="en-US" sz="3000" err="1">
                  <a:effectLst/>
                  <a:latin typeface="Bitter"/>
                  <a:ea typeface="Roboto" panose="02000000000000000000" pitchFamily="2" charset="0"/>
                </a:rPr>
                <a:t>được</a:t>
              </a:r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 </a:t>
              </a:r>
              <a:r>
                <a:rPr lang="en-US" sz="3000" err="1">
                  <a:effectLst/>
                  <a:latin typeface="Bitter"/>
                  <a:ea typeface="Roboto" panose="02000000000000000000" pitchFamily="2" charset="0"/>
                </a:rPr>
                <a:t>sử</a:t>
              </a:r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 </a:t>
              </a:r>
              <a:r>
                <a:rPr lang="en-US" sz="3000" err="1">
                  <a:effectLst/>
                  <a:latin typeface="Bitter"/>
                  <a:ea typeface="Roboto" panose="02000000000000000000" pitchFamily="2" charset="0"/>
                </a:rPr>
                <a:t>dụng</a:t>
              </a:r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 </a:t>
              </a:r>
              <a:r>
                <a:rPr lang="en-US" sz="3000" err="1">
                  <a:effectLst/>
                  <a:latin typeface="Bitter"/>
                  <a:ea typeface="Roboto" panose="02000000000000000000" pitchFamily="2" charset="0"/>
                </a:rPr>
                <a:t>để</a:t>
              </a:r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 reduce unigram size </a:t>
              </a:r>
              <a:r>
                <a:rPr lang="en-US" sz="3000" err="1">
                  <a:effectLst/>
                  <a:latin typeface="Bitter"/>
                  <a:ea typeface="Roboto" panose="02000000000000000000" pitchFamily="2" charset="0"/>
                </a:rPr>
                <a:t>còn</a:t>
              </a:r>
              <a:r>
                <a:rPr lang="en-US" sz="3000">
                  <a:effectLst/>
                  <a:latin typeface="Bitter"/>
                  <a:ea typeface="Roboto" panose="02000000000000000000" pitchFamily="2" charset="0"/>
                </a:rPr>
                <a:t> </a:t>
              </a:r>
              <a:r>
                <a:rPr lang="en-US" sz="3000" b="1">
                  <a:effectLst/>
                  <a:latin typeface="Bitter"/>
                  <a:ea typeface="Roboto" panose="02000000000000000000" pitchFamily="2" charset="0"/>
                </a:rPr>
                <a:t>23</a:t>
              </a:r>
              <a:r>
                <a:rPr lang="en-US" sz="3000" b="1">
                  <a:latin typeface="Bitter"/>
                  <a:ea typeface="Roboto" panose="02000000000000000000" pitchFamily="2" charset="0"/>
                </a:rPr>
                <a:t>,178 unigrams </a:t>
              </a:r>
            </a:p>
          </p:txBody>
        </p:sp>
      </p:grpSp>
      <p:sp>
        <p:nvSpPr>
          <p:cNvPr id="19" name="TextBox 10">
            <a:extLst>
              <a:ext uri="{FF2B5EF4-FFF2-40B4-BE49-F238E27FC236}">
                <a16:creationId xmlns:a16="http://schemas.microsoft.com/office/drawing/2014/main" id="{2CCB0FFA-496C-996D-1D20-A3E01577F297}"/>
              </a:ext>
            </a:extLst>
          </p:cNvPr>
          <p:cNvSpPr txBox="1"/>
          <p:nvPr/>
        </p:nvSpPr>
        <p:spPr>
          <a:xfrm>
            <a:off x="3329354" y="6134100"/>
            <a:ext cx="14425246" cy="2427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3400" b="1" i="1" err="1">
                <a:solidFill>
                  <a:srgbClr val="191919"/>
                </a:solidFill>
                <a:latin typeface="Bitter"/>
              </a:rPr>
              <a:t>Nhận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 i="1" err="1">
                <a:solidFill>
                  <a:srgbClr val="191919"/>
                </a:solidFill>
                <a:latin typeface="Bitter"/>
              </a:rPr>
              <a:t>xét</a:t>
            </a:r>
            <a:r>
              <a:rPr lang="en-US" sz="3400" b="1" i="1">
                <a:solidFill>
                  <a:srgbClr val="191919"/>
                </a:solidFill>
                <a:latin typeface="Bitter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Giảm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b="1">
                <a:solidFill>
                  <a:srgbClr val="191919"/>
                </a:solidFill>
                <a:latin typeface="Bitter"/>
              </a:rPr>
              <a:t>~8500 unigrams</a:t>
            </a:r>
            <a:r>
              <a:rPr lang="en-US" sz="3400">
                <a:solidFill>
                  <a:srgbClr val="191919"/>
                </a:solidFill>
                <a:latin typeface="Bitter"/>
                <a:sym typeface="Wingdings" panose="05000000000000000000" pitchFamily="2" charset="2"/>
              </a:rPr>
              <a:t>.</a:t>
            </a:r>
            <a:endParaRPr lang="en-US" sz="3400">
              <a:solidFill>
                <a:srgbClr val="191919"/>
              </a:solidFill>
              <a:latin typeface="Bitter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400" err="1">
                <a:solidFill>
                  <a:srgbClr val="191919"/>
                </a:solidFill>
                <a:latin typeface="Bitter"/>
              </a:rPr>
              <a:t>Giúp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việc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tính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toán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nhanh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và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cải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thiện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hiệu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 </a:t>
            </a:r>
            <a:r>
              <a:rPr lang="en-US" sz="3400" err="1">
                <a:solidFill>
                  <a:srgbClr val="191919"/>
                </a:solidFill>
                <a:latin typeface="Bitter"/>
              </a:rPr>
              <a:t>suất</a:t>
            </a:r>
            <a:r>
              <a:rPr lang="en-US" sz="3400">
                <a:solidFill>
                  <a:srgbClr val="191919"/>
                </a:solidFill>
                <a:latin typeface="Bit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5706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7361738633FBAB44BC5A96597BD5A603" ma:contentTypeVersion="6" ma:contentTypeDescription="Tạo tài liệu mới." ma:contentTypeScope="" ma:versionID="a3d330f96bc650cd3af93faa662741a1">
  <xsd:schema xmlns:xsd="http://www.w3.org/2001/XMLSchema" xmlns:xs="http://www.w3.org/2001/XMLSchema" xmlns:p="http://schemas.microsoft.com/office/2006/metadata/properties" xmlns:ns3="7a1a5717-81ae-4b8c-898e-fd317049e122" xmlns:ns4="1bad1aa5-4027-4de2-86c9-7ee78d380520" targetNamespace="http://schemas.microsoft.com/office/2006/metadata/properties" ma:root="true" ma:fieldsID="4bbd7b67f4112e8944733080feaf1abe" ns3:_="" ns4:_="">
    <xsd:import namespace="7a1a5717-81ae-4b8c-898e-fd317049e122"/>
    <xsd:import namespace="1bad1aa5-4027-4de2-86c9-7ee78d3805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a5717-81ae-4b8c-898e-fd317049e1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ad1aa5-4027-4de2-86c9-7ee78d38052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a5717-81ae-4b8c-898e-fd317049e122" xsi:nil="true"/>
  </documentManagement>
</p:properties>
</file>

<file path=customXml/itemProps1.xml><?xml version="1.0" encoding="utf-8"?>
<ds:datastoreItem xmlns:ds="http://schemas.openxmlformats.org/officeDocument/2006/customXml" ds:itemID="{68411EE3-E024-4477-A747-B49C732A0A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778532-F029-42AA-B66F-1EC6F673B099}">
  <ds:schemaRefs>
    <ds:schemaRef ds:uri="1bad1aa5-4027-4de2-86c9-7ee78d380520"/>
    <ds:schemaRef ds:uri="7a1a5717-81ae-4b8c-898e-fd317049e1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62DA8D4-4DF3-405E-B05A-0C2541617898}">
  <ds:schemaRefs>
    <ds:schemaRef ds:uri="http://schemas.microsoft.com/office/2006/metadata/properties"/>
    <ds:schemaRef ds:uri="1bad1aa5-4027-4de2-86c9-7ee78d38052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7a1a5717-81ae-4b8c-898e-fd317049e122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Custom</PresentationFormat>
  <Paragraphs>138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Bitter medium </vt:lpstr>
      <vt:lpstr>Bitter bold</vt:lpstr>
      <vt:lpstr>Bitter</vt:lpstr>
      <vt:lpstr>Arial</vt:lpstr>
      <vt:lpstr>Calibri</vt:lpstr>
      <vt:lpstr>Courier New</vt:lpstr>
      <vt:lpstr>Telegraf Bold Bold</vt:lpstr>
      <vt:lpstr>Telegraf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Marketing Trends Marketing Presentation in Black Yellow Modern Style</dc:title>
  <dc:creator>Admin</dc:creator>
  <cp:lastModifiedBy>Văn Kim Ngân</cp:lastModifiedBy>
  <cp:revision>2</cp:revision>
  <dcterms:created xsi:type="dcterms:W3CDTF">2006-08-16T00:00:00Z</dcterms:created>
  <dcterms:modified xsi:type="dcterms:W3CDTF">2023-01-08T14:09:02Z</dcterms:modified>
  <dc:identifier>DAFTtZCpdlw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0x0101007361738633FBAB44BC5A96597BD5A603</vt:lpwstr>
  </property>
</Properties>
</file>