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24"/>
  </p:notesMasterIdLst>
  <p:sldIdLst>
    <p:sldId id="259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96" r:id="rId10"/>
    <p:sldId id="298" r:id="rId11"/>
    <p:sldId id="299" r:id="rId12"/>
    <p:sldId id="300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hen" initials="DC" lastIdx="1" clrIdx="0">
    <p:extLst>
      <p:ext uri="{19B8F6BF-5375-455C-9EA6-DF929625EA0E}">
        <p15:presenceInfo xmlns:p15="http://schemas.microsoft.com/office/powerpoint/2012/main" userId="c20e95e4ea24e7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7EB69-CD29-4E74-9C8B-F847F5F1C93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2974A-0FAA-43CA-88A8-6173471E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6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53D5-DF85-4D40-8DF9-5428567A26D7}" type="datetime1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75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46E4-6132-46CB-9AC3-E8051F0BD45C}" type="datetime1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9B98-FD87-4A8F-A4C2-43BEED91BB4E}" type="datetime1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807C-6C48-4321-9648-28561C526BF1}" type="datetime1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B50-D399-4064-BEE2-CCBD386EBE09}" type="datetime1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4907-9C47-4B31-8534-58046B0DD7F8}" type="datetime1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B23F-BBA3-4895-BE45-430D9FA047E4}" type="datetime1">
              <a:rPr lang="en-US" smtClean="0"/>
              <a:t>10-Jun-20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4FE8-2B63-49D1-A9F5-DB1D7604E2E0}" type="datetime1">
              <a:rPr lang="en-US" smtClean="0"/>
              <a:t>10-Jun-20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BE08-8004-4327-8D47-B557B6603B96}" type="datetime1">
              <a:rPr lang="en-US" smtClean="0"/>
              <a:t>10-Jun-20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2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002E-6203-4562-AEA8-86CCCB282710}" type="datetime1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67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E0B-7C6B-4D8A-BAA9-D1577DB692AD}" type="datetime1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F5BF-752E-4E7F-AF80-D2BBD7C5A94E}" type="datetime1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EFE0-737E-47D4-9E62-B2B8A4D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emf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2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917" y="5130078"/>
            <a:ext cx="4589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cs typeface="Times New Roman" panose="02020603050405020304" pitchFamily="18" charset="0"/>
              </a:rPr>
              <a:t>Автор: Хоан В.Ч.</a:t>
            </a:r>
          </a:p>
          <a:p>
            <a:r>
              <a:rPr lang="ru-RU" sz="2400" b="1" dirty="0" smtClean="0">
                <a:cs typeface="Times New Roman" panose="02020603050405020304" pitchFamily="18" charset="0"/>
              </a:rPr>
              <a:t>Руководитель: </a:t>
            </a:r>
            <a:r>
              <a:rPr lang="ru-RU" sz="2400" b="1" dirty="0">
                <a:cs typeface="Times New Roman" panose="02020603050405020304" pitchFamily="18" charset="0"/>
              </a:rPr>
              <a:t>Картовицкий Л.Л.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37129" y="886085"/>
            <a:ext cx="963930" cy="93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48328" y="886085"/>
            <a:ext cx="7160447" cy="88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00"/>
              </a:spcAft>
            </a:pPr>
            <a:r>
              <a:rPr lang="ru-RU" sz="2400" b="1" dirty="0" smtClean="0">
                <a:effectLst/>
                <a:ea typeface="DengXian"/>
                <a:cs typeface="Times New Roman" panose="02020603050405020304" pitchFamily="18" charset="0"/>
              </a:rPr>
              <a:t>МОСКОВСКИЙ АВИАЦИОННЫЙ ИНСТИТУТ</a:t>
            </a:r>
            <a:endParaRPr lang="en-US" sz="2400" dirty="0">
              <a:ea typeface="DengXian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ea typeface="DengXian"/>
              </a:rPr>
              <a:t>(национальный </a:t>
            </a:r>
            <a:r>
              <a:rPr lang="ru-RU" sz="2400" dirty="0">
                <a:ea typeface="DengXian"/>
              </a:rPr>
              <a:t>исследовательский </a:t>
            </a:r>
            <a:r>
              <a:rPr lang="ru-RU" sz="2400" dirty="0" smtClean="0">
                <a:ea typeface="DengXian"/>
              </a:rPr>
              <a:t>университет)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3708" y="2372699"/>
            <a:ext cx="6071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cs typeface="Times New Roman" panose="02020603050405020304" pitchFamily="18" charset="0"/>
              </a:rPr>
              <a:t>Выпускная квалификационная работа 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860" y="6325926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cs typeface="Times New Roman" panose="02020603050405020304" pitchFamily="18" charset="0"/>
              </a:rPr>
              <a:t>Москва 20</a:t>
            </a:r>
            <a:r>
              <a:rPr lang="en-US" sz="2400" dirty="0" smtClean="0">
                <a:cs typeface="Times New Roman" panose="02020603050405020304" pitchFamily="18" charset="0"/>
              </a:rPr>
              <a:t>20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8315" y="1998858"/>
            <a:ext cx="192225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ea typeface="Calibri" panose="020F0502020204030204" pitchFamily="34" charset="0"/>
              </a:rPr>
              <a:t>Кафедра 201</a:t>
            </a:r>
            <a:endParaRPr lang="en-US" sz="2400" dirty="0">
              <a:effectLst/>
              <a:ea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7437" y="3009871"/>
            <a:ext cx="9139256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ea typeface="Calibri" panose="020F0502020204030204" pitchFamily="34" charset="0"/>
              </a:rPr>
              <a:t>Тема</a:t>
            </a:r>
            <a:r>
              <a:rPr lang="en-US" sz="2400" b="1" dirty="0">
                <a:ea typeface="Calibri" panose="020F0502020204030204" pitchFamily="34" charset="0"/>
              </a:rPr>
              <a:t>:</a:t>
            </a:r>
            <a:endParaRPr lang="en-US" sz="2400" dirty="0"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a typeface="Calibri" panose="020F0502020204030204" pitchFamily="34" charset="0"/>
              </a:rPr>
              <a:t>“</a:t>
            </a:r>
            <a:r>
              <a:rPr lang="ru-RU" sz="2400" b="1" dirty="0">
                <a:ea typeface="Calibri" panose="020F0502020204030204" pitchFamily="34" charset="0"/>
              </a:rPr>
              <a:t>Акустическая модель вентилятора и соосной струи </a:t>
            </a:r>
            <a:endParaRPr lang="en-US" sz="2400" dirty="0"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ea typeface="Calibri" panose="020F0502020204030204" pitchFamily="34" charset="0"/>
              </a:rPr>
              <a:t>двухконтурного двигателя ”</a:t>
            </a:r>
            <a:endParaRPr lang="en-US" sz="24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39" y="4297313"/>
            <a:ext cx="5562600" cy="1809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91258" y="6147578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Рис. 7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8240" y="4417358"/>
            <a:ext cx="596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Calibri" panose="020F0502020204030204" pitchFamily="34" charset="0"/>
              </a:rPr>
              <a:t>	</a:t>
            </a:r>
            <a:r>
              <a:rPr lang="ru-RU" sz="2400" dirty="0" smtClean="0">
                <a:ea typeface="Calibri" panose="020F0502020204030204" pitchFamily="34" charset="0"/>
              </a:rPr>
              <a:t>Для </a:t>
            </a:r>
            <a:r>
              <a:rPr lang="ru-RU" sz="2400" dirty="0">
                <a:ea typeface="Calibri" panose="020F0502020204030204" pitchFamily="34" charset="0"/>
              </a:rPr>
              <a:t>вентилятора было выполнено моделирование генерации звуковой мощности на режиме посадки для реально измеренных траекторных </a:t>
            </a:r>
            <a:r>
              <a:rPr lang="ru-RU" sz="2400" dirty="0" smtClean="0">
                <a:ea typeface="Calibri" panose="020F0502020204030204" pitchFamily="34" charset="0"/>
              </a:rPr>
              <a:t>данных</a:t>
            </a:r>
            <a:r>
              <a:rPr lang="en-US" sz="2400" dirty="0" smtClean="0"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89000" y="374778"/>
            <a:ext cx="694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/>
              <a:t>Тональный шум на гармониках роторной частоты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786" y="186962"/>
            <a:ext cx="3467100" cy="762000"/>
          </a:xfrm>
          <a:prstGeom prst="rect">
            <a:avLst/>
          </a:prstGeom>
        </p:spPr>
      </p:pic>
      <p:sp>
        <p:nvSpPr>
          <p:cNvPr id="18" name="Прямоугольник 3"/>
          <p:cNvSpPr>
            <a:spLocks noChangeArrowheads="1"/>
          </p:cNvSpPr>
          <p:nvPr/>
        </p:nvSpPr>
        <p:spPr bwMode="auto">
          <a:xfrm>
            <a:off x="512119" y="1081006"/>
            <a:ext cx="8098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+mn-lt"/>
              </a:rPr>
              <a:t>	</a:t>
            </a:r>
            <a:r>
              <a:rPr lang="ru-RU" sz="2400" dirty="0" smtClean="0">
                <a:latin typeface="+mn-lt"/>
              </a:rPr>
              <a:t>Уровень </a:t>
            </a:r>
            <a:r>
              <a:rPr lang="ru-RU" sz="2400" dirty="0">
                <a:latin typeface="+mn-lt"/>
              </a:rPr>
              <a:t>звукового давления по определению равен:</a:t>
            </a:r>
          </a:p>
        </p:txBody>
      </p:sp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20503"/>
              </p:ext>
            </p:extLst>
          </p:nvPr>
        </p:nvGraphicFramePr>
        <p:xfrm>
          <a:off x="8805195" y="1015215"/>
          <a:ext cx="12239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761669" imgH="431613" progId="Equation.DSMT4">
                  <p:embed/>
                </p:oleObj>
              </mc:Choice>
              <mc:Fallback>
                <p:oleObj name="Equation" r:id="rId5" imgW="7616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195" y="1015215"/>
                        <a:ext cx="12239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29967" y="1644709"/>
            <a:ext cx="96025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Интенсивность 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излучения по различным угловым направлениям определяют с помощью коэффициента неравномерности излучения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52898"/>
              </p:ext>
            </p:extLst>
          </p:nvPr>
        </p:nvGraphicFramePr>
        <p:xfrm>
          <a:off x="9582966" y="2028352"/>
          <a:ext cx="473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7" imgW="164957" imgH="152268" progId="Equation.DSMT4">
                  <p:embed/>
                </p:oleObj>
              </mc:Choice>
              <mc:Fallback>
                <p:oleObj name="Equation" r:id="rId7" imgW="164957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2966" y="2028352"/>
                        <a:ext cx="4730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29569" y="2801045"/>
            <a:ext cx="8368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который 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задает неодинаковый характер излучения в виде: </a:t>
            </a: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57128"/>
              </p:ext>
            </p:extLst>
          </p:nvPr>
        </p:nvGraphicFramePr>
        <p:xfrm>
          <a:off x="8511404" y="2692152"/>
          <a:ext cx="10715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9" imgW="622030" imgH="393529" progId="Equation.DSMT4">
                  <p:embed/>
                </p:oleObj>
              </mc:Choice>
              <mc:Fallback>
                <p:oleObj name="Equation" r:id="rId9" imgW="62203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1404" y="2692152"/>
                        <a:ext cx="10715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11"/>
          <p:cNvSpPr>
            <a:spLocks noChangeArrowheads="1"/>
          </p:cNvSpPr>
          <p:nvPr/>
        </p:nvSpPr>
        <p:spPr bwMode="auto">
          <a:xfrm>
            <a:off x="1163468" y="3602861"/>
            <a:ext cx="110285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i="1" dirty="0"/>
              <a:t>F</a:t>
            </a:r>
            <a:r>
              <a:rPr lang="ru-RU" sz="2400" dirty="0"/>
              <a:t> – поверхность (для полусферы </a:t>
            </a:r>
            <a:r>
              <a:rPr lang="ru-RU" sz="2400" i="1" dirty="0"/>
              <a:t>F=2π</a:t>
            </a:r>
            <a:r>
              <a:rPr lang="en-US" sz="2400" i="1" dirty="0"/>
              <a:t>R</a:t>
            </a:r>
            <a:r>
              <a:rPr lang="ru-RU" sz="2400" i="1" baseline="30000" dirty="0"/>
              <a:t>2</a:t>
            </a:r>
            <a:r>
              <a:rPr lang="ru-RU" sz="2400" dirty="0"/>
              <a:t>), в которую происходит излучение. </a:t>
            </a:r>
          </a:p>
        </p:txBody>
      </p:sp>
    </p:spTree>
    <p:extLst>
      <p:ext uri="{BB962C8B-B14F-4D97-AF65-F5344CB8AC3E}">
        <p14:creationId xmlns:p14="http://schemas.microsoft.com/office/powerpoint/2010/main" val="293117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4" descr="струя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58" y="997186"/>
            <a:ext cx="5691074" cy="2160028"/>
          </a:xfrm>
          <a:prstGeom prst="rect">
            <a:avLst/>
          </a:prstGeom>
          <a:noFill/>
          <a:ln w="508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42740" y="3322674"/>
            <a:ext cx="7111999" cy="2668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</a:rPr>
              <a:t>I  – начальный участок внутренней струи, истекающей в с</a:t>
            </a:r>
            <a:r>
              <a:rPr lang="ru-RU" sz="2400" dirty="0">
                <a:ea typeface="Calibri" panose="020F0502020204030204" pitchFamily="34" charset="0"/>
              </a:rPr>
              <a:t>п</a:t>
            </a:r>
            <a:r>
              <a:rPr lang="en-US" sz="2400" dirty="0">
                <a:ea typeface="Calibri" panose="020F0502020204030204" pitchFamily="34" charset="0"/>
              </a:rPr>
              <a:t>yтный поток внешнего контура;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</a:rPr>
              <a:t>II – зона смешения струи внешнего контура с окружающей средой;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</a:rPr>
              <a:t>III  –основной участок, характеристики которого описываются свойствами свободной струи.</a:t>
            </a:r>
            <a:endParaRPr lang="en-US" sz="2400" dirty="0">
              <a:effectLst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7457" y="5894685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Рис. </a:t>
            </a:r>
            <a:r>
              <a:rPr lang="ru-RU" sz="2400" dirty="0" smtClean="0">
                <a:cs typeface="Times New Roman" panose="02020603050405020304" pitchFamily="18" charset="0"/>
              </a:rPr>
              <a:t>8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49180" y="905474"/>
            <a:ext cx="5193560" cy="483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</a:rPr>
              <a:t>Описание свойств турбулентных потоков с точки зрения получения более точных количественных оценок должно быть сновано обработки временных рядов и наиболее предпочтительными методами аппроксимации экспериментальных </a:t>
            </a:r>
            <a:r>
              <a:rPr lang="en-US" sz="2400" dirty="0" smtClean="0">
                <a:ea typeface="Calibri" panose="020F0502020204030204" pitchFamily="34" charset="0"/>
              </a:rPr>
              <a:t>характеристик. </a:t>
            </a:r>
            <a:r>
              <a:rPr lang="en-US" sz="2400" dirty="0">
                <a:ea typeface="Calibri" panose="020F0502020204030204" pitchFamily="34" charset="0"/>
              </a:rPr>
              <a:t>Интегральный метод определяет геометрические характеристики пограничного слоя, используя уравнения неразрывности и количества движения.</a:t>
            </a:r>
            <a:endParaRPr lang="en-US" sz="2400" dirty="0">
              <a:effectLst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3477" y="129626"/>
            <a:ext cx="3729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  <a:ea typeface="Calibri" panose="020F0502020204030204" pitchFamily="34" charset="0"/>
              </a:rPr>
              <a:t>Модель </a:t>
            </a:r>
            <a:r>
              <a:rPr lang="ru-RU" sz="2800" dirty="0" smtClean="0">
                <a:solidFill>
                  <a:srgbClr val="0070C0"/>
                </a:solidFill>
              </a:rPr>
              <a:t>соосной </a:t>
            </a:r>
            <a:r>
              <a:rPr lang="ru-RU" sz="2800" dirty="0">
                <a:solidFill>
                  <a:srgbClr val="0070C0"/>
                </a:solidFill>
              </a:rPr>
              <a:t>струи</a:t>
            </a:r>
            <a:r>
              <a:rPr lang="ru-RU" sz="2800" dirty="0" smtClean="0">
                <a:solidFill>
                  <a:srgbClr val="0070C0"/>
                </a:solidFill>
                <a:ea typeface="Calibri" panose="020F0502020204030204" pitchFamily="34" charset="0"/>
              </a:rPr>
              <a:t>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7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z="2400" smtClean="0"/>
              <a:t>12</a:t>
            </a:fld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647700" y="236835"/>
            <a:ext cx="9664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Calibri" panose="020F0502020204030204" pitchFamily="34" charset="0"/>
              </a:rPr>
              <a:t>	Геометрические </a:t>
            </a:r>
            <a:r>
              <a:rPr lang="ru-RU" sz="2400" dirty="0">
                <a:ea typeface="Calibri" panose="020F0502020204030204" pitchFamily="34" charset="0"/>
              </a:rPr>
              <a:t>характеристики струй составляют основу интегральной модели акустического излучения соосных струй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067832"/>
            <a:ext cx="3829050" cy="371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8525" y="1483330"/>
            <a:ext cx="965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Звуковая базовая мощность соосной струи вычисляется по эмпирической формуле Лайтхилла: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270304"/>
            <a:ext cx="2171700" cy="628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52" y="2833440"/>
            <a:ext cx="5076825" cy="1704975"/>
          </a:xfrm>
          <a:prstGeom prst="rect">
            <a:avLst/>
          </a:prstGeom>
        </p:spPr>
      </p:pic>
      <p:pic>
        <p:nvPicPr>
          <p:cNvPr id="11" name="Рисунок 4" descr="струя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0245" y="1936749"/>
            <a:ext cx="335724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5" descr="струя10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25943" y="4036685"/>
            <a:ext cx="4004310" cy="243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525" y="4413565"/>
            <a:ext cx="5610225" cy="2133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70684" y="6466830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Рис.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694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6127" y="140526"/>
            <a:ext cx="9562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Акустические расчеты модели вентилятора и соосной струи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34098" y="1113314"/>
            <a:ext cx="6284888" cy="48049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10211" y="1098101"/>
            <a:ext cx="498412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1440">
              <a:lnSpc>
                <a:spcPct val="115000"/>
              </a:lnSpc>
              <a:spcAft>
                <a:spcPts val="800"/>
              </a:spcAft>
            </a:pPr>
            <a:r>
              <a:rPr lang="ru-RU" sz="2800" dirty="0" smtClean="0">
                <a:ea typeface="Calibri" panose="020F0502020204030204" pitchFamily="34" charset="0"/>
              </a:rPr>
              <a:t>Исходные данны от </a:t>
            </a:r>
            <a:r>
              <a:rPr lang="ru-RU" sz="2800" dirty="0">
                <a:ea typeface="Calibri" panose="020F0502020204030204" pitchFamily="34" charset="0"/>
              </a:rPr>
              <a:t>результатов измерения уровня звукового давления, ПС-90А, </a:t>
            </a:r>
            <a:r>
              <a:rPr lang="en-US" sz="2800" dirty="0">
                <a:ea typeface="Calibri" panose="020F0502020204030204" pitchFamily="34" charset="0"/>
              </a:rPr>
              <a:t>R =50m</a:t>
            </a:r>
            <a:r>
              <a:rPr lang="ru-RU" sz="2800" dirty="0">
                <a:ea typeface="Calibri" panose="020F0502020204030204" pitchFamily="34" charset="0"/>
              </a:rPr>
              <a:t>, взлетный режим, </a:t>
            </a:r>
            <a:r>
              <a:rPr lang="en-US" sz="2800" dirty="0">
                <a:ea typeface="Calibri" panose="020F0502020204030204" pitchFamily="34" charset="0"/>
              </a:rPr>
              <a:t>MCA, </a:t>
            </a:r>
            <a:r>
              <a:rPr lang="ru-RU" sz="2800" dirty="0">
                <a:ea typeface="Calibri" panose="020F0502020204030204" pitchFamily="34" charset="0"/>
              </a:rPr>
              <a:t> измерения на стенде.</a:t>
            </a:r>
            <a:endParaRPr lang="en-US" sz="2800" dirty="0">
              <a:effectLst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3795" y="574881"/>
            <a:ext cx="9002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pc="-6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Расчет по угловому распределению </a:t>
            </a:r>
            <a:r>
              <a:rPr lang="ru-RU" sz="2800" b="1" spc="-60" dirty="0">
                <a:solidFill>
                  <a:srgbClr val="000000"/>
                </a:solidFill>
                <a:ea typeface="Times New Roman" panose="02020603050405020304" pitchFamily="18" charset="0"/>
              </a:rPr>
              <a:t>акустического шума </a:t>
            </a:r>
            <a:endParaRPr lang="en-US" sz="2800" b="1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8444" y="5918261"/>
            <a:ext cx="9020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Рис. </a:t>
            </a:r>
            <a:r>
              <a:rPr lang="ru-RU" sz="2800" dirty="0" smtClean="0">
                <a:cs typeface="Times New Roman" panose="02020603050405020304" pitchFamily="18" charset="0"/>
              </a:rPr>
              <a:t>10  </a:t>
            </a:r>
            <a:r>
              <a:rPr lang="ru-RU" sz="2800" dirty="0" smtClean="0">
                <a:cs typeface="Times New Roman" panose="02020603050405020304" pitchFamily="18" charset="0"/>
              </a:rPr>
              <a:t>Диаграмма </a:t>
            </a:r>
            <a:r>
              <a:rPr lang="ru-RU" sz="2800" dirty="0">
                <a:cs typeface="Times New Roman" panose="02020603050405020304" pitchFamily="18" charset="0"/>
              </a:rPr>
              <a:t>направленности шумности двигателя 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348537" y="3747456"/>
            <a:ext cx="128155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31657"/>
              </p:ext>
            </p:extLst>
          </p:nvPr>
        </p:nvGraphicFramePr>
        <p:xfrm>
          <a:off x="7348537" y="3569934"/>
          <a:ext cx="3235644" cy="54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2527300" imgH="431800" progId="Equation.DSMT4">
                  <p:embed/>
                </p:oleObj>
              </mc:Choice>
              <mc:Fallback>
                <p:oleObj name="Equation" r:id="rId4" imgW="25273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7" y="3569934"/>
                        <a:ext cx="3235644" cy="549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278649" y="4174025"/>
            <a:ext cx="4962914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1440">
              <a:lnSpc>
                <a:spcPct val="115000"/>
              </a:lnSpc>
              <a:spcAft>
                <a:spcPts val="800"/>
              </a:spcAft>
            </a:pPr>
            <a:r>
              <a:rPr lang="ru-RU" b="1" dirty="0">
                <a:ea typeface="Calibri" panose="020F0502020204030204" pitchFamily="34" charset="0"/>
              </a:rPr>
              <a:t>Формула энергетического сложения</a:t>
            </a:r>
            <a:r>
              <a:rPr lang="ru-RU" dirty="0">
                <a:ea typeface="Calibri" panose="020F050202020403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</a:rPr>
              <a:t>– </a:t>
            </a:r>
            <a:r>
              <a:rPr lang="ru-RU" dirty="0">
                <a:ea typeface="Calibri" panose="020F0502020204030204" pitchFamily="34" charset="0"/>
              </a:rPr>
              <a:t>расчет суммарного уровня шума всех гармоник</a:t>
            </a:r>
            <a:endParaRPr lang="en-US" dirty="0">
              <a:effectLst/>
              <a:ea typeface="Calibri" panose="020F050202020403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75" y="5108667"/>
            <a:ext cx="1733550" cy="59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34590" y="234669"/>
            <a:ext cx="941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cs typeface="Times New Roman" panose="02020603050405020304" pitchFamily="18" charset="0"/>
              </a:rPr>
              <a:t>Модель идентифицированная по реальным измерениям 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6114" y="695324"/>
            <a:ext cx="11113062" cy="210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7000"/>
              </a:lnSpc>
              <a:spcBef>
                <a:spcPts val="1260"/>
              </a:spcBef>
              <a:spcAft>
                <a:spcPts val="800"/>
              </a:spcAft>
            </a:pPr>
            <a:r>
              <a:rPr lang="ru-RU" sz="2800" spc="-60" dirty="0" smtClean="0">
                <a:ea typeface="Calibri" panose="020F0502020204030204" pitchFamily="34" charset="0"/>
              </a:rPr>
              <a:t>Для учета влияния перечисленных выше факторов на угловое распределение</a:t>
            </a:r>
            <a:r>
              <a:rPr lang="ru-RU" sz="2800" spc="-45" dirty="0" smtClean="0">
                <a:ea typeface="Calibri" panose="020F0502020204030204" pitchFamily="34" charset="0"/>
              </a:rPr>
              <a:t> </a:t>
            </a:r>
            <a:r>
              <a:rPr lang="ru-RU" sz="2800" dirty="0" smtClean="0">
                <a:ea typeface="Calibri" panose="020F0502020204030204" pitchFamily="34" charset="0"/>
              </a:rPr>
              <a:t>звуковой мощностимодель дополняется до структуры, которая учитывает свойства источников, генерирующих звуковую мощность, и преобразкется к виду: </a:t>
            </a:r>
            <a:endParaRPr lang="en-US" sz="2800" dirty="0">
              <a:effectLst/>
              <a:ea typeface="Calibri" panose="020F050202020403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1112" y="27338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973867"/>
              </p:ext>
            </p:extLst>
          </p:nvPr>
        </p:nvGraphicFramePr>
        <p:xfrm>
          <a:off x="835249" y="2951270"/>
          <a:ext cx="46767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4673600" imgH="673100" progId="Equation.DSMT4">
                  <p:embed/>
                </p:oleObj>
              </mc:Choice>
              <mc:Fallback>
                <p:oleObj name="Equation" r:id="rId3" imgW="4673600" imgH="673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49" y="2951270"/>
                        <a:ext cx="467677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445" y="2432756"/>
            <a:ext cx="5581650" cy="16478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5249" y="4204085"/>
            <a:ext cx="10582613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a typeface="Calibri" panose="020F0502020204030204" pitchFamily="34" charset="0"/>
              </a:rPr>
              <a:t>Коэффициенты описывают деформацию углового распределения по расстоянию и лпределяются из решения задачи </a:t>
            </a:r>
            <a:r>
              <a:rPr lang="ru-RU" sz="2800" dirty="0" smtClean="0">
                <a:ea typeface="Calibri" panose="020F0502020204030204" pitchFamily="34" charset="0"/>
              </a:rPr>
              <a:t>минимизации:</a:t>
            </a:r>
            <a:endParaRPr lang="en-US" sz="2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038" y="5341969"/>
            <a:ext cx="25336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26656" y="259524"/>
            <a:ext cx="4749351" cy="279926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5638800" y="259524"/>
            <a:ext cx="4816110" cy="27992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26656" y="3145043"/>
            <a:ext cx="4749351" cy="282687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6"/>
          <a:stretch>
            <a:fillRect/>
          </a:stretch>
        </p:blipFill>
        <p:spPr>
          <a:xfrm>
            <a:off x="5638800" y="3128662"/>
            <a:ext cx="4816110" cy="28432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8443" y="5918261"/>
            <a:ext cx="9479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Рис. </a:t>
            </a:r>
            <a:r>
              <a:rPr lang="ru-RU" sz="2800" dirty="0" smtClean="0">
                <a:cs typeface="Times New Roman" panose="02020603050405020304" pitchFamily="18" charset="0"/>
              </a:rPr>
              <a:t>11  </a:t>
            </a:r>
            <a:r>
              <a:rPr lang="ru-RU" sz="2800" dirty="0">
                <a:cs typeface="Times New Roman" panose="02020603050405020304" pitchFamily="18" charset="0"/>
              </a:rPr>
              <a:t>Результат расчета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74300" y="5873742"/>
            <a:ext cx="133365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025327"/>
              </p:ext>
            </p:extLst>
          </p:nvPr>
        </p:nvGraphicFramePr>
        <p:xfrm>
          <a:off x="4774301" y="6035549"/>
          <a:ext cx="1939734" cy="342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7" imgW="1459866" imgH="253890" progId="Equation.DSMT4">
                  <p:embed/>
                </p:oleObj>
              </mc:Choice>
              <mc:Fallback>
                <p:oleObj name="Equation" r:id="rId7" imgW="1459866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301" y="6035549"/>
                        <a:ext cx="1939734" cy="342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5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4678" y="196399"/>
            <a:ext cx="5916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cs typeface="Times New Roman" panose="02020603050405020304" pitchFamily="18" charset="0"/>
              </a:rPr>
              <a:t>Расчет по модели распространений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9829" y="719619"/>
            <a:ext cx="81981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cs typeface="Times New Roman" panose="02020603050405020304" pitchFamily="18" charset="0"/>
              </a:rPr>
              <a:t>Проводил расчет по закон </a:t>
            </a:r>
            <a:r>
              <a:rPr lang="ru-RU" sz="2800" dirty="0">
                <a:cs typeface="Times New Roman" panose="02020603050405020304" pitchFamily="18" charset="0"/>
              </a:rPr>
              <a:t>обратных </a:t>
            </a:r>
            <a:r>
              <a:rPr lang="ru-RU" sz="2800" dirty="0" smtClean="0">
                <a:cs typeface="Times New Roman" panose="02020603050405020304" pitchFamily="18" charset="0"/>
              </a:rPr>
              <a:t>квадратов и использовал линейную интерполяцию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9" y="1630208"/>
            <a:ext cx="8239125" cy="1133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9829" y="2859856"/>
            <a:ext cx="9233902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a typeface="Calibri" panose="020F0502020204030204" pitchFamily="34" charset="0"/>
              </a:rPr>
              <a:t>Ослабление шума при изменении расстояния с учетом эффекта поглощения определяется соотношением</a:t>
            </a:r>
            <a:endParaRPr lang="en-US" sz="2800" dirty="0">
              <a:effectLst/>
              <a:ea typeface="Calibri" panose="020F050202020403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04730" y="3098709"/>
            <a:ext cx="13950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626818"/>
              </p:ext>
            </p:extLst>
          </p:nvPr>
        </p:nvGraphicFramePr>
        <p:xfrm>
          <a:off x="8504730" y="3260516"/>
          <a:ext cx="2155720" cy="66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4" imgW="1651000" imgH="508000" progId="Equation.DSMT4">
                  <p:embed/>
                </p:oleObj>
              </mc:Choice>
              <mc:Fallback>
                <p:oleObj name="Equation" r:id="rId4" imgW="16510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4730" y="3260516"/>
                        <a:ext cx="2155720" cy="660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56202" y="4129172"/>
            <a:ext cx="5276850" cy="1933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725" y="5988106"/>
            <a:ext cx="8114956" cy="4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23167" y="431679"/>
            <a:ext cx="6626702" cy="43068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3167" y="4738557"/>
            <a:ext cx="9920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ea typeface="Calibri" panose="020F0502020204030204" pitchFamily="34" charset="0"/>
              </a:rPr>
              <a:t>Рис. 8</a:t>
            </a:r>
            <a:r>
              <a:rPr lang="ru-RU" sz="2800" dirty="0" smtClean="0">
                <a:ea typeface="Calibri" panose="020F0502020204030204" pitchFamily="34" charset="0"/>
              </a:rPr>
              <a:t> </a:t>
            </a:r>
            <a:r>
              <a:rPr lang="ru-RU" sz="2800" dirty="0">
                <a:ea typeface="Calibri" panose="020F0502020204030204" pitchFamily="34" charset="0"/>
              </a:rPr>
              <a:t>Изменение суммарного звукового давления как функция расстояния от источника до приемника звука при разных значениях влажности и температуре окружающего воздуха.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47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47910" y="153177"/>
            <a:ext cx="5803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ea typeface="Calibri" panose="020F0502020204030204" pitchFamily="34" charset="0"/>
              </a:rPr>
              <a:t>Распределение шума на местности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88418" y="558816"/>
            <a:ext cx="116363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ea typeface="Calibri" panose="020F0502020204030204" pitchFamily="34" charset="0"/>
              </a:rPr>
              <a:t>	Модели </a:t>
            </a:r>
            <a:r>
              <a:rPr lang="ru-RU" sz="2800" dirty="0">
                <a:ea typeface="Calibri" panose="020F0502020204030204" pitchFamily="34" charset="0"/>
              </a:rPr>
              <a:t>распределения, которые являются функциями газодинамических параметров, задающих тип двигателя и ЛА, его конструктивных особенностей, компоновки на летательном аппарате и др. и выполнить параметрический анализ шума типов ЛА, а также прогнозировать и оценивать уровень звукового давления для существующих и вновь проектируемых силовых установок в районах аэропорта.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67" y="3485355"/>
            <a:ext cx="5182864" cy="27778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761223" y="6352143"/>
            <a:ext cx="4412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ea typeface="Calibri" panose="020F0502020204030204" pitchFamily="34" charset="0"/>
              </a:rPr>
              <a:t>Рис. </a:t>
            </a:r>
            <a:r>
              <a:rPr lang="ru-RU" sz="2800" dirty="0" smtClean="0">
                <a:ea typeface="Calibri" panose="020F0502020204030204" pitchFamily="34" charset="0"/>
              </a:rPr>
              <a:t>12 Траектория посадки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24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70" y="464491"/>
            <a:ext cx="6505322" cy="3994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49" y="4736156"/>
            <a:ext cx="5353865" cy="5667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60798" y="4716462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ea typeface="Calibri" panose="020F0502020204030204" pitchFamily="34" charset="0"/>
              </a:rPr>
              <a:t>Рис. </a:t>
            </a:r>
            <a:r>
              <a:rPr lang="ru-RU" sz="2400" dirty="0" smtClean="0">
                <a:ea typeface="Calibri" panose="020F0502020204030204" pitchFamily="34" charset="0"/>
              </a:rPr>
              <a:t>13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2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308" y="1022544"/>
            <a:ext cx="1155969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Постановка задачи</a:t>
            </a:r>
          </a:p>
          <a:p>
            <a:pPr algn="ctr"/>
            <a:r>
              <a:rPr lang="ru-RU" sz="2800" dirty="0" smtClean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cs typeface="Times New Roman" panose="02020603050405020304" pitchFamily="18" charset="0"/>
              </a:rPr>
              <a:t>Точно оценка уровня звукового давления на местности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cs typeface="Times New Roman" panose="02020603050405020304" pitchFamily="18" charset="0"/>
              </a:rPr>
              <a:t>Описание модели </a:t>
            </a:r>
            <a:r>
              <a:rPr lang="ru-RU" sz="2800" dirty="0" smtClean="0">
                <a:cs typeface="Times New Roman" panose="02020603050405020304" pitchFamily="18" charset="0"/>
              </a:rPr>
              <a:t>ЛА.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cs typeface="Times New Roman" panose="02020603050405020304" pitchFamily="18" charset="0"/>
              </a:rPr>
              <a:t>Источник шума ЛА, аэродинамическая шума. </a:t>
            </a:r>
            <a:endParaRPr lang="ru-RU" sz="28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cs typeface="Times New Roman" panose="02020603050405020304" pitchFamily="18" charset="0"/>
              </a:rPr>
              <a:t>Характерное направление </a:t>
            </a:r>
            <a:r>
              <a:rPr lang="ru-RU" sz="2800" dirty="0" smtClean="0">
                <a:cs typeface="Times New Roman" panose="02020603050405020304" pitchFamily="18" charset="0"/>
              </a:rPr>
              <a:t>шумы.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cs typeface="Times New Roman" panose="02020603050405020304" pitchFamily="18" charset="0"/>
              </a:rPr>
              <a:t>М</a:t>
            </a:r>
            <a:r>
              <a:rPr lang="ru-RU" sz="2800" dirty="0" smtClean="0">
                <a:cs typeface="Times New Roman" panose="02020603050405020304" pitchFamily="18" charset="0"/>
              </a:rPr>
              <a:t>одели </a:t>
            </a:r>
            <a:r>
              <a:rPr lang="ru-RU" sz="2800" dirty="0">
                <a:cs typeface="Times New Roman" panose="02020603050405020304" pitchFamily="18" charset="0"/>
              </a:rPr>
              <a:t>вентилятора и соосной струи</a:t>
            </a:r>
            <a:r>
              <a:rPr lang="ru-RU" sz="2800" dirty="0" smtClean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 smtClean="0">
                <a:cs typeface="Times New Roman" panose="02020603050405020304" pitchFamily="18" charset="0"/>
              </a:rPr>
              <a:t>Акустические расчеты модел</a:t>
            </a:r>
            <a:r>
              <a:rPr lang="ru-RU" sz="2800" dirty="0">
                <a:cs typeface="Times New Roman" panose="02020603050405020304" pitchFamily="18" charset="0"/>
              </a:rPr>
              <a:t>и</a:t>
            </a: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вентилятора и соосной </a:t>
            </a:r>
            <a:r>
              <a:rPr lang="ru-RU" sz="2800" dirty="0" smtClean="0">
                <a:cs typeface="Times New Roman" panose="02020603050405020304" pitchFamily="18" charset="0"/>
              </a:rPr>
              <a:t>струи.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 smtClean="0">
                <a:cs typeface="Times New Roman" panose="02020603050405020304" pitchFamily="18" charset="0"/>
              </a:rPr>
              <a:t>Снижение шума ГТД.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ru-RU" sz="28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ru-RU" sz="2800" dirty="0" smtClean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7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20740" y="94734"/>
            <a:ext cx="3478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Снижение шума ГТД.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28198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Лопатка </a:t>
            </a:r>
            <a:r>
              <a:rPr lang="ru-RU" sz="2800" dirty="0" smtClean="0"/>
              <a:t>вентилятора -снижение </a:t>
            </a:r>
            <a:r>
              <a:rPr lang="ru-RU" sz="2800" dirty="0"/>
              <a:t>уровня  турбулентности на задней кромке лопатки путем вдува</a:t>
            </a:r>
            <a:endParaRPr lang="en-US" sz="2800" dirty="0"/>
          </a:p>
        </p:txBody>
      </p:sp>
      <p:pic>
        <p:nvPicPr>
          <p:cNvPr id="6" name="Picture 4" descr="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1350" y="2577544"/>
            <a:ext cx="4273550" cy="3473673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58000" y="516617"/>
            <a:ext cx="44958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+mn-lt"/>
                <a:cs typeface="Times New Roman" panose="02020603050405020304" pitchFamily="18" charset="0"/>
              </a:rPr>
              <a:t>Звукопоглащение</a:t>
            </a:r>
            <a:endParaRPr lang="en-US" sz="2800" dirty="0" smtClean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09498"/>
            <a:ext cx="57912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47244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986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93900" y="1905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mtClean="0">
                <a:latin typeface="+mn-lt"/>
                <a:cs typeface="Times New Roman" panose="02020603050405020304" pitchFamily="18" charset="0"/>
              </a:rPr>
              <a:t>Модификация конструкции сопла</a:t>
            </a:r>
            <a:endParaRPr lang="en-US" sz="3200" dirty="0" smtClean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4" descr="nois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3400" y="1143000"/>
            <a:ext cx="2476500" cy="5062372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6" t="25926" r="27791" b="50000"/>
          <a:stretch>
            <a:fillRect/>
          </a:stretch>
        </p:blipFill>
        <p:spPr bwMode="auto">
          <a:xfrm>
            <a:off x="6375400" y="720725"/>
            <a:ext cx="3581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44925"/>
            <a:ext cx="42164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56449" y="6169580"/>
            <a:ext cx="1165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ea typeface="Calibri" panose="020F0502020204030204" pitchFamily="34" charset="0"/>
              </a:rPr>
              <a:t>Рис. </a:t>
            </a:r>
            <a:r>
              <a:rPr lang="ru-RU" sz="2400" dirty="0" smtClean="0">
                <a:ea typeface="Calibri" panose="020F0502020204030204" pitchFamily="34" charset="0"/>
              </a:rPr>
              <a:t>14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96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937" y="2782388"/>
            <a:ext cx="768511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rgbClr val="0070C0"/>
                </a:solidFill>
              </a:rPr>
              <a:t>Спасибо </a:t>
            </a:r>
            <a:r>
              <a:rPr lang="ru-RU" sz="6000" dirty="0">
                <a:solidFill>
                  <a:srgbClr val="0070C0"/>
                </a:solidFill>
              </a:rPr>
              <a:t>за </a:t>
            </a:r>
            <a:r>
              <a:rPr lang="ru-RU" sz="6000" dirty="0" smtClean="0">
                <a:solidFill>
                  <a:srgbClr val="0070C0"/>
                </a:solidFill>
              </a:rPr>
              <a:t>внимание !</a:t>
            </a:r>
            <a:endParaRPr 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2976" y="461065"/>
            <a:ext cx="2053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Модели </a:t>
            </a:r>
            <a:r>
              <a:rPr lang="ru-RU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ЛА</a:t>
            </a:r>
            <a:endParaRPr 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070" y="1171231"/>
            <a:ext cx="5344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	При </a:t>
            </a:r>
            <a:r>
              <a:rPr lang="ru-RU" sz="2800" dirty="0"/>
              <a:t>составлении которой возможны допущения, чтобы анализ реального физического процесса не был громоздким.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233" y="3143203"/>
            <a:ext cx="4354875" cy="29515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04" y="3174059"/>
            <a:ext cx="55690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cs typeface="Times New Roman" panose="02020603050405020304" pitchFamily="18" charset="0"/>
              </a:rPr>
              <a:t>	Может </a:t>
            </a:r>
            <a:r>
              <a:rPr lang="ru-RU" sz="2800" dirty="0">
                <a:cs typeface="Times New Roman" panose="02020603050405020304" pitchFamily="18" charset="0"/>
              </a:rPr>
              <a:t>рассматриваться полет ЛА при автоматическом управлении в вертикальной плоскости по заданной программе изменения угла тангажа  с учетом турбулентного движения атмосферы.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912" y="6094740"/>
            <a:ext cx="7394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cs typeface="Times New Roman" panose="02020603050405020304" pitchFamily="18" charset="0"/>
              </a:rPr>
              <a:t>Рис. 1. Модель Су -27 и его системы координат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33" y="303055"/>
            <a:ext cx="4428677" cy="29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53345" y="309093"/>
            <a:ext cx="7545142" cy="4430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4248" y="4855335"/>
            <a:ext cx="1077346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Рис. </a:t>
            </a:r>
            <a:r>
              <a:rPr lang="ru-RU" sz="2800" dirty="0" smtClean="0">
                <a:cs typeface="Times New Roman" panose="02020603050405020304" pitchFamily="18" charset="0"/>
              </a:rPr>
              <a:t>2</a:t>
            </a:r>
            <a:r>
              <a:rPr lang="ru-RU" sz="2800" dirty="0">
                <a:cs typeface="Times New Roman" panose="02020603050405020304" pitchFamily="18" charset="0"/>
              </a:rPr>
              <a:t>. Сбока от ВПП и под траекториями взлета и захода на посадку</a:t>
            </a:r>
            <a:endParaRPr lang="en-US" sz="28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6960" y="540912"/>
            <a:ext cx="743318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Источник шума ЛА, аэродинамическая шума. </a:t>
            </a:r>
            <a:endParaRPr lang="ru-RU" sz="2800" b="1" dirty="0" smtClean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Закон </a:t>
            </a:r>
            <a:r>
              <a:rPr lang="ru-RU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обратных квадратов.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06959" y="1461486"/>
            <a:ext cx="6894607" cy="23015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6959" y="4119788"/>
            <a:ext cx="92900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cs typeface="Times New Roman" panose="02020603050405020304" pitchFamily="18" charset="0"/>
              </a:rPr>
              <a:t>ШУМ ПЛАНЕРА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sz="2800" dirty="0" smtClean="0">
                <a:cs typeface="Times New Roman" panose="02020603050405020304" pitchFamily="18" charset="0"/>
              </a:rPr>
              <a:t>Любые </a:t>
            </a:r>
            <a:r>
              <a:rPr lang="ru-RU" sz="2800" dirty="0">
                <a:cs typeface="Times New Roman" panose="02020603050405020304" pitchFamily="18" charset="0"/>
              </a:rPr>
              <a:t>источники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планера не связанные с двигателем</a:t>
            </a:r>
            <a:r>
              <a:rPr lang="en-US" sz="2800" dirty="0"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sz="2800" dirty="0">
                <a:cs typeface="Times New Roman" panose="02020603050405020304" pitchFamily="18" charset="0"/>
              </a:rPr>
              <a:t>Отрыв и возмущения пограничного слоя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нестабильность вихрей, генерируемых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ru-RU" sz="2800" b="1" dirty="0">
                <a:cs typeface="Times New Roman" panose="02020603050405020304" pitchFamily="18" charset="0"/>
              </a:rPr>
              <a:t>рулевыми поверхностями</a:t>
            </a:r>
            <a:r>
              <a:rPr lang="en-US" sz="2800" dirty="0">
                <a:cs typeface="Times New Roman" panose="02020603050405020304" pitchFamily="18" charset="0"/>
              </a:rPr>
              <a:t>,</a:t>
            </a:r>
            <a:r>
              <a:rPr lang="ru-RU" sz="2800" dirty="0">
                <a:cs typeface="Times New Roman" panose="02020603050405020304" pitchFamily="18" charset="0"/>
              </a:rPr>
              <a:t> кромками крыльев,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закрылками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ru-RU" sz="2800" dirty="0">
                <a:cs typeface="Times New Roman" panose="02020603050405020304" pitchFamily="18" charset="0"/>
              </a:rPr>
              <a:t>особенно при посадке</a:t>
            </a:r>
            <a:r>
              <a:rPr lang="en-US" sz="28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625612" y="3763075"/>
            <a:ext cx="4091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Рис. </a:t>
            </a:r>
            <a:r>
              <a:rPr lang="ru-RU" sz="2800" dirty="0" smtClean="0">
                <a:cs typeface="Times New Roman" panose="02020603050405020304" pitchFamily="18" charset="0"/>
              </a:rPr>
              <a:t>3 </a:t>
            </a:r>
            <a:r>
              <a:rPr lang="ru-RU" sz="2800" dirty="0">
                <a:cs typeface="Times New Roman" panose="02020603050405020304" pitchFamily="18" charset="0"/>
              </a:rPr>
              <a:t>Источник шума ЛА</a:t>
            </a:r>
            <a:r>
              <a:rPr lang="ru-RU" sz="2800" dirty="0" smtClean="0">
                <a:cs typeface="Times New Roman" panose="02020603050405020304" pitchFamily="18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84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8742" y="1515190"/>
            <a:ext cx="101399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a typeface="Calibri" panose="020F0502020204030204" pitchFamily="34" charset="0"/>
              </a:rPr>
              <a:t>	Шум </a:t>
            </a:r>
            <a:r>
              <a:rPr lang="en-US" sz="2800" dirty="0">
                <a:ea typeface="Calibri" panose="020F0502020204030204" pitchFamily="34" charset="0"/>
              </a:rPr>
              <a:t>двигателя генерируется взаимодействием распределенных акустических источников, формирующих неравномерный частотный спектр, излучаемый по контуру двигателя.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48742" y="3596164"/>
            <a:ext cx="54774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ea typeface="Calibri" panose="020F0502020204030204" pitchFamily="34" charset="0"/>
              </a:rPr>
              <a:t>Шум </a:t>
            </a:r>
            <a:r>
              <a:rPr lang="ru-RU" sz="2800" dirty="0" smtClean="0">
                <a:ea typeface="Calibri" panose="020F0502020204030204" pitchFamily="34" charset="0"/>
              </a:rPr>
              <a:t>вентилятора является </a:t>
            </a:r>
            <a:r>
              <a:rPr lang="ru-RU" sz="2800" dirty="0">
                <a:ea typeface="Calibri" panose="020F0502020204030204" pitchFamily="34" charset="0"/>
              </a:rPr>
              <a:t>результатом взаимодействия полей давления и турбулентных следов лопаток ротора и статора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48742" y="472984"/>
            <a:ext cx="92255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ea typeface="Calibri" panose="020F0502020204030204" pitchFamily="34" charset="0"/>
              </a:rPr>
              <a:t>	</a:t>
            </a:r>
            <a:r>
              <a:rPr lang="ru-RU" sz="2800" dirty="0" smtClean="0">
                <a:ea typeface="Calibri" panose="020F0502020204030204" pitchFamily="34" charset="0"/>
              </a:rPr>
              <a:t>Важнейшими </a:t>
            </a:r>
            <a:r>
              <a:rPr lang="ru-RU" sz="2800" dirty="0">
                <a:ea typeface="Calibri" panose="020F0502020204030204" pitchFamily="34" charset="0"/>
              </a:rPr>
              <a:t>источниками являются реактивная струя, вентилятор, компрессор, турбина и камера сгорания </a:t>
            </a:r>
            <a:endParaRPr lang="en-US" sz="2800" dirty="0"/>
          </a:p>
        </p:txBody>
      </p:sp>
      <p:pic>
        <p:nvPicPr>
          <p:cNvPr id="6" name="Picture 3" descr="fan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57" y="2924174"/>
            <a:ext cx="326072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87682" y="6273820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Рис. </a:t>
            </a:r>
            <a:r>
              <a:rPr lang="ru-RU" sz="2400" dirty="0" smtClean="0">
                <a:cs typeface="Times New Roman" panose="02020603050405020304" pitchFamily="18" charset="0"/>
              </a:rPr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8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4096" y="193183"/>
            <a:ext cx="8731876" cy="45591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2833" y="5294381"/>
            <a:ext cx="9483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>
                <a:ea typeface="Calibri" panose="020F0502020204030204" pitchFamily="34" charset="0"/>
              </a:rPr>
              <a:t>Шум </a:t>
            </a:r>
            <a:r>
              <a:rPr lang="ru-RU" sz="2800" dirty="0" smtClean="0">
                <a:ea typeface="Calibri" panose="020F0502020204030204" pitchFamily="34" charset="0"/>
              </a:rPr>
              <a:t>струи является </a:t>
            </a:r>
            <a:r>
              <a:rPr lang="ru-RU" sz="2800" dirty="0">
                <a:ea typeface="Calibri" panose="020F0502020204030204" pitchFamily="34" charset="0"/>
              </a:rPr>
              <a:t>результатом взаимодействия полей давления и вихрей </a:t>
            </a:r>
            <a:r>
              <a:rPr lang="ru-RU" sz="2800" dirty="0" smtClean="0">
                <a:ea typeface="Calibri" panose="020F0502020204030204" pitchFamily="34" charset="0"/>
              </a:rPr>
              <a:t>образований.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32833" y="4752304"/>
            <a:ext cx="1053307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Рис. </a:t>
            </a:r>
            <a:r>
              <a:rPr lang="ru-RU" sz="2800" dirty="0" smtClean="0">
                <a:cs typeface="Times New Roman" panose="02020603050405020304" pitchFamily="18" charset="0"/>
              </a:rPr>
              <a:t>5</a:t>
            </a:r>
            <a:r>
              <a:rPr lang="ru-RU" sz="2800" dirty="0">
                <a:cs typeface="Times New Roman" panose="02020603050405020304" pitchFamily="18" charset="0"/>
              </a:rPr>
              <a:t> – Схема шуммообразования струи.</a:t>
            </a:r>
            <a:r>
              <a:rPr lang="en-US" sz="2800" b="1" i="1" dirty="0"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cs typeface="Times New Roman" panose="02020603050405020304" pitchFamily="18" charset="0"/>
              </a:rPr>
              <a:t> (</a:t>
            </a:r>
            <a:r>
              <a:rPr lang="en-US" sz="1600" i="1" dirty="0">
                <a:cs typeface="Times New Roman" panose="02020603050405020304" pitchFamily="18" charset="0"/>
              </a:rPr>
              <a:t>Печатается с разрешения Rolls-Royce plc.)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ru-RU" dirty="0" smtClean="0"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21892" y="204921"/>
            <a:ext cx="556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Характерное направление шумы</a:t>
            </a:r>
            <a:endParaRPr 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6468" y="728141"/>
            <a:ext cx="1158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cs typeface="Times New Roman" panose="02020603050405020304" pitchFamily="18" charset="0"/>
              </a:rPr>
              <a:t>Характеристика </a:t>
            </a:r>
            <a:r>
              <a:rPr lang="ru-RU" sz="2800" dirty="0">
                <a:cs typeface="Times New Roman" panose="02020603050405020304" pitchFamily="18" charset="0"/>
              </a:rPr>
              <a:t>направленности – это распределение уровней звукового давления, создаваемого источником звука (вентилятор, струя, др.) по различным угловым направлениям.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697" y="2113136"/>
            <a:ext cx="5667375" cy="4105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39864" y="6218411"/>
            <a:ext cx="1184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Рис. </a:t>
            </a:r>
            <a:r>
              <a:rPr lang="ru-RU" sz="2800" dirty="0" smtClean="0">
                <a:cs typeface="Times New Roman" panose="02020603050405020304" pitchFamily="18" charset="0"/>
              </a:rPr>
              <a:t>6 </a:t>
            </a:r>
            <a:endParaRPr lang="en-US" sz="2800" dirty="0"/>
          </a:p>
        </p:txBody>
      </p:sp>
      <p:pic>
        <p:nvPicPr>
          <p:cNvPr id="7" name="Picture 2" descr="14"/>
          <p:cNvPicPr>
            <a:picLocks noChangeAspect="1" noChangeArrowheads="1"/>
          </p:cNvPicPr>
          <p:nvPr/>
        </p:nvPicPr>
        <p:blipFill>
          <a:blip r:embed="rId3">
            <a:lum bright="-9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4" y="2201862"/>
            <a:ext cx="5518535" cy="4154488"/>
          </a:xfrm>
          <a:prstGeom prst="rect">
            <a:avLst/>
          </a:prstGeom>
          <a:solidFill>
            <a:srgbClr val="CCFF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3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EFE0-737E-47D4-9E62-B2B8A4D096C8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9800" y="531336"/>
            <a:ext cx="1041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a typeface="Calibri" panose="020F0502020204030204" pitchFamily="34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ea typeface="Calibri" panose="020F0502020204030204" pitchFamily="34" charset="0"/>
              </a:rPr>
              <a:t>Модель </a:t>
            </a:r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генерации шума вентилятора на расчетном и нерасчетных режимах основана на оценках кинематических, газодинамических и конструктивных факторов, определяющих уровень генерации описанных ниже составляющих звуковой </a:t>
            </a:r>
            <a:r>
              <a:rPr lang="ru-RU" sz="2400" dirty="0" smtClean="0">
                <a:solidFill>
                  <a:srgbClr val="000000"/>
                </a:solidFill>
                <a:ea typeface="Calibri" panose="020F0502020204030204" pitchFamily="34" charset="0"/>
              </a:rPr>
              <a:t>мощности</a:t>
            </a:r>
            <a:r>
              <a:rPr lang="en-US" sz="2400" dirty="0" smtClean="0">
                <a:solidFill>
                  <a:srgbClr val="000000"/>
                </a:solidFill>
                <a:ea typeface="Calibri" panose="020F0502020204030204" pitchFamily="34" charset="0"/>
              </a:rPr>
              <a:t>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359487" y="162004"/>
            <a:ext cx="3468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  <a:ea typeface="Calibri" panose="020F0502020204030204" pitchFamily="34" charset="0"/>
              </a:rPr>
              <a:t>Модель </a:t>
            </a:r>
            <a:r>
              <a:rPr lang="ru-RU" sz="2800" dirty="0" smtClean="0">
                <a:solidFill>
                  <a:srgbClr val="0070C0"/>
                </a:solidFill>
                <a:ea typeface="Calibri" panose="020F0502020204030204" pitchFamily="34" charset="0"/>
              </a:rPr>
              <a:t>вентилятора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5425" y="2258903"/>
            <a:ext cx="10831876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>
                <a:ea typeface="Calibri" panose="020F0502020204030204" pitchFamily="34" charset="0"/>
              </a:rPr>
              <a:t>Широкополосная составляющая </a:t>
            </a:r>
            <a:r>
              <a:rPr lang="ru-RU" sz="2400" dirty="0" smtClean="0">
                <a:ea typeface="Calibri" panose="020F0502020204030204" pitchFamily="34" charset="0"/>
              </a:rPr>
              <a:t>шума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/>
              <a:t>Тональный шум взаимодействия рабочего колеса с турбулентным </a:t>
            </a:r>
            <a:r>
              <a:rPr lang="ru-RU" sz="2400" dirty="0" smtClean="0"/>
              <a:t>потоком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/>
              <a:t>Тональный шум взаимодействия рабочего колеса со спрямляющим </a:t>
            </a:r>
            <a:r>
              <a:rPr lang="ru-RU" sz="2400" dirty="0" smtClean="0"/>
              <a:t>аппаратом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400" dirty="0"/>
          </a:p>
          <a:p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37" y="2258903"/>
            <a:ext cx="2956537" cy="725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25" y="4986337"/>
            <a:ext cx="7696200" cy="1552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350" y="3560708"/>
            <a:ext cx="4381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1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567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DengXian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Microsoft account</cp:lastModifiedBy>
  <cp:revision>92</cp:revision>
  <dcterms:created xsi:type="dcterms:W3CDTF">2018-05-29T17:56:38Z</dcterms:created>
  <dcterms:modified xsi:type="dcterms:W3CDTF">2020-06-10T10:57:00Z</dcterms:modified>
</cp:coreProperties>
</file>