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f74241e2c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f74241e2c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74241e2c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f74241e2c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f74241e2c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f74241e2c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f74241e2c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Chart link: </a:t>
            </a:r>
            <a:r>
              <a:rPr lang="de"/>
              <a:t>https://www.canva.com/design/DAGZX5lXEp4/E95neYW7Pp9xB8G-vxZkTg/edit?utm_content=DAGZX5lXEp4&amp;utm_campaign=designshare&amp;utm_medium=link2&amp;utm_source=sharebutton</a:t>
            </a:r>
            <a:endParaRPr/>
          </a:p>
        </p:txBody>
      </p:sp>
      <p:sp>
        <p:nvSpPr>
          <p:cNvPr id="163" name="Google Shape;163;g31f74241e2c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f74241e2c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f74241e2c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2" showMasterSp="0">
  <p:cSld name="Titelfolie 0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530678" y="4731551"/>
            <a:ext cx="40773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530679" y="1444461"/>
            <a:ext cx="71715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i="0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30678" y="3314504"/>
            <a:ext cx="71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7165015" y="519113"/>
            <a:ext cx="1581900" cy="7833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2" y="426685"/>
            <a:ext cx="2262604" cy="99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14729" y="1444074"/>
            <a:ext cx="82161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514729" y="368295"/>
            <a:ext cx="8216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 showMasterSp="0">
  <p:cSld name="Titelfolie 0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530679" y="1444461"/>
            <a:ext cx="71715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30678" y="3314504"/>
            <a:ext cx="71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6"/>
          <p:cNvSpPr/>
          <p:nvPr>
            <p:ph idx="2" type="pic"/>
          </p:nvPr>
        </p:nvSpPr>
        <p:spPr>
          <a:xfrm>
            <a:off x="7165015" y="519113"/>
            <a:ext cx="1581900" cy="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/>
          <p:nvPr/>
        </p:nvSpPr>
        <p:spPr>
          <a:xfrm>
            <a:off x="327660" y="4339590"/>
            <a:ext cx="1264800" cy="8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5757171" y="4731551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30678" y="4731551"/>
            <a:ext cx="40773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599" y="423992"/>
            <a:ext cx="2274806" cy="100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27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5">
          <p15:clr>
            <a:srgbClr val="FBAE40"/>
          </p15:clr>
        </p15:guide>
        <p15:guide id="5" orient="horz" pos="4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3" showMasterSp="0">
  <p:cSld name="Titelfolie 0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82" name="Google Shape;82;p17"/>
            <p:cNvPicPr preferRelativeResize="0"/>
            <p:nvPr/>
          </p:nvPicPr>
          <p:blipFill rotWithShape="1">
            <a:blip r:embed="rId2">
              <a:alphaModFix/>
            </a:blip>
            <a:srcRect b="0" l="0" r="0" t="-52392"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7"/>
            <p:cNvSpPr/>
            <p:nvPr/>
          </p:nvSpPr>
          <p:spPr>
            <a:xfrm>
              <a:off x="0" y="2168872"/>
              <a:ext cx="12192000" cy="2695200"/>
            </a:xfrm>
            <a:prstGeom prst="rect">
              <a:avLst/>
            </a:prstGeom>
            <a:gradFill>
              <a:gsLst>
                <a:gs pos="0">
                  <a:srgbClr val="619ECF">
                    <a:alpha val="0"/>
                  </a:srgbClr>
                </a:gs>
                <a:gs pos="86000">
                  <a:srgbClr val="619ECF"/>
                </a:gs>
                <a:gs pos="100000">
                  <a:srgbClr val="619EC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0" y="4162772"/>
              <a:ext cx="6839100" cy="2695200"/>
            </a:xfrm>
            <a:prstGeom prst="rect">
              <a:avLst/>
            </a:prstGeom>
            <a:gradFill>
              <a:gsLst>
                <a:gs pos="0">
                  <a:srgbClr val="002060">
                    <a:alpha val="0"/>
                  </a:srgbClr>
                </a:gs>
                <a:gs pos="75000">
                  <a:srgbClr val="002060">
                    <a:alpha val="0"/>
                  </a:srgbClr>
                </a:gs>
                <a:gs pos="100000">
                  <a:srgbClr val="005176">
                    <a:alpha val="4000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7"/>
          <p:cNvSpPr txBox="1"/>
          <p:nvPr>
            <p:ph type="ctrTitle"/>
          </p:nvPr>
        </p:nvSpPr>
        <p:spPr>
          <a:xfrm>
            <a:off x="530679" y="1444287"/>
            <a:ext cx="71715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i="0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30678" y="3314504"/>
            <a:ext cx="71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7165015" y="519113"/>
            <a:ext cx="1581900" cy="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5757171" y="4731551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530678" y="4731551"/>
            <a:ext cx="40773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/>
        </p:nvSpPr>
        <p:spPr>
          <a:xfrm rot="-5400000">
            <a:off x="8363046" y="1638279"/>
            <a:ext cx="1400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Foto: Gregor Hübl</a:t>
            </a:r>
            <a:endParaRPr sz="11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2" y="426685"/>
            <a:ext cx="2262604" cy="99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27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21">
          <p15:clr>
            <a:srgbClr val="FBAE40"/>
          </p15:clr>
        </p15:guide>
        <p15:guide id="4" orient="horz" pos="685">
          <p15:clr>
            <a:srgbClr val="FBAE40"/>
          </p15:clr>
        </p15:guide>
        <p15:guide id="5" orient="horz" pos="4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2 Spalten" showMasterSp="0">
  <p:cSld name="Titel und Inhalt 2 Spalte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14729" y="1444074"/>
            <a:ext cx="39021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514729" y="368295"/>
            <a:ext cx="8216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28703" y="1447968"/>
            <a:ext cx="39021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+ Bild" showMasterSp="0">
  <p:cSld name="Titel und Inhalt + Bil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14729" y="1444074"/>
            <a:ext cx="38862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9"/>
          <p:cNvSpPr/>
          <p:nvPr>
            <p:ph idx="2" type="pic"/>
          </p:nvPr>
        </p:nvSpPr>
        <p:spPr>
          <a:xfrm>
            <a:off x="4572000" y="1444228"/>
            <a:ext cx="4572000" cy="3125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514729" y="368295"/>
            <a:ext cx="8216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5473304" y="4569619"/>
            <a:ext cx="3257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2pPr>
            <a:lvl3pPr indent="-3492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titelfolie 01" showMasterSp="0">
  <p:cSld name="Abschnittstitelfolie 0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521494" y="2134952"/>
            <a:ext cx="6152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8863" y="248921"/>
            <a:ext cx="1956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b="1" i="0" sz="9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369" y="4608169"/>
            <a:ext cx="1024614" cy="45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titelfolie 02" showMasterSp="0">
  <p:cSld name="Abschnittstitelfolie 0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21494" y="2134952"/>
            <a:ext cx="6152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8863" y="248921"/>
            <a:ext cx="1956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b="1" i="0" sz="9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178412" y="-769754"/>
            <a:ext cx="3225600" cy="3225600"/>
          </a:xfrm>
          <a:prstGeom prst="ellipse">
            <a:avLst/>
          </a:prstGeom>
          <a:noFill/>
          <a:ln cap="flat" cmpd="sng" w="444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titelfolie 01.1" showMasterSp="0">
  <p:cSld name="Abschnittstitelfolie 01.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521494" y="2134952"/>
            <a:ext cx="3907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8863" y="248921"/>
            <a:ext cx="1956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b="1" i="0" sz="9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4944909" y="726443"/>
            <a:ext cx="3548100" cy="354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" name="Google Shape;130;p22"/>
          <p:cNvSpPr txBox="1"/>
          <p:nvPr>
            <p:ph idx="3" type="body"/>
          </p:nvPr>
        </p:nvSpPr>
        <p:spPr>
          <a:xfrm>
            <a:off x="5473304" y="4569619"/>
            <a:ext cx="3257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2pPr>
            <a:lvl3pPr indent="-3492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369" y="4608169"/>
            <a:ext cx="1024614" cy="45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titelfolie 02.2" showMasterSp="0">
  <p:cSld name="Abschnittstitelfolie 02.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521494" y="2134952"/>
            <a:ext cx="3907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8863" y="248921"/>
            <a:ext cx="1956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b="1" i="0" sz="9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5473304" y="4569619"/>
            <a:ext cx="3257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2pPr>
            <a:lvl3pPr indent="-3492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3"/>
          <p:cNvSpPr/>
          <p:nvPr/>
        </p:nvSpPr>
        <p:spPr>
          <a:xfrm>
            <a:off x="7178412" y="-769754"/>
            <a:ext cx="3225600" cy="3225600"/>
          </a:xfrm>
          <a:prstGeom prst="ellipse">
            <a:avLst/>
          </a:prstGeom>
          <a:noFill/>
          <a:ln cap="flat" cmpd="sng" w="444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>
            <p:ph idx="3" type="pic"/>
          </p:nvPr>
        </p:nvSpPr>
        <p:spPr>
          <a:xfrm>
            <a:off x="4944909" y="726443"/>
            <a:ext cx="3548100" cy="354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4729" y="368295"/>
            <a:ext cx="8216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5700" y="1441800"/>
            <a:ext cx="82152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57170" y="4742525"/>
            <a:ext cx="91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874520" y="4742525"/>
            <a:ext cx="3877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6606" y="4606949"/>
            <a:ext cx="1030138" cy="4547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42">
          <p15:clr>
            <a:srgbClr val="F26B43"/>
          </p15:clr>
        </p15:guide>
        <p15:guide id="2" pos="329">
          <p15:clr>
            <a:srgbClr val="F26B43"/>
          </p15:clr>
        </p15:guide>
        <p15:guide id="3" pos="5500">
          <p15:clr>
            <a:srgbClr val="F26B43"/>
          </p15:clr>
        </p15:guide>
        <p15:guide id="4" orient="horz" pos="2879">
          <p15:clr>
            <a:srgbClr val="F26B43"/>
          </p15:clr>
        </p15:guide>
        <p15:guide id="5" orient="horz" pos="905">
          <p15:clr>
            <a:srgbClr val="F26B43"/>
          </p15:clr>
        </p15:guide>
        <p15:guide id="6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aotrn/sq-templates" TargetMode="External"/><Relationship Id="rId4" Type="http://schemas.openxmlformats.org/officeDocument/2006/relationships/hyperlink" Target="https://www.cookiecutter.io/templa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530678" y="1395475"/>
            <a:ext cx="71715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de"/>
              <a:t>SQ Project Outline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530678" y="3253271"/>
            <a:ext cx="71715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e" sz="1200"/>
              <a:t>Tim Hebestreit and Hao Tran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59050" y="1437100"/>
            <a:ext cx="80259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Create GitHub repository (</a:t>
            </a:r>
            <a:r>
              <a:rPr lang="de" sz="1600" u="sng">
                <a:solidFill>
                  <a:schemeClr val="hlink"/>
                </a:solidFill>
                <a:hlinkClick r:id="rId3"/>
              </a:rPr>
              <a:t>https://github.com/haotrn/sq-templates</a:t>
            </a:r>
            <a:r>
              <a:rPr lang="de" sz="1600">
                <a:solidFill>
                  <a:schemeClr val="lt1"/>
                </a:solidFill>
              </a:rPr>
              <a:t>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Task allocation: Hao Java, Tim Python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Familiarize with CookieCutter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Revise relevant lectures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Research existing implementations of similar templates (</a:t>
            </a:r>
            <a:r>
              <a:rPr lang="de" sz="1600" u="sng">
                <a:solidFill>
                  <a:schemeClr val="hlink"/>
                </a:solidFill>
                <a:hlinkClick r:id="rId4"/>
              </a:rPr>
              <a:t>https://www.cookiecutter.io/templates</a:t>
            </a:r>
            <a:r>
              <a:rPr lang="de" sz="1600">
                <a:solidFill>
                  <a:schemeClr val="lt1"/>
                </a:solidFill>
              </a:rPr>
              <a:t>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Create project plan &amp; Gantt chart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Create outline presentation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514729" y="368295"/>
            <a:ext cx="8216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">
                <a:solidFill>
                  <a:schemeClr val="lt1"/>
                </a:solidFill>
              </a:rPr>
              <a:t>Preparation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514729" y="368295"/>
            <a:ext cx="8216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">
                <a:solidFill>
                  <a:schemeClr val="lt1"/>
                </a:solidFill>
              </a:rPr>
              <a:t>Templates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559050" y="1437100"/>
            <a:ext cx="80259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Based on SQ aspects of lecture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Version control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Sharable state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Documentation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Licensing and Citation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Include automatization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Research and compare with existing implementations of similar templates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50" y="215213"/>
            <a:ext cx="6284101" cy="471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6673454" y="4742525"/>
            <a:ext cx="2057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559050" y="1437100"/>
            <a:ext cx="80259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50 (9.12.-15.12.): Project Preparation: Familiarize with Cookiecutter, Revise Lectures, Allocate Tasks, Prepare Outline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51 (16.12.-22.12.): Present Outline, Template Research &amp; Modeling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52 (23.12.-29.12.): </a:t>
            </a:r>
            <a:r>
              <a:rPr lang="de" sz="1600">
                <a:solidFill>
                  <a:schemeClr val="lt1"/>
                </a:solidFill>
              </a:rPr>
              <a:t>Template Research &amp; Modeling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1 (30.12.-5.1.): Template Implementation, Start working on Report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2 (6.1.-12.1.): </a:t>
            </a:r>
            <a:r>
              <a:rPr lang="de" sz="1600">
                <a:solidFill>
                  <a:schemeClr val="lt1"/>
                </a:solidFill>
              </a:rPr>
              <a:t>Template Implementation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3 (13.1.-19.1.): </a:t>
            </a:r>
            <a:r>
              <a:rPr lang="de" sz="1600">
                <a:solidFill>
                  <a:schemeClr val="lt1"/>
                </a:solidFill>
              </a:rPr>
              <a:t>Template Implementation</a:t>
            </a:r>
            <a:r>
              <a:rPr lang="de" sz="1600">
                <a:solidFill>
                  <a:schemeClr val="lt1"/>
                </a:solidFill>
              </a:rPr>
              <a:t>, Introduce Automatisation, Add Details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4 (20.1.-26.1.): </a:t>
            </a:r>
            <a:r>
              <a:rPr lang="de" sz="1600">
                <a:solidFill>
                  <a:schemeClr val="lt1"/>
                </a:solidFill>
              </a:rPr>
              <a:t>Introduce Automatisation, Add Details, </a:t>
            </a:r>
            <a:r>
              <a:rPr lang="de" sz="1600">
                <a:solidFill>
                  <a:schemeClr val="lt1"/>
                </a:solidFill>
              </a:rPr>
              <a:t>Create Presentation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5 (27.1.-2.2.): Finish Presentation, Finish Report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6 (3.2.-9.2.): Present Project, Buffer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de" sz="1600">
                <a:solidFill>
                  <a:schemeClr val="lt1"/>
                </a:solidFill>
              </a:rPr>
              <a:t>KW 7 (10.2.-16.2.): Submit Report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514729" y="368295"/>
            <a:ext cx="8216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de">
                <a:solidFill>
                  <a:schemeClr val="lt1"/>
                </a:solidFill>
              </a:rPr>
              <a:t>Project </a:t>
            </a:r>
            <a:r>
              <a:rPr lang="de">
                <a:solidFill>
                  <a:schemeClr val="lt1"/>
                </a:solidFill>
              </a:rPr>
              <a:t>plan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Benutzerdefiniert 2">
      <a:dk1>
        <a:srgbClr val="000000"/>
      </a:dk1>
      <a:lt1>
        <a:srgbClr val="FFFFFF"/>
      </a:lt1>
      <a:dk2>
        <a:srgbClr val="005176"/>
      </a:dk2>
      <a:lt2>
        <a:srgbClr val="005176"/>
      </a:lt2>
      <a:accent1>
        <a:srgbClr val="005176"/>
      </a:accent1>
      <a:accent2>
        <a:srgbClr val="00A1C0"/>
      </a:accent2>
      <a:accent3>
        <a:srgbClr val="00A1C0"/>
      </a:accent3>
      <a:accent4>
        <a:srgbClr val="E05A52"/>
      </a:accent4>
      <a:accent5>
        <a:srgbClr val="E05A52"/>
      </a:accent5>
      <a:accent6>
        <a:srgbClr val="E05A52"/>
      </a:accent6>
      <a:hlink>
        <a:srgbClr val="00A1C0"/>
      </a:hlink>
      <a:folHlink>
        <a:srgbClr val="E05A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