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  <p:sldMasterId id="2147483716" r:id="rId4"/>
    <p:sldMasterId id="2147483731" r:id="rId5"/>
  </p:sldMasterIdLst>
  <p:notesMasterIdLst>
    <p:notesMasterId r:id="rId16"/>
  </p:notesMasterIdLst>
  <p:sldIdLst>
    <p:sldId id="274" r:id="rId6"/>
    <p:sldId id="276" r:id="rId7"/>
    <p:sldId id="262" r:id="rId8"/>
    <p:sldId id="265" r:id="rId9"/>
    <p:sldId id="266" r:id="rId10"/>
    <p:sldId id="267" r:id="rId11"/>
    <p:sldId id="272" r:id="rId12"/>
    <p:sldId id="261" r:id="rId13"/>
    <p:sldId id="275" r:id="rId14"/>
    <p:sldId id="25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68786-1465-42B8-B867-099084B0D573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4A2B-37B6-4F14-A801-020DA48063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6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7E1625-2CE0-4BF2-B31A-FA9212F8302E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20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614106-EC98-418D-A2C8-06629E907313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04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24781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  <p:sp>
          <p:nvSpPr>
            <p:cNvPr id="24781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1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78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781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005ECC-F080-4F59-AF81-722AFBBE6439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B1617-02DC-416C-8471-BC4E1333907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E226A-BDBA-47CD-8CC2-5C918E6D8A3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B347060-D3E3-4D4C-8588-620E50BDFF6C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684" y="39608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EC41FE-96A1-4D4A-8E49-83343BD9673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24781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  <p:sp>
          <p:nvSpPr>
            <p:cNvPr id="24781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1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78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781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005ECC-F080-4F59-AF81-722AFBBE6439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3167-29A1-43FF-84FC-926855780D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BB2C9-8AAE-4F20-A42B-FF6C0C0BFA2E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5A121-70ED-4067-A74B-63DBD799A5E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F0F78-D107-4CC4-8BD9-07525D405EF4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38222-3558-4C94-B92F-0A882BB7F0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3167-29A1-43FF-84FC-926855780D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72BFE-73EF-4BA2-8D03-C85E15DDE4FD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2E4C-69E7-4AC0-B8C5-6B2A9981BFF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DD63-4974-435C-84A4-800824A5196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B1617-02DC-416C-8471-BC4E1333907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E226A-BDBA-47CD-8CC2-5C918E6D8A3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B347060-D3E3-4D4C-8588-620E50BDFF6C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684" y="39608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EC41FE-96A1-4D4A-8E49-83343BD9673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24781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  <p:sp>
          <p:nvSpPr>
            <p:cNvPr id="24781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1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78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781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005ECC-F080-4F59-AF81-722AFBBE6439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3167-29A1-43FF-84FC-926855780D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BB2C9-8AAE-4F20-A42B-FF6C0C0BFA2E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BB2C9-8AAE-4F20-A42B-FF6C0C0BFA2E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5A121-70ED-4067-A74B-63DBD799A5E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F0F78-D107-4CC4-8BD9-07525D405EF4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38222-3558-4C94-B92F-0A882BB7F0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72BFE-73EF-4BA2-8D03-C85E15DDE4FD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2E4C-69E7-4AC0-B8C5-6B2A9981BFF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DD63-4974-435C-84A4-800824A5196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B1617-02DC-416C-8471-BC4E1333907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E226A-BDBA-47CD-8CC2-5C918E6D8A3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B347060-D3E3-4D4C-8588-620E50BDFF6C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684" y="39608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EC41FE-96A1-4D4A-8E49-83343BD9673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5A121-70ED-4067-A74B-63DBD799A5E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24781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  <p:sp>
          <p:nvSpPr>
            <p:cNvPr id="24781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1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78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781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81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005ECC-F080-4F59-AF81-722AFBBE6439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3167-29A1-43FF-84FC-926855780D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BB2C9-8AAE-4F20-A42B-FF6C0C0BFA2E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5A121-70ED-4067-A74B-63DBD799A5E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F0F78-D107-4CC4-8BD9-07525D405EF4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38222-3558-4C94-B92F-0A882BB7F0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72BFE-73EF-4BA2-8D03-C85E15DDE4FD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2E4C-69E7-4AC0-B8C5-6B2A9981BFF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DD63-4974-435C-84A4-800824A5196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B1617-02DC-416C-8471-BC4E1333907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4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F0F78-D107-4CC4-8BD9-07525D405EF4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E226A-BDBA-47CD-8CC2-5C918E6D8A32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B347060-D3E3-4D4C-8588-620E50BDFF6C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684" y="3960813"/>
            <a:ext cx="975148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EC41FE-96A1-4D4A-8E49-83343BD9673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38222-3558-4C94-B92F-0A882BB7F0B5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7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72BFE-73EF-4BA2-8D03-C85E15DDE4FD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2E4C-69E7-4AC0-B8C5-6B2A9981BFF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DD63-4974-435C-84A4-800824A5196F}" type="slidenum">
              <a:rPr lang="he-IL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2467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7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7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</p:grpSp>
      <p:sp>
        <p:nvSpPr>
          <p:cNvPr id="2467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4424F3-F4BB-4A5F-A54C-928F3EC76C49}" type="slidenum">
              <a:rPr lang="he-I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2467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7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7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</p:grpSp>
      <p:sp>
        <p:nvSpPr>
          <p:cNvPr id="2467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4424F3-F4BB-4A5F-A54C-928F3EC76C49}" type="slidenum">
              <a:rPr lang="he-I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2467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7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7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</p:grpSp>
      <p:sp>
        <p:nvSpPr>
          <p:cNvPr id="2467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4424F3-F4BB-4A5F-A54C-928F3EC76C49}" type="slidenum">
              <a:rPr lang="he-I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2467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7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7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sz="1800">
                <a:solidFill>
                  <a:srgbClr val="000000"/>
                </a:solidFill>
              </a:endParaRPr>
            </a:p>
          </p:txBody>
        </p:sp>
      </p:grpSp>
      <p:sp>
        <p:nvSpPr>
          <p:cNvPr id="2467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7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4424F3-F4BB-4A5F-A54C-928F3EC76C49}" type="slidenum">
              <a:rPr lang="he-I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8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5/12/2016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57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4716" y="1522062"/>
            <a:ext cx="12078269" cy="1825096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>
                <a:latin typeface="Century Gothic" pitchFamily="34" charset="0"/>
              </a:rPr>
              <a:t>recommendation</a:t>
            </a:r>
            <a:r>
              <a:rPr lang="fr-FR" b="1" dirty="0">
                <a:latin typeface="Century Gothic" pitchFamily="34" charset="0"/>
              </a:rPr>
              <a:t> system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91651" y="4493569"/>
            <a:ext cx="10354103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prstClr val="white"/>
                </a:solidFill>
              </a:rPr>
              <a:t>Présenté par</a:t>
            </a:r>
          </a:p>
          <a:p>
            <a:endParaRPr lang="fr-FR" sz="2400" b="1" dirty="0" smtClean="0">
              <a:solidFill>
                <a:prstClr val="white"/>
              </a:solidFill>
            </a:endParaRPr>
          </a:p>
          <a:p>
            <a:r>
              <a:rPr lang="fr-FR" sz="2400" b="1" dirty="0" smtClean="0">
                <a:solidFill>
                  <a:prstClr val="white"/>
                </a:solidFill>
              </a:rPr>
              <a:t>HAOUECH MAJDI                                                   </a:t>
            </a:r>
            <a:r>
              <a:rPr lang="fr-FR" sz="2400" b="1" dirty="0" err="1" smtClean="0">
                <a:solidFill>
                  <a:prstClr val="white"/>
                </a:solidFill>
              </a:rPr>
              <a:t>Chenbeh</a:t>
            </a:r>
            <a:r>
              <a:rPr lang="fr-FR" sz="2400" b="1" dirty="0" smtClean="0">
                <a:solidFill>
                  <a:prstClr val="white"/>
                </a:solidFill>
              </a:rPr>
              <a:t> anis</a:t>
            </a:r>
          </a:p>
          <a:p>
            <a:r>
              <a:rPr lang="fr-FR" sz="2400" b="1" dirty="0" smtClean="0">
                <a:solidFill>
                  <a:prstClr val="white"/>
                </a:solidFill>
              </a:rPr>
              <a:t>AMMAR HAMDI                                                      ZARROUK ZOUHAIER</a:t>
            </a:r>
            <a:endParaRPr lang="fr-F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1" y="1905001"/>
            <a:ext cx="7313613" cy="4037013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480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8800">
                <a:solidFill>
                  <a:schemeClr val="accent1"/>
                </a:solidFill>
                <a:latin typeface="Comic Sans MS" panose="030F0702030302020204" pitchFamily="66" charset="0"/>
              </a:rPr>
              <a:t>THE END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8800">
                <a:solidFill>
                  <a:schemeClr val="accent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88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4"/>
            <a:ext cx="7313612" cy="50307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1- Introduction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2- Collaborative </a:t>
            </a: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Filtering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3- Problems with Collaborative </a:t>
            </a: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Filtering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4- Evaluation </a:t>
            </a: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Metric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smtClean="0">
                <a:solidFill>
                  <a:schemeClr val="tx2"/>
                </a:solidFill>
                <a:latin typeface="Century Gothic" panose="020B0502020202020204" pitchFamily="34" charset="0"/>
              </a:rPr>
              <a:t>5- Demo</a:t>
            </a:r>
            <a:endParaRPr lang="en-US" sz="2800" b="1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4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Introduction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  <a:latin typeface="Century Gothic" panose="020B0502020202020204" pitchFamily="34" charset="0"/>
              </a:rPr>
              <a:t>The problem</a:t>
            </a:r>
            <a:r>
              <a:rPr lang="en-US" sz="2800">
                <a:latin typeface="Century Gothic" panose="020B0502020202020204" pitchFamily="34" charset="0"/>
              </a:rPr>
              <a:t> – trying to predict the opinion the user will have on the different items and be able to recommend the “best” items to each user.</a:t>
            </a:r>
            <a:endParaRPr lang="he-IL" sz="28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4"/>
            <a:ext cx="7313612" cy="503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Century Gothic" panose="020B0502020202020204" pitchFamily="34" charset="0"/>
              </a:rPr>
              <a:t>The task of a CF algorithm is to find item likeliness of two forms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latin typeface="Century Gothic" panose="020B0502020202020204" pitchFamily="34" charset="0"/>
              </a:rPr>
              <a:t>	</a:t>
            </a:r>
            <a:r>
              <a:rPr lang="en-US" sz="2800" b="1">
                <a:solidFill>
                  <a:schemeClr val="tx2"/>
                </a:solidFill>
                <a:latin typeface="Century Gothic" panose="020B0502020202020204" pitchFamily="34" charset="0"/>
              </a:rPr>
              <a:t>Prediction</a:t>
            </a:r>
            <a:r>
              <a:rPr lang="en-US" sz="2800">
                <a:latin typeface="Century Gothic" panose="020B0502020202020204" pitchFamily="34" charset="0"/>
              </a:rPr>
              <a:t> – a numerical value, expressing the predicted likeliness of an item the user hasn’t expressed his/her opinion about.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latin typeface="Century Gothic" panose="020B0502020202020204" pitchFamily="34" charset="0"/>
              </a:rPr>
              <a:t>	</a:t>
            </a:r>
            <a:r>
              <a:rPr lang="en-US" sz="2800" b="1">
                <a:solidFill>
                  <a:schemeClr val="tx2"/>
                </a:solidFill>
                <a:latin typeface="Century Gothic" panose="020B0502020202020204" pitchFamily="34" charset="0"/>
              </a:rPr>
              <a:t>Recommendation</a:t>
            </a:r>
            <a:r>
              <a:rPr lang="en-US" sz="2800">
                <a:latin typeface="Century Gothic" panose="020B0502020202020204" pitchFamily="34" charset="0"/>
              </a:rPr>
              <a:t> – a list of N items the active user will like the most (Top-N recommendations).</a:t>
            </a:r>
          </a:p>
        </p:txBody>
      </p:sp>
    </p:spTree>
    <p:extLst>
      <p:ext uri="{BB962C8B-B14F-4D97-AF65-F5344CB8AC3E}">
        <p14:creationId xmlns:p14="http://schemas.microsoft.com/office/powerpoint/2010/main" val="35859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664278-9B43-4D23-9FF8-407EAF73AFAF}" type="slidenum">
              <a:rPr lang="en-US" sz="1200">
                <a:latin typeface="Helvetica" panose="020B0604020202020204" pitchFamily="34" charset="0"/>
              </a:rPr>
              <a:pPr eaLnBrk="1" hangingPunct="1"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Collaborative Filtering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Maintain a database of many users’ ratings of a variety of items.</a:t>
            </a:r>
          </a:p>
          <a:p>
            <a:pPr eaLnBrk="1" hangingPunct="1"/>
            <a:r>
              <a:rPr lang="en-US" sz="2800"/>
              <a:t>For a given user, find other similar users whose ratings strongly correlate with the current user.</a:t>
            </a:r>
          </a:p>
          <a:p>
            <a:pPr eaLnBrk="1" hangingPunct="1"/>
            <a:r>
              <a:rPr lang="en-US" sz="2800"/>
              <a:t>Recommend items rated highly by these similar users, but not rated by the current user.</a:t>
            </a:r>
          </a:p>
          <a:p>
            <a:pPr eaLnBrk="1" hangingPunct="1"/>
            <a:r>
              <a:rPr lang="en-US" sz="2800"/>
              <a:t>Almost all existing commercial recommenders use this approach (e.g. Amazon).</a:t>
            </a:r>
          </a:p>
          <a:p>
            <a:pPr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278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9C32FB-1B19-464F-8060-036C6A111437}" type="slidenum">
              <a:rPr lang="en-US" sz="1200">
                <a:latin typeface="Helvetica" panose="020B0604020202020204" pitchFamily="34" charset="0"/>
              </a:rPr>
              <a:pPr eaLnBrk="1" hangingPunct="1"/>
              <a:t>6</a:t>
            </a:fld>
            <a:endParaRPr 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pic>
        <p:nvPicPr>
          <p:cNvPr id="28676" name="Picture 4" descr="C:\Program Files\Common Files\Microsoft Shared\Clipart\cagcat50\pe01549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447800"/>
            <a:ext cx="669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C:\Program Files\Common Files\Microsoft Shared\Clipart\cagcat50\pe01686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769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 descr="C:\Program Files\Common Files\Microsoft Shared\Clipart\cagcat50\pe02002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447800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1"/>
            <a:ext cx="914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9" descr="C:\Program Files\Common Files\Microsoft Shared\Clipart\cagcat50\pe01838_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1447800"/>
            <a:ext cx="8937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1" descr="C:\Program Files\Common Files\Microsoft Shared\Clipart\cagcat50\pe03738_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397000"/>
            <a:ext cx="9223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676400" y="2362201"/>
            <a:ext cx="7315200" cy="1171575"/>
            <a:chOff x="336" y="1440"/>
            <a:chExt cx="4608" cy="738"/>
          </a:xfrm>
        </p:grpSpPr>
        <p:grpSp>
          <p:nvGrpSpPr>
            <p:cNvPr id="28719" name="Group 50"/>
            <p:cNvGrpSpPr>
              <a:grpSpLocks/>
            </p:cNvGrpSpPr>
            <p:nvPr/>
          </p:nvGrpSpPr>
          <p:grpSpPr bwMode="auto">
            <a:xfrm>
              <a:off x="1272" y="1440"/>
              <a:ext cx="303" cy="738"/>
              <a:chOff x="696" y="1552"/>
              <a:chExt cx="303" cy="738"/>
            </a:xfrm>
          </p:grpSpPr>
          <p:sp>
            <p:nvSpPr>
              <p:cNvPr id="28737" name="Rectangle 51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38" name="Text Box 52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3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9</a:t>
                </a:r>
              </a:p>
              <a:p>
                <a:pPr algn="l" eaLnBrk="1" hangingPunct="1"/>
                <a:r>
                  <a:rPr lang="en-US" sz="1400"/>
                  <a:t>B  3</a:t>
                </a:r>
              </a:p>
              <a:p>
                <a:pPr algn="l" eaLnBrk="1" hangingPunct="1"/>
                <a:r>
                  <a:rPr lang="en-US" sz="1400"/>
                  <a:t>C</a:t>
                </a:r>
              </a:p>
              <a:p>
                <a:pPr algn="l" eaLnBrk="1" hangingPunct="1"/>
                <a:r>
                  <a:rPr lang="en-US" sz="1400"/>
                  <a:t>:    :</a:t>
                </a:r>
              </a:p>
              <a:p>
                <a:pPr algn="l" eaLnBrk="1" hangingPunct="1"/>
                <a:r>
                  <a:rPr lang="en-US" sz="1400"/>
                  <a:t>Z  5</a:t>
                </a:r>
              </a:p>
            </p:txBody>
          </p:sp>
        </p:grpSp>
        <p:grpSp>
          <p:nvGrpSpPr>
            <p:cNvPr id="28720" name="Group 53"/>
            <p:cNvGrpSpPr>
              <a:grpSpLocks/>
            </p:cNvGrpSpPr>
            <p:nvPr/>
          </p:nvGrpSpPr>
          <p:grpSpPr bwMode="auto">
            <a:xfrm>
              <a:off x="1929" y="1440"/>
              <a:ext cx="325" cy="738"/>
              <a:chOff x="696" y="1552"/>
              <a:chExt cx="325" cy="738"/>
            </a:xfrm>
          </p:grpSpPr>
          <p:sp>
            <p:nvSpPr>
              <p:cNvPr id="28735" name="Rectangle 54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36" name="Text Box 55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25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</a:t>
                </a:r>
              </a:p>
              <a:p>
                <a:pPr algn="l" eaLnBrk="1" hangingPunct="1"/>
                <a:r>
                  <a:rPr lang="en-US" sz="1400"/>
                  <a:t>B  </a:t>
                </a:r>
              </a:p>
              <a:p>
                <a:pPr algn="l" eaLnBrk="1" hangingPunct="1"/>
                <a:r>
                  <a:rPr lang="en-US" sz="1400"/>
                  <a:t>C  9</a:t>
                </a:r>
              </a:p>
              <a:p>
                <a:pPr algn="l" eaLnBrk="1" hangingPunct="1"/>
                <a:r>
                  <a:rPr lang="en-US" sz="1400"/>
                  <a:t>:    :</a:t>
                </a:r>
              </a:p>
              <a:p>
                <a:pPr algn="l" eaLnBrk="1" hangingPunct="1"/>
                <a:r>
                  <a:rPr lang="en-US" sz="1400"/>
                  <a:t>Z 10</a:t>
                </a:r>
              </a:p>
            </p:txBody>
          </p:sp>
        </p:grpSp>
        <p:grpSp>
          <p:nvGrpSpPr>
            <p:cNvPr id="28721" name="Group 56"/>
            <p:cNvGrpSpPr>
              <a:grpSpLocks/>
            </p:cNvGrpSpPr>
            <p:nvPr/>
          </p:nvGrpSpPr>
          <p:grpSpPr bwMode="auto">
            <a:xfrm>
              <a:off x="2587" y="1440"/>
              <a:ext cx="347" cy="738"/>
              <a:chOff x="696" y="1552"/>
              <a:chExt cx="347" cy="738"/>
            </a:xfrm>
          </p:grpSpPr>
          <p:sp>
            <p:nvSpPr>
              <p:cNvPr id="28733" name="Rectangle 57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34" name="Text Box 58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47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5</a:t>
                </a:r>
              </a:p>
              <a:p>
                <a:pPr algn="l" eaLnBrk="1" hangingPunct="1"/>
                <a:r>
                  <a:rPr lang="en-US" sz="1400"/>
                  <a:t>B  3</a:t>
                </a:r>
              </a:p>
              <a:p>
                <a:pPr algn="l" eaLnBrk="1" hangingPunct="1"/>
                <a:r>
                  <a:rPr lang="en-US" sz="1400"/>
                  <a:t>C</a:t>
                </a:r>
              </a:p>
              <a:p>
                <a:pPr algn="l" eaLnBrk="1" hangingPunct="1"/>
                <a:r>
                  <a:rPr lang="en-US" sz="1400"/>
                  <a:t>:    :  </a:t>
                </a:r>
              </a:p>
              <a:p>
                <a:pPr algn="l" eaLnBrk="1" hangingPunct="1"/>
                <a:r>
                  <a:rPr lang="en-US" sz="1400"/>
                  <a:t>Z  7</a:t>
                </a:r>
              </a:p>
            </p:txBody>
          </p:sp>
        </p:grpSp>
        <p:grpSp>
          <p:nvGrpSpPr>
            <p:cNvPr id="28722" name="Group 59"/>
            <p:cNvGrpSpPr>
              <a:grpSpLocks/>
            </p:cNvGrpSpPr>
            <p:nvPr/>
          </p:nvGrpSpPr>
          <p:grpSpPr bwMode="auto">
            <a:xfrm>
              <a:off x="3244" y="1440"/>
              <a:ext cx="303" cy="738"/>
              <a:chOff x="696" y="1552"/>
              <a:chExt cx="303" cy="738"/>
            </a:xfrm>
          </p:grpSpPr>
          <p:sp>
            <p:nvSpPr>
              <p:cNvPr id="28731" name="Rectangle 60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32" name="Text Box 61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3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</a:t>
                </a:r>
              </a:p>
              <a:p>
                <a:pPr algn="l" eaLnBrk="1" hangingPunct="1"/>
                <a:r>
                  <a:rPr lang="en-US" sz="1400"/>
                  <a:t>B  </a:t>
                </a:r>
              </a:p>
              <a:p>
                <a:pPr algn="l" eaLnBrk="1" hangingPunct="1"/>
                <a:r>
                  <a:rPr lang="en-US" sz="1400"/>
                  <a:t>C  8</a:t>
                </a:r>
              </a:p>
              <a:p>
                <a:pPr algn="l" eaLnBrk="1" hangingPunct="1"/>
                <a:r>
                  <a:rPr lang="en-US" sz="1400"/>
                  <a:t>:   : </a:t>
                </a:r>
              </a:p>
              <a:p>
                <a:pPr algn="l" eaLnBrk="1" hangingPunct="1"/>
                <a:r>
                  <a:rPr lang="en-US" sz="1400"/>
                  <a:t>Z  </a:t>
                </a:r>
              </a:p>
            </p:txBody>
          </p:sp>
        </p:grpSp>
        <p:grpSp>
          <p:nvGrpSpPr>
            <p:cNvPr id="28723" name="Group 62"/>
            <p:cNvGrpSpPr>
              <a:grpSpLocks/>
            </p:cNvGrpSpPr>
            <p:nvPr/>
          </p:nvGrpSpPr>
          <p:grpSpPr bwMode="auto">
            <a:xfrm>
              <a:off x="3902" y="1440"/>
              <a:ext cx="303" cy="738"/>
              <a:chOff x="696" y="1552"/>
              <a:chExt cx="303" cy="738"/>
            </a:xfrm>
          </p:grpSpPr>
          <p:sp>
            <p:nvSpPr>
              <p:cNvPr id="28729" name="Rectangle 63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30" name="Text Box 64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3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6</a:t>
                </a:r>
              </a:p>
              <a:p>
                <a:pPr algn="l" eaLnBrk="1" hangingPunct="1"/>
                <a:r>
                  <a:rPr lang="en-US" sz="1400"/>
                  <a:t>B  4</a:t>
                </a:r>
              </a:p>
              <a:p>
                <a:pPr algn="l" eaLnBrk="1" hangingPunct="1"/>
                <a:r>
                  <a:rPr lang="en-US" sz="1400"/>
                  <a:t>C</a:t>
                </a:r>
              </a:p>
              <a:p>
                <a:pPr algn="l" eaLnBrk="1" hangingPunct="1"/>
                <a:r>
                  <a:rPr lang="en-US" sz="1400"/>
                  <a:t>:    :</a:t>
                </a:r>
              </a:p>
              <a:p>
                <a:pPr algn="l" eaLnBrk="1" hangingPunct="1"/>
                <a:r>
                  <a:rPr lang="en-US" sz="1400"/>
                  <a:t>Z  </a:t>
                </a:r>
              </a:p>
            </p:txBody>
          </p:sp>
        </p:grpSp>
        <p:grpSp>
          <p:nvGrpSpPr>
            <p:cNvPr id="28724" name="Group 65"/>
            <p:cNvGrpSpPr>
              <a:grpSpLocks/>
            </p:cNvGrpSpPr>
            <p:nvPr/>
          </p:nvGrpSpPr>
          <p:grpSpPr bwMode="auto">
            <a:xfrm>
              <a:off x="4560" y="1440"/>
              <a:ext cx="331" cy="738"/>
              <a:chOff x="696" y="1552"/>
              <a:chExt cx="331" cy="738"/>
            </a:xfrm>
          </p:grpSpPr>
          <p:sp>
            <p:nvSpPr>
              <p:cNvPr id="28727" name="Rectangle 66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28" name="Text Box 67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1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10</a:t>
                </a:r>
              </a:p>
              <a:p>
                <a:pPr algn="l" eaLnBrk="1" hangingPunct="1"/>
                <a:r>
                  <a:rPr lang="en-US" sz="1400"/>
                  <a:t>B  4</a:t>
                </a:r>
              </a:p>
              <a:p>
                <a:pPr algn="l" eaLnBrk="1" hangingPunct="1"/>
                <a:r>
                  <a:rPr lang="en-US" sz="1400"/>
                  <a:t>C  8</a:t>
                </a:r>
              </a:p>
              <a:p>
                <a:pPr algn="l" eaLnBrk="1" hangingPunct="1"/>
                <a:r>
                  <a:rPr lang="en-US" sz="1400"/>
                  <a:t>.   .</a:t>
                </a:r>
              </a:p>
              <a:p>
                <a:pPr algn="l" eaLnBrk="1" hangingPunct="1"/>
                <a:r>
                  <a:rPr lang="en-US" sz="1400"/>
                  <a:t>Z  1</a:t>
                </a:r>
              </a:p>
            </p:txBody>
          </p:sp>
        </p:grpSp>
        <p:sp>
          <p:nvSpPr>
            <p:cNvPr id="28725" name="Text Box 73"/>
            <p:cNvSpPr txBox="1">
              <a:spLocks noChangeArrowheads="1"/>
            </p:cNvSpPr>
            <p:nvPr/>
          </p:nvSpPr>
          <p:spPr bwMode="auto">
            <a:xfrm>
              <a:off x="336" y="1536"/>
              <a:ext cx="70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/>
                <a:t>   </a:t>
              </a:r>
              <a:r>
                <a:rPr lang="en-US">
                  <a:solidFill>
                    <a:srgbClr val="FF0000"/>
                  </a:solidFill>
                </a:rPr>
                <a:t>User</a:t>
              </a:r>
            </a:p>
            <a:p>
              <a:pPr algn="l" eaLnBrk="1" hangingPunct="1"/>
              <a:r>
                <a:rPr lang="en-US">
                  <a:solidFill>
                    <a:srgbClr val="FF0000"/>
                  </a:solidFill>
                </a:rPr>
                <a:t>Database</a:t>
              </a:r>
            </a:p>
          </p:txBody>
        </p:sp>
        <p:sp>
          <p:nvSpPr>
            <p:cNvPr id="28726" name="Rectangle 74"/>
            <p:cNvSpPr>
              <a:spLocks noChangeArrowheads="1"/>
            </p:cNvSpPr>
            <p:nvPr/>
          </p:nvSpPr>
          <p:spPr bwMode="auto">
            <a:xfrm>
              <a:off x="1104" y="1697"/>
              <a:ext cx="3840" cy="2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3230563" y="5638801"/>
            <a:ext cx="2273300" cy="1050925"/>
            <a:chOff x="1315" y="3504"/>
            <a:chExt cx="1432" cy="662"/>
          </a:xfrm>
        </p:grpSpPr>
        <p:pic>
          <p:nvPicPr>
            <p:cNvPr id="28717" name="Picture 10" descr="C:\Program Files\Common Files\Microsoft Shared\Clipart\cagcat50\pe02661_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504"/>
              <a:ext cx="587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8" name="Text Box 76"/>
            <p:cNvSpPr txBox="1">
              <a:spLocks noChangeArrowheads="1"/>
            </p:cNvSpPr>
            <p:nvPr/>
          </p:nvSpPr>
          <p:spPr bwMode="auto">
            <a:xfrm>
              <a:off x="1315" y="3561"/>
              <a:ext cx="545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Active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User</a:t>
              </a: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3397251" y="3482975"/>
            <a:ext cx="5211763" cy="1574800"/>
            <a:chOff x="1420" y="2146"/>
            <a:chExt cx="3283" cy="992"/>
          </a:xfrm>
        </p:grpSpPr>
        <p:sp>
          <p:nvSpPr>
            <p:cNvPr id="28710" name="Rectangle 71"/>
            <p:cNvSpPr>
              <a:spLocks noChangeArrowheads="1"/>
            </p:cNvSpPr>
            <p:nvPr/>
          </p:nvSpPr>
          <p:spPr bwMode="auto">
            <a:xfrm>
              <a:off x="2544" y="2688"/>
              <a:ext cx="849" cy="45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Correlation</a:t>
              </a:r>
            </a:p>
            <a:p>
              <a:pPr eaLnBrk="1" hangingPunct="1"/>
              <a:r>
                <a:rPr lang="en-US"/>
                <a:t>Match</a:t>
              </a:r>
            </a:p>
          </p:txBody>
        </p:sp>
        <p:sp>
          <p:nvSpPr>
            <p:cNvPr id="28711" name="Line 78"/>
            <p:cNvSpPr>
              <a:spLocks noChangeShapeType="1"/>
            </p:cNvSpPr>
            <p:nvPr/>
          </p:nvSpPr>
          <p:spPr bwMode="auto">
            <a:xfrm>
              <a:off x="1420" y="2146"/>
              <a:ext cx="1247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712" name="Line 79"/>
            <p:cNvSpPr>
              <a:spLocks noChangeShapeType="1"/>
            </p:cNvSpPr>
            <p:nvPr/>
          </p:nvSpPr>
          <p:spPr bwMode="auto">
            <a:xfrm>
              <a:off x="2067" y="2146"/>
              <a:ext cx="69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713" name="Line 80"/>
            <p:cNvSpPr>
              <a:spLocks noChangeShapeType="1"/>
            </p:cNvSpPr>
            <p:nvPr/>
          </p:nvSpPr>
          <p:spPr bwMode="auto">
            <a:xfrm>
              <a:off x="2722" y="2146"/>
              <a:ext cx="15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714" name="Line 81"/>
            <p:cNvSpPr>
              <a:spLocks noChangeShapeType="1"/>
            </p:cNvSpPr>
            <p:nvPr/>
          </p:nvSpPr>
          <p:spPr bwMode="auto">
            <a:xfrm flipH="1">
              <a:off x="3054" y="2146"/>
              <a:ext cx="31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715" name="Line 82"/>
            <p:cNvSpPr>
              <a:spLocks noChangeShapeType="1"/>
            </p:cNvSpPr>
            <p:nvPr/>
          </p:nvSpPr>
          <p:spPr bwMode="auto">
            <a:xfrm flipH="1">
              <a:off x="3188" y="2146"/>
              <a:ext cx="852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716" name="Line 83"/>
            <p:cNvSpPr>
              <a:spLocks noChangeShapeType="1"/>
            </p:cNvSpPr>
            <p:nvPr/>
          </p:nvSpPr>
          <p:spPr bwMode="auto">
            <a:xfrm flipH="1">
              <a:off x="3322" y="2146"/>
              <a:ext cx="1381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5638801" y="5060951"/>
            <a:ext cx="481013" cy="1673225"/>
            <a:chOff x="2832" y="3140"/>
            <a:chExt cx="303" cy="1054"/>
          </a:xfrm>
        </p:grpSpPr>
        <p:grpSp>
          <p:nvGrpSpPr>
            <p:cNvPr id="28706" name="Group 68"/>
            <p:cNvGrpSpPr>
              <a:grpSpLocks/>
            </p:cNvGrpSpPr>
            <p:nvPr/>
          </p:nvGrpSpPr>
          <p:grpSpPr bwMode="auto">
            <a:xfrm>
              <a:off x="2832" y="3456"/>
              <a:ext cx="303" cy="738"/>
              <a:chOff x="696" y="1552"/>
              <a:chExt cx="303" cy="738"/>
            </a:xfrm>
          </p:grpSpPr>
          <p:sp>
            <p:nvSpPr>
              <p:cNvPr id="28708" name="Rectangle 69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09" name="Text Box 7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3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9</a:t>
                </a:r>
              </a:p>
              <a:p>
                <a:pPr algn="l" eaLnBrk="1" hangingPunct="1"/>
                <a:r>
                  <a:rPr lang="en-US" sz="1400"/>
                  <a:t>B  3</a:t>
                </a:r>
              </a:p>
              <a:p>
                <a:pPr algn="l" eaLnBrk="1" hangingPunct="1"/>
                <a:r>
                  <a:rPr lang="en-US" sz="1400"/>
                  <a:t>C  </a:t>
                </a:r>
              </a:p>
              <a:p>
                <a:pPr algn="l" eaLnBrk="1" hangingPunct="1"/>
                <a:r>
                  <a:rPr lang="en-US" sz="1400"/>
                  <a:t>.   .</a:t>
                </a:r>
              </a:p>
              <a:p>
                <a:pPr algn="l" eaLnBrk="1" hangingPunct="1"/>
                <a:r>
                  <a:rPr lang="en-US" sz="1400"/>
                  <a:t>Z  5</a:t>
                </a:r>
              </a:p>
            </p:txBody>
          </p:sp>
        </p:grpSp>
        <p:sp>
          <p:nvSpPr>
            <p:cNvPr id="28707" name="Line 84"/>
            <p:cNvSpPr>
              <a:spLocks noChangeShapeType="1"/>
            </p:cNvSpPr>
            <p:nvPr/>
          </p:nvSpPr>
          <p:spPr bwMode="auto">
            <a:xfrm flipV="1">
              <a:off x="2975" y="314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</p:grp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6529389" y="4114801"/>
            <a:ext cx="1920875" cy="1171575"/>
            <a:chOff x="3393" y="2544"/>
            <a:chExt cx="1210" cy="738"/>
          </a:xfrm>
        </p:grpSpPr>
        <p:sp>
          <p:nvSpPr>
            <p:cNvPr id="28699" name="Line 87"/>
            <p:cNvSpPr>
              <a:spLocks noChangeShapeType="1"/>
            </p:cNvSpPr>
            <p:nvPr/>
          </p:nvSpPr>
          <p:spPr bwMode="auto">
            <a:xfrm flipV="1">
              <a:off x="3393" y="2896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  <p:grpSp>
          <p:nvGrpSpPr>
            <p:cNvPr id="28700" name="Group 88"/>
            <p:cNvGrpSpPr>
              <a:grpSpLocks/>
            </p:cNvGrpSpPr>
            <p:nvPr/>
          </p:nvGrpSpPr>
          <p:grpSpPr bwMode="auto">
            <a:xfrm>
              <a:off x="3936" y="2544"/>
              <a:ext cx="303" cy="738"/>
              <a:chOff x="696" y="1552"/>
              <a:chExt cx="303" cy="738"/>
            </a:xfrm>
          </p:grpSpPr>
          <p:sp>
            <p:nvSpPr>
              <p:cNvPr id="28704" name="Rectangle 89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05" name="Text Box 9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3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 9</a:t>
                </a:r>
              </a:p>
              <a:p>
                <a:pPr algn="l" eaLnBrk="1" hangingPunct="1"/>
                <a:r>
                  <a:rPr lang="en-US" sz="1400"/>
                  <a:t>B  3</a:t>
                </a:r>
              </a:p>
              <a:p>
                <a:pPr algn="l" eaLnBrk="1" hangingPunct="1"/>
                <a:r>
                  <a:rPr lang="en-US" sz="1400"/>
                  <a:t>C</a:t>
                </a:r>
              </a:p>
              <a:p>
                <a:pPr algn="l" eaLnBrk="1" hangingPunct="1"/>
                <a:r>
                  <a:rPr lang="en-US" sz="1400"/>
                  <a:t>:    :</a:t>
                </a:r>
              </a:p>
              <a:p>
                <a:pPr algn="l" eaLnBrk="1" hangingPunct="1"/>
                <a:r>
                  <a:rPr lang="en-US" sz="1400"/>
                  <a:t>Z  5</a:t>
                </a:r>
              </a:p>
            </p:txBody>
          </p:sp>
        </p:grpSp>
        <p:grpSp>
          <p:nvGrpSpPr>
            <p:cNvPr id="28701" name="Group 91"/>
            <p:cNvGrpSpPr>
              <a:grpSpLocks/>
            </p:cNvGrpSpPr>
            <p:nvPr/>
          </p:nvGrpSpPr>
          <p:grpSpPr bwMode="auto">
            <a:xfrm>
              <a:off x="4272" y="2544"/>
              <a:ext cx="331" cy="738"/>
              <a:chOff x="696" y="1552"/>
              <a:chExt cx="331" cy="738"/>
            </a:xfrm>
          </p:grpSpPr>
          <p:sp>
            <p:nvSpPr>
              <p:cNvPr id="28702" name="Rectangle 92"/>
              <p:cNvSpPr>
                <a:spLocks noChangeArrowheads="1"/>
              </p:cNvSpPr>
              <p:nvPr/>
            </p:nvSpPr>
            <p:spPr bwMode="auto">
              <a:xfrm>
                <a:off x="720" y="1793"/>
                <a:ext cx="240" cy="2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28703" name="Text Box 93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1" cy="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A 10</a:t>
                </a:r>
              </a:p>
              <a:p>
                <a:pPr algn="l" eaLnBrk="1" hangingPunct="1"/>
                <a:r>
                  <a:rPr lang="en-US" sz="1400"/>
                  <a:t>B  4</a:t>
                </a:r>
              </a:p>
              <a:p>
                <a:pPr algn="l" eaLnBrk="1" hangingPunct="1"/>
                <a:r>
                  <a:rPr lang="en-US" sz="1400"/>
                  <a:t>C  8</a:t>
                </a:r>
              </a:p>
              <a:p>
                <a:pPr algn="l" eaLnBrk="1" hangingPunct="1"/>
                <a:r>
                  <a:rPr lang="en-US" sz="1400"/>
                  <a:t>.   .</a:t>
                </a:r>
              </a:p>
              <a:p>
                <a:pPr algn="l" eaLnBrk="1" hangingPunct="1"/>
                <a:r>
                  <a:rPr lang="en-US" sz="1400"/>
                  <a:t>Z  1</a:t>
                </a:r>
              </a:p>
            </p:txBody>
          </p:sp>
        </p:grp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6629401" y="5235576"/>
            <a:ext cx="2081213" cy="1166813"/>
            <a:chOff x="3216" y="3219"/>
            <a:chExt cx="1311" cy="735"/>
          </a:xfrm>
        </p:grpSpPr>
        <p:sp>
          <p:nvSpPr>
            <p:cNvPr id="28696" name="Rectangle 96"/>
            <p:cNvSpPr>
              <a:spLocks noChangeArrowheads="1"/>
            </p:cNvSpPr>
            <p:nvPr/>
          </p:nvSpPr>
          <p:spPr bwMode="auto">
            <a:xfrm>
              <a:off x="3216" y="3504"/>
              <a:ext cx="1311" cy="45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Extract</a:t>
              </a:r>
            </a:p>
            <a:p>
              <a:pPr eaLnBrk="1" hangingPunct="1"/>
              <a:r>
                <a:rPr lang="en-US"/>
                <a:t>Recommendations</a:t>
              </a:r>
            </a:p>
          </p:txBody>
        </p:sp>
        <p:sp>
          <p:nvSpPr>
            <p:cNvPr id="28697" name="Line 100"/>
            <p:cNvSpPr>
              <a:spLocks noChangeShapeType="1"/>
            </p:cNvSpPr>
            <p:nvPr/>
          </p:nvSpPr>
          <p:spPr bwMode="auto">
            <a:xfrm>
              <a:off x="3827" y="3219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8698" name="Line 101"/>
            <p:cNvSpPr>
              <a:spLocks noChangeShapeType="1"/>
            </p:cNvSpPr>
            <p:nvPr/>
          </p:nvSpPr>
          <p:spPr bwMode="auto">
            <a:xfrm>
              <a:off x="4174" y="3226"/>
              <a:ext cx="2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7239001" y="4484690"/>
            <a:ext cx="2182813" cy="1681164"/>
            <a:chOff x="3600" y="2825"/>
            <a:chExt cx="1375" cy="1059"/>
          </a:xfrm>
        </p:grpSpPr>
        <p:grpSp>
          <p:nvGrpSpPr>
            <p:cNvPr id="28692" name="Group 105"/>
            <p:cNvGrpSpPr>
              <a:grpSpLocks/>
            </p:cNvGrpSpPr>
            <p:nvPr/>
          </p:nvGrpSpPr>
          <p:grpSpPr bwMode="auto">
            <a:xfrm>
              <a:off x="4529" y="3631"/>
              <a:ext cx="446" cy="253"/>
              <a:chOff x="4529" y="3552"/>
              <a:chExt cx="446" cy="253"/>
            </a:xfrm>
          </p:grpSpPr>
          <p:sp>
            <p:nvSpPr>
              <p:cNvPr id="28694" name="Line 102"/>
              <p:cNvSpPr>
                <a:spLocks noChangeShapeType="1"/>
              </p:cNvSpPr>
              <p:nvPr/>
            </p:nvSpPr>
            <p:spPr bwMode="auto">
              <a:xfrm>
                <a:off x="4529" y="3701"/>
                <a:ext cx="2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8695" name="Text Box 103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22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/>
                  <a:t>C</a:t>
                </a:r>
              </a:p>
            </p:txBody>
          </p:sp>
        </p:grpSp>
        <p:sp>
          <p:nvSpPr>
            <p:cNvPr id="28693" name="Rectangle 109"/>
            <p:cNvSpPr>
              <a:spLocks noChangeArrowheads="1"/>
            </p:cNvSpPr>
            <p:nvPr/>
          </p:nvSpPr>
          <p:spPr bwMode="auto">
            <a:xfrm>
              <a:off x="3600" y="2825"/>
              <a:ext cx="115" cy="253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3136901" y="2746377"/>
            <a:ext cx="5383213" cy="428625"/>
            <a:chOff x="1016" y="1730"/>
            <a:chExt cx="3391" cy="270"/>
          </a:xfrm>
        </p:grpSpPr>
        <p:sp>
          <p:nvSpPr>
            <p:cNvPr id="28690" name="Rectangle 117"/>
            <p:cNvSpPr>
              <a:spLocks noChangeArrowheads="1"/>
            </p:cNvSpPr>
            <p:nvPr/>
          </p:nvSpPr>
          <p:spPr bwMode="auto">
            <a:xfrm>
              <a:off x="1016" y="1730"/>
              <a:ext cx="115" cy="253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8691" name="Rectangle 118"/>
            <p:cNvSpPr>
              <a:spLocks noChangeArrowheads="1"/>
            </p:cNvSpPr>
            <p:nvPr/>
          </p:nvSpPr>
          <p:spPr bwMode="auto">
            <a:xfrm>
              <a:off x="4292" y="1747"/>
              <a:ext cx="115" cy="253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171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8009CC-D9B3-4742-B468-2AA3E0BCB942}" type="slidenum">
              <a:rPr lang="en-US" sz="1200">
                <a:latin typeface="Helvetica" panose="020B0604020202020204" pitchFamily="34" charset="0"/>
              </a:rPr>
              <a:pPr eaLnBrk="1" hangingPunct="1"/>
              <a:t>7</a:t>
            </a:fld>
            <a:endParaRPr 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with Collaborative Filtering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Cold Start</a:t>
            </a:r>
            <a:r>
              <a:rPr lang="en-US" sz="2400" dirty="0"/>
              <a:t>: There needs to be enough other users already in the system to find a match.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Sparsity</a:t>
            </a:r>
            <a:r>
              <a:rPr lang="en-US" sz="2400" dirty="0"/>
              <a:t>: If there are many items to be recommended, even if there are many users, the user/ratings matrix is sparse, and it is hard to find users that have rated the same items.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First Rater</a:t>
            </a:r>
            <a:r>
              <a:rPr lang="en-US" sz="2400" dirty="0"/>
              <a:t>: Cannot recommend an item that has not been previously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New </a:t>
            </a:r>
            <a:r>
              <a:rPr lang="en-US" sz="2000" dirty="0" smtClean="0"/>
              <a:t>items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Evaluation </a:t>
            </a:r>
            <a:r>
              <a:rPr lang="en-US" b="1" dirty="0" smtClean="0">
                <a:latin typeface="Century Gothic" panose="020B0502020202020204" pitchFamily="34" charset="0"/>
              </a:rPr>
              <a:t>Metric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3" y="1827214"/>
            <a:ext cx="7313612" cy="2058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Century Gothic" panose="020B0502020202020204" pitchFamily="34" charset="0"/>
              </a:rPr>
              <a:t>MAE – Mean Absolute Error : deviation of recommendations from their true user-specified values.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>
              <a:latin typeface="Century Gothic" panose="020B0502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>
              <a:latin typeface="Century Gothic" panose="020B0502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318469" name="Picture 5" descr="ma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895600"/>
            <a:ext cx="2819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2971801" y="3810000"/>
            <a:ext cx="73136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006666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Century Gothic" panose="020B0502020202020204" pitchFamily="34" charset="0"/>
              </a:rPr>
              <a:t>	The lower the MAE, the more accurately the recommendation engine predicts user ratings.</a:t>
            </a:r>
          </a:p>
          <a:p>
            <a:pPr fontAlgn="base">
              <a:spcAft>
                <a:spcPct val="0"/>
              </a:spcAft>
              <a:buClr>
                <a:srgbClr val="006666"/>
              </a:buCl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fontAlgn="base">
              <a:spcAft>
                <a:spcPct val="0"/>
              </a:spcAft>
              <a:buClr>
                <a:srgbClr val="006666"/>
              </a:buCl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Century Gothic" panose="020B0502020202020204" pitchFamily="34" charset="0"/>
              </a:rPr>
              <a:t>	MAE is the most commonly used and is the easiest to interpret.</a:t>
            </a:r>
          </a:p>
        </p:txBody>
      </p:sp>
    </p:spTree>
    <p:extLst>
      <p:ext uri="{BB962C8B-B14F-4D97-AF65-F5344CB8AC3E}">
        <p14:creationId xmlns:p14="http://schemas.microsoft.com/office/powerpoint/2010/main" val="27531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64" y="3080284"/>
            <a:ext cx="9751483" cy="1143000"/>
          </a:xfrm>
        </p:spPr>
        <p:txBody>
          <a:bodyPr/>
          <a:lstStyle/>
          <a:p>
            <a:pPr algn="ctr"/>
            <a:r>
              <a:rPr lang="fr-FR" sz="6600" dirty="0" smtClean="0"/>
              <a:t>DEMO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381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334</Words>
  <Application>Microsoft Office PowerPoint</Application>
  <PresentationFormat>Custom</PresentationFormat>
  <Paragraphs>101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Eclipse</vt:lpstr>
      <vt:lpstr>2_Eclipse</vt:lpstr>
      <vt:lpstr>3_Eclipse</vt:lpstr>
      <vt:lpstr>4_Eclipse</vt:lpstr>
      <vt:lpstr>Traînée de condensation</vt:lpstr>
      <vt:lpstr>recommendation system</vt:lpstr>
      <vt:lpstr>PLAN</vt:lpstr>
      <vt:lpstr>Introduction</vt:lpstr>
      <vt:lpstr>Collaborative Filtering</vt:lpstr>
      <vt:lpstr>Collaborative Filtering</vt:lpstr>
      <vt:lpstr>Collaborative Filtering</vt:lpstr>
      <vt:lpstr>Problems with Collaborative Filtering</vt:lpstr>
      <vt:lpstr>Evaluation Metric</vt:lpstr>
      <vt:lpstr>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</dc:creator>
  <cp:lastModifiedBy>Haouech</cp:lastModifiedBy>
  <cp:revision>10</cp:revision>
  <dcterms:created xsi:type="dcterms:W3CDTF">2016-05-12T10:46:16Z</dcterms:created>
  <dcterms:modified xsi:type="dcterms:W3CDTF">2016-05-12T12:51:26Z</dcterms:modified>
</cp:coreProperties>
</file>