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2.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3.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48.xml" ContentType="application/vnd.openxmlformats-officedocument.presentationml.tags+xml"/>
  <Override PartName="/ppt/tags/tag4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handoutMasterIdLst>
    <p:handoutMasterId r:id="rId23"/>
  </p:handoutMasterIdLst>
  <p:sldIdLst>
    <p:sldId id="264" r:id="rId2"/>
    <p:sldId id="633" r:id="rId3"/>
    <p:sldId id="587" r:id="rId4"/>
    <p:sldId id="549" r:id="rId5"/>
    <p:sldId id="616" r:id="rId6"/>
    <p:sldId id="610" r:id="rId7"/>
    <p:sldId id="632" r:id="rId8"/>
    <p:sldId id="625" r:id="rId9"/>
    <p:sldId id="634" r:id="rId10"/>
    <p:sldId id="640" r:id="rId11"/>
    <p:sldId id="639" r:id="rId12"/>
    <p:sldId id="601" r:id="rId13"/>
    <p:sldId id="600" r:id="rId14"/>
    <p:sldId id="602" r:id="rId15"/>
    <p:sldId id="644" r:id="rId16"/>
    <p:sldId id="646" r:id="rId17"/>
    <p:sldId id="643" r:id="rId18"/>
    <p:sldId id="631" r:id="rId19"/>
    <p:sldId id="638" r:id="rId20"/>
    <p:sldId id="570" r:id="rId21"/>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9E084E1E-B91F-4A0D-A07F-6689A16ABFDA}">
          <p14:sldIdLst>
            <p14:sldId id="264"/>
            <p14:sldId id="633"/>
            <p14:sldId id="587"/>
            <p14:sldId id="549"/>
            <p14:sldId id="616"/>
            <p14:sldId id="610"/>
            <p14:sldId id="632"/>
            <p14:sldId id="625"/>
            <p14:sldId id="634"/>
            <p14:sldId id="640"/>
            <p14:sldId id="639"/>
            <p14:sldId id="601"/>
            <p14:sldId id="600"/>
            <p14:sldId id="602"/>
            <p14:sldId id="644"/>
            <p14:sldId id="646"/>
            <p14:sldId id="643"/>
            <p14:sldId id="631"/>
            <p14:sldId id="638"/>
            <p14:sldId id="570"/>
          </p14:sldIdLst>
        </p14:section>
        <p14:section name="附件" id="{AE7F12DF-8C27-4704-B216-1827D10D18AC}">
          <p14:sldIdLst/>
        </p14:section>
      </p14:sectionLst>
    </p:ext>
    <p:ext uri="{EFAFB233-063F-42B5-8137-9DF3F51BA10A}">
      <p15:sldGuideLst xmlns:p15="http://schemas.microsoft.com/office/powerpoint/2012/main">
        <p15:guide id="1" orient="horz" pos="2160">
          <p15:clr>
            <a:srgbClr val="A4A3A4"/>
          </p15:clr>
        </p15:guide>
        <p15:guide id="2" pos="563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 l" initials="ll" lastIdx="2" clrIdx="0"/>
  <p:cmAuthor id="2" name="wu volcker" initials="wv" lastIdx="1" clrIdx="1"/>
  <p:cmAuthor id="3" name="孙贝妮" initials="BEINI" lastIdx="1" clrIdx="2">
    <p:extLst>
      <p:ext uri="{19B8F6BF-5375-455C-9EA6-DF929625EA0E}">
        <p15:presenceInfo xmlns:p15="http://schemas.microsoft.com/office/powerpoint/2012/main" userId="孙贝妮"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8637"/>
    <a:srgbClr val="ED5408"/>
    <a:srgbClr val="FBE5D6"/>
    <a:srgbClr val="F4B183"/>
    <a:srgbClr val="E4E7E7"/>
    <a:srgbClr val="F7CBAC"/>
    <a:srgbClr val="FFD966"/>
    <a:srgbClr val="A5A5A5"/>
    <a:srgbClr val="F2F2F2"/>
    <a:srgbClr val="9784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735" autoAdjust="0"/>
    <p:restoredTop sz="93382" autoAdjust="0"/>
  </p:normalViewPr>
  <p:slideViewPr>
    <p:cSldViewPr snapToGrid="0">
      <p:cViewPr varScale="1">
        <p:scale>
          <a:sx n="113" d="100"/>
          <a:sy n="113" d="100"/>
        </p:scale>
        <p:origin x="1428" y="108"/>
      </p:cViewPr>
      <p:guideLst>
        <p:guide orient="horz" pos="2160"/>
        <p:guide pos="5632"/>
      </p:guideLst>
    </p:cSldViewPr>
  </p:slideViewPr>
  <p:outlineViewPr>
    <p:cViewPr>
      <p:scale>
        <a:sx n="33" d="100"/>
        <a:sy n="33" d="100"/>
      </p:scale>
      <p:origin x="0" y="-2250"/>
    </p:cViewPr>
  </p:outlineViewPr>
  <p:notesTextViewPr>
    <p:cViewPr>
      <p:scale>
        <a:sx n="3" d="2"/>
        <a:sy n="3" d="2"/>
      </p:scale>
      <p:origin x="0" y="0"/>
    </p:cViewPr>
  </p:notesTextViewPr>
  <p:sorterViewPr>
    <p:cViewPr>
      <p:scale>
        <a:sx n="50" d="100"/>
        <a:sy n="50" d="100"/>
      </p:scale>
      <p:origin x="0" y="0"/>
    </p:cViewPr>
  </p:sorterViewPr>
  <p:notesViewPr>
    <p:cSldViewPr snapToGrid="0">
      <p:cViewPr varScale="1">
        <p:scale>
          <a:sx n="66" d="100"/>
          <a:sy n="66" d="100"/>
        </p:scale>
        <p:origin x="241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8957345971563979E-2"/>
          <c:y val="0.21901528013582341"/>
          <c:w val="0.96208530805687198"/>
          <c:h val="0.69269949066213921"/>
        </c:manualLayout>
      </c:layout>
      <c:barChart>
        <c:barDir val="col"/>
        <c:grouping val="stacked"/>
        <c:varyColors val="0"/>
        <c:ser>
          <c:idx val="0"/>
          <c:order val="0"/>
          <c:spPr>
            <a:solidFill>
              <a:srgbClr val="F89C70"/>
            </a:solidFill>
            <a:ln>
              <a:noFill/>
            </a:ln>
          </c:spPr>
          <c:invertIfNegative val="0"/>
          <c:dLbls>
            <c:dLbl>
              <c:idx val="0"/>
              <c:layout>
                <c:manualLayout>
                  <c:x val="0"/>
                  <c:y val="-0.21222410865874364"/>
                </c:manualLayout>
              </c:layout>
              <c:numFmt formatCode="#,##0;&quot;-&quot;#,##0" sourceLinked="0"/>
              <c:spPr>
                <a:noFill/>
                <a:ln>
                  <a:noFill/>
                </a:ln>
              </c:spPr>
              <c:txPr>
                <a:bodyPr wrap="none"/>
                <a:lstStyle/>
                <a:p>
                  <a:pPr>
                    <a:defRPr sz="1050">
                      <a:solidFill>
                        <a:schemeClr val="tx1"/>
                      </a:solidFill>
                      <a:latin typeface="+mn-ea"/>
                      <a:ea typeface="+mn-ea"/>
                      <a:cs typeface="+mn-cs"/>
                      <a:sym typeface="+mn-ea"/>
                    </a:defRPr>
                  </a:pPr>
                  <a:endParaRPr lang="zh-CN"/>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E27F-4FC6-AFDC-26AEAAF939FA}"/>
                </c:ext>
              </c:extLst>
            </c:dLbl>
            <c:dLbl>
              <c:idx val="1"/>
              <c:layout>
                <c:manualLayout>
                  <c:x val="0"/>
                  <c:y val="-0.23599320882852293"/>
                </c:manualLayout>
              </c:layout>
              <c:numFmt formatCode="#,##0;&quot;-&quot;#,##0" sourceLinked="0"/>
              <c:spPr>
                <a:noFill/>
                <a:ln>
                  <a:noFill/>
                </a:ln>
              </c:spPr>
              <c:txPr>
                <a:bodyPr wrap="none"/>
                <a:lstStyle/>
                <a:p>
                  <a:pPr>
                    <a:defRPr sz="1050">
                      <a:solidFill>
                        <a:schemeClr val="tx1"/>
                      </a:solidFill>
                      <a:latin typeface="+mn-ea"/>
                      <a:ea typeface="+mn-ea"/>
                      <a:cs typeface="+mn-cs"/>
                      <a:sym typeface="+mn-ea"/>
                    </a:defRPr>
                  </a:pPr>
                  <a:endParaRPr lang="zh-CN"/>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E27F-4FC6-AFDC-26AEAAF939FA}"/>
                </c:ext>
              </c:extLst>
            </c:dLbl>
            <c:dLbl>
              <c:idx val="2"/>
              <c:layout>
                <c:manualLayout>
                  <c:x val="0"/>
                  <c:y val="-0.27504244482173174"/>
                </c:manualLayout>
              </c:layout>
              <c:numFmt formatCode="#,##0;&quot;-&quot;#,##0" sourceLinked="0"/>
              <c:spPr>
                <a:noFill/>
                <a:ln>
                  <a:noFill/>
                </a:ln>
              </c:spPr>
              <c:txPr>
                <a:bodyPr wrap="none"/>
                <a:lstStyle/>
                <a:p>
                  <a:pPr>
                    <a:defRPr sz="1050">
                      <a:solidFill>
                        <a:schemeClr val="tx1"/>
                      </a:solidFill>
                      <a:latin typeface="+mn-ea"/>
                      <a:ea typeface="+mn-ea"/>
                      <a:cs typeface="+mn-cs"/>
                      <a:sym typeface="+mn-ea"/>
                    </a:defRPr>
                  </a:pPr>
                  <a:endParaRPr lang="zh-CN"/>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E27F-4FC6-AFDC-26AEAAF939FA}"/>
                </c:ext>
              </c:extLst>
            </c:dLbl>
            <c:dLbl>
              <c:idx val="3"/>
              <c:layout>
                <c:manualLayout>
                  <c:x val="0"/>
                  <c:y val="-0.32088285229202035"/>
                </c:manualLayout>
              </c:layout>
              <c:numFmt formatCode="#,##0;&quot;-&quot;#,##0" sourceLinked="0"/>
              <c:spPr>
                <a:noFill/>
                <a:ln>
                  <a:noFill/>
                </a:ln>
              </c:spPr>
              <c:txPr>
                <a:bodyPr wrap="none"/>
                <a:lstStyle/>
                <a:p>
                  <a:pPr>
                    <a:defRPr sz="1050">
                      <a:solidFill>
                        <a:schemeClr val="tx1"/>
                      </a:solidFill>
                      <a:latin typeface="+mn-ea"/>
                      <a:ea typeface="+mn-ea"/>
                      <a:cs typeface="+mn-cs"/>
                      <a:sym typeface="+mn-ea"/>
                    </a:defRPr>
                  </a:pPr>
                  <a:endParaRPr lang="zh-CN"/>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E27F-4FC6-AFDC-26AEAAF939FA}"/>
                </c:ext>
              </c:extLst>
            </c:dLbl>
            <c:dLbl>
              <c:idx val="4"/>
              <c:layout>
                <c:manualLayout>
                  <c:x val="0"/>
                  <c:y val="-0.38709677419354838"/>
                </c:manualLayout>
              </c:layout>
              <c:numFmt formatCode="#,##0;&quot;-&quot;#,##0" sourceLinked="0"/>
              <c:spPr>
                <a:noFill/>
                <a:ln>
                  <a:noFill/>
                </a:ln>
              </c:spPr>
              <c:txPr>
                <a:bodyPr wrap="none"/>
                <a:lstStyle/>
                <a:p>
                  <a:pPr>
                    <a:defRPr sz="1050">
                      <a:solidFill>
                        <a:schemeClr val="tx1"/>
                      </a:solidFill>
                      <a:latin typeface="+mn-ea"/>
                      <a:ea typeface="+mn-ea"/>
                      <a:cs typeface="+mn-cs"/>
                      <a:sym typeface="+mn-ea"/>
                    </a:defRPr>
                  </a:pPr>
                  <a:endParaRPr lang="zh-CN"/>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E27F-4FC6-AFDC-26AEAAF939FA}"/>
                </c:ext>
              </c:extLst>
            </c:dLbl>
            <c:dLbl>
              <c:idx val="5"/>
              <c:layout>
                <c:manualLayout>
                  <c:x val="0"/>
                  <c:y val="-0.45670628183361628"/>
                </c:manualLayout>
              </c:layout>
              <c:numFmt formatCode="#,##0;&quot;-&quot;#,##0" sourceLinked="0"/>
              <c:spPr>
                <a:noFill/>
                <a:ln>
                  <a:noFill/>
                </a:ln>
              </c:spPr>
              <c:txPr>
                <a:bodyPr wrap="none"/>
                <a:lstStyle/>
                <a:p>
                  <a:pPr>
                    <a:defRPr sz="1050">
                      <a:solidFill>
                        <a:schemeClr val="tx1"/>
                      </a:solidFill>
                      <a:latin typeface="+mn-ea"/>
                      <a:ea typeface="+mn-ea"/>
                      <a:cs typeface="+mn-cs"/>
                      <a:sym typeface="+mn-ea"/>
                    </a:defRPr>
                  </a:pPr>
                  <a:endParaRPr lang="zh-CN"/>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E27F-4FC6-AFDC-26AEAAF939FA}"/>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Sheet1!$A$1:$F$1</c:f>
              <c:numCache>
                <c:formatCode>General</c:formatCode>
                <c:ptCount val="6"/>
                <c:pt idx="0">
                  <c:v>2940</c:v>
                </c:pt>
                <c:pt idx="1">
                  <c:v>3700</c:v>
                </c:pt>
                <c:pt idx="2">
                  <c:v>4800</c:v>
                </c:pt>
                <c:pt idx="3">
                  <c:v>6170</c:v>
                </c:pt>
                <c:pt idx="4">
                  <c:v>8080</c:v>
                </c:pt>
                <c:pt idx="5">
                  <c:v>10100</c:v>
                </c:pt>
              </c:numCache>
            </c:numRef>
          </c:val>
          <c:extLst>
            <c:ext xmlns:c16="http://schemas.microsoft.com/office/drawing/2014/chart" uri="{C3380CC4-5D6E-409C-BE32-E72D297353CC}">
              <c16:uniqueId val="{00000006-E27F-4FC6-AFDC-26AEAAF939FA}"/>
            </c:ext>
          </c:extLst>
        </c:ser>
        <c:dLbls>
          <c:showLegendKey val="0"/>
          <c:showVal val="0"/>
          <c:showCatName val="0"/>
          <c:showSerName val="0"/>
          <c:showPercent val="0"/>
          <c:showBubbleSize val="0"/>
        </c:dLbls>
        <c:gapWidth val="80"/>
        <c:overlap val="100"/>
        <c:axId val="339032639"/>
        <c:axId val="1"/>
      </c:barChart>
      <c:catAx>
        <c:axId val="339032639"/>
        <c:scaling>
          <c:orientation val="minMax"/>
        </c:scaling>
        <c:delete val="0"/>
        <c:axPos val="b"/>
        <c:majorGridlines>
          <c:spPr>
            <a:ln>
              <a:noFill/>
            </a:ln>
          </c:spPr>
        </c:majorGridlines>
        <c:majorTickMark val="none"/>
        <c:minorTickMark val="none"/>
        <c:tickLblPos val="none"/>
        <c:spPr>
          <a:ln w="9525" algn="ctr">
            <a:solidFill>
              <a:schemeClr val="tx1"/>
            </a:solidFill>
            <a:prstDash val="solid"/>
          </a:ln>
        </c:spPr>
        <c:crossAx val="1"/>
        <c:crosses val="min"/>
        <c:auto val="0"/>
        <c:lblAlgn val="ctr"/>
        <c:lblOffset val="100"/>
        <c:noMultiLvlLbl val="0"/>
      </c:catAx>
      <c:valAx>
        <c:axId val="1"/>
        <c:scaling>
          <c:orientation val="minMax"/>
          <c:max val="10100"/>
          <c:min val="0"/>
        </c:scaling>
        <c:delete val="1"/>
        <c:axPos val="l"/>
        <c:numFmt formatCode="General" sourceLinked="1"/>
        <c:majorTickMark val="out"/>
        <c:minorTickMark val="none"/>
        <c:tickLblPos val="nextTo"/>
        <c:crossAx val="339032639"/>
        <c:crosses val="min"/>
        <c:crossBetween val="between"/>
      </c:valAx>
    </c:plotArea>
    <c:plotVisOnly val="0"/>
    <c:dispBlanksAs val="gap"/>
    <c:showDLblsOverMax val="1"/>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3526756931012251E-2"/>
          <c:y val="0.30281690140845069"/>
          <c:w val="0.93294648613797548"/>
          <c:h val="0.57511737089201875"/>
        </c:manualLayout>
      </c:layout>
      <c:barChart>
        <c:barDir val="col"/>
        <c:grouping val="stacked"/>
        <c:varyColors val="0"/>
        <c:ser>
          <c:idx val="0"/>
          <c:order val="0"/>
          <c:spPr>
            <a:solidFill>
              <a:srgbClr val="F89C70"/>
            </a:solidFill>
            <a:ln>
              <a:noFill/>
            </a:ln>
          </c:spPr>
          <c:invertIfNegative val="0"/>
          <c:dLbls>
            <c:dLbl>
              <c:idx val="0"/>
              <c:layout>
                <c:manualLayout>
                  <c:x val="0"/>
                  <c:y val="-0.19718309859154928"/>
                </c:manualLayout>
              </c:layout>
              <c:numFmt formatCode="#,##0.0;&quot;-&quot;#,##0.0" sourceLinked="0"/>
              <c:spPr>
                <a:noFill/>
                <a:ln>
                  <a:noFill/>
                </a:ln>
              </c:spPr>
              <c:txPr>
                <a:bodyPr wrap="none"/>
                <a:lstStyle/>
                <a:p>
                  <a:pPr>
                    <a:defRPr sz="1050">
                      <a:solidFill>
                        <a:schemeClr val="tx1"/>
                      </a:solidFill>
                      <a:latin typeface="+mn-ea"/>
                      <a:ea typeface="+mn-ea"/>
                      <a:cs typeface="+mn-cs"/>
                      <a:sym typeface="+mn-ea"/>
                    </a:defRPr>
                  </a:pPr>
                  <a:endParaRPr lang="zh-CN"/>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1668-4430-A71B-E47D66D51597}"/>
                </c:ext>
              </c:extLst>
            </c:dLbl>
            <c:dLbl>
              <c:idx val="1"/>
              <c:layout>
                <c:manualLayout>
                  <c:x val="0"/>
                  <c:y val="-0.44131455399061031"/>
                </c:manualLayout>
              </c:layout>
              <c:numFmt formatCode="#,##0.0;&quot;-&quot;#,##0.0" sourceLinked="0"/>
              <c:spPr>
                <a:noFill/>
                <a:ln>
                  <a:noFill/>
                </a:ln>
              </c:spPr>
              <c:txPr>
                <a:bodyPr wrap="none"/>
                <a:lstStyle/>
                <a:p>
                  <a:pPr>
                    <a:defRPr sz="1050">
                      <a:solidFill>
                        <a:schemeClr val="tx1"/>
                      </a:solidFill>
                      <a:latin typeface="+mn-ea"/>
                      <a:ea typeface="+mn-ea"/>
                      <a:cs typeface="+mn-cs"/>
                      <a:sym typeface="+mn-ea"/>
                    </a:defRPr>
                  </a:pPr>
                  <a:endParaRPr lang="zh-CN"/>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1668-4430-A71B-E47D66D51597}"/>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Sheet1!$A$1:$B$1</c:f>
              <c:numCache>
                <c:formatCode>General</c:formatCode>
                <c:ptCount val="2"/>
                <c:pt idx="0">
                  <c:v>7.6</c:v>
                </c:pt>
                <c:pt idx="1">
                  <c:v>48.6</c:v>
                </c:pt>
              </c:numCache>
            </c:numRef>
          </c:val>
          <c:extLst>
            <c:ext xmlns:c16="http://schemas.microsoft.com/office/drawing/2014/chart" uri="{C3380CC4-5D6E-409C-BE32-E72D297353CC}">
              <c16:uniqueId val="{00000002-1668-4430-A71B-E47D66D51597}"/>
            </c:ext>
          </c:extLst>
        </c:ser>
        <c:dLbls>
          <c:showLegendKey val="0"/>
          <c:showVal val="0"/>
          <c:showCatName val="0"/>
          <c:showSerName val="0"/>
          <c:showPercent val="0"/>
          <c:showBubbleSize val="0"/>
        </c:dLbls>
        <c:gapWidth val="80"/>
        <c:overlap val="100"/>
        <c:axId val="339038239"/>
        <c:axId val="1"/>
      </c:barChart>
      <c:catAx>
        <c:axId val="339038239"/>
        <c:scaling>
          <c:orientation val="minMax"/>
        </c:scaling>
        <c:delete val="0"/>
        <c:axPos val="b"/>
        <c:majorGridlines>
          <c:spPr>
            <a:ln>
              <a:noFill/>
            </a:ln>
          </c:spPr>
        </c:majorGridlines>
        <c:majorTickMark val="none"/>
        <c:minorTickMark val="none"/>
        <c:tickLblPos val="none"/>
        <c:spPr>
          <a:ln w="9525" algn="ctr">
            <a:solidFill>
              <a:schemeClr val="tx1"/>
            </a:solidFill>
            <a:prstDash val="solid"/>
          </a:ln>
        </c:spPr>
        <c:crossAx val="1"/>
        <c:crosses val="min"/>
        <c:auto val="0"/>
        <c:lblAlgn val="ctr"/>
        <c:lblOffset val="100"/>
        <c:noMultiLvlLbl val="0"/>
      </c:catAx>
      <c:valAx>
        <c:axId val="1"/>
        <c:scaling>
          <c:orientation val="minMax"/>
          <c:max val="48.6"/>
          <c:min val="0"/>
        </c:scaling>
        <c:delete val="1"/>
        <c:axPos val="l"/>
        <c:numFmt formatCode="General" sourceLinked="1"/>
        <c:majorTickMark val="out"/>
        <c:minorTickMark val="none"/>
        <c:tickLblPos val="nextTo"/>
        <c:crossAx val="339038239"/>
        <c:crosses val="min"/>
        <c:crossBetween val="between"/>
      </c:valAx>
    </c:plotArea>
    <c:plotVisOnly val="0"/>
    <c:dispBlanksAs val="gap"/>
    <c:showDLblsOverMax val="1"/>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7683E7B2-189B-4DC1-A633-AE4A571EEA5C}" type="doc">
      <dgm:prSet loTypeId="urn:microsoft.com/office/officeart/2005/8/layout/cycle3#1" loCatId="cycle" qsTypeId="urn:microsoft.com/office/officeart/2005/8/quickstyle/simple1#1" qsCatId="simple" csTypeId="urn:microsoft.com/office/officeart/2005/8/colors/accent1_2#1" csCatId="accent1" phldr="1"/>
      <dgm:spPr/>
      <dgm:t>
        <a:bodyPr/>
        <a:lstStyle/>
        <a:p>
          <a:endParaRPr lang="zh-CN" altLang="en-US"/>
        </a:p>
      </dgm:t>
    </dgm:pt>
    <dgm:pt modelId="{5823894B-2E60-4EE7-A875-475D72363D9E}">
      <dgm:prSet phldrT="[文本]"/>
      <dgm:spPr>
        <a:solidFill>
          <a:srgbClr val="D16C35"/>
        </a:solidFill>
      </dgm:spPr>
      <dgm:t>
        <a:bodyPr/>
        <a:lstStyle/>
        <a:p>
          <a:r>
            <a:rPr lang="en-US" altLang="zh-CN" dirty="0"/>
            <a:t>Themis</a:t>
          </a:r>
          <a:r>
            <a:rPr lang="zh-CN" altLang="en-US" dirty="0"/>
            <a:t>平台</a:t>
          </a:r>
        </a:p>
      </dgm:t>
    </dgm:pt>
    <dgm:pt modelId="{04BC45F5-79F2-407A-BFF0-20B7B7B39C32}" type="parTrans" cxnId="{EF0B4E09-1680-4530-ABC6-EC78022DA4ED}">
      <dgm:prSet/>
      <dgm:spPr/>
      <dgm:t>
        <a:bodyPr/>
        <a:lstStyle/>
        <a:p>
          <a:endParaRPr lang="zh-CN" altLang="en-US"/>
        </a:p>
      </dgm:t>
    </dgm:pt>
    <dgm:pt modelId="{BF9F01BA-7C3A-421D-81E1-A5C230A1B5CF}" type="sibTrans" cxnId="{EF0B4E09-1680-4530-ABC6-EC78022DA4ED}">
      <dgm:prSet/>
      <dgm:spPr/>
      <dgm:t>
        <a:bodyPr/>
        <a:lstStyle/>
        <a:p>
          <a:endParaRPr lang="zh-CN" altLang="en-US"/>
        </a:p>
      </dgm:t>
    </dgm:pt>
    <dgm:pt modelId="{24271FF4-4088-4B5C-B0DA-E43C869379B3}">
      <dgm:prSet phldrT="[文本]" phldr="0" custT="0"/>
      <dgm:spPr>
        <a:solidFill>
          <a:srgbClr val="D16C35"/>
        </a:solidFill>
      </dgm:spPr>
      <dgm:t>
        <a:bodyPr vert="horz" wrap="square"/>
        <a:lstStyle/>
        <a:p>
          <a:pPr>
            <a:lnSpc>
              <a:spcPct val="100000"/>
            </a:lnSpc>
            <a:spcBef>
              <a:spcPct val="0"/>
            </a:spcBef>
            <a:spcAft>
              <a:spcPct val="35000"/>
            </a:spcAft>
          </a:pPr>
          <a:r>
            <a:rPr lang="en-US" altLang="zh-CN" dirty="0"/>
            <a:t>A</a:t>
          </a:r>
          <a:r>
            <a:rPr lang="zh-CN" altLang="en-US" dirty="0"/>
            <a:t>公司从平台获得</a:t>
          </a:r>
        </a:p>
        <a:p>
          <a:pPr>
            <a:lnSpc>
              <a:spcPct val="100000"/>
            </a:lnSpc>
            <a:spcBef>
              <a:spcPct val="0"/>
            </a:spcBef>
            <a:spcAft>
              <a:spcPct val="35000"/>
            </a:spcAft>
          </a:pPr>
          <a:r>
            <a:rPr lang="zh-CN" altLang="en-US" dirty="0"/>
            <a:t>最新模型</a:t>
          </a:r>
          <a:endParaRPr/>
        </a:p>
      </dgm:t>
    </dgm:pt>
    <dgm:pt modelId="{94AA1297-6160-4719-B41E-773C9942948F}" type="parTrans" cxnId="{A3290772-5307-4DA3-8315-AFE3AC1CD701}">
      <dgm:prSet/>
      <dgm:spPr/>
      <dgm:t>
        <a:bodyPr/>
        <a:lstStyle/>
        <a:p>
          <a:endParaRPr lang="zh-CN" altLang="en-US"/>
        </a:p>
      </dgm:t>
    </dgm:pt>
    <dgm:pt modelId="{576B05B9-773E-47E8-A009-FAC261FD957E}" type="sibTrans" cxnId="{A3290772-5307-4DA3-8315-AFE3AC1CD701}">
      <dgm:prSet/>
      <dgm:spPr/>
      <dgm:t>
        <a:bodyPr/>
        <a:lstStyle/>
        <a:p>
          <a:endParaRPr lang="zh-CN" altLang="en-US"/>
        </a:p>
      </dgm:t>
    </dgm:pt>
    <dgm:pt modelId="{E585C41A-7004-47EC-8629-457A2EC73001}">
      <dgm:prSet phldrT="[文本]"/>
      <dgm:spPr>
        <a:solidFill>
          <a:srgbClr val="D16C35"/>
        </a:solidFill>
      </dgm:spPr>
      <dgm:t>
        <a:bodyPr/>
        <a:lstStyle/>
        <a:p>
          <a:r>
            <a:rPr lang="en-US" altLang="zh-CN" dirty="0"/>
            <a:t>A</a:t>
          </a:r>
          <a:r>
            <a:rPr lang="zh-CN" altLang="en-US" dirty="0"/>
            <a:t>公司授权模型给</a:t>
          </a:r>
          <a:r>
            <a:rPr lang="en-US" altLang="zh-CN" dirty="0"/>
            <a:t>B</a:t>
          </a:r>
          <a:r>
            <a:rPr lang="zh-CN" altLang="en-US" dirty="0"/>
            <a:t>公司</a:t>
          </a:r>
        </a:p>
      </dgm:t>
    </dgm:pt>
    <dgm:pt modelId="{43442D71-E953-48BE-803E-7F097C47F0BA}" type="parTrans" cxnId="{9B02D627-0BDA-490C-A93B-60A5DADD17BC}">
      <dgm:prSet/>
      <dgm:spPr/>
      <dgm:t>
        <a:bodyPr/>
        <a:lstStyle/>
        <a:p>
          <a:endParaRPr lang="zh-CN" altLang="en-US"/>
        </a:p>
      </dgm:t>
    </dgm:pt>
    <dgm:pt modelId="{D9290944-75BF-4FF9-B5D9-E4771E1A90E6}" type="sibTrans" cxnId="{9B02D627-0BDA-490C-A93B-60A5DADD17BC}">
      <dgm:prSet/>
      <dgm:spPr/>
      <dgm:t>
        <a:bodyPr/>
        <a:lstStyle/>
        <a:p>
          <a:endParaRPr lang="zh-CN" altLang="en-US"/>
        </a:p>
      </dgm:t>
    </dgm:pt>
    <dgm:pt modelId="{A929D915-CEEC-46BB-A712-04AC475427AD}">
      <dgm:prSet phldrT="[文本]"/>
      <dgm:spPr>
        <a:solidFill>
          <a:srgbClr val="D16C35"/>
        </a:solidFill>
      </dgm:spPr>
      <dgm:t>
        <a:bodyPr/>
        <a:lstStyle/>
        <a:p>
          <a:r>
            <a:rPr lang="en-US" altLang="zh-CN" dirty="0"/>
            <a:t>B</a:t>
          </a:r>
          <a:r>
            <a:rPr lang="zh-CN" altLang="en-US" dirty="0"/>
            <a:t>公司从平台获得</a:t>
          </a:r>
          <a:r>
            <a:rPr lang="en-US" altLang="zh-CN" dirty="0"/>
            <a:t>A</a:t>
          </a:r>
          <a:r>
            <a:rPr lang="zh-CN" altLang="en-US" dirty="0"/>
            <a:t>公司模型参数，结合</a:t>
          </a:r>
          <a:r>
            <a:rPr lang="en-US" altLang="zh-CN" dirty="0"/>
            <a:t>B</a:t>
          </a:r>
          <a:r>
            <a:rPr lang="zh-CN" altLang="en-US" dirty="0"/>
            <a:t>公司自己的模型进行联邦学习；</a:t>
          </a:r>
        </a:p>
      </dgm:t>
    </dgm:pt>
    <dgm:pt modelId="{F1CD25B3-3A93-463F-BF35-F8F3DBEB76B1}" type="parTrans" cxnId="{4193326B-3A48-4FFC-A570-6EB0F1FC8524}">
      <dgm:prSet/>
      <dgm:spPr/>
      <dgm:t>
        <a:bodyPr/>
        <a:lstStyle/>
        <a:p>
          <a:endParaRPr lang="zh-CN" altLang="en-US"/>
        </a:p>
      </dgm:t>
    </dgm:pt>
    <dgm:pt modelId="{769C072F-7617-4DDA-A014-9E6E18DCE0F8}" type="sibTrans" cxnId="{4193326B-3A48-4FFC-A570-6EB0F1FC8524}">
      <dgm:prSet/>
      <dgm:spPr/>
      <dgm:t>
        <a:bodyPr/>
        <a:lstStyle/>
        <a:p>
          <a:endParaRPr lang="zh-CN" altLang="en-US"/>
        </a:p>
      </dgm:t>
    </dgm:pt>
    <dgm:pt modelId="{BE6DB144-DD56-415B-91B7-DC5E5683A44A}">
      <dgm:prSet phldrT="[文本]"/>
      <dgm:spPr>
        <a:solidFill>
          <a:srgbClr val="D16C35"/>
        </a:solidFill>
      </dgm:spPr>
      <dgm:t>
        <a:bodyPr/>
        <a:lstStyle/>
        <a:p>
          <a:r>
            <a:rPr lang="en-US" altLang="zh-CN" dirty="0"/>
            <a:t>B</a:t>
          </a:r>
          <a:r>
            <a:rPr lang="zh-CN" altLang="en-US" dirty="0"/>
            <a:t>公司将新模型上传到</a:t>
          </a:r>
          <a:r>
            <a:rPr lang="en-US" altLang="zh-CN" dirty="0"/>
            <a:t>Themis</a:t>
          </a:r>
          <a:r>
            <a:rPr lang="zh-CN" altLang="en-US" dirty="0"/>
            <a:t>平台</a:t>
          </a:r>
        </a:p>
      </dgm:t>
    </dgm:pt>
    <dgm:pt modelId="{A60C9D38-B31F-4940-9F02-BB7C3C73C66B}" type="parTrans" cxnId="{D71CC9AE-3B9C-4FCE-A9D8-22B58809C24E}">
      <dgm:prSet/>
      <dgm:spPr/>
      <dgm:t>
        <a:bodyPr/>
        <a:lstStyle/>
        <a:p>
          <a:endParaRPr lang="zh-CN" altLang="en-US"/>
        </a:p>
      </dgm:t>
    </dgm:pt>
    <dgm:pt modelId="{D8B38C5B-8614-4809-B455-496E72FA0880}" type="sibTrans" cxnId="{D71CC9AE-3B9C-4FCE-A9D8-22B58809C24E}">
      <dgm:prSet/>
      <dgm:spPr/>
      <dgm:t>
        <a:bodyPr/>
        <a:lstStyle/>
        <a:p>
          <a:endParaRPr lang="zh-CN" altLang="en-US"/>
        </a:p>
      </dgm:t>
    </dgm:pt>
    <dgm:pt modelId="{3A4EA64E-BB6C-46E0-9B6C-66AA3967495E}" type="pres">
      <dgm:prSet presAssocID="{7683E7B2-189B-4DC1-A633-AE4A571EEA5C}" presName="Name0" presStyleCnt="0">
        <dgm:presLayoutVars>
          <dgm:dir/>
          <dgm:resizeHandles val="exact"/>
        </dgm:presLayoutVars>
      </dgm:prSet>
      <dgm:spPr/>
    </dgm:pt>
    <dgm:pt modelId="{35A35F7F-C0B1-46CF-9810-F03AA15542E7}" type="pres">
      <dgm:prSet presAssocID="{7683E7B2-189B-4DC1-A633-AE4A571EEA5C}" presName="cycle" presStyleCnt="0"/>
      <dgm:spPr/>
    </dgm:pt>
    <dgm:pt modelId="{8C1EDCB1-759F-4FE6-B865-779D40A1F042}" type="pres">
      <dgm:prSet presAssocID="{5823894B-2E60-4EE7-A875-475D72363D9E}" presName="nodeFirstNode" presStyleLbl="node1" presStyleIdx="0" presStyleCnt="5" custScaleY="63527">
        <dgm:presLayoutVars>
          <dgm:bulletEnabled val="1"/>
        </dgm:presLayoutVars>
      </dgm:prSet>
      <dgm:spPr/>
    </dgm:pt>
    <dgm:pt modelId="{0918A9B5-8FD8-4E32-BD93-73D171B28E15}" type="pres">
      <dgm:prSet presAssocID="{BF9F01BA-7C3A-421D-81E1-A5C230A1B5CF}" presName="sibTransFirstNode" presStyleLbl="bgShp" presStyleIdx="0" presStyleCnt="1"/>
      <dgm:spPr/>
    </dgm:pt>
    <dgm:pt modelId="{E870F12D-C754-481D-9BB4-C2238FE233D4}" type="pres">
      <dgm:prSet presAssocID="{24271FF4-4088-4B5C-B0DA-E43C869379B3}" presName="nodeFollowingNodes" presStyleLbl="node1" presStyleIdx="1" presStyleCnt="5">
        <dgm:presLayoutVars>
          <dgm:bulletEnabled val="1"/>
        </dgm:presLayoutVars>
      </dgm:prSet>
      <dgm:spPr/>
    </dgm:pt>
    <dgm:pt modelId="{5D452C2B-E4BF-41CD-91AC-7E7467F409D2}" type="pres">
      <dgm:prSet presAssocID="{E585C41A-7004-47EC-8629-457A2EC73001}" presName="nodeFollowingNodes" presStyleLbl="node1" presStyleIdx="2" presStyleCnt="5">
        <dgm:presLayoutVars>
          <dgm:bulletEnabled val="1"/>
        </dgm:presLayoutVars>
      </dgm:prSet>
      <dgm:spPr/>
    </dgm:pt>
    <dgm:pt modelId="{83AEDA59-CB54-46D2-B9C0-9E3B3CE25C22}" type="pres">
      <dgm:prSet presAssocID="{A929D915-CEEC-46BB-A712-04AC475427AD}" presName="nodeFollowingNodes" presStyleLbl="node1" presStyleIdx="3" presStyleCnt="5">
        <dgm:presLayoutVars>
          <dgm:bulletEnabled val="1"/>
        </dgm:presLayoutVars>
      </dgm:prSet>
      <dgm:spPr/>
    </dgm:pt>
    <dgm:pt modelId="{776CE6FE-F438-47EA-8557-7EBD87AB7A9F}" type="pres">
      <dgm:prSet presAssocID="{BE6DB144-DD56-415B-91B7-DC5E5683A44A}" presName="nodeFollowingNodes" presStyleLbl="node1" presStyleIdx="4" presStyleCnt="5">
        <dgm:presLayoutVars>
          <dgm:bulletEnabled val="1"/>
        </dgm:presLayoutVars>
      </dgm:prSet>
      <dgm:spPr/>
    </dgm:pt>
  </dgm:ptLst>
  <dgm:cxnLst>
    <dgm:cxn modelId="{527F1B00-DF8D-4EC0-A615-6EC0FF814EAD}" type="presOf" srcId="{A929D915-CEEC-46BB-A712-04AC475427AD}" destId="{83AEDA59-CB54-46D2-B9C0-9E3B3CE25C22}" srcOrd="0" destOrd="0" presId="urn:microsoft.com/office/officeart/2005/8/layout/cycle3#1"/>
    <dgm:cxn modelId="{EF0B4E09-1680-4530-ABC6-EC78022DA4ED}" srcId="{7683E7B2-189B-4DC1-A633-AE4A571EEA5C}" destId="{5823894B-2E60-4EE7-A875-475D72363D9E}" srcOrd="0" destOrd="0" parTransId="{04BC45F5-79F2-407A-BFF0-20B7B7B39C32}" sibTransId="{BF9F01BA-7C3A-421D-81E1-A5C230A1B5CF}"/>
    <dgm:cxn modelId="{9B02D627-0BDA-490C-A93B-60A5DADD17BC}" srcId="{7683E7B2-189B-4DC1-A633-AE4A571EEA5C}" destId="{E585C41A-7004-47EC-8629-457A2EC73001}" srcOrd="2" destOrd="0" parTransId="{43442D71-E953-48BE-803E-7F097C47F0BA}" sibTransId="{D9290944-75BF-4FF9-B5D9-E4771E1A90E6}"/>
    <dgm:cxn modelId="{E1EAEB45-60C5-48E0-AF6F-0ADC1EA177F5}" type="presOf" srcId="{E585C41A-7004-47EC-8629-457A2EC73001}" destId="{5D452C2B-E4BF-41CD-91AC-7E7467F409D2}" srcOrd="0" destOrd="0" presId="urn:microsoft.com/office/officeart/2005/8/layout/cycle3#1"/>
    <dgm:cxn modelId="{4193326B-3A48-4FFC-A570-6EB0F1FC8524}" srcId="{7683E7B2-189B-4DC1-A633-AE4A571EEA5C}" destId="{A929D915-CEEC-46BB-A712-04AC475427AD}" srcOrd="3" destOrd="0" parTransId="{F1CD25B3-3A93-463F-BF35-F8F3DBEB76B1}" sibTransId="{769C072F-7617-4DDA-A014-9E6E18DCE0F8}"/>
    <dgm:cxn modelId="{FDDA784E-5E9E-42DA-AEAD-39336C58D6C8}" type="presOf" srcId="{BE6DB144-DD56-415B-91B7-DC5E5683A44A}" destId="{776CE6FE-F438-47EA-8557-7EBD87AB7A9F}" srcOrd="0" destOrd="0" presId="urn:microsoft.com/office/officeart/2005/8/layout/cycle3#1"/>
    <dgm:cxn modelId="{A3290772-5307-4DA3-8315-AFE3AC1CD701}" srcId="{7683E7B2-189B-4DC1-A633-AE4A571EEA5C}" destId="{24271FF4-4088-4B5C-B0DA-E43C869379B3}" srcOrd="1" destOrd="0" parTransId="{94AA1297-6160-4719-B41E-773C9942948F}" sibTransId="{576B05B9-773E-47E8-A009-FAC261FD957E}"/>
    <dgm:cxn modelId="{D71CC9AE-3B9C-4FCE-A9D8-22B58809C24E}" srcId="{7683E7B2-189B-4DC1-A633-AE4A571EEA5C}" destId="{BE6DB144-DD56-415B-91B7-DC5E5683A44A}" srcOrd="4" destOrd="0" parTransId="{A60C9D38-B31F-4940-9F02-BB7C3C73C66B}" sibTransId="{D8B38C5B-8614-4809-B455-496E72FA0880}"/>
    <dgm:cxn modelId="{E13264B7-3EFC-461C-BB1D-A5BB4C52B98A}" type="presOf" srcId="{24271FF4-4088-4B5C-B0DA-E43C869379B3}" destId="{E870F12D-C754-481D-9BB4-C2238FE233D4}" srcOrd="0" destOrd="0" presId="urn:microsoft.com/office/officeart/2005/8/layout/cycle3#1"/>
    <dgm:cxn modelId="{E27390DD-D13A-4874-94AE-137F59EDBB7C}" type="presOf" srcId="{BF9F01BA-7C3A-421D-81E1-A5C230A1B5CF}" destId="{0918A9B5-8FD8-4E32-BD93-73D171B28E15}" srcOrd="0" destOrd="0" presId="urn:microsoft.com/office/officeart/2005/8/layout/cycle3#1"/>
    <dgm:cxn modelId="{290541E5-F0A8-4AF0-9E87-0F3F8E8CA227}" type="presOf" srcId="{7683E7B2-189B-4DC1-A633-AE4A571EEA5C}" destId="{3A4EA64E-BB6C-46E0-9B6C-66AA3967495E}" srcOrd="0" destOrd="0" presId="urn:microsoft.com/office/officeart/2005/8/layout/cycle3#1"/>
    <dgm:cxn modelId="{331EEBF3-3DCE-4D5D-8D05-3A1AEA1736EB}" type="presOf" srcId="{5823894B-2E60-4EE7-A875-475D72363D9E}" destId="{8C1EDCB1-759F-4FE6-B865-779D40A1F042}" srcOrd="0" destOrd="0" presId="urn:microsoft.com/office/officeart/2005/8/layout/cycle3#1"/>
    <dgm:cxn modelId="{04B4AE30-FD32-48B0-A6D6-C0D1615DFA05}" type="presParOf" srcId="{3A4EA64E-BB6C-46E0-9B6C-66AA3967495E}" destId="{35A35F7F-C0B1-46CF-9810-F03AA15542E7}" srcOrd="0" destOrd="0" presId="urn:microsoft.com/office/officeart/2005/8/layout/cycle3#1"/>
    <dgm:cxn modelId="{895CA3C2-90F9-46B1-B04D-7F297BA04091}" type="presParOf" srcId="{35A35F7F-C0B1-46CF-9810-F03AA15542E7}" destId="{8C1EDCB1-759F-4FE6-B865-779D40A1F042}" srcOrd="0" destOrd="0" presId="urn:microsoft.com/office/officeart/2005/8/layout/cycle3#1"/>
    <dgm:cxn modelId="{44D31C2D-5295-4690-8134-4A3A15580913}" type="presParOf" srcId="{35A35F7F-C0B1-46CF-9810-F03AA15542E7}" destId="{0918A9B5-8FD8-4E32-BD93-73D171B28E15}" srcOrd="1" destOrd="0" presId="urn:microsoft.com/office/officeart/2005/8/layout/cycle3#1"/>
    <dgm:cxn modelId="{1F770EC5-B2A4-489F-B7FD-9E1E43C4176A}" type="presParOf" srcId="{35A35F7F-C0B1-46CF-9810-F03AA15542E7}" destId="{E870F12D-C754-481D-9BB4-C2238FE233D4}" srcOrd="2" destOrd="0" presId="urn:microsoft.com/office/officeart/2005/8/layout/cycle3#1"/>
    <dgm:cxn modelId="{563058A7-1487-49CE-9F22-EEA9F6116B83}" type="presParOf" srcId="{35A35F7F-C0B1-46CF-9810-F03AA15542E7}" destId="{5D452C2B-E4BF-41CD-91AC-7E7467F409D2}" srcOrd="3" destOrd="0" presId="urn:microsoft.com/office/officeart/2005/8/layout/cycle3#1"/>
    <dgm:cxn modelId="{978CDB69-F47B-456C-A2BA-5EE7343F24F1}" type="presParOf" srcId="{35A35F7F-C0B1-46CF-9810-F03AA15542E7}" destId="{83AEDA59-CB54-46D2-B9C0-9E3B3CE25C22}" srcOrd="4" destOrd="0" presId="urn:microsoft.com/office/officeart/2005/8/layout/cycle3#1"/>
    <dgm:cxn modelId="{8AA15DB1-2B12-4C8A-A335-EEEAFB298E93}" type="presParOf" srcId="{35A35F7F-C0B1-46CF-9810-F03AA15542E7}" destId="{776CE6FE-F438-47EA-8557-7EBD87AB7A9F}" srcOrd="5" destOrd="0" presId="urn:microsoft.com/office/officeart/2005/8/layout/cycle3#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18A9B5-8FD8-4E32-BD93-73D171B28E15}">
      <dsp:nvSpPr>
        <dsp:cNvPr id="0" name=""/>
        <dsp:cNvSpPr/>
      </dsp:nvSpPr>
      <dsp:spPr>
        <a:xfrm>
          <a:off x="1150965" y="-90678"/>
          <a:ext cx="3438469" cy="3438469"/>
        </a:xfrm>
        <a:prstGeom prst="circularArrow">
          <a:avLst>
            <a:gd name="adj1" fmla="val 5544"/>
            <a:gd name="adj2" fmla="val 330680"/>
            <a:gd name="adj3" fmla="val 13825933"/>
            <a:gd name="adj4" fmla="val 17355604"/>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1EDCB1-759F-4FE6-B865-779D40A1F042}">
      <dsp:nvSpPr>
        <dsp:cNvPr id="0" name=""/>
        <dsp:cNvSpPr/>
      </dsp:nvSpPr>
      <dsp:spPr>
        <a:xfrm>
          <a:off x="2082576" y="72576"/>
          <a:ext cx="1575246" cy="500353"/>
        </a:xfrm>
        <a:prstGeom prst="roundRect">
          <a:avLst/>
        </a:prstGeom>
        <a:solidFill>
          <a:srgbClr val="D16C3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altLang="zh-CN" sz="1000" kern="1200" dirty="0"/>
            <a:t>Themis</a:t>
          </a:r>
          <a:r>
            <a:rPr lang="zh-CN" altLang="en-US" sz="1000" kern="1200" dirty="0"/>
            <a:t>平台</a:t>
          </a:r>
        </a:p>
      </dsp:txBody>
      <dsp:txXfrm>
        <a:off x="2107001" y="97001"/>
        <a:ext cx="1526396" cy="451503"/>
      </dsp:txXfrm>
    </dsp:sp>
    <dsp:sp modelId="{E870F12D-C754-481D-9BB4-C2238FE233D4}">
      <dsp:nvSpPr>
        <dsp:cNvPr id="0" name=""/>
        <dsp:cNvSpPr/>
      </dsp:nvSpPr>
      <dsp:spPr>
        <a:xfrm>
          <a:off x="3477109" y="942128"/>
          <a:ext cx="1575246" cy="787623"/>
        </a:xfrm>
        <a:prstGeom prst="roundRect">
          <a:avLst/>
        </a:prstGeom>
        <a:solidFill>
          <a:srgbClr val="D16C3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100000"/>
            </a:lnSpc>
            <a:spcBef>
              <a:spcPct val="0"/>
            </a:spcBef>
            <a:spcAft>
              <a:spcPct val="35000"/>
            </a:spcAft>
            <a:buNone/>
          </a:pPr>
          <a:r>
            <a:rPr lang="en-US" altLang="zh-CN" sz="1000" kern="1200" dirty="0"/>
            <a:t>A</a:t>
          </a:r>
          <a:r>
            <a:rPr lang="zh-CN" altLang="en-US" sz="1000" kern="1200" dirty="0"/>
            <a:t>公司从平台获得</a:t>
          </a:r>
        </a:p>
        <a:p>
          <a:pPr marL="0" lvl="0" indent="0" algn="ctr" defTabSz="444500">
            <a:lnSpc>
              <a:spcPct val="100000"/>
            </a:lnSpc>
            <a:spcBef>
              <a:spcPct val="0"/>
            </a:spcBef>
            <a:spcAft>
              <a:spcPct val="35000"/>
            </a:spcAft>
            <a:buNone/>
          </a:pPr>
          <a:r>
            <a:rPr lang="zh-CN" altLang="en-US" sz="1000" kern="1200" dirty="0"/>
            <a:t>最新模型</a:t>
          </a:r>
          <a:endParaRPr sz="1000" kern="1200"/>
        </a:p>
      </dsp:txBody>
      <dsp:txXfrm>
        <a:off x="3515558" y="980577"/>
        <a:ext cx="1498348" cy="710725"/>
      </dsp:txXfrm>
    </dsp:sp>
    <dsp:sp modelId="{5D452C2B-E4BF-41CD-91AC-7E7467F409D2}">
      <dsp:nvSpPr>
        <dsp:cNvPr id="0" name=""/>
        <dsp:cNvSpPr/>
      </dsp:nvSpPr>
      <dsp:spPr>
        <a:xfrm>
          <a:off x="2944445" y="2581500"/>
          <a:ext cx="1575246" cy="787623"/>
        </a:xfrm>
        <a:prstGeom prst="roundRect">
          <a:avLst/>
        </a:prstGeom>
        <a:solidFill>
          <a:srgbClr val="D16C3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altLang="zh-CN" sz="1000" kern="1200" dirty="0"/>
            <a:t>A</a:t>
          </a:r>
          <a:r>
            <a:rPr lang="zh-CN" altLang="en-US" sz="1000" kern="1200" dirty="0"/>
            <a:t>公司授权模型给</a:t>
          </a:r>
          <a:r>
            <a:rPr lang="en-US" altLang="zh-CN" sz="1000" kern="1200" dirty="0"/>
            <a:t>B</a:t>
          </a:r>
          <a:r>
            <a:rPr lang="zh-CN" altLang="en-US" sz="1000" kern="1200" dirty="0"/>
            <a:t>公司</a:t>
          </a:r>
        </a:p>
      </dsp:txBody>
      <dsp:txXfrm>
        <a:off x="2982894" y="2619949"/>
        <a:ext cx="1498348" cy="710725"/>
      </dsp:txXfrm>
    </dsp:sp>
    <dsp:sp modelId="{83AEDA59-CB54-46D2-B9C0-9E3B3CE25C22}">
      <dsp:nvSpPr>
        <dsp:cNvPr id="0" name=""/>
        <dsp:cNvSpPr/>
      </dsp:nvSpPr>
      <dsp:spPr>
        <a:xfrm>
          <a:off x="1220708" y="2581500"/>
          <a:ext cx="1575246" cy="787623"/>
        </a:xfrm>
        <a:prstGeom prst="roundRect">
          <a:avLst/>
        </a:prstGeom>
        <a:solidFill>
          <a:srgbClr val="D16C3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altLang="zh-CN" sz="1000" kern="1200" dirty="0"/>
            <a:t>B</a:t>
          </a:r>
          <a:r>
            <a:rPr lang="zh-CN" altLang="en-US" sz="1000" kern="1200" dirty="0"/>
            <a:t>公司从平台获得</a:t>
          </a:r>
          <a:r>
            <a:rPr lang="en-US" altLang="zh-CN" sz="1000" kern="1200" dirty="0"/>
            <a:t>A</a:t>
          </a:r>
          <a:r>
            <a:rPr lang="zh-CN" altLang="en-US" sz="1000" kern="1200" dirty="0"/>
            <a:t>公司模型参数，结合</a:t>
          </a:r>
          <a:r>
            <a:rPr lang="en-US" altLang="zh-CN" sz="1000" kern="1200" dirty="0"/>
            <a:t>B</a:t>
          </a:r>
          <a:r>
            <a:rPr lang="zh-CN" altLang="en-US" sz="1000" kern="1200" dirty="0"/>
            <a:t>公司自己的模型进行联邦学习；</a:t>
          </a:r>
        </a:p>
      </dsp:txBody>
      <dsp:txXfrm>
        <a:off x="1259157" y="2619949"/>
        <a:ext cx="1498348" cy="710725"/>
      </dsp:txXfrm>
    </dsp:sp>
    <dsp:sp modelId="{776CE6FE-F438-47EA-8557-7EBD87AB7A9F}">
      <dsp:nvSpPr>
        <dsp:cNvPr id="0" name=""/>
        <dsp:cNvSpPr/>
      </dsp:nvSpPr>
      <dsp:spPr>
        <a:xfrm>
          <a:off x="688044" y="942128"/>
          <a:ext cx="1575246" cy="787623"/>
        </a:xfrm>
        <a:prstGeom prst="roundRect">
          <a:avLst/>
        </a:prstGeom>
        <a:solidFill>
          <a:srgbClr val="D16C3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altLang="zh-CN" sz="1000" kern="1200" dirty="0"/>
            <a:t>B</a:t>
          </a:r>
          <a:r>
            <a:rPr lang="zh-CN" altLang="en-US" sz="1000" kern="1200" dirty="0"/>
            <a:t>公司将新模型上传到</a:t>
          </a:r>
          <a:r>
            <a:rPr lang="en-US" altLang="zh-CN" sz="1000" kern="1200" dirty="0"/>
            <a:t>Themis</a:t>
          </a:r>
          <a:r>
            <a:rPr lang="zh-CN" altLang="en-US" sz="1000" kern="1200" dirty="0"/>
            <a:t>平台</a:t>
          </a:r>
        </a:p>
      </dsp:txBody>
      <dsp:txXfrm>
        <a:off x="726493" y="980577"/>
        <a:ext cx="1498348" cy="710725"/>
      </dsp:txXfrm>
    </dsp:sp>
  </dsp:spTree>
</dsp:drawing>
</file>

<file path=ppt/diagrams/layout1.xml><?xml version="1.0" encoding="utf-8"?>
<dgm:layoutDef xmlns:dgm="http://schemas.openxmlformats.org/drawingml/2006/diagram" xmlns:a="http://schemas.openxmlformats.org/drawingml/2006/main" uniqueId="urn:microsoft.com/office/officeart/2005/8/layout/cycle3#1">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rSet qsTypeId="urn:microsoft.com/office/officeart/2005/8/quickstyle/simple5"/>
        </dgm:pt>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dstNode" val="node1"/>
                <dgm:param type="connRout" val="longCurve"/>
                <dgm:param type="begPts" val="midR"/>
                <dgm:param type="endPts" val="midL"/>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dstNode" val="node1"/>
                <dgm:param type="connRout" val="longCurve"/>
                <dgm:param type="begPts" val="midL"/>
                <dgm:param type="endPts" val="midR"/>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dstNode" val="nodeFirstNode"/>
                      <dgm:param type="connRout" val="longCurve"/>
                      <dgm:param type="begPts" val="midR"/>
                      <dgm:param type="endPts" val="midL"/>
                    </dgm:alg>
                  </dgm:if>
                  <dgm:else name="Name15">
                    <dgm:alg type="conn">
                      <dgm:param type="dstNode" val="nodeFirstNode"/>
                      <dgm:param type="connRout" val="longCurve"/>
                      <dgm:param type="begPts" val="midL"/>
                      <dgm:param type="endPts" val="midR"/>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C3E4C5F3-3422-4DEC-BF57-1F76968BDE79}" type="datetimeFigureOut">
              <a:rPr lang="zh-CN" altLang="en-US" smtClean="0"/>
              <a:t>2021-06-15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1C0D56-8A0D-44BD-8E78-1BD913C49641}" type="slidenum">
              <a:rPr lang="zh-CN" altLang="en-US" smtClean="0"/>
              <a:t>‹#›</a:t>
            </a:fld>
            <a:endParaRPr lang="zh-CN" altLang="en-US"/>
          </a:p>
        </p:txBody>
      </p:sp>
    </p:spTree>
    <p:extLst>
      <p:ext uri="{BB962C8B-B14F-4D97-AF65-F5344CB8AC3E}">
        <p14:creationId xmlns:p14="http://schemas.microsoft.com/office/powerpoint/2010/main" val="29246705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9488D302-E0C3-49DD-A9B2-9C9A2225C8E2}" type="datetimeFigureOut">
              <a:rPr lang="zh-CN" altLang="en-US" smtClean="0"/>
              <a:t>2021-06-15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548842-ECFF-4FE8-8F13-87DE6786142F}" type="slidenum">
              <a:rPr lang="zh-CN" altLang="en-US" smtClean="0"/>
              <a:t>‹#›</a:t>
            </a:fld>
            <a:endParaRPr lang="zh-CN" altLang="en-US"/>
          </a:p>
        </p:txBody>
      </p:sp>
    </p:spTree>
    <p:extLst>
      <p:ext uri="{BB962C8B-B14F-4D97-AF65-F5344CB8AC3E}">
        <p14:creationId xmlns:p14="http://schemas.microsoft.com/office/powerpoint/2010/main" val="72833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548842-ECFF-4FE8-8F13-87DE6786142F}" type="slidenum">
              <a:rPr lang="zh-CN" altLang="en-US" smtClean="0"/>
              <a:t>1</a:t>
            </a:fld>
            <a:endParaRPr lang="zh-CN" altLang="en-US"/>
          </a:p>
        </p:txBody>
      </p:sp>
    </p:spTree>
    <p:extLst>
      <p:ext uri="{BB962C8B-B14F-4D97-AF65-F5344CB8AC3E}">
        <p14:creationId xmlns:p14="http://schemas.microsoft.com/office/powerpoint/2010/main" val="2809009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548842-ECFF-4FE8-8F13-87DE6786142F}" type="slidenum">
              <a:rPr lang="zh-CN" altLang="en-US" smtClean="0"/>
              <a:t>4</a:t>
            </a:fld>
            <a:endParaRPr lang="zh-CN" altLang="en-US"/>
          </a:p>
        </p:txBody>
      </p:sp>
    </p:spTree>
    <p:extLst>
      <p:ext uri="{BB962C8B-B14F-4D97-AF65-F5344CB8AC3E}">
        <p14:creationId xmlns:p14="http://schemas.microsoft.com/office/powerpoint/2010/main" val="1689703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p:cNvSpPr>
            <a:spLocks noGrp="1" noRot="1" noChangeAspect="1" noChangeArrowheads="1" noTextEdit="1"/>
          </p:cNvSpPr>
          <p:nvPr>
            <p:ph type="sldImg" idx="4294967295"/>
          </p:nvPr>
        </p:nvSpPr>
        <p:spPr bwMode="auto">
          <a:ln>
            <a:solidFill>
              <a:srgbClr val="000000"/>
            </a:solidFill>
            <a:miter lim="800000"/>
            <a:headEnd/>
            <a:tailEnd/>
          </a:ln>
        </p:spPr>
      </p:sp>
      <p:sp>
        <p:nvSpPr>
          <p:cNvPr id="38914" name="备注占位符 2"/>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eaLnBrk="1" hangingPunct="1">
              <a:spcBef>
                <a:spcPct val="0"/>
              </a:spcBef>
            </a:pPr>
            <a:r>
              <a:rPr lang="zh-CN" altLang="en-US"/>
              <a:t>在资质荣誉方面：</a:t>
            </a:r>
            <a:endParaRPr lang="en-US" altLang="zh-CN"/>
          </a:p>
          <a:p>
            <a:pPr eaLnBrk="1" hangingPunct="1">
              <a:spcBef>
                <a:spcPct val="0"/>
              </a:spcBef>
            </a:pPr>
            <a:endParaRPr lang="en-US" altLang="zh-CN"/>
          </a:p>
          <a:p>
            <a:pPr eaLnBrk="1" hangingPunct="1">
              <a:spcBef>
                <a:spcPct val="0"/>
              </a:spcBef>
            </a:pPr>
            <a:r>
              <a:rPr lang="zh-CN" altLang="en-US"/>
              <a:t>在电子认证服务行业，深圳</a:t>
            </a:r>
            <a:r>
              <a:rPr lang="en-US" altLang="zh-CN"/>
              <a:t>CA</a:t>
            </a:r>
            <a:r>
              <a:rPr lang="zh-CN" altLang="en-US"/>
              <a:t>也是多个联盟的主导者和参与者</a:t>
            </a:r>
            <a:endParaRPr lang="en-US" altLang="zh-CN"/>
          </a:p>
        </p:txBody>
      </p:sp>
      <p:sp>
        <p:nvSpPr>
          <p:cNvPr id="38915"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3CA008A3-462D-46CF-933E-0EC47595B2CE}" type="slidenum">
              <a:rPr lang="zh-CN" altLang="en-US" smtClean="0"/>
              <a:pPr/>
              <a:t>8</a:t>
            </a:fld>
            <a:endParaRPr lang="zh-CN" altLang="en-US"/>
          </a:p>
        </p:txBody>
      </p:sp>
    </p:spTree>
    <p:extLst>
      <p:ext uri="{BB962C8B-B14F-4D97-AF65-F5344CB8AC3E}">
        <p14:creationId xmlns:p14="http://schemas.microsoft.com/office/powerpoint/2010/main" val="28997297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2.bin"/><Relationship Id="rId1" Type="http://schemas.openxmlformats.org/officeDocument/2006/relationships/slideMaster" Target="../slideMasters/slideMaster1.xml"/><Relationship Id="rId5" Type="http://schemas.openxmlformats.org/officeDocument/2006/relationships/oleObject" Target="../embeddings/oleObject3.bin"/><Relationship Id="rId4" Type="http://schemas.openxmlformats.org/officeDocument/2006/relationships/image" Target="../media/image8.jpeg"/></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7.emf"/></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0" y="0"/>
            <a:ext cx="12188388" cy="6858000"/>
          </a:xfrm>
          <a:prstGeom prst="rect">
            <a:avLst/>
          </a:prstGeom>
        </p:spPr>
      </p:pic>
      <p:sp>
        <p:nvSpPr>
          <p:cNvPr id="16" name="Rectangle 1026"/>
          <p:cNvSpPr>
            <a:spLocks noGrp="1" noChangeArrowheads="1"/>
          </p:cNvSpPr>
          <p:nvPr>
            <p:ph type="ctrTitle" idx="4294967295" hasCustomPrompt="1"/>
            <p:custDataLst>
              <p:tags r:id="rId1"/>
            </p:custDataLst>
          </p:nvPr>
        </p:nvSpPr>
        <p:spPr>
          <a:xfrm>
            <a:off x="358254" y="1981212"/>
            <a:ext cx="7789713" cy="979765"/>
          </a:xfrm>
          <a:prstGeom prst="rect">
            <a:avLst/>
          </a:prstGeom>
        </p:spPr>
        <p:txBody>
          <a:bodyPr lIns="91430" tIns="45715" rIns="91430" bIns="45715"/>
          <a:lstStyle>
            <a:lvl1pPr marL="0" algn="l" defTabSz="1219200" rtl="0" eaLnBrk="1" latinLnBrk="0" hangingPunct="1">
              <a:defRPr kumimoji="1" lang="en-US" sz="4800" b="1" kern="1200" noProof="0" dirty="0" smtClean="0">
                <a:solidFill>
                  <a:srgbClr val="ED5408"/>
                </a:solidFill>
                <a:latin typeface="华文楷体" panose="02010600040101010101" pitchFamily="2" charset="-122"/>
                <a:ea typeface="华文楷体" panose="02010600040101010101" pitchFamily="2" charset="-122"/>
                <a:cs typeface="华文楷体" panose="02010600040101010101" pitchFamily="2" charset="-122"/>
              </a:defRPr>
            </a:lvl1pPr>
          </a:lstStyle>
          <a:p>
            <a:pPr lvl="0"/>
            <a:r>
              <a:rPr lang="zh-CN" altLang="en-US" noProof="0" dirty="0"/>
              <a:t>主标题</a:t>
            </a:r>
            <a:endParaRPr lang="en-US" noProof="0" dirty="0"/>
          </a:p>
        </p:txBody>
      </p:sp>
      <p:sp>
        <p:nvSpPr>
          <p:cNvPr id="17" name="副标题 1"/>
          <p:cNvSpPr>
            <a:spLocks noGrp="1"/>
          </p:cNvSpPr>
          <p:nvPr>
            <p:ph type="subTitle" idx="9"/>
          </p:nvPr>
        </p:nvSpPr>
        <p:spPr>
          <a:xfrm>
            <a:off x="358261" y="3020708"/>
            <a:ext cx="6580716" cy="566309"/>
          </a:xfrm>
          <a:prstGeom prst="rect">
            <a:avLst/>
          </a:prstGeom>
        </p:spPr>
        <p:txBody>
          <a:bodyPr lIns="91430" tIns="45715" rIns="91430" bIns="45715"/>
          <a:lstStyle>
            <a:lvl1pPr marL="0" indent="0">
              <a:buNone/>
              <a:defRPr/>
            </a:lvl1pPr>
          </a:lstStyle>
          <a:p>
            <a:pPr marL="0" indent="0">
              <a:buNone/>
            </a:pP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1_空白">
    <p:spTree>
      <p:nvGrpSpPr>
        <p:cNvPr id="1" name=""/>
        <p:cNvGrpSpPr/>
        <p:nvPr/>
      </p:nvGrpSpPr>
      <p:grpSpPr>
        <a:xfrm>
          <a:off x="0" y="0"/>
          <a:ext cx="0" cy="0"/>
          <a:chOff x="0" y="0"/>
          <a:chExt cx="0" cy="0"/>
        </a:xfrm>
      </p:grpSpPr>
      <p:graphicFrame>
        <p:nvGraphicFramePr>
          <p:cNvPr id="3" name="Object 196"/>
          <p:cNvGraphicFramePr>
            <a:graphicFrameLocks noChangeAspect="1"/>
          </p:cNvGraphicFramePr>
          <p:nvPr/>
        </p:nvGraphicFramePr>
        <p:xfrm>
          <a:off x="1588" y="1588"/>
          <a:ext cx="3175" cy="1587"/>
        </p:xfrm>
        <a:graphic>
          <a:graphicData uri="http://schemas.openxmlformats.org/presentationml/2006/ole">
            <mc:AlternateContent xmlns:mc="http://schemas.openxmlformats.org/markup-compatibility/2006">
              <mc:Choice xmlns:v="urn:schemas-microsoft-com:vml" Requires="v">
                <p:oleObj name="think-cell 幻灯片" r:id="rId2" imgW="360" imgH="360" progId="TCLayout.ActiveDocument.1">
                  <p:embed/>
                </p:oleObj>
              </mc:Choice>
              <mc:Fallback>
                <p:oleObj name="think-cell 幻灯片" r:id="rId2" imgW="360" imgH="360" progId="TCLayout.ActiveDocument.1">
                  <p:embed/>
                  <p:pic>
                    <p:nvPicPr>
                      <p:cNvPr id="3" name="Object 19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8" y="1588"/>
                        <a:ext cx="3175"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图片 7"/>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29"/>
          <p:cNvGrpSpPr>
            <a:grpSpLocks/>
          </p:cNvGrpSpPr>
          <p:nvPr userDrawn="1"/>
        </p:nvGrpSpPr>
        <p:grpSpPr bwMode="auto">
          <a:xfrm>
            <a:off x="-838200" y="1136650"/>
            <a:ext cx="717550" cy="1643063"/>
            <a:chOff x="-1242021" y="2982805"/>
            <a:chExt cx="717474" cy="1642306"/>
          </a:xfrm>
        </p:grpSpPr>
        <p:sp>
          <p:nvSpPr>
            <p:cNvPr id="7" name="矩形 3"/>
            <p:cNvSpPr/>
            <p:nvPr userDrawn="1"/>
          </p:nvSpPr>
          <p:spPr>
            <a:xfrm rot="5400000">
              <a:off x="-807045" y="2966884"/>
              <a:ext cx="266577" cy="298418"/>
            </a:xfrm>
            <a:prstGeom prst="rect">
              <a:avLst/>
            </a:prstGeom>
            <a:solidFill>
              <a:srgbClr val="F25822"/>
            </a:solidFill>
            <a:ln w="25400" cap="flat" cmpd="sng" algn="ctr">
              <a:noFill/>
              <a:prstDash val="solid"/>
            </a:ln>
            <a:effectLst/>
          </p:spPr>
          <p:txBody>
            <a:bodyPr anchor="ctr"/>
            <a:lstStyle/>
            <a:p>
              <a:pPr algn="ctr" defTabSz="914400" fontAlgn="auto">
                <a:spcBef>
                  <a:spcPts val="0"/>
                </a:spcBef>
                <a:spcAft>
                  <a:spcPts val="0"/>
                </a:spcAft>
                <a:defRPr/>
              </a:pPr>
              <a:endParaRPr lang="zh-CN" altLang="en-US" sz="1200" kern="0">
                <a:solidFill>
                  <a:prstClr val="black"/>
                </a:solidFill>
                <a:latin typeface="Microsoft YaHei"/>
                <a:ea typeface="Microsoft YaHei"/>
              </a:endParaRPr>
            </a:p>
          </p:txBody>
        </p:sp>
        <p:sp>
          <p:nvSpPr>
            <p:cNvPr id="8" name="矩形 7"/>
            <p:cNvSpPr/>
            <p:nvPr userDrawn="1"/>
          </p:nvSpPr>
          <p:spPr>
            <a:xfrm rot="5400000">
              <a:off x="-806252" y="3305660"/>
              <a:ext cx="264991" cy="298418"/>
            </a:xfrm>
            <a:prstGeom prst="rect">
              <a:avLst/>
            </a:prstGeom>
            <a:solidFill>
              <a:srgbClr val="F79646"/>
            </a:solidFill>
            <a:ln w="25400" cap="flat" cmpd="sng" algn="ctr">
              <a:noFill/>
              <a:prstDash val="solid"/>
            </a:ln>
            <a:effectLst/>
          </p:spPr>
          <p:txBody>
            <a:bodyPr anchor="ctr"/>
            <a:lstStyle/>
            <a:p>
              <a:pPr algn="ctr" defTabSz="914400" fontAlgn="auto">
                <a:spcBef>
                  <a:spcPts val="0"/>
                </a:spcBef>
                <a:spcAft>
                  <a:spcPts val="0"/>
                </a:spcAft>
                <a:defRPr/>
              </a:pPr>
              <a:endParaRPr lang="zh-CN" altLang="en-US" sz="1200" kern="0">
                <a:solidFill>
                  <a:prstClr val="black"/>
                </a:solidFill>
                <a:latin typeface="Microsoft YaHei"/>
                <a:ea typeface="Microsoft YaHei"/>
              </a:endParaRPr>
            </a:p>
          </p:txBody>
        </p:sp>
        <p:sp>
          <p:nvSpPr>
            <p:cNvPr id="9" name="矩形 15"/>
            <p:cNvSpPr/>
            <p:nvPr userDrawn="1"/>
          </p:nvSpPr>
          <p:spPr>
            <a:xfrm rot="5400000">
              <a:off x="-806252" y="3654749"/>
              <a:ext cx="264991" cy="298418"/>
            </a:xfrm>
            <a:prstGeom prst="rect">
              <a:avLst/>
            </a:prstGeom>
            <a:solidFill>
              <a:srgbClr val="FDDCCC"/>
            </a:solidFill>
            <a:ln w="25400" cap="flat" cmpd="sng" algn="ctr">
              <a:noFill/>
              <a:prstDash val="solid"/>
            </a:ln>
            <a:effectLst/>
          </p:spPr>
          <p:txBody>
            <a:bodyPr anchor="ctr"/>
            <a:lstStyle/>
            <a:p>
              <a:pPr algn="ctr" defTabSz="914400" fontAlgn="auto">
                <a:spcBef>
                  <a:spcPts val="0"/>
                </a:spcBef>
                <a:spcAft>
                  <a:spcPts val="0"/>
                </a:spcAft>
                <a:defRPr/>
              </a:pPr>
              <a:endParaRPr lang="zh-CN" altLang="en-US" sz="1200" kern="0">
                <a:solidFill>
                  <a:prstClr val="black"/>
                </a:solidFill>
                <a:latin typeface="Microsoft YaHei"/>
                <a:ea typeface="Microsoft YaHei"/>
              </a:endParaRPr>
            </a:p>
          </p:txBody>
        </p:sp>
        <p:sp>
          <p:nvSpPr>
            <p:cNvPr id="10" name="矩形 18"/>
            <p:cNvSpPr/>
            <p:nvPr userDrawn="1"/>
          </p:nvSpPr>
          <p:spPr>
            <a:xfrm rot="5400000">
              <a:off x="-1225307" y="3310420"/>
              <a:ext cx="264990" cy="298418"/>
            </a:xfrm>
            <a:prstGeom prst="rect">
              <a:avLst/>
            </a:prstGeom>
            <a:solidFill>
              <a:sysClr val="windowText" lastClr="000000">
                <a:lumMod val="65000"/>
                <a:lumOff val="35000"/>
              </a:sysClr>
            </a:solidFill>
            <a:ln w="25400" cap="flat" cmpd="sng" algn="ctr">
              <a:noFill/>
              <a:prstDash val="solid"/>
            </a:ln>
            <a:effectLst/>
          </p:spPr>
          <p:txBody>
            <a:bodyPr anchor="ctr"/>
            <a:lstStyle/>
            <a:p>
              <a:pPr algn="ctr" defTabSz="914400" fontAlgn="auto">
                <a:spcBef>
                  <a:spcPts val="0"/>
                </a:spcBef>
                <a:spcAft>
                  <a:spcPts val="0"/>
                </a:spcAft>
                <a:defRPr/>
              </a:pPr>
              <a:endParaRPr lang="zh-CN" altLang="en-US" sz="1200" kern="0">
                <a:solidFill>
                  <a:prstClr val="black"/>
                </a:solidFill>
                <a:latin typeface="Microsoft YaHei"/>
                <a:ea typeface="Microsoft YaHei"/>
              </a:endParaRPr>
            </a:p>
          </p:txBody>
        </p:sp>
        <p:sp>
          <p:nvSpPr>
            <p:cNvPr id="11" name="矩形 22"/>
            <p:cNvSpPr/>
            <p:nvPr userDrawn="1"/>
          </p:nvSpPr>
          <p:spPr>
            <a:xfrm rot="5400000">
              <a:off x="-1225308" y="3654749"/>
              <a:ext cx="264991" cy="298418"/>
            </a:xfrm>
            <a:prstGeom prst="rect">
              <a:avLst/>
            </a:prstGeom>
            <a:solidFill>
              <a:sysClr val="window" lastClr="FFFFFF">
                <a:lumMod val="50000"/>
              </a:sysClr>
            </a:solidFill>
            <a:ln w="25400" cap="flat" cmpd="sng" algn="ctr">
              <a:noFill/>
              <a:prstDash val="solid"/>
            </a:ln>
            <a:effectLst/>
          </p:spPr>
          <p:txBody>
            <a:bodyPr anchor="ctr"/>
            <a:lstStyle/>
            <a:p>
              <a:pPr algn="ctr" defTabSz="914400" fontAlgn="auto">
                <a:spcBef>
                  <a:spcPts val="0"/>
                </a:spcBef>
                <a:spcAft>
                  <a:spcPts val="0"/>
                </a:spcAft>
                <a:defRPr/>
              </a:pPr>
              <a:endParaRPr lang="zh-CN" altLang="en-US" sz="1200" kern="0">
                <a:solidFill>
                  <a:prstClr val="black"/>
                </a:solidFill>
                <a:latin typeface="Microsoft YaHei"/>
                <a:ea typeface="Microsoft YaHei"/>
              </a:endParaRPr>
            </a:p>
          </p:txBody>
        </p:sp>
        <p:sp>
          <p:nvSpPr>
            <p:cNvPr id="12" name="矩形 11"/>
            <p:cNvSpPr/>
            <p:nvPr userDrawn="1"/>
          </p:nvSpPr>
          <p:spPr>
            <a:xfrm rot="5400000">
              <a:off x="-1225307" y="3999078"/>
              <a:ext cx="264990" cy="298418"/>
            </a:xfrm>
            <a:prstGeom prst="rect">
              <a:avLst/>
            </a:prstGeom>
            <a:solidFill>
              <a:sysClr val="window" lastClr="FFFFFF">
                <a:lumMod val="75000"/>
              </a:sysClr>
            </a:solidFill>
            <a:ln w="25400" cap="flat" cmpd="sng" algn="ctr">
              <a:noFill/>
              <a:prstDash val="solid"/>
            </a:ln>
            <a:effectLst/>
          </p:spPr>
          <p:txBody>
            <a:bodyPr anchor="ctr"/>
            <a:lstStyle/>
            <a:p>
              <a:pPr algn="ctr" defTabSz="914400" fontAlgn="auto">
                <a:spcBef>
                  <a:spcPts val="0"/>
                </a:spcBef>
                <a:spcAft>
                  <a:spcPts val="0"/>
                </a:spcAft>
                <a:defRPr/>
              </a:pPr>
              <a:endParaRPr lang="zh-CN" altLang="en-US" sz="1200" kern="0">
                <a:solidFill>
                  <a:prstClr val="black"/>
                </a:solidFill>
                <a:latin typeface="Microsoft YaHei"/>
                <a:ea typeface="Microsoft YaHei"/>
              </a:endParaRPr>
            </a:p>
          </p:txBody>
        </p:sp>
        <p:sp>
          <p:nvSpPr>
            <p:cNvPr id="13" name="矩形 28"/>
            <p:cNvSpPr/>
            <p:nvPr userDrawn="1"/>
          </p:nvSpPr>
          <p:spPr>
            <a:xfrm rot="5400000">
              <a:off x="-1226100" y="2966884"/>
              <a:ext cx="266577" cy="298418"/>
            </a:xfrm>
            <a:prstGeom prst="rect">
              <a:avLst/>
            </a:prstGeom>
            <a:solidFill>
              <a:sysClr val="windowText" lastClr="000000"/>
            </a:solidFill>
            <a:ln w="25400" cap="flat" cmpd="sng" algn="ctr">
              <a:noFill/>
              <a:prstDash val="solid"/>
            </a:ln>
            <a:effectLst/>
          </p:spPr>
          <p:txBody>
            <a:bodyPr anchor="ctr"/>
            <a:lstStyle/>
            <a:p>
              <a:pPr algn="ctr" defTabSz="914400" fontAlgn="auto">
                <a:spcBef>
                  <a:spcPts val="0"/>
                </a:spcBef>
                <a:spcAft>
                  <a:spcPts val="0"/>
                </a:spcAft>
                <a:defRPr/>
              </a:pPr>
              <a:endParaRPr lang="zh-CN" altLang="en-US" sz="1200" kern="0">
                <a:solidFill>
                  <a:prstClr val="black"/>
                </a:solidFill>
                <a:latin typeface="Microsoft YaHei"/>
                <a:ea typeface="Microsoft YaHei"/>
              </a:endParaRPr>
            </a:p>
          </p:txBody>
        </p:sp>
        <p:sp>
          <p:nvSpPr>
            <p:cNvPr id="14" name="矩形 31"/>
            <p:cNvSpPr/>
            <p:nvPr userDrawn="1"/>
          </p:nvSpPr>
          <p:spPr>
            <a:xfrm rot="5400000">
              <a:off x="-1226100" y="4342613"/>
              <a:ext cx="266577" cy="298418"/>
            </a:xfrm>
            <a:prstGeom prst="rect">
              <a:avLst/>
            </a:prstGeom>
            <a:solidFill>
              <a:srgbClr val="D9D9D9"/>
            </a:solidFill>
            <a:ln w="25400" cap="flat" cmpd="sng" algn="ctr">
              <a:noFill/>
              <a:prstDash val="solid"/>
            </a:ln>
            <a:effectLst/>
          </p:spPr>
          <p:txBody>
            <a:bodyPr anchor="ctr"/>
            <a:lstStyle/>
            <a:p>
              <a:pPr algn="ctr" defTabSz="914400" fontAlgn="auto">
                <a:spcBef>
                  <a:spcPts val="0"/>
                </a:spcBef>
                <a:spcAft>
                  <a:spcPts val="0"/>
                </a:spcAft>
                <a:defRPr/>
              </a:pPr>
              <a:endParaRPr lang="zh-CN" altLang="en-US" sz="1200" kern="0">
                <a:solidFill>
                  <a:prstClr val="black"/>
                </a:solidFill>
                <a:latin typeface="Microsoft YaHei"/>
                <a:ea typeface="Microsoft YaHei"/>
              </a:endParaRPr>
            </a:p>
          </p:txBody>
        </p:sp>
        <p:sp>
          <p:nvSpPr>
            <p:cNvPr id="15" name="矩形 15"/>
            <p:cNvSpPr/>
            <p:nvPr userDrawn="1"/>
          </p:nvSpPr>
          <p:spPr>
            <a:xfrm rot="5400000">
              <a:off x="-806251" y="3999078"/>
              <a:ext cx="264990" cy="298418"/>
            </a:xfrm>
            <a:prstGeom prst="rect">
              <a:avLst/>
            </a:prstGeom>
            <a:solidFill>
              <a:srgbClr val="FFC000"/>
            </a:solidFill>
            <a:ln w="25400" cap="flat" cmpd="sng" algn="ctr">
              <a:noFill/>
              <a:prstDash val="solid"/>
            </a:ln>
            <a:effectLst/>
          </p:spPr>
          <p:txBody>
            <a:bodyPr anchor="ctr"/>
            <a:lstStyle/>
            <a:p>
              <a:pPr algn="ctr" defTabSz="914400" fontAlgn="auto">
                <a:spcBef>
                  <a:spcPts val="0"/>
                </a:spcBef>
                <a:spcAft>
                  <a:spcPts val="0"/>
                </a:spcAft>
                <a:defRPr/>
              </a:pPr>
              <a:endParaRPr lang="zh-CN" altLang="en-US" sz="1200" kern="0">
                <a:solidFill>
                  <a:prstClr val="black"/>
                </a:solidFill>
                <a:latin typeface="Microsoft YaHei"/>
                <a:ea typeface="Microsoft YaHei"/>
              </a:endParaRPr>
            </a:p>
          </p:txBody>
        </p:sp>
      </p:grpSp>
      <p:graphicFrame>
        <p:nvGraphicFramePr>
          <p:cNvPr id="16" name="Object 189"/>
          <p:cNvGraphicFramePr>
            <a:graphicFrameLocks noChangeAspect="1"/>
          </p:cNvGraphicFramePr>
          <p:nvPr/>
        </p:nvGraphicFramePr>
        <p:xfrm>
          <a:off x="1588" y="1588"/>
          <a:ext cx="3175" cy="1587"/>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16" name="Object 18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8" y="1588"/>
                        <a:ext cx="3175"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TextBox 40"/>
          <p:cNvSpPr txBox="1"/>
          <p:nvPr userDrawn="1"/>
        </p:nvSpPr>
        <p:spPr>
          <a:xfrm>
            <a:off x="3581400" y="2300288"/>
            <a:ext cx="7429500" cy="1314450"/>
          </a:xfrm>
          <a:prstGeom prst="rect">
            <a:avLst/>
          </a:prstGeom>
          <a:noFill/>
        </p:spPr>
        <p:txBody>
          <a:bodyPr/>
          <a:lstStyle/>
          <a:p>
            <a:pPr fontAlgn="auto">
              <a:spcBef>
                <a:spcPts val="0"/>
              </a:spcBef>
              <a:spcAft>
                <a:spcPts val="0"/>
              </a:spcAft>
              <a:defRPr/>
            </a:pPr>
            <a:endParaRPr lang="zh-CN" altLang="en-US" sz="1600" dirty="0">
              <a:latin typeface="Arial"/>
              <a:ea typeface="华文楷体" pitchFamily="2" charset="-122"/>
              <a:cs typeface="Arial" pitchFamily="34" charset="0"/>
              <a:sym typeface="Arial"/>
            </a:endParaRPr>
          </a:p>
        </p:txBody>
      </p:sp>
      <p:sp>
        <p:nvSpPr>
          <p:cNvPr id="5" name="标题 1"/>
          <p:cNvSpPr>
            <a:spLocks noGrp="1"/>
          </p:cNvSpPr>
          <p:nvPr>
            <p:ph type="title"/>
          </p:nvPr>
        </p:nvSpPr>
        <p:spPr>
          <a:xfrm>
            <a:off x="266701" y="157163"/>
            <a:ext cx="11087100" cy="657226"/>
          </a:xfrm>
          <a:prstGeom prst="rect">
            <a:avLst/>
          </a:prstGeom>
        </p:spPr>
        <p:txBody>
          <a:bodyPr/>
          <a:lstStyle>
            <a:lvl1pPr>
              <a:defRPr sz="2400" b="1">
                <a:latin typeface="Arial"/>
                <a:ea typeface="华文楷体" pitchFamily="2" charset="-122"/>
                <a:cs typeface="Arial"/>
                <a:sym typeface="Arial"/>
              </a:defRPr>
            </a:lvl1pPr>
          </a:lstStyle>
          <a:p>
            <a:r>
              <a:rPr lang="zh-CN" altLang="en-US" dirty="0"/>
              <a:t>单击此处编辑母版标题样式</a:t>
            </a:r>
          </a:p>
        </p:txBody>
      </p:sp>
      <p:sp>
        <p:nvSpPr>
          <p:cNvPr id="18" name="幻灯片编号占位符 3"/>
          <p:cNvSpPr>
            <a:spLocks noGrp="1"/>
          </p:cNvSpPr>
          <p:nvPr>
            <p:ph type="sldNum" sz="quarter" idx="10"/>
          </p:nvPr>
        </p:nvSpPr>
        <p:spPr>
          <a:xfrm>
            <a:off x="11618913" y="6477000"/>
            <a:ext cx="536575" cy="365125"/>
          </a:xfrm>
        </p:spPr>
        <p:txBody>
          <a:bodyPr/>
          <a:lstStyle>
            <a:lvl1pPr>
              <a:defRPr kumimoji="1">
                <a:latin typeface="Arial" panose="020B0604020202020204" pitchFamily="34" charset="0"/>
                <a:ea typeface="华文楷体" panose="02010600040101010101" pitchFamily="2" charset="-122"/>
                <a:cs typeface="Arial" panose="020B0604020202020204" pitchFamily="34" charset="0"/>
                <a:sym typeface="Arial" panose="020B0604020202020204" pitchFamily="34" charset="0"/>
              </a:defRPr>
            </a:lvl1pPr>
          </a:lstStyle>
          <a:p>
            <a:fld id="{D1F981BA-0160-4DC8-A8AF-E1B3956175C9}" type="slidenum">
              <a:rPr lang="zh-CN" altLang="en-US"/>
              <a:pPr/>
              <a:t>‹#›</a:t>
            </a:fld>
            <a:endParaRPr lang="zh-CN" altLang="en-US"/>
          </a:p>
        </p:txBody>
      </p:sp>
    </p:spTree>
    <p:extLst>
      <p:ext uri="{BB962C8B-B14F-4D97-AF65-F5344CB8AC3E}">
        <p14:creationId xmlns:p14="http://schemas.microsoft.com/office/powerpoint/2010/main" val="1789321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graphicFrame>
        <p:nvGraphicFramePr>
          <p:cNvPr id="3" name="对象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幻灯片" r:id="rId3" imgW="270" imgH="270" progId="TCLayout.ActiveDocument.1">
                  <p:embed/>
                </p:oleObj>
              </mc:Choice>
              <mc:Fallback>
                <p:oleObj name="think-cell 幻灯片" r:id="rId3" imgW="270" imgH="270" progId="TCLayout.ActiveDocument.1">
                  <p:embed/>
                  <p:pic>
                    <p:nvPicPr>
                      <p:cNvPr id="3" name="对象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标题 1"/>
          <p:cNvSpPr>
            <a:spLocks noGrp="1"/>
          </p:cNvSpPr>
          <p:nvPr>
            <p:ph type="title" hasCustomPrompt="1"/>
          </p:nvPr>
        </p:nvSpPr>
        <p:spPr/>
        <p:txBody>
          <a:bodyPr/>
          <a:lstStyle/>
          <a:p>
            <a:r>
              <a:rPr lang="en-US" altLang="zh-CN"/>
              <a:t>Click to add title</a:t>
            </a:r>
            <a:endParaRPr lang="zh-CN" altLang="en-US"/>
          </a:p>
        </p:txBody>
      </p:sp>
      <p:sp>
        <p:nvSpPr>
          <p:cNvPr id="4" name="页脚占位符 4"/>
          <p:cNvSpPr>
            <a:spLocks noGrp="1"/>
          </p:cNvSpPr>
          <p:nvPr>
            <p:ph type="ftr" sz="quarter" idx="3"/>
          </p:nvPr>
        </p:nvSpPr>
        <p:spPr>
          <a:xfrm>
            <a:off x="103094" y="6401173"/>
            <a:ext cx="11219330" cy="365125"/>
          </a:xfrm>
          <a:prstGeom prst="rect">
            <a:avLst/>
          </a:prstGeom>
        </p:spPr>
        <p:txBody>
          <a:bodyPr vert="horz" lIns="0" tIns="0" rIns="0" bIns="0" rtlCol="0" anchor="b"/>
          <a:lstStyle>
            <a:lvl1pPr algn="l">
              <a:defRPr sz="10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prstClr val="black">
                    <a:tint val="75000"/>
                  </a:prstClr>
                </a:solidFill>
                <a:effectLst/>
                <a:uLnTx/>
                <a:uFillTx/>
                <a:latin typeface="Arial"/>
                <a:ea typeface="华文楷体"/>
                <a:cs typeface="+mn-cs"/>
              </a:rPr>
              <a:t>Notes: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prstClr val="black">
                    <a:tint val="75000"/>
                  </a:prstClr>
                </a:solidFill>
                <a:effectLst/>
                <a:uLnTx/>
                <a:uFillTx/>
                <a:latin typeface="Arial"/>
                <a:ea typeface="华文楷体"/>
                <a:cs typeface="+mn-cs"/>
              </a:rPr>
              <a:t>Source</a:t>
            </a:r>
            <a:endParaRPr kumimoji="0" lang="zh-CN" altLang="en-US" sz="1000" b="0" i="0" u="none" strike="noStrike" kern="1200" cap="none" spc="0" normalizeH="0" baseline="0" noProof="0">
              <a:ln>
                <a:noFill/>
              </a:ln>
              <a:solidFill>
                <a:prstClr val="black">
                  <a:tint val="75000"/>
                </a:prstClr>
              </a:solidFill>
              <a:effectLst/>
              <a:uLnTx/>
              <a:uFillTx/>
              <a:latin typeface="Arial"/>
              <a:ea typeface="华文楷体"/>
              <a:cs typeface="+mn-cs"/>
            </a:endParaRPr>
          </a:p>
        </p:txBody>
      </p:sp>
    </p:spTree>
    <p:extLst>
      <p:ext uri="{BB962C8B-B14F-4D97-AF65-F5344CB8AC3E}">
        <p14:creationId xmlns:p14="http://schemas.microsoft.com/office/powerpoint/2010/main" val="12487001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矩形 1"/>
          <p:cNvSpPr/>
          <p:nvPr/>
        </p:nvSpPr>
        <p:spPr>
          <a:xfrm>
            <a:off x="471488" y="298450"/>
            <a:ext cx="107950" cy="431800"/>
          </a:xfrm>
          <a:prstGeom prst="rect">
            <a:avLst/>
          </a:prstGeom>
          <a:solidFill>
            <a:srgbClr val="ED540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3" name="日期占位符 1"/>
          <p:cNvSpPr>
            <a:spLocks noGrp="1"/>
          </p:cNvSpPr>
          <p:nvPr>
            <p:ph type="dt" sz="half" idx="10"/>
          </p:nvPr>
        </p:nvSpPr>
        <p:spPr/>
        <p:txBody>
          <a:bodyPr/>
          <a:lstStyle>
            <a:lvl1pPr>
              <a:defRPr/>
            </a:lvl1pPr>
          </a:lstStyle>
          <a:p>
            <a:pPr>
              <a:defRPr/>
            </a:pPr>
            <a:fld id="{7174F0DA-4CB7-4AA6-A0C6-A7E6065E0324}" type="datetimeFigureOut">
              <a:rPr lang="en-US"/>
              <a:pPr>
                <a:defRPr/>
              </a:pPr>
              <a:t>28.0%</a:t>
            </a:fld>
            <a:endParaRPr lang="en-US"/>
          </a:p>
        </p:txBody>
      </p:sp>
      <p:sp>
        <p:nvSpPr>
          <p:cNvPr id="4" name="页脚占位符 2"/>
          <p:cNvSpPr>
            <a:spLocks noGrp="1"/>
          </p:cNvSpPr>
          <p:nvPr>
            <p:ph type="ftr" sz="quarter" idx="11"/>
          </p:nvPr>
        </p:nvSpPr>
        <p:spPr/>
        <p:txBody>
          <a:bodyPr/>
          <a:lstStyle>
            <a:lvl1pPr>
              <a:defRPr/>
            </a:lvl1pPr>
          </a:lstStyle>
          <a:p>
            <a:pPr>
              <a:defRPr/>
            </a:pPr>
            <a:endParaRPr lang="en-US"/>
          </a:p>
        </p:txBody>
      </p:sp>
      <p:sp>
        <p:nvSpPr>
          <p:cNvPr id="5" name="灯片编号占位符 3"/>
          <p:cNvSpPr>
            <a:spLocks noGrp="1"/>
          </p:cNvSpPr>
          <p:nvPr>
            <p:ph type="sldNum" sz="quarter" idx="12"/>
          </p:nvPr>
        </p:nvSpPr>
        <p:spPr/>
        <p:txBody>
          <a:bodyPr/>
          <a:lstStyle>
            <a:lvl1pPr>
              <a:defRPr/>
            </a:lvl1pPr>
          </a:lstStyle>
          <a:p>
            <a:fld id="{FDFAAB8E-8471-40D8-9F75-79005EA55F76}" type="slidenum">
              <a:rPr lang="zh-CN" altLang="en-US"/>
              <a:pPr/>
              <a:t>‹#›</a:t>
            </a:fld>
            <a:endParaRPr lang="zh-CN" altLang="en-US"/>
          </a:p>
        </p:txBody>
      </p:sp>
    </p:spTree>
    <p:extLst>
      <p:ext uri="{BB962C8B-B14F-4D97-AF65-F5344CB8AC3E}">
        <p14:creationId xmlns:p14="http://schemas.microsoft.com/office/powerpoint/2010/main" val="65147541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1_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2" y="1709744"/>
            <a:ext cx="10515600" cy="2852737"/>
          </a:xfrm>
          <a:prstGeom prst="rect">
            <a:avLst/>
          </a:prstGeom>
        </p:spPr>
        <p:txBody>
          <a:bodyPr lIns="91430" tIns="45715" rIns="91430" bIns="45715"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2" y="4589465"/>
            <a:ext cx="10515600" cy="1500187"/>
          </a:xfrm>
          <a:prstGeom prst="rect">
            <a:avLst/>
          </a:prstGeom>
        </p:spPr>
        <p:txBody>
          <a:bodyPr lIns="91430" tIns="45715" rIns="91430" bIns="45715"/>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65">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2565" indent="0">
              <a:buNone/>
              <a:defRPr sz="1600">
                <a:solidFill>
                  <a:schemeClr val="tx1">
                    <a:tint val="75000"/>
                  </a:schemeClr>
                </a:solidFill>
              </a:defRPr>
            </a:lvl7pPr>
            <a:lvl8pPr marL="3199765" indent="0">
              <a:buNone/>
              <a:defRPr sz="1600">
                <a:solidFill>
                  <a:schemeClr val="tx1">
                    <a:tint val="75000"/>
                  </a:schemeClr>
                </a:solidFill>
              </a:defRPr>
            </a:lvl8pPr>
            <a:lvl9pPr marL="3656965"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838200" y="6356352"/>
            <a:ext cx="2743200" cy="365125"/>
          </a:xfrm>
          <a:prstGeom prst="rect">
            <a:avLst/>
          </a:prstGeom>
        </p:spPr>
        <p:txBody>
          <a:bodyPr lIns="91430" tIns="45715" rIns="91430" bIns="45715"/>
          <a:lstStyle>
            <a:lvl1pPr>
              <a:defRPr sz="16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600" b="0" i="0" u="none" strike="noStrike" kern="1200" cap="none" spc="0" normalizeH="0" baseline="0" noProof="0">
              <a:ln>
                <a:noFill/>
              </a:ln>
              <a:solidFill>
                <a:prstClr val="black"/>
              </a:solidFill>
              <a:effectLst/>
              <a:uLnTx/>
              <a:uFillTx/>
              <a:latin typeface="Arial" panose="020B0604020202020204"/>
              <a:ea typeface="华文楷体" panose="02010600040101010101" pitchFamily="2" charset="-122"/>
              <a:cs typeface="+mn-cs"/>
            </a:endParaRPr>
          </a:p>
        </p:txBody>
      </p:sp>
      <p:sp>
        <p:nvSpPr>
          <p:cNvPr id="5" name="Footer Placeholder 4"/>
          <p:cNvSpPr>
            <a:spLocks noGrp="1"/>
          </p:cNvSpPr>
          <p:nvPr>
            <p:ph type="ftr" sz="quarter" idx="11"/>
          </p:nvPr>
        </p:nvSpPr>
        <p:spPr>
          <a:xfrm>
            <a:off x="4038601" y="6356352"/>
            <a:ext cx="4114800" cy="365125"/>
          </a:xfrm>
          <a:prstGeom prst="rect">
            <a:avLst/>
          </a:prstGeom>
        </p:spPr>
        <p:txBody>
          <a:bodyPr lIns="91430" tIns="45715" rIns="91430" bIns="45715"/>
          <a:lstStyle>
            <a:lvl1pPr>
              <a:defRPr sz="16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600" b="0" i="0" u="none" strike="noStrike" kern="1200" cap="none" spc="0" normalizeH="0" baseline="0" noProof="0">
              <a:ln>
                <a:noFill/>
              </a:ln>
              <a:solidFill>
                <a:prstClr val="black"/>
              </a:solidFill>
              <a:effectLst/>
              <a:uLnTx/>
              <a:uFillTx/>
              <a:latin typeface="Arial" panose="020B0604020202020204"/>
              <a:ea typeface="华文楷体" panose="02010600040101010101" pitchFamily="2" charset="-122"/>
              <a:cs typeface="+mn-cs"/>
            </a:endParaRPr>
          </a:p>
        </p:txBody>
      </p:sp>
      <p:sp>
        <p:nvSpPr>
          <p:cNvPr id="6" name="Slide Number Placeholder 5"/>
          <p:cNvSpPr>
            <a:spLocks noGrp="1"/>
          </p:cNvSpPr>
          <p:nvPr>
            <p:ph type="sldNum" sz="quarter" idx="12"/>
          </p:nvPr>
        </p:nvSpPr>
        <p:spPr>
          <a:xfrm>
            <a:off x="8610600" y="6356352"/>
            <a:ext cx="2743200" cy="365125"/>
          </a:xfrm>
          <a:prstGeom prst="rect">
            <a:avLst/>
          </a:prstGeom>
        </p:spPr>
        <p:txBody>
          <a:bodyPr lIns="91430" tIns="45715" rIns="91430" bIns="45715"/>
          <a:lstStyle>
            <a:lvl1pPr>
              <a:defRPr sz="1600"/>
            </a:lvl1pPr>
          </a:lstStyle>
          <a:p>
            <a:pPr marL="0" marR="0" lvl="0" indent="0" algn="l" defTabSz="914400" rtl="0" eaLnBrk="1" fontAlgn="auto" latinLnBrk="0" hangingPunct="1">
              <a:lnSpc>
                <a:spcPct val="100000"/>
              </a:lnSpc>
              <a:spcBef>
                <a:spcPts val="0"/>
              </a:spcBef>
              <a:spcAft>
                <a:spcPts val="0"/>
              </a:spcAft>
              <a:buClrTx/>
              <a:buSzTx/>
              <a:buFontTx/>
              <a:buNone/>
              <a:defRPr/>
            </a:pPr>
            <a:fld id="{0A2A0ECD-7C31-7D4D-A354-7A5753C393E1}" type="slidenum">
              <a:rPr kumimoji="1" lang="zh-CN" altLang="en-US" sz="1600" b="0" i="0" u="none" strike="noStrike" kern="1200" cap="none" spc="0" normalizeH="0" baseline="0" noProof="0" smtClean="0">
                <a:ln>
                  <a:noFill/>
                </a:ln>
                <a:solidFill>
                  <a:prstClr val="black"/>
                </a:solidFill>
                <a:effectLst/>
                <a:uLnTx/>
                <a:uFillTx/>
                <a:latin typeface="Arial" panose="020B0604020202020204"/>
                <a:ea typeface="华文楷体" panose="02010600040101010101" pitchFamily="2" charset="-122"/>
                <a:cs typeface="+mn-cs"/>
              </a:rPr>
              <a:t>‹#›</a:t>
            </a:fld>
            <a:endParaRPr kumimoji="1" lang="zh-CN" altLang="en-US" sz="1600" b="0" i="0" u="none" strike="noStrike" kern="1200" cap="none" spc="0" normalizeH="0" baseline="0" noProof="0">
              <a:ln>
                <a:noFill/>
              </a:ln>
              <a:solidFill>
                <a:prstClr val="black"/>
              </a:solidFill>
              <a:effectLst/>
              <a:uLnTx/>
              <a:uFillTx/>
              <a:latin typeface="Arial" panose="020B0604020202020204"/>
              <a:ea typeface="华文楷体" panose="02010600040101010101" pitchFamily="2" charset="-122"/>
              <a:cs typeface="+mn-cs"/>
            </a:endParaRP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14" y="0"/>
            <a:ext cx="12188388" cy="68580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7" name="Title 1"/>
          <p:cNvSpPr>
            <a:spLocks noGrp="1"/>
          </p:cNvSpPr>
          <p:nvPr>
            <p:ph type="title"/>
          </p:nvPr>
        </p:nvSpPr>
        <p:spPr>
          <a:xfrm>
            <a:off x="708152" y="249899"/>
            <a:ext cx="10024504" cy="641784"/>
          </a:xfrm>
          <a:prstGeom prst="rect">
            <a:avLst/>
          </a:prstGeom>
        </p:spPr>
        <p:txBody>
          <a:bodyPr lIns="91430" tIns="45715" rIns="91430" bIns="45715">
            <a:normAutofit/>
          </a:bodyPr>
          <a:lstStyle>
            <a:lvl1pPr>
              <a:defRPr sz="2400" b="1" baseline="0">
                <a:latin typeface="Arial" panose="020B0604020202020204" pitchFamily="34" charset="0"/>
                <a:ea typeface="华文楷体" panose="02010600040101010101" pitchFamily="2" charset="-122"/>
              </a:defRPr>
            </a:lvl1pPr>
          </a:lstStyle>
          <a:p>
            <a:r>
              <a:rPr lang="zh-CN" altLang="en-US" dirty="0"/>
              <a:t>单击此处编辑母版标题样式</a:t>
            </a:r>
            <a:endParaRPr lang="en-US" dirty="0"/>
          </a:p>
        </p:txBody>
      </p:sp>
      <p:sp>
        <p:nvSpPr>
          <p:cNvPr id="9" name="文本框 8"/>
          <p:cNvSpPr txBox="1"/>
          <p:nvPr userDrawn="1"/>
        </p:nvSpPr>
        <p:spPr>
          <a:xfrm>
            <a:off x="11753733" y="6412207"/>
            <a:ext cx="382495" cy="262964"/>
          </a:xfrm>
          <a:prstGeom prst="rect">
            <a:avLst/>
          </a:prstGeom>
          <a:noFill/>
        </p:spPr>
        <p:txBody>
          <a:bodyPr wrap="none" lIns="121907" tIns="60953" rIns="121907" bIns="60953" rtlCol="0">
            <a:noAutofit/>
          </a:bodyPr>
          <a:lstStyle/>
          <a:p>
            <a:pPr marL="0" marR="0" lvl="0" indent="0" algn="l" defTabSz="914400" rtl="0" eaLnBrk="1" fontAlgn="auto" latinLnBrk="0" hangingPunct="1">
              <a:lnSpc>
                <a:spcPct val="100000"/>
              </a:lnSpc>
              <a:spcBef>
                <a:spcPts val="0"/>
              </a:spcBef>
              <a:spcAft>
                <a:spcPts val="0"/>
              </a:spcAft>
              <a:buClrTx/>
              <a:buSzTx/>
              <a:buFontTx/>
              <a:buNone/>
              <a:defRPr/>
            </a:pPr>
            <a:fld id="{0A2A0ECD-7C31-7D4D-A354-7A5753C393E1}" type="slidenum">
              <a:rPr kumimoji="1" lang="zh-CN" altLang="en-US" sz="1065" b="1" i="0" u="none" strike="noStrike" kern="1200" cap="none" spc="0" normalizeH="0" baseline="0" noProof="0" smtClean="0">
                <a:ln>
                  <a:noFill/>
                </a:ln>
                <a:solidFill>
                  <a:prstClr val="black"/>
                </a:solidFill>
                <a:effectLst/>
                <a:uLnTx/>
                <a:uFillTx/>
                <a:latin typeface="Arial" panose="020B0604020202020204"/>
                <a:ea typeface="华文楷体" panose="02010600040101010101" pitchFamily="2" charset="-122"/>
                <a:cs typeface="+mn-cs"/>
              </a:rPr>
              <a:t>‹#›</a:t>
            </a:fld>
            <a:endParaRPr kumimoji="0" lang="zh-CN" altLang="en-US" sz="1065" b="1" i="0" u="none" strike="noStrike" kern="1200" cap="none" spc="0" normalizeH="0" baseline="0" noProof="0" dirty="0">
              <a:ln>
                <a:noFill/>
              </a:ln>
              <a:solidFill>
                <a:prstClr val="black"/>
              </a:solidFill>
              <a:effectLst/>
              <a:uLnTx/>
              <a:uFillTx/>
              <a:latin typeface="Arial" panose="020B0604020202020204"/>
              <a:ea typeface="华文楷体" panose="02010600040101010101" pitchFamily="2" charset="-122"/>
              <a:cs typeface="+mn-cs"/>
            </a:endParaRPr>
          </a:p>
        </p:txBody>
      </p:sp>
      <p:sp>
        <p:nvSpPr>
          <p:cNvPr id="6" name="矩形 5">
            <a:extLst>
              <a:ext uri="{FF2B5EF4-FFF2-40B4-BE49-F238E27FC236}">
                <a16:creationId xmlns:a16="http://schemas.microsoft.com/office/drawing/2014/main" id="{88BAC330-E825-4409-9DCD-42FD47D4FDF0}"/>
              </a:ext>
            </a:extLst>
          </p:cNvPr>
          <p:cNvSpPr/>
          <p:nvPr userDrawn="1"/>
        </p:nvSpPr>
        <p:spPr>
          <a:xfrm>
            <a:off x="355743" y="249899"/>
            <a:ext cx="176065" cy="641784"/>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cs typeface="+mn-ea"/>
              <a:sym typeface="+mn-lt"/>
            </a:endParaRPr>
          </a:p>
        </p:txBody>
      </p:sp>
    </p:spTree>
  </p:cSld>
  <p:clrMapOvr>
    <a:masterClrMapping/>
  </p:clrMapOvr>
  <p:extLst>
    <p:ext uri="{DCECCB84-F9BA-43D5-87BE-67443E8EF086}">
      <p15:sldGuideLst xmlns:p15="http://schemas.microsoft.com/office/powerpoint/2012/main">
        <p15:guide id="1" pos="234" userDrawn="1">
          <p15:clr>
            <a:srgbClr val="FBAE40"/>
          </p15:clr>
        </p15:guide>
        <p15:guide id="2" pos="7423" userDrawn="1">
          <p15:clr>
            <a:srgbClr val="FBAE40"/>
          </p15:clr>
        </p15:guide>
        <p15:guide id="3" orient="horz" pos="686" userDrawn="1">
          <p15:clr>
            <a:srgbClr val="FBAE40"/>
          </p15:clr>
        </p15:guide>
        <p15:guide id="4" orient="horz" pos="390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7A38D9F-E9E4-43F1-BFFC-229492BFDE62}" type="datetimeFigureOut">
              <a:rPr lang="zh-CN" altLang="en-US" smtClean="0"/>
              <a:t>2021-06-15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FFD3E4-7AC9-497E-8074-75372EDA18A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37A38D9F-E9E4-43F1-BFFC-229492BFDE62}" type="datetimeFigureOut">
              <a:rPr lang="zh-CN" altLang="en-US" smtClean="0"/>
              <a:t>2021-06-15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FFD3E4-7AC9-497E-8074-75372EDA18A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37A38D9F-E9E4-43F1-BFFC-229492BFDE62}" type="datetimeFigureOut">
              <a:rPr lang="zh-CN" altLang="en-US" smtClean="0"/>
              <a:t>2021-06-15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5FFD3E4-7AC9-497E-8074-75372EDA18A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7A38D9F-E9E4-43F1-BFFC-229492BFDE62}" type="datetimeFigureOut">
              <a:rPr lang="zh-CN" altLang="en-US" smtClean="0"/>
              <a:t>2021-06-15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5FFD3E4-7AC9-497E-8074-75372EDA18A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7A38D9F-E9E4-43F1-BFFC-229492BFDE62}" type="datetimeFigureOut">
              <a:rPr lang="zh-CN" altLang="en-US" smtClean="0"/>
              <a:t>2021-06-15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FFD3E4-7AC9-497E-8074-75372EDA18A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7A38D9F-E9E4-43F1-BFFC-229492BFDE62}" type="datetimeFigureOut">
              <a:rPr lang="zh-CN" altLang="en-US" smtClean="0"/>
              <a:t>2021-06-15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FFD3E4-7AC9-497E-8074-75372EDA18A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0" name="对象 9" hidden="1"/>
          <p:cNvGraphicFramePr>
            <a:graphicFrameLocks noChangeAspect="1"/>
          </p:cNvGraphicFramePr>
          <p:nvPr userDrawn="1">
            <p:custDataLst>
              <p:tags r:id="rId14"/>
            </p:custDataLst>
            <p:extLst>
              <p:ext uri="{D42A27DB-BD31-4B8C-83A1-F6EECF244321}">
                <p14:modId xmlns:p14="http://schemas.microsoft.com/office/powerpoint/2010/main" val="15353376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幻灯片" r:id="rId15" imgW="498" imgH="499" progId="TCLayout.ActiveDocument.1">
                  <p:embed/>
                </p:oleObj>
              </mc:Choice>
              <mc:Fallback>
                <p:oleObj name="think-cell 幻灯片" r:id="rId15" imgW="498" imgH="499" progId="TCLayout.ActiveDocument.1">
                  <p:embed/>
                  <p:pic>
                    <p:nvPicPr>
                      <p:cNvPr id="0" name=""/>
                      <p:cNvPicPr/>
                      <p:nvPr/>
                    </p:nvPicPr>
                    <p:blipFill>
                      <a:blip r:embed="rId16"/>
                      <a:stretch>
                        <a:fillRect/>
                      </a:stretch>
                    </p:blipFill>
                    <p:spPr>
                      <a:xfrm>
                        <a:off x="1588" y="1588"/>
                        <a:ext cx="1588" cy="1588"/>
                      </a:xfrm>
                      <a:prstGeom prst="rect">
                        <a:avLst/>
                      </a:prstGeom>
                    </p:spPr>
                  </p:pic>
                </p:oleObj>
              </mc:Fallback>
            </mc:AlternateContent>
          </a:graphicData>
        </a:graphic>
      </p:graphicFrame>
      <p:pic>
        <p:nvPicPr>
          <p:cNvPr id="7" name="图片 6"/>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6" y="0"/>
            <a:ext cx="12188388" cy="6858000"/>
          </a:xfrm>
          <a:prstGeom prst="rect">
            <a:avLst/>
          </a:prstGeom>
        </p:spPr>
      </p:pic>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A38D9F-E9E4-43F1-BFFC-229492BFDE62}" type="datetimeFigureOut">
              <a:rPr lang="zh-CN" altLang="en-US" smtClean="0"/>
              <a:t>2021-06-15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FFD3E4-7AC9-497E-8074-75372EDA18A9}" type="slidenum">
              <a:rPr lang="zh-CN" altLang="en-US" smtClean="0"/>
              <a:t>‹#›</a:t>
            </a:fld>
            <a:endParaRPr lang="zh-CN" altLang="en-US"/>
          </a:p>
        </p:txBody>
      </p:sp>
      <p:pic>
        <p:nvPicPr>
          <p:cNvPr id="8" name="图片 7"/>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10836880" y="76200"/>
            <a:ext cx="1225195" cy="408398"/>
          </a:xfrm>
          <a:prstGeom prst="rect">
            <a:avLst/>
          </a:prstGeom>
        </p:spPr>
      </p:pic>
      <p:pic>
        <p:nvPicPr>
          <p:cNvPr id="9" name="图片 4"/>
          <p:cNvPicPr>
            <a:picLocks noChangeAspect="1"/>
          </p:cNvPicPr>
          <p:nvPr userDrawn="1"/>
        </p:nvPicPr>
        <p:blipFill>
          <a:blip r:embed="rId19"/>
          <a:stretch>
            <a:fillRect/>
          </a:stretch>
        </p:blipFill>
        <p:spPr>
          <a:xfrm>
            <a:off x="-2755900" y="755608"/>
            <a:ext cx="2679700" cy="4572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91" r:id="rId10"/>
    <p:sldLayoutId id="2147483694" r:id="rId11"/>
    <p:sldLayoutId id="2147483695" r:id="rId12"/>
  </p:sldLayoutIdLst>
  <p:txStyles>
    <p:titleStyle>
      <a:lvl1pPr algn="l" defTabSz="914400" rtl="0" eaLnBrk="1" latinLnBrk="0" hangingPunct="1">
        <a:lnSpc>
          <a:spcPct val="90000"/>
        </a:lnSpc>
        <a:spcBef>
          <a:spcPct val="0"/>
        </a:spcBef>
        <a:buNone/>
        <a:defRPr sz="4400" kern="1200">
          <a:solidFill>
            <a:schemeClr val="tx1"/>
          </a:solidFill>
          <a:latin typeface="华文楷体" panose="02010600040101010101" pitchFamily="2" charset="-122"/>
          <a:ea typeface="华文楷体" panose="02010600040101010101" pitchFamily="2"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华文楷体" panose="02010600040101010101" pitchFamily="2" charset="-122"/>
          <a:ea typeface="华文楷体" panose="0201060004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华文楷体" panose="02010600040101010101" pitchFamily="2" charset="-122"/>
          <a:ea typeface="华文楷体" panose="0201060004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华文楷体" panose="02010600040101010101" pitchFamily="2" charset="-122"/>
          <a:ea typeface="华文楷体" panose="0201060004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华文楷体" panose="02010600040101010101" pitchFamily="2" charset="-122"/>
          <a:ea typeface="华文楷体" panose="0201060004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华文楷体" panose="02010600040101010101" pitchFamily="2" charset="-122"/>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oleObject" Target="../embeddings/oleObject12.bin"/><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slideLayout" Target="../slideLayouts/slideLayout3.xml"/><Relationship Id="rId1" Type="http://schemas.openxmlformats.org/officeDocument/2006/relationships/tags" Target="../tags/tag40.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emf"/><Relationship Id="rId9"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3.xml"/><Relationship Id="rId1" Type="http://schemas.openxmlformats.org/officeDocument/2006/relationships/tags" Target="../tags/tag41.xml"/><Relationship Id="rId4" Type="http://schemas.openxmlformats.org/officeDocument/2006/relationships/image" Target="../media/image1.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3.xml"/><Relationship Id="rId1" Type="http://schemas.openxmlformats.org/officeDocument/2006/relationships/tags" Target="../tags/tag42.xml"/><Relationship Id="rId4" Type="http://schemas.openxmlformats.org/officeDocument/2006/relationships/image" Target="../media/image1.emf"/></Relationships>
</file>

<file path=ppt/slides/_rels/slide13.xml.rels><?xml version="1.0" encoding="UTF-8" standalone="yes"?>
<Relationships xmlns="http://schemas.openxmlformats.org/package/2006/relationships"><Relationship Id="rId8" Type="http://schemas.microsoft.com/office/2007/relationships/hdphoto" Target="../media/hdphoto5.wdp"/><Relationship Id="rId3" Type="http://schemas.openxmlformats.org/officeDocument/2006/relationships/oleObject" Target="../embeddings/oleObject14.bin"/><Relationship Id="rId7" Type="http://schemas.openxmlformats.org/officeDocument/2006/relationships/image" Target="../media/image23.png"/><Relationship Id="rId2" Type="http://schemas.openxmlformats.org/officeDocument/2006/relationships/slideLayout" Target="../slideLayouts/slideLayout3.xml"/><Relationship Id="rId1" Type="http://schemas.openxmlformats.org/officeDocument/2006/relationships/tags" Target="../tags/tag43.xml"/><Relationship Id="rId6" Type="http://schemas.microsoft.com/office/2007/relationships/hdphoto" Target="../media/hdphoto4.wdp"/><Relationship Id="rId5" Type="http://schemas.openxmlformats.org/officeDocument/2006/relationships/image" Target="../media/image22.png"/><Relationship Id="rId4" Type="http://schemas.openxmlformats.org/officeDocument/2006/relationships/image" Target="../media/image1.emf"/></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image" Target="../media/image1.emf"/><Relationship Id="rId4" Type="http://schemas.openxmlformats.org/officeDocument/2006/relationships/oleObject" Target="../embeddings/oleObject12.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3.xml"/><Relationship Id="rId1" Type="http://schemas.openxmlformats.org/officeDocument/2006/relationships/tags" Target="../tags/tag4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1.emf"/></Relationships>
</file>

<file path=ppt/slides/_rels/slide16.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oleObject" Target="../embeddings/oleObject16.bin"/><Relationship Id="rId7" Type="http://schemas.openxmlformats.org/officeDocument/2006/relationships/diagramQuickStyle" Target="../diagrams/quickStyle1.xml"/><Relationship Id="rId2" Type="http://schemas.openxmlformats.org/officeDocument/2006/relationships/slideLayout" Target="../slideLayouts/slideLayout3.xml"/><Relationship Id="rId1" Type="http://schemas.openxmlformats.org/officeDocument/2006/relationships/tags" Target="../tags/tag47.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1.emf"/><Relationship Id="rId9" Type="http://schemas.microsoft.com/office/2007/relationships/diagramDrawing" Target="../diagrams/drawing1.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3.xml"/><Relationship Id="rId1" Type="http://schemas.openxmlformats.org/officeDocument/2006/relationships/tags" Target="../tags/tag48.xml"/><Relationship Id="rId4" Type="http://schemas.openxmlformats.org/officeDocument/2006/relationships/image" Target="../media/image1.emf"/></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3.xml"/><Relationship Id="rId1" Type="http://schemas.openxmlformats.org/officeDocument/2006/relationships/tags" Target="../tags/tag49.xml"/><Relationship Id="rId4" Type="http://schemas.openxmlformats.org/officeDocument/2006/relationships/image" Target="../media/image1.emf"/></Relationships>
</file>

<file path=ppt/slides/_rels/slide2.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tags" Target="../tags/tag19.xml"/><Relationship Id="rId18" Type="http://schemas.openxmlformats.org/officeDocument/2006/relationships/slideLayout" Target="../slideLayouts/slideLayout3.xml"/><Relationship Id="rId3" Type="http://schemas.openxmlformats.org/officeDocument/2006/relationships/tags" Target="../tags/tag9.xml"/><Relationship Id="rId21" Type="http://schemas.openxmlformats.org/officeDocument/2006/relationships/image" Target="../media/image9.jpg"/><Relationship Id="rId7" Type="http://schemas.openxmlformats.org/officeDocument/2006/relationships/tags" Target="../tags/tag13.xml"/><Relationship Id="rId12" Type="http://schemas.openxmlformats.org/officeDocument/2006/relationships/tags" Target="../tags/tag18.xml"/><Relationship Id="rId17" Type="http://schemas.openxmlformats.org/officeDocument/2006/relationships/tags" Target="../tags/tag23.xml"/><Relationship Id="rId2" Type="http://schemas.openxmlformats.org/officeDocument/2006/relationships/tags" Target="../tags/tag8.xml"/><Relationship Id="rId16" Type="http://schemas.openxmlformats.org/officeDocument/2006/relationships/tags" Target="../tags/tag22.xml"/><Relationship Id="rId20" Type="http://schemas.openxmlformats.org/officeDocument/2006/relationships/image" Target="../media/image1.emf"/><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tags" Target="../tags/tag17.xml"/><Relationship Id="rId5" Type="http://schemas.openxmlformats.org/officeDocument/2006/relationships/tags" Target="../tags/tag11.xml"/><Relationship Id="rId15" Type="http://schemas.openxmlformats.org/officeDocument/2006/relationships/tags" Target="../tags/tag21.xml"/><Relationship Id="rId23" Type="http://schemas.openxmlformats.org/officeDocument/2006/relationships/chart" Target="../charts/chart2.xml"/><Relationship Id="rId10" Type="http://schemas.openxmlformats.org/officeDocument/2006/relationships/tags" Target="../tags/tag16.xml"/><Relationship Id="rId19" Type="http://schemas.openxmlformats.org/officeDocument/2006/relationships/oleObject" Target="../embeddings/oleObject6.bin"/><Relationship Id="rId4" Type="http://schemas.openxmlformats.org/officeDocument/2006/relationships/tags" Target="../tags/tag10.xml"/><Relationship Id="rId9" Type="http://schemas.openxmlformats.org/officeDocument/2006/relationships/tags" Target="../tags/tag15.xml"/><Relationship Id="rId14" Type="http://schemas.openxmlformats.org/officeDocument/2006/relationships/tags" Target="../tags/tag20.xml"/><Relationship Id="rId22" Type="http://schemas.openxmlformats.org/officeDocument/2006/relationships/chart" Target="../charts/chart1.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image" Target="../media/image1.emf"/><Relationship Id="rId4" Type="http://schemas.openxmlformats.org/officeDocument/2006/relationships/oleObject" Target="../embeddings/oleObject7.bin"/></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3.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10" Type="http://schemas.openxmlformats.org/officeDocument/2006/relationships/image" Target="../media/image1.emf"/><Relationship Id="rId4" Type="http://schemas.openxmlformats.org/officeDocument/2006/relationships/tags" Target="../tags/tag31.xml"/><Relationship Id="rId9" Type="http://schemas.openxmlformats.org/officeDocument/2006/relationships/oleObject" Target="../embeddings/oleObject9.bin"/></Relationships>
</file>

<file path=ppt/slides/_rels/slide6.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oleObject" Target="../embeddings/oleObject10.bin"/><Relationship Id="rId7" Type="http://schemas.openxmlformats.org/officeDocument/2006/relationships/image" Target="../media/image11.png"/><Relationship Id="rId2" Type="http://schemas.openxmlformats.org/officeDocument/2006/relationships/slideLayout" Target="../slideLayouts/slideLayout3.xml"/><Relationship Id="rId1" Type="http://schemas.openxmlformats.org/officeDocument/2006/relationships/tags" Target="../tags/tag35.xml"/><Relationship Id="rId6" Type="http://schemas.microsoft.com/office/2007/relationships/hdphoto" Target="../media/hdphoto1.wdp"/><Relationship Id="rId5" Type="http://schemas.openxmlformats.org/officeDocument/2006/relationships/image" Target="../media/image10.png"/><Relationship Id="rId10" Type="http://schemas.microsoft.com/office/2007/relationships/hdphoto" Target="../media/hdphoto3.wdp"/><Relationship Id="rId4" Type="http://schemas.openxmlformats.org/officeDocument/2006/relationships/image" Target="../media/image1.emf"/><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image" Target="../media/image1.emf"/><Relationship Id="rId5" Type="http://schemas.openxmlformats.org/officeDocument/2006/relationships/oleObject" Target="../embeddings/oleObject11.bin"/><Relationship Id="rId4"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3.xml"/><Relationship Id="rId1" Type="http://schemas.openxmlformats.org/officeDocument/2006/relationships/tags" Target="../tags/tag39.xml"/><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hidden="1"/>
          <p:cNvGraphicFramePr>
            <a:graphicFrameLocks noChangeAspect="1"/>
          </p:cNvGraphicFramePr>
          <p:nvPr>
            <p:custDataLst>
              <p:tags r:id="rId1"/>
            </p:custDataLst>
            <p:extLst>
              <p:ext uri="{D42A27DB-BD31-4B8C-83A1-F6EECF244321}">
                <p14:modId xmlns:p14="http://schemas.microsoft.com/office/powerpoint/2010/main" val="38229195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幻灯片" r:id="rId5" imgW="498" imgH="499" progId="TCLayout.ActiveDocument.1">
                  <p:embed/>
                </p:oleObj>
              </mc:Choice>
              <mc:Fallback>
                <p:oleObj name="think-cell 幻灯片" r:id="rId5" imgW="498" imgH="499"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矩形 3" hidden="1">
            <a:extLst>
              <a:ext uri="{FF2B5EF4-FFF2-40B4-BE49-F238E27FC236}">
                <a16:creationId xmlns:a16="http://schemas.microsoft.com/office/drawing/2014/main" id="{8C951E80-1142-40D8-89C4-125810B11264}"/>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altLang="zh-CN" sz="4000" b="1" dirty="0">
              <a:latin typeface="Arial" panose="020B0604020202020204" pitchFamily="34" charset="0"/>
              <a:ea typeface="华文楷体" panose="02010600040101010101" pitchFamily="2" charset="-122"/>
              <a:sym typeface="Arial" panose="020B0604020202020204" pitchFamily="34" charset="0"/>
            </a:endParaRPr>
          </a:p>
        </p:txBody>
      </p:sp>
      <p:sp>
        <p:nvSpPr>
          <p:cNvPr id="2" name="标题 1"/>
          <p:cNvSpPr>
            <a:spLocks noGrp="1"/>
          </p:cNvSpPr>
          <p:nvPr>
            <p:ph type="ctrTitle" idx="4294967295"/>
          </p:nvPr>
        </p:nvSpPr>
        <p:spPr>
          <a:xfrm>
            <a:off x="1026736" y="544236"/>
            <a:ext cx="10515600" cy="1325563"/>
          </a:xfrm>
        </p:spPr>
        <p:txBody>
          <a:bodyPr>
            <a:normAutofit fontScale="90000"/>
          </a:bodyPr>
          <a:lstStyle/>
          <a:p>
            <a:pPr>
              <a:lnSpc>
                <a:spcPct val="120000"/>
              </a:lnSpc>
            </a:pPr>
            <a:r>
              <a:rPr lang="zh-CN" altLang="en-US" b="1" dirty="0">
                <a:solidFill>
                  <a:srgbClr val="ED5408"/>
                </a:solidFill>
                <a:latin typeface="Arial" panose="020B0604020202020204" pitchFamily="34" charset="0"/>
                <a:ea typeface="+mj-ea"/>
                <a:cs typeface="+mn-ea"/>
                <a:sym typeface="+mn-lt"/>
              </a:rPr>
              <a:t>深</a:t>
            </a:r>
            <a:r>
              <a:rPr lang="zh-CN" altLang="en-US" b="1">
                <a:solidFill>
                  <a:srgbClr val="ED5408"/>
                </a:solidFill>
                <a:latin typeface="Arial" panose="020B0604020202020204" pitchFamily="34" charset="0"/>
                <a:ea typeface="+mj-ea"/>
                <a:cs typeface="+mn-ea"/>
                <a:sym typeface="+mn-lt"/>
              </a:rPr>
              <a:t>圳</a:t>
            </a:r>
            <a:r>
              <a:rPr lang="en-US" altLang="zh-CN" b="1">
                <a:solidFill>
                  <a:srgbClr val="ED5408"/>
                </a:solidFill>
                <a:latin typeface="Arial" panose="020B0604020202020204" pitchFamily="34" charset="0"/>
                <a:ea typeface="+mj-ea"/>
                <a:cs typeface="+mn-ea"/>
                <a:sym typeface="+mn-lt"/>
              </a:rPr>
              <a:t>CA·Themis</a:t>
            </a:r>
            <a:br>
              <a:rPr lang="en-US" altLang="zh-CN" b="1" dirty="0">
                <a:latin typeface="Arial" panose="020B0604020202020204" pitchFamily="34" charset="0"/>
                <a:ea typeface="+mj-ea"/>
                <a:cs typeface="+mn-ea"/>
                <a:sym typeface="+mn-lt"/>
              </a:rPr>
            </a:br>
            <a:r>
              <a:rPr lang="en-US" altLang="zh-CN" b="1">
                <a:latin typeface="Arial" panose="020B0604020202020204" pitchFamily="34" charset="0"/>
                <a:ea typeface="+mj-ea"/>
                <a:cs typeface="+mn-ea"/>
                <a:sym typeface="+mn-lt"/>
              </a:rPr>
              <a:t>       </a:t>
            </a:r>
            <a:r>
              <a:rPr lang="en-US" altLang="zh-CN" b="1">
                <a:solidFill>
                  <a:srgbClr val="ED5408"/>
                </a:solidFill>
                <a:latin typeface="Arial" panose="020B0604020202020204" pitchFamily="34" charset="0"/>
                <a:ea typeface="+mj-ea"/>
                <a:cs typeface="+mn-ea"/>
                <a:sym typeface="+mn-lt"/>
              </a:rPr>
              <a:t>——</a:t>
            </a:r>
            <a:r>
              <a:rPr lang="zh-CN" altLang="en-US" b="1">
                <a:solidFill>
                  <a:srgbClr val="ED5408"/>
                </a:solidFill>
                <a:latin typeface="Arial" panose="020B0604020202020204" pitchFamily="34" charset="0"/>
                <a:ea typeface="+mj-ea"/>
                <a:cs typeface="+mn-ea"/>
                <a:sym typeface="+mn-lt"/>
              </a:rPr>
              <a:t>守护数据资产安全 赋能数据资产增值</a:t>
            </a:r>
            <a:endParaRPr lang="zh-CN" altLang="en-US" b="1" dirty="0">
              <a:solidFill>
                <a:srgbClr val="ED5408"/>
              </a:solidFill>
              <a:latin typeface="Arial" panose="020B0604020202020204" pitchFamily="34" charset="0"/>
              <a:ea typeface="+mj-ea"/>
              <a:cs typeface="+mn-ea"/>
              <a:sym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8D9714AD-10AE-4F59-811A-D2A2197EA45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幻灯片" r:id="rId3" imgW="415" imgH="416" progId="TCLayout.ActiveDocument.1">
                  <p:embed/>
                </p:oleObj>
              </mc:Choice>
              <mc:Fallback>
                <p:oleObj name="think-cell 幻灯片" r:id="rId3" imgW="415" imgH="416" progId="TCLayout.ActiveDocument.1">
                  <p:embed/>
                  <p:pic>
                    <p:nvPicPr>
                      <p:cNvPr id="3" name="对象 2" hidden="1">
                        <a:extLst>
                          <a:ext uri="{FF2B5EF4-FFF2-40B4-BE49-F238E27FC236}">
                            <a16:creationId xmlns:a16="http://schemas.microsoft.com/office/drawing/2014/main" id="{8D9714AD-10AE-4F59-811A-D2A2197EA45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21" name="标题 1"/>
          <p:cNvSpPr>
            <a:spLocks noGrp="1"/>
          </p:cNvSpPr>
          <p:nvPr>
            <p:ph type="title"/>
          </p:nvPr>
        </p:nvSpPr>
        <p:spPr>
          <a:xfrm>
            <a:off x="691526" y="100271"/>
            <a:ext cx="10024504" cy="641784"/>
          </a:xfrm>
        </p:spPr>
        <p:txBody>
          <a:bodyPr>
            <a:normAutofit/>
          </a:bodyPr>
          <a:lstStyle/>
          <a:p>
            <a:r>
              <a:rPr lang="en-US" altLang="zh-CN">
                <a:solidFill>
                  <a:srgbClr val="ED5408"/>
                </a:solidFill>
              </a:rPr>
              <a:t>Themis 1.0 </a:t>
            </a:r>
            <a:r>
              <a:rPr lang="zh-CN" altLang="en-US">
                <a:solidFill>
                  <a:srgbClr val="ED5408"/>
                </a:solidFill>
              </a:rPr>
              <a:t>演示</a:t>
            </a:r>
            <a:endParaRPr lang="zh-CN" altLang="en-US" b="0"/>
          </a:p>
        </p:txBody>
      </p:sp>
      <p:sp>
        <p:nvSpPr>
          <p:cNvPr id="67" name="矩形 66"/>
          <p:cNvSpPr/>
          <p:nvPr/>
        </p:nvSpPr>
        <p:spPr>
          <a:xfrm>
            <a:off x="263844" y="4958920"/>
            <a:ext cx="1014377" cy="338554"/>
          </a:xfrm>
          <a:prstGeom prst="rect">
            <a:avLst/>
          </a:prstGeom>
          <a:solidFill>
            <a:schemeClr val="bg1"/>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a:ln>
                  <a:noFill/>
                </a:ln>
                <a:solidFill>
                  <a:srgbClr val="FE8637"/>
                </a:solidFill>
                <a:effectLst/>
                <a:uLnTx/>
                <a:uFillTx/>
                <a:latin typeface="华文楷体" panose="02010600040101010101" pitchFamily="2" charset="-122"/>
                <a:ea typeface="华文楷体" panose="02010600040101010101" pitchFamily="2" charset="-122"/>
                <a:cs typeface="+mn-cs"/>
              </a:rPr>
              <a:t>数据加密</a:t>
            </a:r>
            <a:endParaRPr kumimoji="0" lang="zh-CN" altLang="en-US" sz="1600" b="0" i="0" u="none" strike="noStrike" kern="1200" cap="none" spc="0" normalizeH="0" baseline="0" noProof="0">
              <a:ln>
                <a:noFill/>
              </a:ln>
              <a:solidFill>
                <a:srgbClr val="FE8637"/>
              </a:solidFill>
              <a:effectLst/>
              <a:uLnTx/>
              <a:uFillTx/>
              <a:latin typeface="Arial"/>
              <a:ea typeface="华文楷体"/>
              <a:cs typeface="+mn-cs"/>
            </a:endParaRPr>
          </a:p>
        </p:txBody>
      </p:sp>
      <p:pic>
        <p:nvPicPr>
          <p:cNvPr id="68" name="图片 67"/>
          <p:cNvPicPr>
            <a:picLocks noChangeAspect="1"/>
          </p:cNvPicPr>
          <p:nvPr/>
        </p:nvPicPr>
        <p:blipFill>
          <a:blip r:embed="rId5"/>
          <a:stretch>
            <a:fillRect/>
          </a:stretch>
        </p:blipFill>
        <p:spPr>
          <a:xfrm>
            <a:off x="1278622" y="3207786"/>
            <a:ext cx="3676963" cy="2052000"/>
          </a:xfrm>
          <a:prstGeom prst="rect">
            <a:avLst/>
          </a:prstGeom>
          <a:ln>
            <a:solidFill>
              <a:schemeClr val="accent1"/>
            </a:solidFill>
          </a:ln>
        </p:spPr>
      </p:pic>
      <p:pic>
        <p:nvPicPr>
          <p:cNvPr id="69" name="图片 68"/>
          <p:cNvPicPr>
            <a:picLocks noChangeAspect="1"/>
          </p:cNvPicPr>
          <p:nvPr/>
        </p:nvPicPr>
        <p:blipFill>
          <a:blip r:embed="rId6"/>
          <a:stretch>
            <a:fillRect/>
          </a:stretch>
        </p:blipFill>
        <p:spPr>
          <a:xfrm>
            <a:off x="1669587" y="3835053"/>
            <a:ext cx="3907824" cy="2052000"/>
          </a:xfrm>
          <a:prstGeom prst="rect">
            <a:avLst/>
          </a:prstGeom>
          <a:ln>
            <a:solidFill>
              <a:schemeClr val="accent1"/>
            </a:solidFill>
          </a:ln>
        </p:spPr>
      </p:pic>
      <p:sp>
        <p:nvSpPr>
          <p:cNvPr id="70" name="矩形 69"/>
          <p:cNvSpPr/>
          <p:nvPr/>
        </p:nvSpPr>
        <p:spPr>
          <a:xfrm>
            <a:off x="6252561" y="3284161"/>
            <a:ext cx="288000" cy="792000"/>
          </a:xfrm>
          <a:prstGeom prst="rect">
            <a:avLst/>
          </a:prstGeom>
          <a:solidFill>
            <a:schemeClr val="accent2"/>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a:ln>
                  <a:noFill/>
                </a:ln>
                <a:solidFill>
                  <a:prstClr val="white"/>
                </a:solidFill>
                <a:effectLst/>
                <a:uLnTx/>
                <a:uFillTx/>
                <a:latin typeface="华文楷体" panose="02010600040101010101" pitchFamily="2" charset="-122"/>
                <a:ea typeface="华文楷体" panose="02010600040101010101" pitchFamily="2" charset="-122"/>
                <a:cs typeface="+mn-cs"/>
              </a:rPr>
              <a:t>被授权方</a:t>
            </a:r>
            <a:endParaRPr kumimoji="0" lang="zh-CN" altLang="en-US" sz="1200" b="0" i="0" u="none" strike="noStrike" kern="1200" cap="none" spc="0" normalizeH="0" baseline="0" noProof="0">
              <a:ln>
                <a:noFill/>
              </a:ln>
              <a:solidFill>
                <a:prstClr val="white"/>
              </a:solidFill>
              <a:effectLst/>
              <a:uLnTx/>
              <a:uFillTx/>
              <a:latin typeface="Arial"/>
              <a:ea typeface="华文楷体"/>
              <a:cs typeface="+mn-cs"/>
            </a:endParaRPr>
          </a:p>
        </p:txBody>
      </p:sp>
      <p:sp>
        <p:nvSpPr>
          <p:cNvPr id="71" name="矩形 70"/>
          <p:cNvSpPr/>
          <p:nvPr/>
        </p:nvSpPr>
        <p:spPr>
          <a:xfrm>
            <a:off x="279580" y="3369212"/>
            <a:ext cx="288000" cy="792000"/>
          </a:xfrm>
          <a:prstGeom prst="rect">
            <a:avLst/>
          </a:prstGeom>
          <a:solidFill>
            <a:schemeClr val="accent2"/>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a:ln>
                  <a:noFill/>
                </a:ln>
                <a:solidFill>
                  <a:prstClr val="white"/>
                </a:solidFill>
                <a:effectLst/>
                <a:uLnTx/>
                <a:uFillTx/>
                <a:latin typeface="华文楷体" panose="02010600040101010101" pitchFamily="2" charset="-122"/>
                <a:ea typeface="华文楷体" panose="02010600040101010101" pitchFamily="2" charset="-122"/>
                <a:cs typeface="+mn-cs"/>
              </a:rPr>
              <a:t>数据属主</a:t>
            </a:r>
            <a:endParaRPr kumimoji="0" lang="zh-CN" altLang="en-US" sz="1200" b="0" i="0" u="none" strike="noStrike" kern="1200" cap="none" spc="0" normalizeH="0" baseline="0" noProof="0">
              <a:ln>
                <a:noFill/>
              </a:ln>
              <a:solidFill>
                <a:prstClr val="white"/>
              </a:solidFill>
              <a:effectLst/>
              <a:uLnTx/>
              <a:uFillTx/>
              <a:latin typeface="Arial"/>
              <a:ea typeface="华文楷体"/>
              <a:cs typeface="+mn-cs"/>
            </a:endParaRPr>
          </a:p>
        </p:txBody>
      </p:sp>
      <p:sp>
        <p:nvSpPr>
          <p:cNvPr id="72" name="矩形 71"/>
          <p:cNvSpPr/>
          <p:nvPr/>
        </p:nvSpPr>
        <p:spPr>
          <a:xfrm>
            <a:off x="232406" y="6042342"/>
            <a:ext cx="1077252" cy="338554"/>
          </a:xfrm>
          <a:prstGeom prst="rect">
            <a:avLst/>
          </a:prstGeom>
          <a:solidFill>
            <a:schemeClr val="bg1"/>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a:ln>
                  <a:noFill/>
                </a:ln>
                <a:solidFill>
                  <a:srgbClr val="FE8637"/>
                </a:solidFill>
                <a:effectLst/>
                <a:uLnTx/>
                <a:uFillTx/>
                <a:latin typeface="华文楷体" panose="02010600040101010101" pitchFamily="2" charset="-122"/>
                <a:ea typeface="华文楷体" panose="02010600040101010101" pitchFamily="2" charset="-122"/>
                <a:cs typeface="+mn-cs"/>
              </a:rPr>
              <a:t>数据授权</a:t>
            </a:r>
            <a:endParaRPr kumimoji="0" lang="zh-CN" altLang="en-US" sz="1600" b="0" i="0" u="none" strike="noStrike" kern="1200" cap="none" spc="0" normalizeH="0" baseline="0" noProof="0">
              <a:ln>
                <a:noFill/>
              </a:ln>
              <a:solidFill>
                <a:srgbClr val="FE8637"/>
              </a:solidFill>
              <a:effectLst/>
              <a:uLnTx/>
              <a:uFillTx/>
              <a:latin typeface="Arial"/>
              <a:ea typeface="华文楷体"/>
              <a:cs typeface="+mn-cs"/>
            </a:endParaRPr>
          </a:p>
        </p:txBody>
      </p:sp>
      <p:sp>
        <p:nvSpPr>
          <p:cNvPr id="73" name="矩形 72"/>
          <p:cNvSpPr/>
          <p:nvPr/>
        </p:nvSpPr>
        <p:spPr>
          <a:xfrm>
            <a:off x="6036256" y="5457832"/>
            <a:ext cx="1135151" cy="338554"/>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a:ln>
                  <a:noFill/>
                </a:ln>
                <a:solidFill>
                  <a:srgbClr val="ED7D31"/>
                </a:solidFill>
                <a:effectLst/>
                <a:uLnTx/>
                <a:uFillTx/>
                <a:latin typeface="华文楷体" panose="02010600040101010101" pitchFamily="2" charset="-122"/>
                <a:ea typeface="华文楷体" panose="02010600040101010101" pitchFamily="2" charset="-122"/>
                <a:cs typeface="+mn-cs"/>
              </a:rPr>
              <a:t>密文计算</a:t>
            </a:r>
            <a:endParaRPr kumimoji="0" lang="zh-CN" altLang="en-US" sz="1600" b="0" i="0" u="none" strike="noStrike" kern="1200" cap="none" spc="0" normalizeH="0" baseline="0" noProof="0">
              <a:ln>
                <a:noFill/>
              </a:ln>
              <a:solidFill>
                <a:srgbClr val="ED7D31"/>
              </a:solidFill>
              <a:effectLst/>
              <a:uLnTx/>
              <a:uFillTx/>
              <a:latin typeface="Arial"/>
              <a:ea typeface="华文楷体"/>
              <a:cs typeface="+mn-cs"/>
            </a:endParaRPr>
          </a:p>
        </p:txBody>
      </p:sp>
      <p:sp>
        <p:nvSpPr>
          <p:cNvPr id="74" name="矩形 73"/>
          <p:cNvSpPr/>
          <p:nvPr/>
        </p:nvSpPr>
        <p:spPr>
          <a:xfrm>
            <a:off x="5824872" y="6246968"/>
            <a:ext cx="1557918" cy="338554"/>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a:ln>
                  <a:noFill/>
                </a:ln>
                <a:solidFill>
                  <a:srgbClr val="ED7D31"/>
                </a:solidFill>
                <a:effectLst/>
                <a:uLnTx/>
                <a:uFillTx/>
                <a:latin typeface="华文楷体" panose="02010600040101010101" pitchFamily="2" charset="-122"/>
                <a:ea typeface="华文楷体" panose="02010600040101010101" pitchFamily="2" charset="-122"/>
                <a:cs typeface="+mn-cs"/>
              </a:rPr>
              <a:t>结果解密</a:t>
            </a:r>
            <a:endParaRPr kumimoji="0" lang="zh-CN" altLang="en-US" sz="1600" b="0" i="0" u="none" strike="noStrike" kern="1200" cap="none" spc="0" normalizeH="0" baseline="0" noProof="0">
              <a:ln>
                <a:noFill/>
              </a:ln>
              <a:solidFill>
                <a:srgbClr val="ED7D31"/>
              </a:solidFill>
              <a:effectLst/>
              <a:uLnTx/>
              <a:uFillTx/>
              <a:latin typeface="Arial"/>
              <a:ea typeface="华文楷体"/>
              <a:cs typeface="+mn-cs"/>
            </a:endParaRPr>
          </a:p>
        </p:txBody>
      </p:sp>
      <p:pic>
        <p:nvPicPr>
          <p:cNvPr id="75" name="图片 74"/>
          <p:cNvPicPr>
            <a:picLocks noChangeAspect="1"/>
          </p:cNvPicPr>
          <p:nvPr/>
        </p:nvPicPr>
        <p:blipFill>
          <a:blip r:embed="rId7"/>
          <a:stretch>
            <a:fillRect/>
          </a:stretch>
        </p:blipFill>
        <p:spPr>
          <a:xfrm>
            <a:off x="7218437" y="3390484"/>
            <a:ext cx="4510566" cy="2869940"/>
          </a:xfrm>
          <a:prstGeom prst="rect">
            <a:avLst/>
          </a:prstGeom>
          <a:ln>
            <a:solidFill>
              <a:schemeClr val="accent1"/>
            </a:solidFill>
          </a:ln>
        </p:spPr>
      </p:pic>
      <p:pic>
        <p:nvPicPr>
          <p:cNvPr id="76" name="图片 75"/>
          <p:cNvPicPr>
            <a:picLocks noChangeAspect="1"/>
          </p:cNvPicPr>
          <p:nvPr/>
        </p:nvPicPr>
        <p:blipFill>
          <a:blip r:embed="rId8"/>
          <a:stretch>
            <a:fillRect/>
          </a:stretch>
        </p:blipFill>
        <p:spPr>
          <a:xfrm>
            <a:off x="7621965" y="3830178"/>
            <a:ext cx="4153065" cy="2544386"/>
          </a:xfrm>
          <a:prstGeom prst="rect">
            <a:avLst/>
          </a:prstGeom>
          <a:ln>
            <a:solidFill>
              <a:schemeClr val="accent1"/>
            </a:solidFill>
          </a:ln>
        </p:spPr>
      </p:pic>
      <p:pic>
        <p:nvPicPr>
          <p:cNvPr id="77" name="图片 76"/>
          <p:cNvPicPr>
            <a:picLocks noChangeAspect="1"/>
          </p:cNvPicPr>
          <p:nvPr/>
        </p:nvPicPr>
        <p:blipFill>
          <a:blip r:embed="rId9"/>
          <a:stretch>
            <a:fillRect/>
          </a:stretch>
        </p:blipFill>
        <p:spPr>
          <a:xfrm>
            <a:off x="7985667" y="4447524"/>
            <a:ext cx="3943866" cy="2096317"/>
          </a:xfrm>
          <a:prstGeom prst="rect">
            <a:avLst/>
          </a:prstGeom>
          <a:ln>
            <a:solidFill>
              <a:schemeClr val="accent1"/>
            </a:solidFill>
          </a:ln>
        </p:spPr>
      </p:pic>
      <p:sp>
        <p:nvSpPr>
          <p:cNvPr id="78" name="矩形 77"/>
          <p:cNvSpPr/>
          <p:nvPr/>
        </p:nvSpPr>
        <p:spPr>
          <a:xfrm>
            <a:off x="6067824" y="4696477"/>
            <a:ext cx="1072015" cy="338554"/>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a:ln>
                  <a:noFill/>
                </a:ln>
                <a:solidFill>
                  <a:srgbClr val="ED7D31"/>
                </a:solidFill>
                <a:effectLst/>
                <a:uLnTx/>
                <a:uFillTx/>
                <a:latin typeface="华文楷体" panose="02010600040101010101" pitchFamily="2" charset="-122"/>
                <a:ea typeface="华文楷体" panose="02010600040101010101" pitchFamily="2" charset="-122"/>
                <a:cs typeface="+mn-cs"/>
              </a:rPr>
              <a:t>数据鉴权</a:t>
            </a:r>
            <a:endParaRPr kumimoji="0" lang="zh-CN" altLang="en-US" sz="1600" b="0" i="0" u="none" strike="noStrike" kern="1200" cap="none" spc="0" normalizeH="0" baseline="0" noProof="0">
              <a:ln>
                <a:noFill/>
              </a:ln>
              <a:solidFill>
                <a:srgbClr val="ED7D31"/>
              </a:solidFill>
              <a:effectLst/>
              <a:uLnTx/>
              <a:uFillTx/>
              <a:latin typeface="Arial"/>
              <a:ea typeface="华文楷体"/>
              <a:cs typeface="+mn-cs"/>
            </a:endParaRPr>
          </a:p>
        </p:txBody>
      </p:sp>
      <p:pic>
        <p:nvPicPr>
          <p:cNvPr id="79" name="图片 78"/>
          <p:cNvPicPr>
            <a:picLocks noChangeAspect="1"/>
          </p:cNvPicPr>
          <p:nvPr/>
        </p:nvPicPr>
        <p:blipFill>
          <a:blip r:embed="rId10"/>
          <a:stretch>
            <a:fillRect/>
          </a:stretch>
        </p:blipFill>
        <p:spPr>
          <a:xfrm>
            <a:off x="1877937" y="4602435"/>
            <a:ext cx="3848745" cy="2052000"/>
          </a:xfrm>
          <a:prstGeom prst="rect">
            <a:avLst/>
          </a:prstGeom>
          <a:ln>
            <a:solidFill>
              <a:schemeClr val="accent1"/>
            </a:solidFill>
          </a:ln>
        </p:spPr>
      </p:pic>
      <p:pic>
        <p:nvPicPr>
          <p:cNvPr id="80" name="图片 79"/>
          <p:cNvPicPr>
            <a:picLocks noChangeAspect="1"/>
          </p:cNvPicPr>
          <p:nvPr/>
        </p:nvPicPr>
        <p:blipFill>
          <a:blip r:embed="rId11"/>
          <a:stretch>
            <a:fillRect/>
          </a:stretch>
        </p:blipFill>
        <p:spPr>
          <a:xfrm>
            <a:off x="924344" y="728614"/>
            <a:ext cx="3528000" cy="2035150"/>
          </a:xfrm>
          <a:prstGeom prst="rect">
            <a:avLst/>
          </a:prstGeom>
        </p:spPr>
      </p:pic>
      <p:pic>
        <p:nvPicPr>
          <p:cNvPr id="81" name="图片 80"/>
          <p:cNvPicPr>
            <a:picLocks noChangeAspect="1"/>
          </p:cNvPicPr>
          <p:nvPr/>
        </p:nvPicPr>
        <p:blipFill>
          <a:blip r:embed="rId12"/>
          <a:stretch>
            <a:fillRect/>
          </a:stretch>
        </p:blipFill>
        <p:spPr>
          <a:xfrm>
            <a:off x="8062053" y="719131"/>
            <a:ext cx="3723663" cy="2034000"/>
          </a:xfrm>
          <a:prstGeom prst="rect">
            <a:avLst/>
          </a:prstGeom>
        </p:spPr>
      </p:pic>
      <p:sp>
        <p:nvSpPr>
          <p:cNvPr id="82" name="矩形 81"/>
          <p:cNvSpPr/>
          <p:nvPr/>
        </p:nvSpPr>
        <p:spPr>
          <a:xfrm>
            <a:off x="235556" y="1180875"/>
            <a:ext cx="288000" cy="1080000"/>
          </a:xfrm>
          <a:prstGeom prst="rect">
            <a:avLst/>
          </a:prstGeom>
          <a:solidFill>
            <a:schemeClr val="bg1"/>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a:ln>
                  <a:noFill/>
                </a:ln>
                <a:solidFill>
                  <a:srgbClr val="FE8637"/>
                </a:solidFill>
                <a:effectLst/>
                <a:uLnTx/>
                <a:uFillTx/>
                <a:latin typeface="华文楷体" panose="02010600040101010101" pitchFamily="2" charset="-122"/>
                <a:ea typeface="华文楷体" panose="02010600040101010101" pitchFamily="2" charset="-122"/>
                <a:cs typeface="+mn-cs"/>
              </a:rPr>
              <a:t>官网首页</a:t>
            </a:r>
            <a:endParaRPr kumimoji="0" lang="zh-CN" altLang="en-US" sz="1600" b="0" i="0" u="none" strike="noStrike" kern="1200" cap="none" spc="0" normalizeH="0" baseline="0" noProof="0">
              <a:ln>
                <a:noFill/>
              </a:ln>
              <a:solidFill>
                <a:srgbClr val="FE8637"/>
              </a:solidFill>
              <a:effectLst/>
              <a:uLnTx/>
              <a:uFillTx/>
              <a:latin typeface="Arial"/>
              <a:ea typeface="华文楷体"/>
              <a:cs typeface="+mn-cs"/>
            </a:endParaRPr>
          </a:p>
        </p:txBody>
      </p:sp>
      <p:sp>
        <p:nvSpPr>
          <p:cNvPr id="83" name="矩形 82"/>
          <p:cNvSpPr/>
          <p:nvPr/>
        </p:nvSpPr>
        <p:spPr>
          <a:xfrm>
            <a:off x="7296643" y="926537"/>
            <a:ext cx="288000" cy="1569660"/>
          </a:xfrm>
          <a:prstGeom prst="rect">
            <a:avLst/>
          </a:prstGeom>
          <a:solidFill>
            <a:schemeClr val="bg1"/>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a:ln>
                  <a:noFill/>
                </a:ln>
                <a:solidFill>
                  <a:srgbClr val="FE8637"/>
                </a:solidFill>
                <a:effectLst/>
                <a:uLnTx/>
                <a:uFillTx/>
                <a:latin typeface="华文楷体" panose="02010600040101010101" pitchFamily="2" charset="-122"/>
                <a:ea typeface="华文楷体" panose="02010600040101010101" pitchFamily="2" charset="-122"/>
                <a:cs typeface="+mn-cs"/>
              </a:rPr>
              <a:t>管理后台首页</a:t>
            </a:r>
            <a:endParaRPr kumimoji="0" lang="zh-CN" altLang="en-US" sz="1600" b="0" i="0" u="none" strike="noStrike" kern="1200" cap="none" spc="0" normalizeH="0" baseline="0" noProof="0">
              <a:ln>
                <a:noFill/>
              </a:ln>
              <a:solidFill>
                <a:srgbClr val="FE8637"/>
              </a:solidFill>
              <a:effectLst/>
              <a:uLnTx/>
              <a:uFillTx/>
              <a:latin typeface="Arial"/>
              <a:ea typeface="华文楷体"/>
              <a:cs typeface="+mn-cs"/>
            </a:endParaRPr>
          </a:p>
        </p:txBody>
      </p:sp>
      <p:sp>
        <p:nvSpPr>
          <p:cNvPr id="84" name="右箭头 83"/>
          <p:cNvSpPr/>
          <p:nvPr/>
        </p:nvSpPr>
        <p:spPr>
          <a:xfrm>
            <a:off x="539921" y="1483646"/>
            <a:ext cx="324000" cy="324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华文楷体"/>
              <a:cs typeface="+mn-cs"/>
            </a:endParaRPr>
          </a:p>
        </p:txBody>
      </p:sp>
      <p:sp>
        <p:nvSpPr>
          <p:cNvPr id="85" name="右箭头 84"/>
          <p:cNvSpPr/>
          <p:nvPr/>
        </p:nvSpPr>
        <p:spPr>
          <a:xfrm>
            <a:off x="7669467" y="1470199"/>
            <a:ext cx="324000" cy="324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华文楷体"/>
              <a:cs typeface="+mn-cs"/>
            </a:endParaRPr>
          </a:p>
        </p:txBody>
      </p:sp>
      <p:sp>
        <p:nvSpPr>
          <p:cNvPr id="86" name="Freeform 72"/>
          <p:cNvSpPr>
            <a:spLocks noEditPoints="1"/>
          </p:cNvSpPr>
          <p:nvPr/>
        </p:nvSpPr>
        <p:spPr bwMode="auto">
          <a:xfrm>
            <a:off x="619272" y="3528703"/>
            <a:ext cx="504000" cy="612000"/>
          </a:xfrm>
          <a:custGeom>
            <a:avLst/>
            <a:gdLst/>
            <a:ahLst/>
            <a:cxnLst>
              <a:cxn ang="0">
                <a:pos x="19" y="35"/>
              </a:cxn>
              <a:cxn ang="0">
                <a:pos x="19" y="11"/>
              </a:cxn>
              <a:cxn ang="0">
                <a:pos x="55" y="11"/>
              </a:cxn>
              <a:cxn ang="0">
                <a:pos x="54" y="34"/>
              </a:cxn>
              <a:cxn ang="0">
                <a:pos x="50" y="45"/>
              </a:cxn>
              <a:cxn ang="0">
                <a:pos x="37" y="51"/>
              </a:cxn>
              <a:cxn ang="0">
                <a:pos x="37" y="51"/>
              </a:cxn>
              <a:cxn ang="0">
                <a:pos x="24" y="45"/>
              </a:cxn>
              <a:cxn ang="0">
                <a:pos x="19" y="35"/>
              </a:cxn>
              <a:cxn ang="0">
                <a:pos x="12" y="103"/>
              </a:cxn>
              <a:cxn ang="0">
                <a:pos x="64" y="103"/>
              </a:cxn>
              <a:cxn ang="0">
                <a:pos x="61" y="107"/>
              </a:cxn>
              <a:cxn ang="0">
                <a:pos x="14" y="107"/>
              </a:cxn>
              <a:cxn ang="0">
                <a:pos x="12" y="103"/>
              </a:cxn>
              <a:cxn ang="0">
                <a:pos x="66" y="64"/>
              </a:cxn>
              <a:cxn ang="0">
                <a:pos x="72" y="86"/>
              </a:cxn>
              <a:cxn ang="0">
                <a:pos x="64" y="99"/>
              </a:cxn>
              <a:cxn ang="0">
                <a:pos x="62" y="99"/>
              </a:cxn>
              <a:cxn ang="0">
                <a:pos x="62" y="69"/>
              </a:cxn>
              <a:cxn ang="0">
                <a:pos x="39" y="69"/>
              </a:cxn>
              <a:cxn ang="0">
                <a:pos x="46" y="53"/>
              </a:cxn>
              <a:cxn ang="0">
                <a:pos x="48" y="52"/>
              </a:cxn>
              <a:cxn ang="0">
                <a:pos x="61" y="55"/>
              </a:cxn>
              <a:cxn ang="0">
                <a:pos x="62" y="55"/>
              </a:cxn>
              <a:cxn ang="0">
                <a:pos x="62" y="56"/>
              </a:cxn>
              <a:cxn ang="0">
                <a:pos x="66" y="64"/>
              </a:cxn>
              <a:cxn ang="0">
                <a:pos x="66" y="64"/>
              </a:cxn>
              <a:cxn ang="0">
                <a:pos x="13" y="99"/>
              </a:cxn>
              <a:cxn ang="0">
                <a:pos x="10" y="99"/>
              </a:cxn>
              <a:cxn ang="0">
                <a:pos x="2" y="86"/>
              </a:cxn>
              <a:cxn ang="0">
                <a:pos x="8" y="64"/>
              </a:cxn>
              <a:cxn ang="0">
                <a:pos x="12" y="55"/>
              </a:cxn>
              <a:cxn ang="0">
                <a:pos x="13" y="55"/>
              </a:cxn>
              <a:cxn ang="0">
                <a:pos x="13" y="55"/>
              </a:cxn>
              <a:cxn ang="0">
                <a:pos x="26" y="52"/>
              </a:cxn>
              <a:cxn ang="0">
                <a:pos x="28" y="53"/>
              </a:cxn>
              <a:cxn ang="0">
                <a:pos x="36" y="69"/>
              </a:cxn>
              <a:cxn ang="0">
                <a:pos x="13" y="69"/>
              </a:cxn>
              <a:cxn ang="0">
                <a:pos x="13" y="99"/>
              </a:cxn>
            </a:cxnLst>
            <a:rect l="0" t="0" r="r" b="b"/>
            <a:pathLst>
              <a:path w="74" h="107">
                <a:moveTo>
                  <a:pt x="19" y="35"/>
                </a:moveTo>
                <a:cubicBezTo>
                  <a:pt x="18" y="26"/>
                  <a:pt x="18" y="18"/>
                  <a:pt x="19" y="11"/>
                </a:cubicBezTo>
                <a:cubicBezTo>
                  <a:pt x="35" y="0"/>
                  <a:pt x="43" y="12"/>
                  <a:pt x="55" y="11"/>
                </a:cubicBezTo>
                <a:cubicBezTo>
                  <a:pt x="56" y="18"/>
                  <a:pt x="55" y="28"/>
                  <a:pt x="54" y="34"/>
                </a:cubicBezTo>
                <a:cubicBezTo>
                  <a:pt x="53" y="38"/>
                  <a:pt x="52" y="42"/>
                  <a:pt x="50" y="45"/>
                </a:cubicBezTo>
                <a:cubicBezTo>
                  <a:pt x="46" y="49"/>
                  <a:pt x="42" y="51"/>
                  <a:pt x="37" y="51"/>
                </a:cubicBezTo>
                <a:cubicBezTo>
                  <a:pt x="37" y="51"/>
                  <a:pt x="37" y="51"/>
                  <a:pt x="37" y="51"/>
                </a:cubicBezTo>
                <a:cubicBezTo>
                  <a:pt x="32" y="51"/>
                  <a:pt x="27" y="49"/>
                  <a:pt x="24" y="45"/>
                </a:cubicBezTo>
                <a:cubicBezTo>
                  <a:pt x="22" y="42"/>
                  <a:pt x="20" y="38"/>
                  <a:pt x="19" y="35"/>
                </a:cubicBezTo>
                <a:close/>
                <a:moveTo>
                  <a:pt x="12" y="103"/>
                </a:moveTo>
                <a:cubicBezTo>
                  <a:pt x="64" y="103"/>
                  <a:pt x="64" y="103"/>
                  <a:pt x="64" y="103"/>
                </a:cubicBezTo>
                <a:cubicBezTo>
                  <a:pt x="61" y="107"/>
                  <a:pt x="61" y="107"/>
                  <a:pt x="61" y="107"/>
                </a:cubicBezTo>
                <a:cubicBezTo>
                  <a:pt x="14" y="107"/>
                  <a:pt x="14" y="107"/>
                  <a:pt x="14" y="107"/>
                </a:cubicBezTo>
                <a:cubicBezTo>
                  <a:pt x="12" y="103"/>
                  <a:pt x="12" y="103"/>
                  <a:pt x="12" y="103"/>
                </a:cubicBezTo>
                <a:close/>
                <a:moveTo>
                  <a:pt x="66" y="64"/>
                </a:moveTo>
                <a:cubicBezTo>
                  <a:pt x="72" y="86"/>
                  <a:pt x="72" y="86"/>
                  <a:pt x="72" y="86"/>
                </a:cubicBezTo>
                <a:cubicBezTo>
                  <a:pt x="74" y="93"/>
                  <a:pt x="73" y="99"/>
                  <a:pt x="64" y="99"/>
                </a:cubicBezTo>
                <a:cubicBezTo>
                  <a:pt x="62" y="99"/>
                  <a:pt x="62" y="99"/>
                  <a:pt x="62" y="99"/>
                </a:cubicBezTo>
                <a:cubicBezTo>
                  <a:pt x="62" y="69"/>
                  <a:pt x="62" y="69"/>
                  <a:pt x="62" y="69"/>
                </a:cubicBezTo>
                <a:cubicBezTo>
                  <a:pt x="39" y="69"/>
                  <a:pt x="39" y="69"/>
                  <a:pt x="39" y="69"/>
                </a:cubicBezTo>
                <a:cubicBezTo>
                  <a:pt x="46" y="53"/>
                  <a:pt x="46" y="53"/>
                  <a:pt x="46" y="53"/>
                </a:cubicBezTo>
                <a:cubicBezTo>
                  <a:pt x="48" y="52"/>
                  <a:pt x="48" y="52"/>
                  <a:pt x="48" y="52"/>
                </a:cubicBezTo>
                <a:cubicBezTo>
                  <a:pt x="61" y="55"/>
                  <a:pt x="61" y="55"/>
                  <a:pt x="61" y="55"/>
                </a:cubicBezTo>
                <a:cubicBezTo>
                  <a:pt x="62" y="55"/>
                  <a:pt x="62" y="55"/>
                  <a:pt x="62" y="55"/>
                </a:cubicBezTo>
                <a:cubicBezTo>
                  <a:pt x="62" y="56"/>
                  <a:pt x="62" y="56"/>
                  <a:pt x="62" y="56"/>
                </a:cubicBezTo>
                <a:cubicBezTo>
                  <a:pt x="64" y="58"/>
                  <a:pt x="66" y="61"/>
                  <a:pt x="66" y="64"/>
                </a:cubicBezTo>
                <a:cubicBezTo>
                  <a:pt x="66" y="64"/>
                  <a:pt x="66" y="64"/>
                  <a:pt x="66" y="64"/>
                </a:cubicBezTo>
                <a:close/>
                <a:moveTo>
                  <a:pt x="13" y="99"/>
                </a:moveTo>
                <a:cubicBezTo>
                  <a:pt x="10" y="99"/>
                  <a:pt x="10" y="99"/>
                  <a:pt x="10" y="99"/>
                </a:cubicBezTo>
                <a:cubicBezTo>
                  <a:pt x="1" y="99"/>
                  <a:pt x="0" y="93"/>
                  <a:pt x="2" y="86"/>
                </a:cubicBezTo>
                <a:cubicBezTo>
                  <a:pt x="8" y="64"/>
                  <a:pt x="8" y="64"/>
                  <a:pt x="8" y="64"/>
                </a:cubicBezTo>
                <a:cubicBezTo>
                  <a:pt x="8" y="60"/>
                  <a:pt x="10" y="57"/>
                  <a:pt x="12" y="55"/>
                </a:cubicBezTo>
                <a:cubicBezTo>
                  <a:pt x="13" y="55"/>
                  <a:pt x="13" y="55"/>
                  <a:pt x="13" y="55"/>
                </a:cubicBezTo>
                <a:cubicBezTo>
                  <a:pt x="13" y="55"/>
                  <a:pt x="13" y="55"/>
                  <a:pt x="13" y="55"/>
                </a:cubicBezTo>
                <a:cubicBezTo>
                  <a:pt x="26" y="52"/>
                  <a:pt x="26" y="52"/>
                  <a:pt x="26" y="52"/>
                </a:cubicBezTo>
                <a:cubicBezTo>
                  <a:pt x="28" y="53"/>
                  <a:pt x="28" y="53"/>
                  <a:pt x="28" y="53"/>
                </a:cubicBezTo>
                <a:cubicBezTo>
                  <a:pt x="36" y="69"/>
                  <a:pt x="36" y="69"/>
                  <a:pt x="36" y="69"/>
                </a:cubicBezTo>
                <a:cubicBezTo>
                  <a:pt x="13" y="69"/>
                  <a:pt x="13" y="69"/>
                  <a:pt x="13" y="69"/>
                </a:cubicBezTo>
                <a:lnTo>
                  <a:pt x="13" y="99"/>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华文楷体"/>
              <a:cs typeface="+mn-cs"/>
            </a:endParaRPr>
          </a:p>
        </p:txBody>
      </p:sp>
      <p:sp>
        <p:nvSpPr>
          <p:cNvPr id="87" name="Freeform 76"/>
          <p:cNvSpPr>
            <a:spLocks noEditPoints="1"/>
          </p:cNvSpPr>
          <p:nvPr/>
        </p:nvSpPr>
        <p:spPr bwMode="auto">
          <a:xfrm>
            <a:off x="6591795" y="3454289"/>
            <a:ext cx="504000" cy="612000"/>
          </a:xfrm>
          <a:custGeom>
            <a:avLst/>
            <a:gdLst/>
            <a:ahLst/>
            <a:cxnLst>
              <a:cxn ang="0">
                <a:pos x="16" y="108"/>
              </a:cxn>
              <a:cxn ang="0">
                <a:pos x="12" y="108"/>
              </a:cxn>
              <a:cxn ang="0">
                <a:pos x="2" y="92"/>
              </a:cxn>
              <a:cxn ang="0">
                <a:pos x="9" y="65"/>
              </a:cxn>
              <a:cxn ang="0">
                <a:pos x="15" y="54"/>
              </a:cxn>
              <a:cxn ang="0">
                <a:pos x="15" y="54"/>
              </a:cxn>
              <a:cxn ang="0">
                <a:pos x="16" y="54"/>
              </a:cxn>
              <a:cxn ang="0">
                <a:pos x="32" y="50"/>
              </a:cxn>
              <a:cxn ang="0">
                <a:pos x="35" y="52"/>
              </a:cxn>
              <a:cxn ang="0">
                <a:pos x="43" y="71"/>
              </a:cxn>
              <a:cxn ang="0">
                <a:pos x="19" y="71"/>
              </a:cxn>
              <a:cxn ang="0">
                <a:pos x="16" y="74"/>
              </a:cxn>
              <a:cxn ang="0">
                <a:pos x="16" y="108"/>
              </a:cxn>
              <a:cxn ang="0">
                <a:pos x="21" y="76"/>
              </a:cxn>
              <a:cxn ang="0">
                <a:pos x="21" y="107"/>
              </a:cxn>
              <a:cxn ang="0">
                <a:pos x="71" y="107"/>
              </a:cxn>
              <a:cxn ang="0">
                <a:pos x="71" y="76"/>
              </a:cxn>
              <a:cxn ang="0">
                <a:pos x="21" y="76"/>
              </a:cxn>
              <a:cxn ang="0">
                <a:pos x="29" y="33"/>
              </a:cxn>
              <a:cxn ang="0">
                <a:pos x="30" y="17"/>
              </a:cxn>
              <a:cxn ang="0">
                <a:pos x="48" y="17"/>
              </a:cxn>
              <a:cxn ang="0">
                <a:pos x="58" y="20"/>
              </a:cxn>
              <a:cxn ang="0">
                <a:pos x="59" y="33"/>
              </a:cxn>
              <a:cxn ang="0">
                <a:pos x="64" y="26"/>
              </a:cxn>
              <a:cxn ang="0">
                <a:pos x="62" y="9"/>
              </a:cxn>
              <a:cxn ang="0">
                <a:pos x="48" y="3"/>
              </a:cxn>
              <a:cxn ang="0">
                <a:pos x="27" y="7"/>
              </a:cxn>
              <a:cxn ang="0">
                <a:pos x="25" y="29"/>
              </a:cxn>
              <a:cxn ang="0">
                <a:pos x="29" y="33"/>
              </a:cxn>
              <a:cxn ang="0">
                <a:pos x="14" y="112"/>
              </a:cxn>
              <a:cxn ang="0">
                <a:pos x="78" y="112"/>
              </a:cxn>
              <a:cxn ang="0">
                <a:pos x="74" y="118"/>
              </a:cxn>
              <a:cxn ang="0">
                <a:pos x="17" y="118"/>
              </a:cxn>
              <a:cxn ang="0">
                <a:pos x="14" y="112"/>
              </a:cxn>
              <a:cxn ang="0">
                <a:pos x="81" y="65"/>
              </a:cxn>
              <a:cxn ang="0">
                <a:pos x="88" y="92"/>
              </a:cxn>
              <a:cxn ang="0">
                <a:pos x="79" y="108"/>
              </a:cxn>
              <a:cxn ang="0">
                <a:pos x="76" y="108"/>
              </a:cxn>
              <a:cxn ang="0">
                <a:pos x="76" y="75"/>
              </a:cxn>
              <a:cxn ang="0">
                <a:pos x="72" y="71"/>
              </a:cxn>
              <a:cxn ang="0">
                <a:pos x="48" y="71"/>
              </a:cxn>
              <a:cxn ang="0">
                <a:pos x="56" y="52"/>
              </a:cxn>
              <a:cxn ang="0">
                <a:pos x="59" y="50"/>
              </a:cxn>
              <a:cxn ang="0">
                <a:pos x="75" y="54"/>
              </a:cxn>
              <a:cxn ang="0">
                <a:pos x="76" y="54"/>
              </a:cxn>
              <a:cxn ang="0">
                <a:pos x="76" y="55"/>
              </a:cxn>
              <a:cxn ang="0">
                <a:pos x="81" y="65"/>
              </a:cxn>
            </a:cxnLst>
            <a:rect l="0" t="0" r="r" b="b"/>
            <a:pathLst>
              <a:path w="91" h="118">
                <a:moveTo>
                  <a:pt x="16" y="108"/>
                </a:moveTo>
                <a:cubicBezTo>
                  <a:pt x="12" y="108"/>
                  <a:pt x="12" y="108"/>
                  <a:pt x="12" y="108"/>
                </a:cubicBezTo>
                <a:cubicBezTo>
                  <a:pt x="1" y="108"/>
                  <a:pt x="0" y="101"/>
                  <a:pt x="2" y="92"/>
                </a:cubicBezTo>
                <a:cubicBezTo>
                  <a:pt x="9" y="65"/>
                  <a:pt x="9" y="65"/>
                  <a:pt x="9" y="65"/>
                </a:cubicBezTo>
                <a:cubicBezTo>
                  <a:pt x="10" y="61"/>
                  <a:pt x="12" y="57"/>
                  <a:pt x="15" y="54"/>
                </a:cubicBezTo>
                <a:cubicBezTo>
                  <a:pt x="15" y="54"/>
                  <a:pt x="15" y="54"/>
                  <a:pt x="15" y="54"/>
                </a:cubicBezTo>
                <a:cubicBezTo>
                  <a:pt x="16" y="54"/>
                  <a:pt x="16" y="54"/>
                  <a:pt x="16" y="54"/>
                </a:cubicBezTo>
                <a:cubicBezTo>
                  <a:pt x="32" y="50"/>
                  <a:pt x="32" y="50"/>
                  <a:pt x="32" y="50"/>
                </a:cubicBezTo>
                <a:cubicBezTo>
                  <a:pt x="35" y="52"/>
                  <a:pt x="35" y="52"/>
                  <a:pt x="35" y="52"/>
                </a:cubicBezTo>
                <a:cubicBezTo>
                  <a:pt x="43" y="71"/>
                  <a:pt x="43" y="71"/>
                  <a:pt x="43" y="71"/>
                </a:cubicBezTo>
                <a:cubicBezTo>
                  <a:pt x="19" y="71"/>
                  <a:pt x="19" y="71"/>
                  <a:pt x="19" y="71"/>
                </a:cubicBezTo>
                <a:cubicBezTo>
                  <a:pt x="16" y="74"/>
                  <a:pt x="16" y="74"/>
                  <a:pt x="16" y="74"/>
                </a:cubicBezTo>
                <a:cubicBezTo>
                  <a:pt x="16" y="108"/>
                  <a:pt x="16" y="108"/>
                  <a:pt x="16" y="108"/>
                </a:cubicBezTo>
                <a:close/>
                <a:moveTo>
                  <a:pt x="21" y="76"/>
                </a:moveTo>
                <a:cubicBezTo>
                  <a:pt x="21" y="107"/>
                  <a:pt x="21" y="107"/>
                  <a:pt x="21" y="107"/>
                </a:cubicBezTo>
                <a:cubicBezTo>
                  <a:pt x="71" y="107"/>
                  <a:pt x="71" y="107"/>
                  <a:pt x="71" y="107"/>
                </a:cubicBezTo>
                <a:cubicBezTo>
                  <a:pt x="71" y="76"/>
                  <a:pt x="71" y="76"/>
                  <a:pt x="71" y="76"/>
                </a:cubicBezTo>
                <a:cubicBezTo>
                  <a:pt x="21" y="76"/>
                  <a:pt x="21" y="76"/>
                  <a:pt x="21" y="76"/>
                </a:cubicBezTo>
                <a:close/>
                <a:moveTo>
                  <a:pt x="29" y="33"/>
                </a:moveTo>
                <a:cubicBezTo>
                  <a:pt x="29" y="26"/>
                  <a:pt x="28" y="24"/>
                  <a:pt x="30" y="17"/>
                </a:cubicBezTo>
                <a:cubicBezTo>
                  <a:pt x="34" y="20"/>
                  <a:pt x="44" y="18"/>
                  <a:pt x="48" y="17"/>
                </a:cubicBezTo>
                <a:cubicBezTo>
                  <a:pt x="50" y="20"/>
                  <a:pt x="54" y="21"/>
                  <a:pt x="58" y="20"/>
                </a:cubicBezTo>
                <a:cubicBezTo>
                  <a:pt x="59" y="25"/>
                  <a:pt x="59" y="26"/>
                  <a:pt x="59" y="33"/>
                </a:cubicBezTo>
                <a:cubicBezTo>
                  <a:pt x="59" y="33"/>
                  <a:pt x="63" y="30"/>
                  <a:pt x="64" y="26"/>
                </a:cubicBezTo>
                <a:cubicBezTo>
                  <a:pt x="64" y="23"/>
                  <a:pt x="63" y="11"/>
                  <a:pt x="62" y="9"/>
                </a:cubicBezTo>
                <a:cubicBezTo>
                  <a:pt x="60" y="5"/>
                  <a:pt x="56" y="2"/>
                  <a:pt x="48" y="3"/>
                </a:cubicBezTo>
                <a:cubicBezTo>
                  <a:pt x="40" y="0"/>
                  <a:pt x="31" y="3"/>
                  <a:pt x="27" y="7"/>
                </a:cubicBezTo>
                <a:cubicBezTo>
                  <a:pt x="25" y="9"/>
                  <a:pt x="23" y="27"/>
                  <a:pt x="25" y="29"/>
                </a:cubicBezTo>
                <a:cubicBezTo>
                  <a:pt x="27" y="32"/>
                  <a:pt x="29" y="33"/>
                  <a:pt x="29" y="33"/>
                </a:cubicBezTo>
                <a:close/>
                <a:moveTo>
                  <a:pt x="14" y="112"/>
                </a:moveTo>
                <a:cubicBezTo>
                  <a:pt x="78" y="112"/>
                  <a:pt x="78" y="112"/>
                  <a:pt x="78" y="112"/>
                </a:cubicBezTo>
                <a:cubicBezTo>
                  <a:pt x="74" y="118"/>
                  <a:pt x="74" y="118"/>
                  <a:pt x="74" y="118"/>
                </a:cubicBezTo>
                <a:cubicBezTo>
                  <a:pt x="17" y="118"/>
                  <a:pt x="17" y="118"/>
                  <a:pt x="17" y="118"/>
                </a:cubicBezTo>
                <a:cubicBezTo>
                  <a:pt x="14" y="112"/>
                  <a:pt x="14" y="112"/>
                  <a:pt x="14" y="112"/>
                </a:cubicBezTo>
                <a:close/>
                <a:moveTo>
                  <a:pt x="81" y="65"/>
                </a:moveTo>
                <a:cubicBezTo>
                  <a:pt x="88" y="92"/>
                  <a:pt x="88" y="92"/>
                  <a:pt x="88" y="92"/>
                </a:cubicBezTo>
                <a:cubicBezTo>
                  <a:pt x="91" y="101"/>
                  <a:pt x="89" y="108"/>
                  <a:pt x="79" y="108"/>
                </a:cubicBezTo>
                <a:cubicBezTo>
                  <a:pt x="76" y="108"/>
                  <a:pt x="76" y="108"/>
                  <a:pt x="76" y="108"/>
                </a:cubicBezTo>
                <a:cubicBezTo>
                  <a:pt x="76" y="75"/>
                  <a:pt x="76" y="75"/>
                  <a:pt x="76" y="75"/>
                </a:cubicBezTo>
                <a:cubicBezTo>
                  <a:pt x="72" y="71"/>
                  <a:pt x="72" y="71"/>
                  <a:pt x="72" y="71"/>
                </a:cubicBezTo>
                <a:cubicBezTo>
                  <a:pt x="48" y="71"/>
                  <a:pt x="48" y="71"/>
                  <a:pt x="48" y="71"/>
                </a:cubicBezTo>
                <a:cubicBezTo>
                  <a:pt x="56" y="52"/>
                  <a:pt x="56" y="52"/>
                  <a:pt x="56" y="52"/>
                </a:cubicBezTo>
                <a:cubicBezTo>
                  <a:pt x="59" y="50"/>
                  <a:pt x="59" y="50"/>
                  <a:pt x="59" y="50"/>
                </a:cubicBezTo>
                <a:cubicBezTo>
                  <a:pt x="75" y="54"/>
                  <a:pt x="75" y="54"/>
                  <a:pt x="75" y="54"/>
                </a:cubicBezTo>
                <a:cubicBezTo>
                  <a:pt x="76" y="54"/>
                  <a:pt x="76" y="54"/>
                  <a:pt x="76" y="54"/>
                </a:cubicBezTo>
                <a:cubicBezTo>
                  <a:pt x="76" y="55"/>
                  <a:pt x="76" y="55"/>
                  <a:pt x="76" y="55"/>
                </a:cubicBezTo>
                <a:cubicBezTo>
                  <a:pt x="79" y="58"/>
                  <a:pt x="80" y="61"/>
                  <a:pt x="81" y="6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华文楷体"/>
              <a:cs typeface="+mn-cs"/>
            </a:endParaRPr>
          </a:p>
        </p:txBody>
      </p:sp>
      <p:cxnSp>
        <p:nvCxnSpPr>
          <p:cNvPr id="88" name="直接箭头连接符 87"/>
          <p:cNvCxnSpPr>
            <a:endCxn id="72" idx="0"/>
          </p:cNvCxnSpPr>
          <p:nvPr/>
        </p:nvCxnSpPr>
        <p:spPr>
          <a:xfrm flipH="1">
            <a:off x="771032" y="5248922"/>
            <a:ext cx="132852" cy="79342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9" name="下箭头 88"/>
          <p:cNvSpPr/>
          <p:nvPr/>
        </p:nvSpPr>
        <p:spPr>
          <a:xfrm>
            <a:off x="691027" y="4358584"/>
            <a:ext cx="196052" cy="428323"/>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华文楷体"/>
              <a:cs typeface="+mn-cs"/>
            </a:endParaRPr>
          </a:p>
        </p:txBody>
      </p:sp>
      <p:sp>
        <p:nvSpPr>
          <p:cNvPr id="96" name="下箭头 95"/>
          <p:cNvSpPr/>
          <p:nvPr/>
        </p:nvSpPr>
        <p:spPr>
          <a:xfrm>
            <a:off x="684853" y="5561986"/>
            <a:ext cx="196052" cy="428323"/>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华文楷体"/>
              <a:cs typeface="+mn-cs"/>
            </a:endParaRPr>
          </a:p>
        </p:txBody>
      </p:sp>
      <p:sp>
        <p:nvSpPr>
          <p:cNvPr id="98" name="下箭头 97"/>
          <p:cNvSpPr/>
          <p:nvPr/>
        </p:nvSpPr>
        <p:spPr>
          <a:xfrm>
            <a:off x="6532912" y="5064897"/>
            <a:ext cx="196052" cy="428323"/>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华文楷体"/>
              <a:cs typeface="+mn-cs"/>
            </a:endParaRPr>
          </a:p>
        </p:txBody>
      </p:sp>
      <p:sp>
        <p:nvSpPr>
          <p:cNvPr id="99" name="下箭头 98"/>
          <p:cNvSpPr/>
          <p:nvPr/>
        </p:nvSpPr>
        <p:spPr>
          <a:xfrm>
            <a:off x="6539322" y="4219550"/>
            <a:ext cx="196052" cy="428323"/>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华文楷体"/>
              <a:cs typeface="+mn-cs"/>
            </a:endParaRPr>
          </a:p>
        </p:txBody>
      </p:sp>
      <p:sp>
        <p:nvSpPr>
          <p:cNvPr id="100" name="下箭头 99"/>
          <p:cNvSpPr/>
          <p:nvPr/>
        </p:nvSpPr>
        <p:spPr>
          <a:xfrm>
            <a:off x="6519210" y="5849087"/>
            <a:ext cx="196052" cy="428323"/>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华文楷体"/>
              <a:cs typeface="+mn-cs"/>
            </a:endParaRPr>
          </a:p>
        </p:txBody>
      </p:sp>
      <p:pic>
        <p:nvPicPr>
          <p:cNvPr id="101" name="图片 100"/>
          <p:cNvPicPr>
            <a:picLocks noChangeAspect="1"/>
          </p:cNvPicPr>
          <p:nvPr/>
        </p:nvPicPr>
        <p:blipFill rotWithShape="1">
          <a:blip r:embed="rId13" cstate="print">
            <a:extLst>
              <a:ext uri="{28A0092B-C50C-407E-A947-70E740481C1C}">
                <a14:useLocalDpi xmlns:a14="http://schemas.microsoft.com/office/drawing/2010/main" val="0"/>
              </a:ext>
            </a:extLst>
          </a:blip>
          <a:srcRect l="29250" r="31000"/>
          <a:stretch/>
        </p:blipFill>
        <p:spPr>
          <a:xfrm>
            <a:off x="5245869" y="728607"/>
            <a:ext cx="1512000" cy="2032133"/>
          </a:xfrm>
          <a:prstGeom prst="rect">
            <a:avLst/>
          </a:prstGeom>
        </p:spPr>
      </p:pic>
      <p:sp>
        <p:nvSpPr>
          <p:cNvPr id="102" name="右箭头 101"/>
          <p:cNvSpPr/>
          <p:nvPr/>
        </p:nvSpPr>
        <p:spPr>
          <a:xfrm>
            <a:off x="4887560" y="1480832"/>
            <a:ext cx="324000" cy="324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华文楷体"/>
              <a:cs typeface="+mn-cs"/>
            </a:endParaRPr>
          </a:p>
        </p:txBody>
      </p:sp>
      <p:sp>
        <p:nvSpPr>
          <p:cNvPr id="103" name="矩形 102"/>
          <p:cNvSpPr/>
          <p:nvPr/>
        </p:nvSpPr>
        <p:spPr>
          <a:xfrm>
            <a:off x="4510840" y="1370398"/>
            <a:ext cx="288000" cy="584775"/>
          </a:xfrm>
          <a:prstGeom prst="rect">
            <a:avLst/>
          </a:prstGeom>
          <a:solidFill>
            <a:schemeClr val="bg1"/>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a:ln>
                  <a:noFill/>
                </a:ln>
                <a:solidFill>
                  <a:srgbClr val="FE8637"/>
                </a:solidFill>
                <a:effectLst/>
                <a:uLnTx/>
                <a:uFillTx/>
                <a:latin typeface="华文楷体" panose="02010600040101010101" pitchFamily="2" charset="-122"/>
                <a:ea typeface="华文楷体" panose="02010600040101010101" pitchFamily="2" charset="-122"/>
                <a:cs typeface="+mn-cs"/>
              </a:rPr>
              <a:t>登录</a:t>
            </a:r>
            <a:endParaRPr kumimoji="0" lang="zh-CN" altLang="en-US" sz="1600" b="0" i="0" u="none" strike="noStrike" kern="1200" cap="none" spc="0" normalizeH="0" baseline="0" noProof="0">
              <a:ln>
                <a:noFill/>
              </a:ln>
              <a:solidFill>
                <a:srgbClr val="FE8637"/>
              </a:solidFill>
              <a:effectLst/>
              <a:uLnTx/>
              <a:uFillTx/>
              <a:latin typeface="Arial"/>
              <a:ea typeface="华文楷体"/>
              <a:cs typeface="+mn-cs"/>
            </a:endParaRPr>
          </a:p>
        </p:txBody>
      </p:sp>
      <p:sp>
        <p:nvSpPr>
          <p:cNvPr id="117" name="矩形 116"/>
          <p:cNvSpPr/>
          <p:nvPr/>
        </p:nvSpPr>
        <p:spPr>
          <a:xfrm>
            <a:off x="152955" y="670555"/>
            <a:ext cx="6739128" cy="2124000"/>
          </a:xfrm>
          <a:prstGeom prst="rect">
            <a:avLst/>
          </a:prstGeom>
          <a:noFill/>
          <a:ln w="1905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华文楷体"/>
              <a:cs typeface="+mn-cs"/>
            </a:endParaRPr>
          </a:p>
        </p:txBody>
      </p:sp>
      <p:sp>
        <p:nvSpPr>
          <p:cNvPr id="123" name="矩形 122"/>
          <p:cNvSpPr/>
          <p:nvPr/>
        </p:nvSpPr>
        <p:spPr>
          <a:xfrm>
            <a:off x="7245632" y="670555"/>
            <a:ext cx="4836628" cy="2124000"/>
          </a:xfrm>
          <a:prstGeom prst="rect">
            <a:avLst/>
          </a:prstGeom>
          <a:noFill/>
          <a:ln w="1905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华文楷体"/>
              <a:cs typeface="+mn-cs"/>
            </a:endParaRPr>
          </a:p>
        </p:txBody>
      </p:sp>
      <p:sp>
        <p:nvSpPr>
          <p:cNvPr id="126" name="矩形 125"/>
          <p:cNvSpPr/>
          <p:nvPr/>
        </p:nvSpPr>
        <p:spPr>
          <a:xfrm>
            <a:off x="152955" y="3104945"/>
            <a:ext cx="5775707" cy="3619222"/>
          </a:xfrm>
          <a:prstGeom prst="rect">
            <a:avLst/>
          </a:prstGeom>
          <a:noFill/>
          <a:ln w="1905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华文楷体"/>
              <a:cs typeface="+mn-cs"/>
            </a:endParaRPr>
          </a:p>
        </p:txBody>
      </p:sp>
      <p:sp>
        <p:nvSpPr>
          <p:cNvPr id="130" name="AutoShape 18"/>
          <p:cNvSpPr>
            <a:spLocks noChangeArrowheads="1"/>
          </p:cNvSpPr>
          <p:nvPr/>
        </p:nvSpPr>
        <p:spPr bwMode="auto">
          <a:xfrm rot="10800000">
            <a:off x="2280519" y="2786166"/>
            <a:ext cx="2484000" cy="252000"/>
          </a:xfrm>
          <a:prstGeom prst="triangle">
            <a:avLst>
              <a:gd name="adj" fmla="val 50000"/>
            </a:avLst>
          </a:prstGeom>
          <a:solidFill>
            <a:schemeClr val="accent2">
              <a:lumMod val="60000"/>
              <a:lumOff val="40000"/>
            </a:schemeClr>
          </a:solidFill>
          <a:ln>
            <a:noFill/>
          </a:ln>
          <a:effectLst>
            <a:outerShdw blurRad="50800" dist="38100" dir="5400000" algn="t" rotWithShape="0">
              <a:prstClr val="black">
                <a:alpha val="40000"/>
              </a:prstClr>
            </a:outerShdw>
          </a:effec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华文楷体"/>
              <a:cs typeface="Arial" panose="020B0604020202020204" pitchFamily="34" charset="0"/>
            </a:endParaRPr>
          </a:p>
        </p:txBody>
      </p:sp>
      <p:sp>
        <p:nvSpPr>
          <p:cNvPr id="136" name="矩形 135"/>
          <p:cNvSpPr/>
          <p:nvPr/>
        </p:nvSpPr>
        <p:spPr>
          <a:xfrm>
            <a:off x="6079818" y="3104945"/>
            <a:ext cx="6002442" cy="3619222"/>
          </a:xfrm>
          <a:prstGeom prst="rect">
            <a:avLst/>
          </a:prstGeom>
          <a:noFill/>
          <a:ln w="1905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华文楷体"/>
              <a:cs typeface="+mn-cs"/>
            </a:endParaRPr>
          </a:p>
        </p:txBody>
      </p:sp>
      <p:sp>
        <p:nvSpPr>
          <p:cNvPr id="139" name="AutoShape 18"/>
          <p:cNvSpPr>
            <a:spLocks noChangeArrowheads="1"/>
          </p:cNvSpPr>
          <p:nvPr/>
        </p:nvSpPr>
        <p:spPr bwMode="auto">
          <a:xfrm rot="10800000">
            <a:off x="8421946" y="2786167"/>
            <a:ext cx="2484000" cy="252000"/>
          </a:xfrm>
          <a:prstGeom prst="triangle">
            <a:avLst>
              <a:gd name="adj" fmla="val 50000"/>
            </a:avLst>
          </a:prstGeom>
          <a:solidFill>
            <a:schemeClr val="accent2">
              <a:lumMod val="60000"/>
              <a:lumOff val="40000"/>
            </a:schemeClr>
          </a:solidFill>
          <a:ln>
            <a:noFill/>
          </a:ln>
          <a:effectLst>
            <a:outerShdw blurRad="50800" dist="38100" dir="5400000" algn="t" rotWithShape="0">
              <a:prstClr val="black">
                <a:alpha val="40000"/>
              </a:prstClr>
            </a:outerShdw>
          </a:effec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华文楷体"/>
              <a:cs typeface="Arial" panose="020B0604020202020204" pitchFamily="34" charset="0"/>
            </a:endParaRPr>
          </a:p>
        </p:txBody>
      </p:sp>
    </p:spTree>
    <p:extLst>
      <p:ext uri="{BB962C8B-B14F-4D97-AF65-F5344CB8AC3E}">
        <p14:creationId xmlns:p14="http://schemas.microsoft.com/office/powerpoint/2010/main" val="1822383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8D9714AD-10AE-4F59-811A-D2A2197EA45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幻灯片" r:id="rId3" imgW="415" imgH="416" progId="TCLayout.ActiveDocument.1">
                  <p:embed/>
                </p:oleObj>
              </mc:Choice>
              <mc:Fallback>
                <p:oleObj name="think-cell 幻灯片" r:id="rId3" imgW="415" imgH="416" progId="TCLayout.ActiveDocument.1">
                  <p:embed/>
                  <p:pic>
                    <p:nvPicPr>
                      <p:cNvPr id="3" name="对象 2" hidden="1">
                        <a:extLst>
                          <a:ext uri="{FF2B5EF4-FFF2-40B4-BE49-F238E27FC236}">
                            <a16:creationId xmlns:a16="http://schemas.microsoft.com/office/drawing/2014/main" id="{8D9714AD-10AE-4F59-811A-D2A2197EA45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标题 1"/>
          <p:cNvSpPr>
            <a:spLocks noGrp="1"/>
          </p:cNvSpPr>
          <p:nvPr>
            <p:ph type="title"/>
          </p:nvPr>
        </p:nvSpPr>
        <p:spPr>
          <a:xfrm>
            <a:off x="708152" y="249899"/>
            <a:ext cx="10024504" cy="641784"/>
          </a:xfrm>
        </p:spPr>
        <p:txBody>
          <a:bodyPr>
            <a:normAutofit/>
          </a:bodyPr>
          <a:lstStyle/>
          <a:p>
            <a:r>
              <a:rPr lang="en-US" altLang="zh-CN">
                <a:solidFill>
                  <a:srgbClr val="ED5408"/>
                </a:solidFill>
              </a:rPr>
              <a:t>Themis</a:t>
            </a:r>
            <a:r>
              <a:rPr lang="zh-CN" altLang="en-US">
                <a:solidFill>
                  <a:srgbClr val="ED5408"/>
                </a:solidFill>
              </a:rPr>
              <a:t>应用场景一：</a:t>
            </a:r>
            <a:r>
              <a:rPr lang="zh-CN" altLang="en-US"/>
              <a:t>企业内部数据管理</a:t>
            </a:r>
          </a:p>
        </p:txBody>
      </p:sp>
      <p:sp>
        <p:nvSpPr>
          <p:cNvPr id="4" name="矩形 3"/>
          <p:cNvSpPr/>
          <p:nvPr/>
        </p:nvSpPr>
        <p:spPr>
          <a:xfrm>
            <a:off x="371475" y="1097597"/>
            <a:ext cx="11412538" cy="418447"/>
          </a:xfrm>
          <a:prstGeom prst="rect">
            <a:avLst/>
          </a:prstGeom>
          <a:solidFill>
            <a:schemeClr val="bg1"/>
          </a:solidFill>
          <a:ln>
            <a:solidFill>
              <a:srgbClr val="FE8637"/>
            </a:solidFill>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b="1">
                <a:solidFill>
                  <a:srgbClr val="ED5408"/>
                </a:solidFill>
              </a:rPr>
              <a:t>核心痛点：</a:t>
            </a:r>
            <a:r>
              <a:rPr lang="zh-CN" altLang="en-US">
                <a:solidFill>
                  <a:schemeClr val="tx1"/>
                </a:solidFill>
              </a:rPr>
              <a:t>数据流动。数据依赖系统环境访问控制，本身不具备自我保护，脱离系统环境，数据安全无法保障</a:t>
            </a:r>
          </a:p>
        </p:txBody>
      </p:sp>
      <p:sp>
        <p:nvSpPr>
          <p:cNvPr id="60" name="Title 3"/>
          <p:cNvSpPr>
            <a:spLocks noGrp="1"/>
          </p:cNvSpPr>
          <p:nvPr/>
        </p:nvSpPr>
        <p:spPr>
          <a:xfrm>
            <a:off x="425795" y="1817948"/>
            <a:ext cx="901700" cy="520700"/>
          </a:xfrm>
          <a:custGeom>
            <a:avLst/>
            <a:gdLst/>
            <a:ahLst/>
            <a:cxnLst/>
            <a:rect l="0" t="0" r="0" b="0"/>
            <a:pathLst>
              <a:path w="901700" h="520700">
                <a:moveTo>
                  <a:pt x="865497" y="514174"/>
                </a:moveTo>
                <a:lnTo>
                  <a:pt x="40416" y="514174"/>
                </a:lnTo>
                <a:cubicBezTo>
                  <a:pt x="20617" y="514174"/>
                  <a:pt x="4424" y="497982"/>
                  <a:pt x="4424" y="478183"/>
                </a:cubicBezTo>
                <a:lnTo>
                  <a:pt x="4424" y="46180"/>
                </a:lnTo>
                <a:cubicBezTo>
                  <a:pt x="4424" y="26380"/>
                  <a:pt x="20617" y="10175"/>
                  <a:pt x="40416" y="10175"/>
                </a:cubicBezTo>
                <a:lnTo>
                  <a:pt x="865497" y="10175"/>
                </a:lnTo>
                <a:cubicBezTo>
                  <a:pt x="885296" y="10175"/>
                  <a:pt x="901489" y="26380"/>
                  <a:pt x="901489" y="46180"/>
                </a:cubicBezTo>
                <a:lnTo>
                  <a:pt x="901489" y="478183"/>
                </a:lnTo>
                <a:cubicBezTo>
                  <a:pt x="901489" y="497982"/>
                  <a:pt x="885296" y="514174"/>
                  <a:pt x="865497" y="514174"/>
                </a:cubicBezTo>
              </a:path>
            </a:pathLst>
          </a:custGeom>
          <a:solidFill>
            <a:srgbClr val="D16C35">
              <a:alpha val="100000"/>
            </a:srgbClr>
          </a:solidFill>
        </p:spPr>
        <p:txBody>
          <a:bodyPr wrap="none" lIns="0" tIns="0" rIns="0" bIns="0"/>
          <a:lstStyle/>
          <a:p>
            <a:pPr marL="101600">
              <a:lnSpc>
                <a:spcPts val="2600"/>
              </a:lnSpc>
            </a:pPr>
            <a:r>
              <a:rPr sz="900">
                <a:solidFill>
                  <a:srgbClr val="FFFFFF"/>
                </a:solidFill>
                <a:latin typeface="微软雅黑" panose="020B0503020204020204" charset="-122"/>
                <a:ea typeface="微软雅黑" panose="020B0503020204020204" charset="-122"/>
              </a:rPr>
              <a:t>企业内部用户</a:t>
            </a:r>
          </a:p>
        </p:txBody>
      </p:sp>
      <p:sp>
        <p:nvSpPr>
          <p:cNvPr id="61" name="Title 3"/>
          <p:cNvSpPr>
            <a:spLocks noGrp="1"/>
          </p:cNvSpPr>
          <p:nvPr/>
        </p:nvSpPr>
        <p:spPr>
          <a:xfrm>
            <a:off x="425795" y="2783148"/>
            <a:ext cx="901700" cy="520700"/>
          </a:xfrm>
          <a:custGeom>
            <a:avLst/>
            <a:gdLst/>
            <a:ahLst/>
            <a:cxnLst/>
            <a:rect l="0" t="0" r="0" b="0"/>
            <a:pathLst>
              <a:path w="901700" h="520700">
                <a:moveTo>
                  <a:pt x="865497" y="514174"/>
                </a:moveTo>
                <a:lnTo>
                  <a:pt x="40416" y="514174"/>
                </a:lnTo>
                <a:cubicBezTo>
                  <a:pt x="20617" y="514174"/>
                  <a:pt x="4424" y="497982"/>
                  <a:pt x="4424" y="478182"/>
                </a:cubicBezTo>
                <a:lnTo>
                  <a:pt x="4424" y="46180"/>
                </a:lnTo>
                <a:cubicBezTo>
                  <a:pt x="4424" y="26380"/>
                  <a:pt x="20617" y="10175"/>
                  <a:pt x="40416" y="10175"/>
                </a:cubicBezTo>
                <a:lnTo>
                  <a:pt x="865497" y="10175"/>
                </a:lnTo>
                <a:cubicBezTo>
                  <a:pt x="885296" y="10175"/>
                  <a:pt x="901489" y="26380"/>
                  <a:pt x="901489" y="46180"/>
                </a:cubicBezTo>
                <a:lnTo>
                  <a:pt x="901489" y="478182"/>
                </a:lnTo>
                <a:cubicBezTo>
                  <a:pt x="901489" y="497982"/>
                  <a:pt x="885296" y="514174"/>
                  <a:pt x="865497" y="514174"/>
                </a:cubicBezTo>
              </a:path>
            </a:pathLst>
          </a:custGeom>
          <a:solidFill>
            <a:srgbClr val="D7D6D7">
              <a:alpha val="100000"/>
            </a:srgbClr>
          </a:solidFill>
        </p:spPr>
        <p:txBody>
          <a:bodyPr wrap="none" lIns="0" tIns="0" rIns="0" bIns="0"/>
          <a:lstStyle/>
          <a:p>
            <a:pPr marL="101600">
              <a:lnSpc>
                <a:spcPts val="2600"/>
              </a:lnSpc>
            </a:pPr>
            <a:r>
              <a:rPr sz="900" dirty="0" err="1">
                <a:solidFill>
                  <a:srgbClr val="3F3837"/>
                </a:solidFill>
                <a:latin typeface="微软雅黑" panose="020B0503020204020204" charset="-122"/>
                <a:ea typeface="微软雅黑" panose="020B0503020204020204" charset="-122"/>
              </a:rPr>
              <a:t>企业内部系统</a:t>
            </a:r>
            <a:endParaRPr sz="900" dirty="0">
              <a:solidFill>
                <a:srgbClr val="3F3837"/>
              </a:solidFill>
              <a:latin typeface="微软雅黑" panose="020B0503020204020204" charset="-122"/>
              <a:ea typeface="微软雅黑" panose="020B0503020204020204" charset="-122"/>
            </a:endParaRPr>
          </a:p>
        </p:txBody>
      </p:sp>
      <p:sp>
        <p:nvSpPr>
          <p:cNvPr id="62" name="Title 3"/>
          <p:cNvSpPr>
            <a:spLocks noGrp="1"/>
          </p:cNvSpPr>
          <p:nvPr/>
        </p:nvSpPr>
        <p:spPr>
          <a:xfrm>
            <a:off x="1517995" y="1817948"/>
            <a:ext cx="4978400" cy="520700"/>
          </a:xfrm>
          <a:custGeom>
            <a:avLst/>
            <a:gdLst/>
            <a:ahLst/>
            <a:cxnLst/>
            <a:rect l="0" t="0" r="0" b="0"/>
            <a:pathLst>
              <a:path w="4978400" h="520700">
                <a:moveTo>
                  <a:pt x="4965693" y="514174"/>
                </a:moveTo>
                <a:lnTo>
                  <a:pt x="4965693" y="510999"/>
                </a:lnTo>
                <a:lnTo>
                  <a:pt x="11639" y="510999"/>
                </a:lnTo>
                <a:lnTo>
                  <a:pt x="11639" y="13350"/>
                </a:lnTo>
                <a:lnTo>
                  <a:pt x="4962518" y="13350"/>
                </a:lnTo>
                <a:lnTo>
                  <a:pt x="4962518" y="514174"/>
                </a:lnTo>
                <a:lnTo>
                  <a:pt x="4965693" y="514174"/>
                </a:lnTo>
                <a:lnTo>
                  <a:pt x="4965693" y="510999"/>
                </a:lnTo>
                <a:lnTo>
                  <a:pt x="4965693" y="514174"/>
                </a:lnTo>
                <a:lnTo>
                  <a:pt x="4968868" y="514174"/>
                </a:lnTo>
                <a:lnTo>
                  <a:pt x="4968868" y="7000"/>
                </a:lnTo>
                <a:lnTo>
                  <a:pt x="5289" y="7000"/>
                </a:lnTo>
                <a:lnTo>
                  <a:pt x="5289" y="517349"/>
                </a:lnTo>
                <a:lnTo>
                  <a:pt x="4968868" y="517349"/>
                </a:lnTo>
                <a:lnTo>
                  <a:pt x="4968868" y="514174"/>
                </a:lnTo>
                <a:close/>
              </a:path>
            </a:pathLst>
          </a:custGeom>
          <a:solidFill>
            <a:srgbClr val="D16A34">
              <a:alpha val="100000"/>
            </a:srgbClr>
          </a:solidFill>
        </p:spPr>
        <p:txBody>
          <a:bodyPr wrap="none" lIns="0" tIns="0" rIns="0" bIns="0"/>
          <a:lstStyle/>
          <a:p>
            <a:endParaRPr/>
          </a:p>
        </p:txBody>
      </p:sp>
      <p:sp>
        <p:nvSpPr>
          <p:cNvPr id="63" name="Title 3"/>
          <p:cNvSpPr>
            <a:spLocks noGrp="1"/>
          </p:cNvSpPr>
          <p:nvPr/>
        </p:nvSpPr>
        <p:spPr>
          <a:xfrm>
            <a:off x="1517995" y="2783148"/>
            <a:ext cx="4978400" cy="520700"/>
          </a:xfrm>
          <a:custGeom>
            <a:avLst/>
            <a:gdLst/>
            <a:ahLst/>
            <a:cxnLst/>
            <a:rect l="0" t="0" r="0" b="0"/>
            <a:pathLst>
              <a:path w="4978400" h="520700">
                <a:moveTo>
                  <a:pt x="4965693" y="514174"/>
                </a:moveTo>
                <a:lnTo>
                  <a:pt x="4965693" y="510999"/>
                </a:lnTo>
                <a:lnTo>
                  <a:pt x="11639" y="510999"/>
                </a:lnTo>
                <a:lnTo>
                  <a:pt x="11639" y="13350"/>
                </a:lnTo>
                <a:lnTo>
                  <a:pt x="4962518" y="13350"/>
                </a:lnTo>
                <a:lnTo>
                  <a:pt x="4962518" y="514174"/>
                </a:lnTo>
                <a:lnTo>
                  <a:pt x="4965693" y="514174"/>
                </a:lnTo>
                <a:lnTo>
                  <a:pt x="4965693" y="510999"/>
                </a:lnTo>
                <a:lnTo>
                  <a:pt x="4965693" y="514174"/>
                </a:lnTo>
                <a:lnTo>
                  <a:pt x="4968868" y="514174"/>
                </a:lnTo>
                <a:lnTo>
                  <a:pt x="4968868" y="7000"/>
                </a:lnTo>
                <a:lnTo>
                  <a:pt x="5289" y="7000"/>
                </a:lnTo>
                <a:lnTo>
                  <a:pt x="5289" y="517349"/>
                </a:lnTo>
                <a:lnTo>
                  <a:pt x="4968868" y="517349"/>
                </a:lnTo>
                <a:lnTo>
                  <a:pt x="4968868" y="514174"/>
                </a:lnTo>
                <a:close/>
              </a:path>
            </a:pathLst>
          </a:custGeom>
          <a:solidFill>
            <a:srgbClr val="D16A34">
              <a:alpha val="100000"/>
            </a:srgbClr>
          </a:solidFill>
        </p:spPr>
        <p:txBody>
          <a:bodyPr wrap="none" lIns="0" tIns="0" rIns="0" bIns="0"/>
          <a:lstStyle/>
          <a:p>
            <a:endParaRPr/>
          </a:p>
        </p:txBody>
      </p:sp>
      <p:sp>
        <p:nvSpPr>
          <p:cNvPr id="64" name="Title 3"/>
          <p:cNvSpPr>
            <a:spLocks noGrp="1"/>
          </p:cNvSpPr>
          <p:nvPr/>
        </p:nvSpPr>
        <p:spPr>
          <a:xfrm>
            <a:off x="438495" y="3799148"/>
            <a:ext cx="6045200" cy="241300"/>
          </a:xfrm>
          <a:custGeom>
            <a:avLst/>
            <a:gdLst/>
            <a:ahLst/>
            <a:cxnLst/>
            <a:rect l="0" t="0" r="0" b="0"/>
            <a:pathLst>
              <a:path w="6045200" h="241300">
                <a:moveTo>
                  <a:pt x="6009190" y="234688"/>
                </a:moveTo>
                <a:lnTo>
                  <a:pt x="42273" y="234688"/>
                </a:lnTo>
                <a:cubicBezTo>
                  <a:pt x="22461" y="234688"/>
                  <a:pt x="6268" y="218495"/>
                  <a:pt x="6268" y="198696"/>
                </a:cubicBezTo>
                <a:lnTo>
                  <a:pt x="6268" y="42092"/>
                </a:lnTo>
                <a:cubicBezTo>
                  <a:pt x="6268" y="22293"/>
                  <a:pt x="22461" y="6088"/>
                  <a:pt x="42273" y="6088"/>
                </a:cubicBezTo>
                <a:lnTo>
                  <a:pt x="6009190" y="6088"/>
                </a:lnTo>
                <a:cubicBezTo>
                  <a:pt x="6028990" y="6088"/>
                  <a:pt x="6045195" y="22293"/>
                  <a:pt x="6045195" y="42092"/>
                </a:cubicBezTo>
                <a:lnTo>
                  <a:pt x="6045195" y="198696"/>
                </a:lnTo>
                <a:cubicBezTo>
                  <a:pt x="6045195" y="218495"/>
                  <a:pt x="6028990" y="234688"/>
                  <a:pt x="6009190" y="234688"/>
                </a:cubicBezTo>
              </a:path>
            </a:pathLst>
          </a:custGeom>
          <a:solidFill>
            <a:srgbClr val="D16C35">
              <a:alpha val="100000"/>
            </a:srgbClr>
          </a:solidFill>
        </p:spPr>
        <p:txBody>
          <a:bodyPr wrap="none" lIns="0" tIns="0" rIns="0" bIns="0"/>
          <a:lstStyle/>
          <a:p>
            <a:pPr marL="2705100">
              <a:lnSpc>
                <a:spcPts val="1500"/>
              </a:lnSpc>
            </a:pPr>
            <a:r>
              <a:rPr sz="900">
                <a:solidFill>
                  <a:srgbClr val="FFFFFF"/>
                </a:solidFill>
                <a:latin typeface="微软雅黑" panose="020B0503020204020204" charset="-122"/>
                <a:ea typeface="微软雅黑" panose="020B0503020204020204" charset="-122"/>
              </a:rPr>
              <a:t>Themis平台</a:t>
            </a:r>
          </a:p>
        </p:txBody>
      </p:sp>
      <p:sp>
        <p:nvSpPr>
          <p:cNvPr id="65" name="Title 3"/>
          <p:cNvSpPr>
            <a:spLocks noGrp="1"/>
          </p:cNvSpPr>
          <p:nvPr/>
        </p:nvSpPr>
        <p:spPr>
          <a:xfrm>
            <a:off x="425795" y="4103948"/>
            <a:ext cx="889000" cy="800100"/>
          </a:xfrm>
          <a:custGeom>
            <a:avLst/>
            <a:gdLst/>
            <a:ahLst/>
            <a:cxnLst/>
            <a:rect l="0" t="0" r="0" b="0"/>
            <a:pathLst>
              <a:path w="889000" h="800100">
                <a:moveTo>
                  <a:pt x="852797" y="793488"/>
                </a:moveTo>
                <a:lnTo>
                  <a:pt x="48696" y="793488"/>
                </a:lnTo>
                <a:cubicBezTo>
                  <a:pt x="28884" y="793488"/>
                  <a:pt x="12692" y="777295"/>
                  <a:pt x="12692" y="757496"/>
                </a:cubicBezTo>
                <a:lnTo>
                  <a:pt x="12692" y="48442"/>
                </a:lnTo>
                <a:cubicBezTo>
                  <a:pt x="12692" y="28643"/>
                  <a:pt x="28884" y="12438"/>
                  <a:pt x="48696" y="12438"/>
                </a:cubicBezTo>
                <a:lnTo>
                  <a:pt x="852797" y="12438"/>
                </a:lnTo>
                <a:cubicBezTo>
                  <a:pt x="872596" y="12438"/>
                  <a:pt x="888789" y="28643"/>
                  <a:pt x="888789" y="48442"/>
                </a:cubicBezTo>
                <a:lnTo>
                  <a:pt x="888789" y="757496"/>
                </a:lnTo>
                <a:cubicBezTo>
                  <a:pt x="888789" y="777295"/>
                  <a:pt x="872596" y="793488"/>
                  <a:pt x="852797" y="793488"/>
                </a:cubicBezTo>
              </a:path>
            </a:pathLst>
          </a:custGeom>
          <a:solidFill>
            <a:srgbClr val="D16C35">
              <a:alpha val="100000"/>
            </a:srgbClr>
          </a:solidFill>
        </p:spPr>
        <p:txBody>
          <a:bodyPr wrap="none" lIns="0" tIns="0" rIns="0" bIns="0"/>
          <a:lstStyle/>
          <a:p>
            <a:pPr marL="152400">
              <a:lnSpc>
                <a:spcPts val="3700"/>
              </a:lnSpc>
            </a:pPr>
            <a:r>
              <a:rPr sz="900">
                <a:solidFill>
                  <a:srgbClr val="FFFFFF"/>
                </a:solidFill>
                <a:latin typeface="微软雅黑" panose="020B0503020204020204" charset="-122"/>
                <a:ea typeface="微软雅黑" panose="020B0503020204020204" charset="-122"/>
              </a:rPr>
              <a:t>密态数据库</a:t>
            </a:r>
          </a:p>
        </p:txBody>
      </p:sp>
      <p:sp>
        <p:nvSpPr>
          <p:cNvPr id="66" name="Title 3"/>
          <p:cNvSpPr>
            <a:spLocks noGrp="1"/>
          </p:cNvSpPr>
          <p:nvPr/>
        </p:nvSpPr>
        <p:spPr>
          <a:xfrm>
            <a:off x="1530695" y="4154748"/>
            <a:ext cx="4965700" cy="749300"/>
          </a:xfrm>
          <a:custGeom>
            <a:avLst/>
            <a:gdLst/>
            <a:ahLst/>
            <a:cxnLst/>
            <a:rect l="0" t="0" r="0" b="0"/>
            <a:pathLst>
              <a:path w="4965700" h="749300">
                <a:moveTo>
                  <a:pt x="4952993" y="742688"/>
                </a:moveTo>
                <a:lnTo>
                  <a:pt x="4952993" y="739513"/>
                </a:lnTo>
                <a:lnTo>
                  <a:pt x="11626" y="739513"/>
                </a:lnTo>
                <a:lnTo>
                  <a:pt x="11626" y="13898"/>
                </a:lnTo>
                <a:lnTo>
                  <a:pt x="4949818" y="13898"/>
                </a:lnTo>
                <a:lnTo>
                  <a:pt x="4949818" y="742688"/>
                </a:lnTo>
                <a:lnTo>
                  <a:pt x="4952993" y="742688"/>
                </a:lnTo>
                <a:lnTo>
                  <a:pt x="4952993" y="739513"/>
                </a:lnTo>
                <a:lnTo>
                  <a:pt x="4952993" y="742688"/>
                </a:lnTo>
                <a:lnTo>
                  <a:pt x="4956168" y="742688"/>
                </a:lnTo>
                <a:lnTo>
                  <a:pt x="4956168" y="7548"/>
                </a:lnTo>
                <a:lnTo>
                  <a:pt x="5289" y="7548"/>
                </a:lnTo>
                <a:lnTo>
                  <a:pt x="5289" y="745863"/>
                </a:lnTo>
                <a:lnTo>
                  <a:pt x="4956168" y="745863"/>
                </a:lnTo>
                <a:lnTo>
                  <a:pt x="4956168" y="742688"/>
                </a:lnTo>
                <a:close/>
              </a:path>
            </a:pathLst>
          </a:custGeom>
          <a:solidFill>
            <a:srgbClr val="D16A34">
              <a:alpha val="100000"/>
            </a:srgbClr>
          </a:solidFill>
        </p:spPr>
        <p:txBody>
          <a:bodyPr wrap="none" lIns="0" tIns="0" rIns="0" bIns="0"/>
          <a:lstStyle/>
          <a:p>
            <a:endParaRPr/>
          </a:p>
        </p:txBody>
      </p:sp>
      <p:sp>
        <p:nvSpPr>
          <p:cNvPr id="67" name="Title 3"/>
          <p:cNvSpPr>
            <a:spLocks noGrp="1"/>
          </p:cNvSpPr>
          <p:nvPr/>
        </p:nvSpPr>
        <p:spPr>
          <a:xfrm>
            <a:off x="425795" y="5475548"/>
            <a:ext cx="6057900" cy="317500"/>
          </a:xfrm>
          <a:custGeom>
            <a:avLst/>
            <a:gdLst/>
            <a:ahLst/>
            <a:cxnLst/>
            <a:rect l="0" t="0" r="0" b="0"/>
            <a:pathLst>
              <a:path w="6057900" h="317500">
                <a:moveTo>
                  <a:pt x="6021890" y="310888"/>
                </a:moveTo>
                <a:lnTo>
                  <a:pt x="48686" y="310888"/>
                </a:lnTo>
                <a:cubicBezTo>
                  <a:pt x="28887" y="310888"/>
                  <a:pt x="12694" y="294695"/>
                  <a:pt x="12694" y="274896"/>
                </a:cubicBezTo>
                <a:lnTo>
                  <a:pt x="12694" y="42092"/>
                </a:lnTo>
                <a:cubicBezTo>
                  <a:pt x="12694" y="22293"/>
                  <a:pt x="28887" y="6088"/>
                  <a:pt x="48686" y="6088"/>
                </a:cubicBezTo>
                <a:lnTo>
                  <a:pt x="6021890" y="6088"/>
                </a:lnTo>
                <a:cubicBezTo>
                  <a:pt x="6041690" y="6088"/>
                  <a:pt x="6057895" y="22293"/>
                  <a:pt x="6057895" y="42092"/>
                </a:cubicBezTo>
                <a:lnTo>
                  <a:pt x="6057895" y="274896"/>
                </a:lnTo>
                <a:cubicBezTo>
                  <a:pt x="6057895" y="294695"/>
                  <a:pt x="6041690" y="310888"/>
                  <a:pt x="6021890" y="310888"/>
                </a:cubicBezTo>
              </a:path>
            </a:pathLst>
          </a:custGeom>
          <a:solidFill>
            <a:srgbClr val="D16C35">
              <a:alpha val="100000"/>
            </a:srgbClr>
          </a:solidFill>
        </p:spPr>
        <p:txBody>
          <a:bodyPr wrap="none" lIns="0" tIns="0" rIns="0" bIns="0"/>
          <a:lstStyle/>
          <a:p>
            <a:pPr marL="1714500">
              <a:lnSpc>
                <a:spcPts val="1800"/>
              </a:lnSpc>
            </a:pPr>
            <a:r>
              <a:rPr sz="900">
                <a:solidFill>
                  <a:srgbClr val="FFFFFF"/>
                </a:solidFill>
                <a:latin typeface="微软雅黑" panose="020B0503020204020204" charset="-122"/>
                <a:ea typeface="微软雅黑" panose="020B0503020204020204" charset="-122"/>
              </a:rPr>
              <a:t>被授权用户只能访问指定授权数据，全盘数据难泄露</a:t>
            </a:r>
          </a:p>
        </p:txBody>
      </p:sp>
      <p:sp>
        <p:nvSpPr>
          <p:cNvPr id="68" name="Title 3"/>
          <p:cNvSpPr>
            <a:spLocks noGrp="1"/>
          </p:cNvSpPr>
          <p:nvPr/>
        </p:nvSpPr>
        <p:spPr>
          <a:xfrm>
            <a:off x="425795" y="5894648"/>
            <a:ext cx="6057900" cy="317500"/>
          </a:xfrm>
          <a:custGeom>
            <a:avLst/>
            <a:gdLst/>
            <a:ahLst/>
            <a:cxnLst/>
            <a:rect l="0" t="0" r="0" b="0"/>
            <a:pathLst>
              <a:path w="6057900" h="317500">
                <a:moveTo>
                  <a:pt x="6021890" y="310888"/>
                </a:moveTo>
                <a:lnTo>
                  <a:pt x="48686" y="310888"/>
                </a:lnTo>
                <a:cubicBezTo>
                  <a:pt x="28887" y="310888"/>
                  <a:pt x="12694" y="294695"/>
                  <a:pt x="12694" y="274896"/>
                </a:cubicBezTo>
                <a:lnTo>
                  <a:pt x="12694" y="42092"/>
                </a:lnTo>
                <a:cubicBezTo>
                  <a:pt x="12694" y="22293"/>
                  <a:pt x="28887" y="6088"/>
                  <a:pt x="48686" y="6088"/>
                </a:cubicBezTo>
                <a:lnTo>
                  <a:pt x="6021890" y="6088"/>
                </a:lnTo>
                <a:cubicBezTo>
                  <a:pt x="6041690" y="6088"/>
                  <a:pt x="6057895" y="22293"/>
                  <a:pt x="6057895" y="42092"/>
                </a:cubicBezTo>
                <a:lnTo>
                  <a:pt x="6057895" y="274896"/>
                </a:lnTo>
                <a:cubicBezTo>
                  <a:pt x="6057895" y="294695"/>
                  <a:pt x="6041690" y="310888"/>
                  <a:pt x="6021890" y="310888"/>
                </a:cubicBezTo>
              </a:path>
            </a:pathLst>
          </a:custGeom>
          <a:solidFill>
            <a:srgbClr val="D16C35">
              <a:alpha val="100000"/>
            </a:srgbClr>
          </a:solidFill>
        </p:spPr>
        <p:txBody>
          <a:bodyPr wrap="none" lIns="0" tIns="0" rIns="0" bIns="0"/>
          <a:lstStyle/>
          <a:p>
            <a:pPr marL="2400300">
              <a:lnSpc>
                <a:spcPts val="1800"/>
              </a:lnSpc>
            </a:pPr>
            <a:r>
              <a:rPr sz="900">
                <a:solidFill>
                  <a:srgbClr val="FFFFFF"/>
                </a:solidFill>
                <a:latin typeface="微软雅黑" panose="020B0503020204020204" charset="-122"/>
                <a:ea typeface="微软雅黑" panose="020B0503020204020204" charset="-122"/>
              </a:rPr>
              <a:t>异常操作行为将进行预警</a:t>
            </a:r>
          </a:p>
        </p:txBody>
      </p:sp>
      <p:sp>
        <p:nvSpPr>
          <p:cNvPr id="69" name="Title 3"/>
          <p:cNvSpPr>
            <a:spLocks noGrp="1"/>
          </p:cNvSpPr>
          <p:nvPr/>
        </p:nvSpPr>
        <p:spPr>
          <a:xfrm>
            <a:off x="425795" y="5031048"/>
            <a:ext cx="6057900" cy="317500"/>
          </a:xfrm>
          <a:custGeom>
            <a:avLst/>
            <a:gdLst/>
            <a:ahLst/>
            <a:cxnLst/>
            <a:rect l="0" t="0" r="0" b="0"/>
            <a:pathLst>
              <a:path w="6057900" h="317500">
                <a:moveTo>
                  <a:pt x="6021890" y="310888"/>
                </a:moveTo>
                <a:lnTo>
                  <a:pt x="48686" y="310888"/>
                </a:lnTo>
                <a:cubicBezTo>
                  <a:pt x="28887" y="310888"/>
                  <a:pt x="12694" y="294695"/>
                  <a:pt x="12694" y="274896"/>
                </a:cubicBezTo>
                <a:lnTo>
                  <a:pt x="12694" y="42092"/>
                </a:lnTo>
                <a:cubicBezTo>
                  <a:pt x="12694" y="22293"/>
                  <a:pt x="28887" y="6088"/>
                  <a:pt x="48686" y="6088"/>
                </a:cubicBezTo>
                <a:lnTo>
                  <a:pt x="6021890" y="6088"/>
                </a:lnTo>
                <a:cubicBezTo>
                  <a:pt x="6041690" y="6088"/>
                  <a:pt x="6057895" y="22293"/>
                  <a:pt x="6057895" y="42092"/>
                </a:cubicBezTo>
                <a:lnTo>
                  <a:pt x="6057895" y="274896"/>
                </a:lnTo>
                <a:cubicBezTo>
                  <a:pt x="6057895" y="294695"/>
                  <a:pt x="6041690" y="310888"/>
                  <a:pt x="6021890" y="310888"/>
                </a:cubicBezTo>
              </a:path>
            </a:pathLst>
          </a:custGeom>
          <a:solidFill>
            <a:srgbClr val="D16C35">
              <a:alpha val="100000"/>
            </a:srgbClr>
          </a:solidFill>
        </p:spPr>
        <p:txBody>
          <a:bodyPr wrap="none" lIns="0" tIns="0" rIns="0" bIns="0"/>
          <a:lstStyle/>
          <a:p>
            <a:pPr marL="2120900">
              <a:lnSpc>
                <a:spcPts val="1800"/>
              </a:lnSpc>
            </a:pPr>
            <a:r>
              <a:rPr sz="900">
                <a:solidFill>
                  <a:srgbClr val="FFFFFF"/>
                </a:solidFill>
                <a:latin typeface="微软雅黑" panose="020B0503020204020204" charset="-122"/>
                <a:ea typeface="微软雅黑" panose="020B0503020204020204" charset="-122"/>
              </a:rPr>
              <a:t>聚合各业务系统数据，统一密文管理</a:t>
            </a:r>
          </a:p>
        </p:txBody>
      </p:sp>
      <p:sp>
        <p:nvSpPr>
          <p:cNvPr id="70" name="Title 3"/>
          <p:cNvSpPr>
            <a:spLocks noGrp="1"/>
          </p:cNvSpPr>
          <p:nvPr/>
        </p:nvSpPr>
        <p:spPr>
          <a:xfrm>
            <a:off x="1949795" y="2351348"/>
            <a:ext cx="1790700" cy="381000"/>
          </a:xfrm>
          <a:custGeom>
            <a:avLst/>
            <a:gdLst/>
            <a:ahLst/>
            <a:cxnLst/>
            <a:rect l="0" t="0" r="0" b="0"/>
            <a:pathLst>
              <a:path w="1790700" h="381000">
                <a:moveTo>
                  <a:pt x="445504" y="197233"/>
                </a:moveTo>
                <a:lnTo>
                  <a:pt x="445504" y="3558"/>
                </a:lnTo>
                <a:lnTo>
                  <a:pt x="1340854" y="3558"/>
                </a:lnTo>
                <a:lnTo>
                  <a:pt x="1340854" y="197233"/>
                </a:lnTo>
                <a:lnTo>
                  <a:pt x="1779004" y="197233"/>
                </a:lnTo>
                <a:lnTo>
                  <a:pt x="893179" y="378208"/>
                </a:lnTo>
                <a:lnTo>
                  <a:pt x="10529" y="197233"/>
                </a:lnTo>
                <a:cubicBezTo>
                  <a:pt x="10529" y="197233"/>
                  <a:pt x="459792" y="182946"/>
                  <a:pt x="445504" y="197233"/>
                </a:cubicBezTo>
              </a:path>
            </a:pathLst>
          </a:custGeom>
          <a:solidFill>
            <a:srgbClr val="D7D6D7">
              <a:alpha val="100000"/>
            </a:srgbClr>
          </a:solidFill>
        </p:spPr>
        <p:txBody>
          <a:bodyPr wrap="none" lIns="0" tIns="0" rIns="0" bIns="0"/>
          <a:lstStyle/>
          <a:p>
            <a:pPr marL="520700">
              <a:lnSpc>
                <a:spcPts val="1300"/>
              </a:lnSpc>
            </a:pPr>
            <a:r>
              <a:rPr sz="900">
                <a:solidFill>
                  <a:srgbClr val="3F3837"/>
                </a:solidFill>
                <a:latin typeface="微软雅黑" panose="020B0503020204020204" charset="-122"/>
                <a:ea typeface="微软雅黑" panose="020B0503020204020204" charset="-122"/>
              </a:rPr>
              <a:t>工作中录入/操</a:t>
            </a:r>
          </a:p>
          <a:p>
            <a:pPr marL="596900">
              <a:lnSpc>
                <a:spcPts val="1000"/>
              </a:lnSpc>
            </a:pPr>
            <a:r>
              <a:rPr sz="900">
                <a:solidFill>
                  <a:srgbClr val="3F3837"/>
                </a:solidFill>
                <a:latin typeface="微软雅黑" panose="020B0503020204020204" charset="-122"/>
                <a:ea typeface="微软雅黑" panose="020B0503020204020204" charset="-122"/>
              </a:rPr>
              <a:t>作产生数据</a:t>
            </a:r>
          </a:p>
        </p:txBody>
      </p:sp>
      <p:sp>
        <p:nvSpPr>
          <p:cNvPr id="80" name="Title 3"/>
          <p:cNvSpPr>
            <a:spLocks noGrp="1"/>
          </p:cNvSpPr>
          <p:nvPr/>
        </p:nvSpPr>
        <p:spPr>
          <a:xfrm>
            <a:off x="4235795" y="2351348"/>
            <a:ext cx="1790700" cy="381000"/>
          </a:xfrm>
          <a:custGeom>
            <a:avLst/>
            <a:gdLst/>
            <a:ahLst/>
            <a:cxnLst/>
            <a:rect l="0" t="0" r="0" b="0"/>
            <a:pathLst>
              <a:path w="1790700" h="381000">
                <a:moveTo>
                  <a:pt x="445504" y="184533"/>
                </a:moveTo>
                <a:lnTo>
                  <a:pt x="445504" y="378208"/>
                </a:lnTo>
                <a:lnTo>
                  <a:pt x="1340854" y="378208"/>
                </a:lnTo>
                <a:lnTo>
                  <a:pt x="1340854" y="184533"/>
                </a:lnTo>
                <a:lnTo>
                  <a:pt x="1779004" y="184533"/>
                </a:lnTo>
                <a:lnTo>
                  <a:pt x="893179" y="3558"/>
                </a:lnTo>
                <a:lnTo>
                  <a:pt x="10529" y="184533"/>
                </a:lnTo>
                <a:cubicBezTo>
                  <a:pt x="10529" y="184533"/>
                  <a:pt x="459792" y="198821"/>
                  <a:pt x="445504" y="184533"/>
                </a:cubicBezTo>
              </a:path>
            </a:pathLst>
          </a:custGeom>
          <a:solidFill>
            <a:srgbClr val="D16C35">
              <a:alpha val="100000"/>
            </a:srgbClr>
          </a:solidFill>
        </p:spPr>
        <p:txBody>
          <a:bodyPr wrap="none" lIns="0" tIns="0" rIns="0" bIns="0"/>
          <a:lstStyle/>
          <a:p>
            <a:pPr marL="584200">
              <a:lnSpc>
                <a:spcPts val="1700"/>
              </a:lnSpc>
            </a:pPr>
            <a:r>
              <a:rPr sz="900">
                <a:solidFill>
                  <a:srgbClr val="FFFFFF"/>
                </a:solidFill>
                <a:latin typeface="微软雅黑" panose="020B0503020204020204" charset="-122"/>
                <a:ea typeface="微软雅黑" panose="020B0503020204020204" charset="-122"/>
              </a:rPr>
              <a:t>过CA认证身</a:t>
            </a:r>
          </a:p>
          <a:p>
            <a:pPr marL="546100">
              <a:lnSpc>
                <a:spcPts val="1000"/>
              </a:lnSpc>
            </a:pPr>
            <a:r>
              <a:rPr sz="900">
                <a:solidFill>
                  <a:srgbClr val="FFFFFF"/>
                </a:solidFill>
                <a:latin typeface="微软雅黑" panose="020B0503020204020204" charset="-122"/>
                <a:ea typeface="微软雅黑" panose="020B0503020204020204" charset="-122"/>
              </a:rPr>
              <a:t>权限访问数据</a:t>
            </a:r>
          </a:p>
        </p:txBody>
      </p:sp>
      <p:sp>
        <p:nvSpPr>
          <p:cNvPr id="81" name="Title 3"/>
          <p:cNvSpPr>
            <a:spLocks noGrp="1"/>
          </p:cNvSpPr>
          <p:nvPr/>
        </p:nvSpPr>
        <p:spPr>
          <a:xfrm>
            <a:off x="1949795" y="3367348"/>
            <a:ext cx="1790700" cy="381000"/>
          </a:xfrm>
          <a:custGeom>
            <a:avLst/>
            <a:gdLst/>
            <a:ahLst/>
            <a:cxnLst/>
            <a:rect l="0" t="0" r="0" b="0"/>
            <a:pathLst>
              <a:path w="1790700" h="381000">
                <a:moveTo>
                  <a:pt x="445504" y="197233"/>
                </a:moveTo>
                <a:lnTo>
                  <a:pt x="445504" y="3558"/>
                </a:lnTo>
                <a:lnTo>
                  <a:pt x="1340854" y="3558"/>
                </a:lnTo>
                <a:lnTo>
                  <a:pt x="1340854" y="197233"/>
                </a:lnTo>
                <a:lnTo>
                  <a:pt x="1779004" y="197233"/>
                </a:lnTo>
                <a:lnTo>
                  <a:pt x="893179" y="378208"/>
                </a:lnTo>
                <a:lnTo>
                  <a:pt x="10529" y="197233"/>
                </a:lnTo>
                <a:cubicBezTo>
                  <a:pt x="10529" y="197233"/>
                  <a:pt x="459792" y="182946"/>
                  <a:pt x="445504" y="197233"/>
                </a:cubicBezTo>
              </a:path>
            </a:pathLst>
          </a:custGeom>
          <a:solidFill>
            <a:srgbClr val="D16C35">
              <a:alpha val="100000"/>
            </a:srgbClr>
          </a:solidFill>
        </p:spPr>
        <p:txBody>
          <a:bodyPr wrap="none" lIns="0" tIns="0" rIns="0" bIns="0"/>
          <a:lstStyle/>
          <a:p>
            <a:pPr marL="482600">
              <a:lnSpc>
                <a:spcPts val="1400"/>
              </a:lnSpc>
            </a:pPr>
            <a:r>
              <a:rPr sz="900">
                <a:solidFill>
                  <a:srgbClr val="FFFFFF"/>
                </a:solidFill>
                <a:latin typeface="微软雅黑" panose="020B0503020204020204" charset="-122"/>
                <a:ea typeface="微软雅黑" panose="020B0503020204020204" charset="-122"/>
              </a:rPr>
              <a:t>数据上传、密文</a:t>
            </a:r>
          </a:p>
          <a:p>
            <a:pPr marL="774700">
              <a:lnSpc>
                <a:spcPts val="1000"/>
              </a:lnSpc>
            </a:pPr>
            <a:r>
              <a:rPr sz="900">
                <a:solidFill>
                  <a:srgbClr val="FFFFFF"/>
                </a:solidFill>
                <a:latin typeface="微软雅黑" panose="020B0503020204020204" charset="-122"/>
                <a:ea typeface="微软雅黑" panose="020B0503020204020204" charset="-122"/>
              </a:rPr>
              <a:t>转换</a:t>
            </a:r>
          </a:p>
        </p:txBody>
      </p:sp>
      <p:sp>
        <p:nvSpPr>
          <p:cNvPr id="82" name="Title 3"/>
          <p:cNvSpPr>
            <a:spLocks noGrp="1"/>
          </p:cNvSpPr>
          <p:nvPr/>
        </p:nvSpPr>
        <p:spPr>
          <a:xfrm>
            <a:off x="4235795" y="3367348"/>
            <a:ext cx="1790700" cy="381000"/>
          </a:xfrm>
          <a:custGeom>
            <a:avLst/>
            <a:gdLst/>
            <a:ahLst/>
            <a:cxnLst/>
            <a:rect l="0" t="0" r="0" b="0"/>
            <a:pathLst>
              <a:path w="1790700" h="381000">
                <a:moveTo>
                  <a:pt x="445504" y="184533"/>
                </a:moveTo>
                <a:lnTo>
                  <a:pt x="445504" y="378208"/>
                </a:lnTo>
                <a:lnTo>
                  <a:pt x="1340854" y="378208"/>
                </a:lnTo>
                <a:lnTo>
                  <a:pt x="1340854" y="184533"/>
                </a:lnTo>
                <a:lnTo>
                  <a:pt x="1779004" y="184533"/>
                </a:lnTo>
                <a:lnTo>
                  <a:pt x="893179" y="3558"/>
                </a:lnTo>
                <a:lnTo>
                  <a:pt x="10529" y="184533"/>
                </a:lnTo>
                <a:cubicBezTo>
                  <a:pt x="10529" y="184533"/>
                  <a:pt x="459792" y="198821"/>
                  <a:pt x="445504" y="184533"/>
                </a:cubicBezTo>
              </a:path>
            </a:pathLst>
          </a:custGeom>
          <a:solidFill>
            <a:srgbClr val="D16C35">
              <a:alpha val="100000"/>
            </a:srgbClr>
          </a:solidFill>
        </p:spPr>
        <p:txBody>
          <a:bodyPr wrap="none" lIns="0" tIns="0" rIns="0" bIns="0"/>
          <a:lstStyle/>
          <a:p>
            <a:pPr marL="596900">
              <a:lnSpc>
                <a:spcPts val="1700"/>
              </a:lnSpc>
            </a:pPr>
            <a:r>
              <a:rPr sz="900">
                <a:solidFill>
                  <a:srgbClr val="FFFFFF"/>
                </a:solidFill>
                <a:latin typeface="微软雅黑" panose="020B0503020204020204" charset="-122"/>
                <a:ea typeface="微软雅黑" panose="020B0503020204020204" charset="-122"/>
              </a:rPr>
              <a:t>据授权返回</a:t>
            </a:r>
          </a:p>
          <a:p>
            <a:pPr marL="711200">
              <a:lnSpc>
                <a:spcPts val="1000"/>
              </a:lnSpc>
            </a:pPr>
            <a:r>
              <a:rPr sz="900">
                <a:solidFill>
                  <a:srgbClr val="FFFFFF"/>
                </a:solidFill>
                <a:latin typeface="微软雅黑" panose="020B0503020204020204" charset="-122"/>
                <a:ea typeface="微软雅黑" panose="020B0503020204020204" charset="-122"/>
              </a:rPr>
              <a:t>定数据</a:t>
            </a:r>
          </a:p>
        </p:txBody>
      </p:sp>
      <p:sp>
        <p:nvSpPr>
          <p:cNvPr id="84" name="Title 3"/>
          <p:cNvSpPr>
            <a:spLocks noGrp="1"/>
          </p:cNvSpPr>
          <p:nvPr/>
        </p:nvSpPr>
        <p:spPr>
          <a:xfrm>
            <a:off x="1797395" y="2097348"/>
            <a:ext cx="2451100" cy="190500"/>
          </a:xfrm>
          <a:prstGeom prst="rect">
            <a:avLst/>
          </a:prstGeom>
        </p:spPr>
        <p:txBody>
          <a:bodyPr wrap="none" lIns="0" tIns="0" rIns="0" bIns="0"/>
          <a:lstStyle/>
          <a:p>
            <a:pPr>
              <a:lnSpc>
                <a:spcPts val="1200"/>
              </a:lnSpc>
              <a:tabLst>
                <a:tab pos="1079500" algn="l"/>
                <a:tab pos="1905000" algn="l"/>
              </a:tabLst>
            </a:pPr>
            <a:r>
              <a:rPr sz="900">
                <a:solidFill>
                  <a:srgbClr val="3F3837"/>
                </a:solidFill>
                <a:latin typeface="微软雅黑" panose="020B0503020204020204" charset="-122"/>
                <a:ea typeface="微软雅黑" panose="020B0503020204020204" charset="-122"/>
              </a:rPr>
              <a:t>管理层</a:t>
            </a:r>
            <a:r>
              <a:rPr sz="900">
                <a:solidFill>
                  <a:srgbClr val="FFFFFF"/>
                </a:solidFill>
                <a:latin typeface="微软雅黑" panose="020B0503020204020204" charset="-122"/>
                <a:ea typeface="微软雅黑" panose="020B0503020204020204" charset="-122"/>
              </a:rPr>
              <a:t>	</a:t>
            </a:r>
            <a:r>
              <a:rPr sz="900">
                <a:solidFill>
                  <a:srgbClr val="3F3837"/>
                </a:solidFill>
                <a:latin typeface="微软雅黑" panose="020B0503020204020204" charset="-122"/>
                <a:ea typeface="微软雅黑" panose="020B0503020204020204" charset="-122"/>
              </a:rPr>
              <a:t>财务</a:t>
            </a:r>
            <a:r>
              <a:rPr sz="900">
                <a:solidFill>
                  <a:srgbClr val="FFFFFF"/>
                </a:solidFill>
                <a:latin typeface="微软雅黑" panose="020B0503020204020204" charset="-122"/>
                <a:ea typeface="微软雅黑" panose="020B0503020204020204" charset="-122"/>
              </a:rPr>
              <a:t>	</a:t>
            </a:r>
            <a:r>
              <a:rPr sz="900">
                <a:solidFill>
                  <a:srgbClr val="3F3837"/>
                </a:solidFill>
                <a:latin typeface="微软雅黑" panose="020B0503020204020204" charset="-122"/>
                <a:ea typeface="微软雅黑" panose="020B0503020204020204" charset="-122"/>
              </a:rPr>
              <a:t>人事行政</a:t>
            </a:r>
          </a:p>
        </p:txBody>
      </p:sp>
      <p:sp>
        <p:nvSpPr>
          <p:cNvPr id="85" name="Title 3"/>
          <p:cNvSpPr>
            <a:spLocks noGrp="1"/>
          </p:cNvSpPr>
          <p:nvPr/>
        </p:nvSpPr>
        <p:spPr>
          <a:xfrm>
            <a:off x="5594695" y="2071948"/>
            <a:ext cx="495300" cy="88900"/>
          </a:xfrm>
          <a:prstGeom prst="rect">
            <a:avLst/>
          </a:prstGeom>
        </p:spPr>
        <p:txBody>
          <a:bodyPr wrap="none" lIns="0" tIns="0" rIns="0" bIns="0"/>
          <a:lstStyle/>
          <a:p>
            <a:pPr>
              <a:lnSpc>
                <a:spcPts val="200"/>
              </a:lnSpc>
            </a:pPr>
            <a:r>
              <a:rPr sz="900">
                <a:solidFill>
                  <a:srgbClr val="3F3837"/>
                </a:solidFill>
                <a:latin typeface="微软雅黑" panose="020B0503020204020204" charset="-122"/>
                <a:ea typeface="微软雅黑" panose="020B0503020204020204" charset="-122"/>
              </a:rPr>
              <a:t>…………</a:t>
            </a:r>
          </a:p>
        </p:txBody>
      </p:sp>
      <p:sp>
        <p:nvSpPr>
          <p:cNvPr id="86" name="Title 3"/>
          <p:cNvSpPr>
            <a:spLocks noGrp="1"/>
          </p:cNvSpPr>
          <p:nvPr/>
        </p:nvSpPr>
        <p:spPr>
          <a:xfrm>
            <a:off x="5594695" y="3049848"/>
            <a:ext cx="495300" cy="101600"/>
          </a:xfrm>
          <a:prstGeom prst="rect">
            <a:avLst/>
          </a:prstGeom>
        </p:spPr>
        <p:txBody>
          <a:bodyPr wrap="none" lIns="0" tIns="0" rIns="0" bIns="0"/>
          <a:lstStyle/>
          <a:p>
            <a:pPr>
              <a:lnSpc>
                <a:spcPts val="300"/>
              </a:lnSpc>
            </a:pPr>
            <a:r>
              <a:rPr sz="900">
                <a:solidFill>
                  <a:srgbClr val="3F3837"/>
                </a:solidFill>
                <a:latin typeface="微软雅黑" panose="020B0503020204020204" charset="-122"/>
                <a:ea typeface="微软雅黑" panose="020B0503020204020204" charset="-122"/>
              </a:rPr>
              <a:t>…………</a:t>
            </a:r>
          </a:p>
        </p:txBody>
      </p:sp>
      <p:sp>
        <p:nvSpPr>
          <p:cNvPr id="96" name="Title 3"/>
          <p:cNvSpPr>
            <a:spLocks noGrp="1"/>
          </p:cNvSpPr>
          <p:nvPr/>
        </p:nvSpPr>
        <p:spPr>
          <a:xfrm>
            <a:off x="4642195" y="2414848"/>
            <a:ext cx="254000" cy="190500"/>
          </a:xfrm>
          <a:prstGeom prst="rect">
            <a:avLst/>
          </a:prstGeom>
        </p:spPr>
        <p:txBody>
          <a:bodyPr wrap="none" lIns="0" tIns="0" rIns="0" bIns="0"/>
          <a:lstStyle/>
          <a:p>
            <a:pPr>
              <a:lnSpc>
                <a:spcPts val="1200"/>
              </a:lnSpc>
            </a:pPr>
            <a:r>
              <a:rPr sz="900">
                <a:solidFill>
                  <a:srgbClr val="FFFFFF"/>
                </a:solidFill>
                <a:latin typeface="微软雅黑" panose="020B0503020204020204" charset="-122"/>
                <a:ea typeface="微软雅黑" panose="020B0503020204020204" charset="-122"/>
              </a:rPr>
              <a:t>通</a:t>
            </a:r>
          </a:p>
        </p:txBody>
      </p:sp>
      <p:sp>
        <p:nvSpPr>
          <p:cNvPr id="98" name="Title 3"/>
          <p:cNvSpPr>
            <a:spLocks noGrp="1"/>
          </p:cNvSpPr>
          <p:nvPr/>
        </p:nvSpPr>
        <p:spPr>
          <a:xfrm>
            <a:off x="5366095" y="2414848"/>
            <a:ext cx="254000" cy="190500"/>
          </a:xfrm>
          <a:prstGeom prst="rect">
            <a:avLst/>
          </a:prstGeom>
        </p:spPr>
        <p:txBody>
          <a:bodyPr wrap="none" lIns="0" tIns="0" rIns="0" bIns="0"/>
          <a:lstStyle/>
          <a:p>
            <a:pPr>
              <a:lnSpc>
                <a:spcPts val="1200"/>
              </a:lnSpc>
            </a:pPr>
            <a:r>
              <a:rPr sz="900">
                <a:solidFill>
                  <a:srgbClr val="FFFFFF"/>
                </a:solidFill>
                <a:latin typeface="微软雅黑" panose="020B0503020204020204" charset="-122"/>
                <a:ea typeface="微软雅黑" panose="020B0503020204020204" charset="-122"/>
              </a:rPr>
              <a:t>份</a:t>
            </a:r>
          </a:p>
        </p:txBody>
      </p:sp>
      <p:sp>
        <p:nvSpPr>
          <p:cNvPr id="99" name="Title 3"/>
          <p:cNvSpPr>
            <a:spLocks noGrp="1"/>
          </p:cNvSpPr>
          <p:nvPr/>
        </p:nvSpPr>
        <p:spPr>
          <a:xfrm>
            <a:off x="1746595" y="3100648"/>
            <a:ext cx="2679700" cy="165100"/>
          </a:xfrm>
          <a:prstGeom prst="rect">
            <a:avLst/>
          </a:prstGeom>
        </p:spPr>
        <p:txBody>
          <a:bodyPr wrap="none" lIns="0" tIns="0" rIns="0" bIns="0"/>
          <a:lstStyle/>
          <a:p>
            <a:pPr>
              <a:lnSpc>
                <a:spcPts val="1000"/>
              </a:lnSpc>
              <a:tabLst>
                <a:tab pos="812800" algn="l"/>
                <a:tab pos="1625600" algn="l"/>
                <a:tab pos="2438400" algn="l"/>
              </a:tabLst>
            </a:pPr>
            <a:r>
              <a:rPr sz="900" dirty="0">
                <a:solidFill>
                  <a:srgbClr val="3F3837"/>
                </a:solidFill>
                <a:latin typeface="微软雅黑" panose="020B0503020204020204" charset="-122"/>
                <a:ea typeface="微软雅黑" panose="020B0503020204020204" charset="-122"/>
              </a:rPr>
              <a:t>EPR</a:t>
            </a:r>
            <a:r>
              <a:rPr sz="900" dirty="0">
                <a:solidFill>
                  <a:srgbClr val="FFFFFF"/>
                </a:solidFill>
                <a:latin typeface="微软雅黑" panose="020B0503020204020204" charset="-122"/>
                <a:ea typeface="微软雅黑" panose="020B0503020204020204" charset="-122"/>
              </a:rPr>
              <a:t>	</a:t>
            </a:r>
            <a:r>
              <a:rPr sz="900" dirty="0">
                <a:solidFill>
                  <a:srgbClr val="3F3837"/>
                </a:solidFill>
                <a:latin typeface="微软雅黑" panose="020B0503020204020204" charset="-122"/>
                <a:ea typeface="微软雅黑" panose="020B0503020204020204" charset="-122"/>
              </a:rPr>
              <a:t>CRM</a:t>
            </a:r>
            <a:r>
              <a:rPr sz="900" dirty="0">
                <a:solidFill>
                  <a:srgbClr val="FFFFFF"/>
                </a:solidFill>
                <a:latin typeface="微软雅黑" panose="020B0503020204020204" charset="-122"/>
                <a:ea typeface="微软雅黑" panose="020B0503020204020204" charset="-122"/>
              </a:rPr>
              <a:t>	</a:t>
            </a:r>
            <a:r>
              <a:rPr sz="900" dirty="0">
                <a:solidFill>
                  <a:srgbClr val="3F3837"/>
                </a:solidFill>
                <a:latin typeface="微软雅黑" panose="020B0503020204020204" charset="-122"/>
                <a:ea typeface="微软雅黑" panose="020B0503020204020204" charset="-122"/>
              </a:rPr>
              <a:t> OA </a:t>
            </a:r>
            <a:r>
              <a:rPr sz="900" dirty="0">
                <a:solidFill>
                  <a:srgbClr val="FFFFFF"/>
                </a:solidFill>
                <a:latin typeface="微软雅黑" panose="020B0503020204020204" charset="-122"/>
                <a:ea typeface="微软雅黑" panose="020B0503020204020204" charset="-122"/>
              </a:rPr>
              <a:t>	</a:t>
            </a:r>
            <a:r>
              <a:rPr sz="900" dirty="0">
                <a:solidFill>
                  <a:srgbClr val="3F3837"/>
                </a:solidFill>
                <a:latin typeface="微软雅黑" panose="020B0503020204020204" charset="-122"/>
                <a:ea typeface="微软雅黑" panose="020B0503020204020204" charset="-122"/>
              </a:rPr>
              <a:t>HR</a:t>
            </a:r>
          </a:p>
        </p:txBody>
      </p:sp>
      <p:sp>
        <p:nvSpPr>
          <p:cNvPr id="100" name="Title 3"/>
          <p:cNvSpPr>
            <a:spLocks noGrp="1"/>
          </p:cNvSpPr>
          <p:nvPr/>
        </p:nvSpPr>
        <p:spPr>
          <a:xfrm>
            <a:off x="4654895" y="3430848"/>
            <a:ext cx="241300" cy="190500"/>
          </a:xfrm>
          <a:prstGeom prst="rect">
            <a:avLst/>
          </a:prstGeom>
        </p:spPr>
        <p:txBody>
          <a:bodyPr wrap="none" lIns="0" tIns="0" rIns="0" bIns="0"/>
          <a:lstStyle/>
          <a:p>
            <a:pPr>
              <a:lnSpc>
                <a:spcPts val="1200"/>
              </a:lnSpc>
            </a:pPr>
            <a:r>
              <a:rPr sz="900">
                <a:solidFill>
                  <a:srgbClr val="FFFFFF"/>
                </a:solidFill>
                <a:latin typeface="微软雅黑" panose="020B0503020204020204" charset="-122"/>
                <a:ea typeface="微软雅黑" panose="020B0503020204020204" charset="-122"/>
              </a:rPr>
              <a:t>根</a:t>
            </a:r>
          </a:p>
        </p:txBody>
      </p:sp>
      <p:sp>
        <p:nvSpPr>
          <p:cNvPr id="101" name="Title 3"/>
          <p:cNvSpPr>
            <a:spLocks noGrp="1"/>
          </p:cNvSpPr>
          <p:nvPr/>
        </p:nvSpPr>
        <p:spPr>
          <a:xfrm>
            <a:off x="5340695" y="3430848"/>
            <a:ext cx="241300" cy="190500"/>
          </a:xfrm>
          <a:prstGeom prst="rect">
            <a:avLst/>
          </a:prstGeom>
        </p:spPr>
        <p:txBody>
          <a:bodyPr wrap="none" lIns="0" tIns="0" rIns="0" bIns="0"/>
          <a:lstStyle/>
          <a:p>
            <a:pPr>
              <a:lnSpc>
                <a:spcPts val="1200"/>
              </a:lnSpc>
            </a:pPr>
            <a:r>
              <a:rPr sz="900">
                <a:solidFill>
                  <a:srgbClr val="FFFFFF"/>
                </a:solidFill>
                <a:latin typeface="微软雅黑" panose="020B0503020204020204" charset="-122"/>
                <a:ea typeface="微软雅黑" panose="020B0503020204020204" charset="-122"/>
              </a:rPr>
              <a:t>指</a:t>
            </a:r>
          </a:p>
        </p:txBody>
      </p:sp>
      <p:sp>
        <p:nvSpPr>
          <p:cNvPr id="102" name="Title 3"/>
          <p:cNvSpPr>
            <a:spLocks noGrp="1"/>
          </p:cNvSpPr>
          <p:nvPr/>
        </p:nvSpPr>
        <p:spPr>
          <a:xfrm>
            <a:off x="2229195" y="4192848"/>
            <a:ext cx="3543300" cy="393700"/>
          </a:xfrm>
          <a:prstGeom prst="rect">
            <a:avLst/>
          </a:prstGeom>
        </p:spPr>
        <p:txBody>
          <a:bodyPr wrap="none" lIns="0" tIns="0" rIns="0" bIns="0"/>
          <a:lstStyle/>
          <a:p>
            <a:pPr marL="1371600">
              <a:lnSpc>
                <a:spcPts val="1100"/>
              </a:lnSpc>
            </a:pPr>
            <a:r>
              <a:rPr sz="900">
                <a:solidFill>
                  <a:srgbClr val="3F3837"/>
                </a:solidFill>
                <a:latin typeface="微软雅黑" panose="020B0503020204020204" charset="-122"/>
                <a:ea typeface="微软雅黑" panose="020B0503020204020204" charset="-122"/>
              </a:rPr>
              <a:t>企业内部数据</a:t>
            </a:r>
          </a:p>
          <a:p>
            <a:pPr>
              <a:lnSpc>
                <a:spcPts val="1700"/>
              </a:lnSpc>
              <a:tabLst>
                <a:tab pos="1447800" algn="l"/>
                <a:tab pos="2908300" algn="l"/>
              </a:tabLst>
            </a:pPr>
            <a:r>
              <a:rPr sz="900">
                <a:solidFill>
                  <a:srgbClr val="3F3837"/>
                </a:solidFill>
                <a:latin typeface="微软雅黑" panose="020B0503020204020204" charset="-122"/>
                <a:ea typeface="微软雅黑" panose="020B0503020204020204" charset="-122"/>
              </a:rPr>
              <a:t>员工数据</a:t>
            </a:r>
            <a:r>
              <a:rPr sz="900">
                <a:solidFill>
                  <a:srgbClr val="FFFFFF"/>
                </a:solidFill>
                <a:latin typeface="微软雅黑" panose="020B0503020204020204" charset="-122"/>
                <a:ea typeface="微软雅黑" panose="020B0503020204020204" charset="-122"/>
              </a:rPr>
              <a:t>	</a:t>
            </a:r>
            <a:r>
              <a:rPr sz="900">
                <a:solidFill>
                  <a:srgbClr val="3F3837"/>
                </a:solidFill>
                <a:latin typeface="微软雅黑" panose="020B0503020204020204" charset="-122"/>
                <a:ea typeface="微软雅黑" panose="020B0503020204020204" charset="-122"/>
              </a:rPr>
              <a:t>财务数据</a:t>
            </a:r>
            <a:r>
              <a:rPr sz="900">
                <a:solidFill>
                  <a:srgbClr val="FFFFFF"/>
                </a:solidFill>
                <a:latin typeface="微软雅黑" panose="020B0503020204020204" charset="-122"/>
                <a:ea typeface="微软雅黑" panose="020B0503020204020204" charset="-122"/>
              </a:rPr>
              <a:t>	</a:t>
            </a:r>
            <a:r>
              <a:rPr sz="900">
                <a:solidFill>
                  <a:srgbClr val="3F3837"/>
                </a:solidFill>
                <a:latin typeface="微软雅黑" panose="020B0503020204020204" charset="-122"/>
                <a:ea typeface="微软雅黑" panose="020B0503020204020204" charset="-122"/>
              </a:rPr>
              <a:t>供应商数据</a:t>
            </a:r>
          </a:p>
        </p:txBody>
      </p:sp>
      <p:sp>
        <p:nvSpPr>
          <p:cNvPr id="103" name="Title 3"/>
          <p:cNvSpPr>
            <a:spLocks noGrp="1"/>
          </p:cNvSpPr>
          <p:nvPr/>
        </p:nvSpPr>
        <p:spPr>
          <a:xfrm>
            <a:off x="2229195" y="4675448"/>
            <a:ext cx="3492500" cy="190500"/>
          </a:xfrm>
          <a:prstGeom prst="rect">
            <a:avLst/>
          </a:prstGeom>
        </p:spPr>
        <p:txBody>
          <a:bodyPr wrap="none" lIns="0" tIns="0" rIns="0" bIns="0"/>
          <a:lstStyle/>
          <a:p>
            <a:pPr>
              <a:lnSpc>
                <a:spcPts val="1200"/>
              </a:lnSpc>
              <a:tabLst>
                <a:tab pos="1447800" algn="l"/>
                <a:tab pos="2959100" algn="l"/>
              </a:tabLst>
            </a:pPr>
            <a:r>
              <a:rPr sz="900">
                <a:solidFill>
                  <a:srgbClr val="3F3837"/>
                </a:solidFill>
                <a:latin typeface="微软雅黑" panose="020B0503020204020204" charset="-122"/>
                <a:ea typeface="微软雅黑" panose="020B0503020204020204" charset="-122"/>
              </a:rPr>
              <a:t>客户数据</a:t>
            </a:r>
            <a:r>
              <a:rPr sz="900">
                <a:solidFill>
                  <a:srgbClr val="FFFFFF"/>
                </a:solidFill>
                <a:latin typeface="微软雅黑" panose="020B0503020204020204" charset="-122"/>
                <a:ea typeface="微软雅黑" panose="020B0503020204020204" charset="-122"/>
              </a:rPr>
              <a:t>	</a:t>
            </a:r>
            <a:r>
              <a:rPr sz="900">
                <a:solidFill>
                  <a:srgbClr val="3F3837"/>
                </a:solidFill>
                <a:latin typeface="微软雅黑" panose="020B0503020204020204" charset="-122"/>
                <a:ea typeface="微软雅黑" panose="020B0503020204020204" charset="-122"/>
              </a:rPr>
              <a:t>研发数据</a:t>
            </a:r>
            <a:r>
              <a:rPr sz="900">
                <a:solidFill>
                  <a:srgbClr val="FFFFFF"/>
                </a:solidFill>
                <a:latin typeface="微软雅黑" panose="020B0503020204020204" charset="-122"/>
                <a:ea typeface="微软雅黑" panose="020B0503020204020204" charset="-122"/>
              </a:rPr>
              <a:t>	</a:t>
            </a:r>
            <a:r>
              <a:rPr sz="900">
                <a:solidFill>
                  <a:srgbClr val="3F3837"/>
                </a:solidFill>
                <a:latin typeface="微软雅黑" panose="020B0503020204020204" charset="-122"/>
                <a:ea typeface="微软雅黑" panose="020B0503020204020204" charset="-122"/>
              </a:rPr>
              <a:t>其他数据</a:t>
            </a:r>
          </a:p>
        </p:txBody>
      </p:sp>
      <p:sp>
        <p:nvSpPr>
          <p:cNvPr id="117" name="Title 3"/>
          <p:cNvSpPr>
            <a:spLocks noGrp="1"/>
          </p:cNvSpPr>
          <p:nvPr/>
        </p:nvSpPr>
        <p:spPr>
          <a:xfrm>
            <a:off x="2051395" y="4396048"/>
            <a:ext cx="139700" cy="165100"/>
          </a:xfrm>
          <a:custGeom>
            <a:avLst/>
            <a:gdLst/>
            <a:ahLst/>
            <a:cxnLst/>
            <a:rect l="0" t="0" r="0" b="0"/>
            <a:pathLst>
              <a:path w="139700" h="165100">
                <a:moveTo>
                  <a:pt x="30775" y="138148"/>
                </a:moveTo>
                <a:cubicBezTo>
                  <a:pt x="43640" y="140751"/>
                  <a:pt x="56734" y="142021"/>
                  <a:pt x="69853" y="141945"/>
                </a:cubicBezTo>
                <a:cubicBezTo>
                  <a:pt x="82972" y="142021"/>
                  <a:pt x="96079" y="140751"/>
                  <a:pt x="108931" y="138148"/>
                </a:cubicBezTo>
                <a:cubicBezTo>
                  <a:pt x="121047" y="135620"/>
                  <a:pt x="130610" y="131874"/>
                  <a:pt x="137608" y="126934"/>
                </a:cubicBezTo>
                <a:lnTo>
                  <a:pt x="137608" y="141945"/>
                </a:lnTo>
                <a:cubicBezTo>
                  <a:pt x="137608" y="146009"/>
                  <a:pt x="134572" y="149768"/>
                  <a:pt x="128515" y="153223"/>
                </a:cubicBezTo>
                <a:cubicBezTo>
                  <a:pt x="122457" y="156715"/>
                  <a:pt x="114214" y="159471"/>
                  <a:pt x="103800" y="161490"/>
                </a:cubicBezTo>
                <a:cubicBezTo>
                  <a:pt x="93399" y="163535"/>
                  <a:pt x="82083" y="164526"/>
                  <a:pt x="69853" y="164526"/>
                </a:cubicBezTo>
                <a:cubicBezTo>
                  <a:pt x="57623" y="164526"/>
                  <a:pt x="46295" y="163497"/>
                  <a:pt x="35881" y="161478"/>
                </a:cubicBezTo>
                <a:cubicBezTo>
                  <a:pt x="25467" y="159471"/>
                  <a:pt x="17212" y="156702"/>
                  <a:pt x="11166" y="153223"/>
                </a:cubicBezTo>
                <a:cubicBezTo>
                  <a:pt x="5109" y="149743"/>
                  <a:pt x="2073" y="145984"/>
                  <a:pt x="2073" y="141920"/>
                </a:cubicBezTo>
                <a:lnTo>
                  <a:pt x="2073" y="126908"/>
                </a:lnTo>
                <a:cubicBezTo>
                  <a:pt x="9096" y="131874"/>
                  <a:pt x="18660" y="135608"/>
                  <a:pt x="30788" y="138148"/>
                </a:cubicBezTo>
                <a:close/>
                <a:moveTo>
                  <a:pt x="30775" y="104251"/>
                </a:moveTo>
                <a:cubicBezTo>
                  <a:pt x="43640" y="106855"/>
                  <a:pt x="56734" y="108137"/>
                  <a:pt x="69853" y="108049"/>
                </a:cubicBezTo>
                <a:cubicBezTo>
                  <a:pt x="82972" y="108137"/>
                  <a:pt x="96079" y="106855"/>
                  <a:pt x="108931" y="104251"/>
                </a:cubicBezTo>
                <a:cubicBezTo>
                  <a:pt x="121047" y="101724"/>
                  <a:pt x="130610" y="98003"/>
                  <a:pt x="137608" y="93050"/>
                </a:cubicBezTo>
                <a:lnTo>
                  <a:pt x="137608" y="108062"/>
                </a:lnTo>
                <a:cubicBezTo>
                  <a:pt x="137608" y="112138"/>
                  <a:pt x="134572" y="115885"/>
                  <a:pt x="128515" y="119364"/>
                </a:cubicBezTo>
                <a:cubicBezTo>
                  <a:pt x="122457" y="122832"/>
                  <a:pt x="114214" y="125587"/>
                  <a:pt x="103800" y="127632"/>
                </a:cubicBezTo>
                <a:cubicBezTo>
                  <a:pt x="92612" y="129728"/>
                  <a:pt x="81245" y="130743"/>
                  <a:pt x="69853" y="130655"/>
                </a:cubicBezTo>
                <a:cubicBezTo>
                  <a:pt x="57623" y="130655"/>
                  <a:pt x="46295" y="129638"/>
                  <a:pt x="35881" y="127632"/>
                </a:cubicBezTo>
                <a:cubicBezTo>
                  <a:pt x="25467" y="125626"/>
                  <a:pt x="17237" y="122832"/>
                  <a:pt x="11166" y="119364"/>
                </a:cubicBezTo>
                <a:cubicBezTo>
                  <a:pt x="5109" y="115885"/>
                  <a:pt x="2073" y="112125"/>
                  <a:pt x="2073" y="108049"/>
                </a:cubicBezTo>
                <a:lnTo>
                  <a:pt x="2073" y="93063"/>
                </a:lnTo>
                <a:cubicBezTo>
                  <a:pt x="9096" y="98016"/>
                  <a:pt x="18660" y="101762"/>
                  <a:pt x="30788" y="104264"/>
                </a:cubicBezTo>
                <a:close/>
                <a:moveTo>
                  <a:pt x="30775" y="70368"/>
                </a:moveTo>
                <a:cubicBezTo>
                  <a:pt x="43640" y="72971"/>
                  <a:pt x="56734" y="74241"/>
                  <a:pt x="69853" y="74165"/>
                </a:cubicBezTo>
                <a:cubicBezTo>
                  <a:pt x="82972" y="74241"/>
                  <a:pt x="96079" y="72971"/>
                  <a:pt x="108931" y="70368"/>
                </a:cubicBezTo>
                <a:cubicBezTo>
                  <a:pt x="121047" y="67840"/>
                  <a:pt x="130610" y="64094"/>
                  <a:pt x="137608" y="59166"/>
                </a:cubicBezTo>
                <a:lnTo>
                  <a:pt x="137608" y="74165"/>
                </a:lnTo>
                <a:cubicBezTo>
                  <a:pt x="137608" y="78229"/>
                  <a:pt x="134572" y="81988"/>
                  <a:pt x="128515" y="85468"/>
                </a:cubicBezTo>
                <a:cubicBezTo>
                  <a:pt x="122457" y="88948"/>
                  <a:pt x="114214" y="91704"/>
                  <a:pt x="103800" y="93736"/>
                </a:cubicBezTo>
                <a:cubicBezTo>
                  <a:pt x="93412" y="95742"/>
                  <a:pt x="82083" y="96758"/>
                  <a:pt x="69853" y="96758"/>
                </a:cubicBezTo>
                <a:cubicBezTo>
                  <a:pt x="57623" y="96758"/>
                  <a:pt x="46295" y="95717"/>
                  <a:pt x="35881" y="93698"/>
                </a:cubicBezTo>
                <a:cubicBezTo>
                  <a:pt x="25467" y="91704"/>
                  <a:pt x="17212" y="88935"/>
                  <a:pt x="11166" y="85443"/>
                </a:cubicBezTo>
                <a:cubicBezTo>
                  <a:pt x="5109" y="81963"/>
                  <a:pt x="2073" y="78204"/>
                  <a:pt x="2073" y="74152"/>
                </a:cubicBezTo>
                <a:lnTo>
                  <a:pt x="2073" y="59141"/>
                </a:lnTo>
                <a:cubicBezTo>
                  <a:pt x="9096" y="64119"/>
                  <a:pt x="18660" y="67866"/>
                  <a:pt x="30788" y="70368"/>
                </a:cubicBezTo>
                <a:close/>
                <a:moveTo>
                  <a:pt x="35881" y="9446"/>
                </a:moveTo>
                <a:cubicBezTo>
                  <a:pt x="46295" y="7439"/>
                  <a:pt x="57611" y="6411"/>
                  <a:pt x="69841" y="6411"/>
                </a:cubicBezTo>
                <a:cubicBezTo>
                  <a:pt x="82083" y="6411"/>
                  <a:pt x="93399" y="7439"/>
                  <a:pt x="103813" y="9446"/>
                </a:cubicBezTo>
                <a:cubicBezTo>
                  <a:pt x="114227" y="11465"/>
                  <a:pt x="122469" y="14234"/>
                  <a:pt x="128515" y="17714"/>
                </a:cubicBezTo>
                <a:cubicBezTo>
                  <a:pt x="134572" y="21194"/>
                  <a:pt x="137608" y="24953"/>
                  <a:pt x="137608" y="29017"/>
                </a:cubicBezTo>
                <a:lnTo>
                  <a:pt x="137608" y="40332"/>
                </a:lnTo>
                <a:cubicBezTo>
                  <a:pt x="137608" y="44396"/>
                  <a:pt x="134585" y="48155"/>
                  <a:pt x="128515" y="51635"/>
                </a:cubicBezTo>
                <a:cubicBezTo>
                  <a:pt x="122457" y="55115"/>
                  <a:pt x="114227" y="57871"/>
                  <a:pt x="103800" y="59890"/>
                </a:cubicBezTo>
                <a:cubicBezTo>
                  <a:pt x="93399" y="61884"/>
                  <a:pt x="82071" y="62900"/>
                  <a:pt x="69841" y="62900"/>
                </a:cubicBezTo>
                <a:cubicBezTo>
                  <a:pt x="57611" y="62900"/>
                  <a:pt x="46282" y="61871"/>
                  <a:pt x="35868" y="59852"/>
                </a:cubicBezTo>
                <a:cubicBezTo>
                  <a:pt x="25454" y="57833"/>
                  <a:pt x="17199" y="55064"/>
                  <a:pt x="11154" y="51597"/>
                </a:cubicBezTo>
                <a:cubicBezTo>
                  <a:pt x="5096" y="48105"/>
                  <a:pt x="2061" y="44358"/>
                  <a:pt x="2061" y="40282"/>
                </a:cubicBezTo>
                <a:lnTo>
                  <a:pt x="2061" y="28978"/>
                </a:lnTo>
                <a:cubicBezTo>
                  <a:pt x="2061" y="24914"/>
                  <a:pt x="5096" y="21155"/>
                  <a:pt x="11154" y="17676"/>
                </a:cubicBezTo>
                <a:cubicBezTo>
                  <a:pt x="17224" y="14234"/>
                  <a:pt x="25454" y="11478"/>
                  <a:pt x="35868" y="9446"/>
                </a:cubicBezTo>
                <a:close/>
              </a:path>
            </a:pathLst>
          </a:custGeom>
          <a:solidFill>
            <a:srgbClr val="E87A40">
              <a:alpha val="100000"/>
            </a:srgbClr>
          </a:solidFill>
        </p:spPr>
        <p:txBody>
          <a:bodyPr wrap="none" lIns="0" tIns="0" rIns="0" bIns="0"/>
          <a:lstStyle/>
          <a:p>
            <a:endParaRPr/>
          </a:p>
        </p:txBody>
      </p:sp>
      <p:sp>
        <p:nvSpPr>
          <p:cNvPr id="123" name="Title 3"/>
          <p:cNvSpPr>
            <a:spLocks noGrp="1"/>
          </p:cNvSpPr>
          <p:nvPr/>
        </p:nvSpPr>
        <p:spPr>
          <a:xfrm>
            <a:off x="3486495" y="4396048"/>
            <a:ext cx="152400" cy="165100"/>
          </a:xfrm>
          <a:custGeom>
            <a:avLst/>
            <a:gdLst/>
            <a:ahLst/>
            <a:cxnLst/>
            <a:rect l="0" t="0" r="0" b="0"/>
            <a:pathLst>
              <a:path w="152400" h="165100">
                <a:moveTo>
                  <a:pt x="32879" y="138148"/>
                </a:moveTo>
                <a:cubicBezTo>
                  <a:pt x="45744" y="140751"/>
                  <a:pt x="58837" y="142034"/>
                  <a:pt x="71956" y="141945"/>
                </a:cubicBezTo>
                <a:cubicBezTo>
                  <a:pt x="85075" y="142034"/>
                  <a:pt x="98182" y="140751"/>
                  <a:pt x="111034" y="138148"/>
                </a:cubicBezTo>
                <a:cubicBezTo>
                  <a:pt x="123150" y="135620"/>
                  <a:pt x="132713" y="131886"/>
                  <a:pt x="139711" y="126934"/>
                </a:cubicBezTo>
                <a:lnTo>
                  <a:pt x="139711" y="141945"/>
                </a:lnTo>
                <a:cubicBezTo>
                  <a:pt x="139711" y="146022"/>
                  <a:pt x="136676" y="149768"/>
                  <a:pt x="130618" y="153235"/>
                </a:cubicBezTo>
                <a:cubicBezTo>
                  <a:pt x="124560" y="156715"/>
                  <a:pt x="116318" y="159471"/>
                  <a:pt x="105904" y="161503"/>
                </a:cubicBezTo>
                <a:cubicBezTo>
                  <a:pt x="95502" y="163548"/>
                  <a:pt x="84187" y="164526"/>
                  <a:pt x="71956" y="164526"/>
                </a:cubicBezTo>
                <a:cubicBezTo>
                  <a:pt x="59726" y="164526"/>
                  <a:pt x="48398" y="163497"/>
                  <a:pt x="37984" y="161490"/>
                </a:cubicBezTo>
                <a:cubicBezTo>
                  <a:pt x="27570" y="159471"/>
                  <a:pt x="19315" y="156702"/>
                  <a:pt x="13270" y="153223"/>
                </a:cubicBezTo>
                <a:cubicBezTo>
                  <a:pt x="7212" y="149743"/>
                  <a:pt x="4176" y="145984"/>
                  <a:pt x="4176" y="141920"/>
                </a:cubicBezTo>
                <a:lnTo>
                  <a:pt x="4176" y="126908"/>
                </a:lnTo>
                <a:cubicBezTo>
                  <a:pt x="11200" y="131886"/>
                  <a:pt x="20763" y="135608"/>
                  <a:pt x="32891" y="138148"/>
                </a:cubicBezTo>
                <a:close/>
                <a:moveTo>
                  <a:pt x="32879" y="104264"/>
                </a:moveTo>
                <a:cubicBezTo>
                  <a:pt x="45744" y="106867"/>
                  <a:pt x="58837" y="108137"/>
                  <a:pt x="71956" y="108062"/>
                </a:cubicBezTo>
                <a:cubicBezTo>
                  <a:pt x="85075" y="108137"/>
                  <a:pt x="98182" y="106867"/>
                  <a:pt x="111034" y="104264"/>
                </a:cubicBezTo>
                <a:cubicBezTo>
                  <a:pt x="123150" y="101737"/>
                  <a:pt x="132713" y="98003"/>
                  <a:pt x="139711" y="93063"/>
                </a:cubicBezTo>
                <a:lnTo>
                  <a:pt x="139711" y="108074"/>
                </a:lnTo>
                <a:cubicBezTo>
                  <a:pt x="139711" y="112138"/>
                  <a:pt x="136676" y="115897"/>
                  <a:pt x="130618" y="119364"/>
                </a:cubicBezTo>
                <a:cubicBezTo>
                  <a:pt x="124560" y="122844"/>
                  <a:pt x="116318" y="125600"/>
                  <a:pt x="105904" y="127645"/>
                </a:cubicBezTo>
                <a:cubicBezTo>
                  <a:pt x="94715" y="129740"/>
                  <a:pt x="83348" y="130756"/>
                  <a:pt x="71956" y="130667"/>
                </a:cubicBezTo>
                <a:cubicBezTo>
                  <a:pt x="59726" y="130667"/>
                  <a:pt x="48398" y="129638"/>
                  <a:pt x="37984" y="127645"/>
                </a:cubicBezTo>
                <a:cubicBezTo>
                  <a:pt x="27570" y="125626"/>
                  <a:pt x="19353" y="122844"/>
                  <a:pt x="13270" y="119364"/>
                </a:cubicBezTo>
                <a:cubicBezTo>
                  <a:pt x="7212" y="115897"/>
                  <a:pt x="4176" y="112125"/>
                  <a:pt x="4176" y="108062"/>
                </a:cubicBezTo>
                <a:lnTo>
                  <a:pt x="4176" y="93075"/>
                </a:lnTo>
                <a:cubicBezTo>
                  <a:pt x="11200" y="98016"/>
                  <a:pt x="20763" y="101762"/>
                  <a:pt x="32891" y="104277"/>
                </a:cubicBezTo>
                <a:close/>
                <a:moveTo>
                  <a:pt x="32879" y="70368"/>
                </a:moveTo>
                <a:cubicBezTo>
                  <a:pt x="45744" y="72971"/>
                  <a:pt x="58837" y="74254"/>
                  <a:pt x="71956" y="74165"/>
                </a:cubicBezTo>
                <a:cubicBezTo>
                  <a:pt x="85075" y="74254"/>
                  <a:pt x="98182" y="72971"/>
                  <a:pt x="111034" y="70368"/>
                </a:cubicBezTo>
                <a:cubicBezTo>
                  <a:pt x="123150" y="67840"/>
                  <a:pt x="132713" y="64107"/>
                  <a:pt x="139711" y="59166"/>
                </a:cubicBezTo>
                <a:lnTo>
                  <a:pt x="139711" y="74165"/>
                </a:lnTo>
                <a:cubicBezTo>
                  <a:pt x="139711" y="78242"/>
                  <a:pt x="136676" y="81988"/>
                  <a:pt x="130618" y="85481"/>
                </a:cubicBezTo>
                <a:cubicBezTo>
                  <a:pt x="124560" y="88948"/>
                  <a:pt x="116318" y="91704"/>
                  <a:pt x="105904" y="93736"/>
                </a:cubicBezTo>
                <a:cubicBezTo>
                  <a:pt x="95515" y="95755"/>
                  <a:pt x="84187" y="96758"/>
                  <a:pt x="71956" y="96758"/>
                </a:cubicBezTo>
                <a:cubicBezTo>
                  <a:pt x="59726" y="96758"/>
                  <a:pt x="48398" y="95717"/>
                  <a:pt x="37984" y="93710"/>
                </a:cubicBezTo>
                <a:cubicBezTo>
                  <a:pt x="27570" y="91704"/>
                  <a:pt x="19315" y="88935"/>
                  <a:pt x="13270" y="85456"/>
                </a:cubicBezTo>
                <a:cubicBezTo>
                  <a:pt x="7212" y="81963"/>
                  <a:pt x="4176" y="78204"/>
                  <a:pt x="4176" y="74152"/>
                </a:cubicBezTo>
                <a:lnTo>
                  <a:pt x="4176" y="59141"/>
                </a:lnTo>
                <a:cubicBezTo>
                  <a:pt x="11200" y="64132"/>
                  <a:pt x="20763" y="67879"/>
                  <a:pt x="32891" y="70368"/>
                </a:cubicBezTo>
                <a:close/>
                <a:moveTo>
                  <a:pt x="37984" y="9459"/>
                </a:moveTo>
                <a:cubicBezTo>
                  <a:pt x="48398" y="7439"/>
                  <a:pt x="59714" y="6411"/>
                  <a:pt x="71944" y="6411"/>
                </a:cubicBezTo>
                <a:cubicBezTo>
                  <a:pt x="84187" y="6411"/>
                  <a:pt x="95502" y="7439"/>
                  <a:pt x="105929" y="9459"/>
                </a:cubicBezTo>
                <a:cubicBezTo>
                  <a:pt x="116330" y="11465"/>
                  <a:pt x="124573" y="14246"/>
                  <a:pt x="130618" y="17726"/>
                </a:cubicBezTo>
                <a:cubicBezTo>
                  <a:pt x="136676" y="21194"/>
                  <a:pt x="139711" y="24953"/>
                  <a:pt x="139711" y="29029"/>
                </a:cubicBezTo>
                <a:lnTo>
                  <a:pt x="139711" y="40332"/>
                </a:lnTo>
                <a:cubicBezTo>
                  <a:pt x="139711" y="44396"/>
                  <a:pt x="136688" y="48155"/>
                  <a:pt x="130618" y="51635"/>
                </a:cubicBezTo>
                <a:cubicBezTo>
                  <a:pt x="124560" y="55115"/>
                  <a:pt x="116330" y="57871"/>
                  <a:pt x="105904" y="59903"/>
                </a:cubicBezTo>
                <a:cubicBezTo>
                  <a:pt x="95502" y="61884"/>
                  <a:pt x="84174" y="62900"/>
                  <a:pt x="71944" y="62900"/>
                </a:cubicBezTo>
                <a:cubicBezTo>
                  <a:pt x="59714" y="62900"/>
                  <a:pt x="48385" y="61871"/>
                  <a:pt x="37971" y="59865"/>
                </a:cubicBezTo>
                <a:cubicBezTo>
                  <a:pt x="27557" y="57846"/>
                  <a:pt x="19302" y="55077"/>
                  <a:pt x="13257" y="51597"/>
                </a:cubicBezTo>
                <a:cubicBezTo>
                  <a:pt x="7199" y="48117"/>
                  <a:pt x="4164" y="44358"/>
                  <a:pt x="4164" y="40294"/>
                </a:cubicBezTo>
                <a:lnTo>
                  <a:pt x="4164" y="28978"/>
                </a:lnTo>
                <a:cubicBezTo>
                  <a:pt x="4164" y="24914"/>
                  <a:pt x="7199" y="21155"/>
                  <a:pt x="13257" y="17688"/>
                </a:cubicBezTo>
                <a:cubicBezTo>
                  <a:pt x="19328" y="14246"/>
                  <a:pt x="27557" y="11491"/>
                  <a:pt x="37971" y="9459"/>
                </a:cubicBezTo>
                <a:close/>
              </a:path>
            </a:pathLst>
          </a:custGeom>
          <a:solidFill>
            <a:srgbClr val="E87A40">
              <a:alpha val="100000"/>
            </a:srgbClr>
          </a:solidFill>
        </p:spPr>
        <p:txBody>
          <a:bodyPr wrap="none" lIns="0" tIns="0" rIns="0" bIns="0"/>
          <a:lstStyle/>
          <a:p>
            <a:endParaRPr/>
          </a:p>
        </p:txBody>
      </p:sp>
      <p:sp>
        <p:nvSpPr>
          <p:cNvPr id="126" name="Title 3"/>
          <p:cNvSpPr>
            <a:spLocks noGrp="1"/>
          </p:cNvSpPr>
          <p:nvPr/>
        </p:nvSpPr>
        <p:spPr>
          <a:xfrm>
            <a:off x="3486495" y="4675448"/>
            <a:ext cx="152400" cy="165100"/>
          </a:xfrm>
          <a:custGeom>
            <a:avLst/>
            <a:gdLst/>
            <a:ahLst/>
            <a:cxnLst/>
            <a:rect l="0" t="0" r="0" b="0"/>
            <a:pathLst>
              <a:path w="152400" h="165100">
                <a:moveTo>
                  <a:pt x="32879" y="138148"/>
                </a:moveTo>
                <a:cubicBezTo>
                  <a:pt x="45744" y="140751"/>
                  <a:pt x="58837" y="142034"/>
                  <a:pt x="71956" y="141945"/>
                </a:cubicBezTo>
                <a:cubicBezTo>
                  <a:pt x="85075" y="142034"/>
                  <a:pt x="98182" y="140751"/>
                  <a:pt x="111034" y="138148"/>
                </a:cubicBezTo>
                <a:cubicBezTo>
                  <a:pt x="123150" y="135620"/>
                  <a:pt x="132713" y="131886"/>
                  <a:pt x="139711" y="126934"/>
                </a:cubicBezTo>
                <a:lnTo>
                  <a:pt x="139711" y="141945"/>
                </a:lnTo>
                <a:cubicBezTo>
                  <a:pt x="139711" y="146022"/>
                  <a:pt x="136676" y="149768"/>
                  <a:pt x="130618" y="153235"/>
                </a:cubicBezTo>
                <a:cubicBezTo>
                  <a:pt x="124560" y="156715"/>
                  <a:pt x="116318" y="159471"/>
                  <a:pt x="105904" y="161503"/>
                </a:cubicBezTo>
                <a:cubicBezTo>
                  <a:pt x="95502" y="163548"/>
                  <a:pt x="84187" y="164526"/>
                  <a:pt x="71956" y="164526"/>
                </a:cubicBezTo>
                <a:cubicBezTo>
                  <a:pt x="59726" y="164526"/>
                  <a:pt x="48398" y="163497"/>
                  <a:pt x="37984" y="161490"/>
                </a:cubicBezTo>
                <a:cubicBezTo>
                  <a:pt x="27570" y="159471"/>
                  <a:pt x="19315" y="156702"/>
                  <a:pt x="13270" y="153223"/>
                </a:cubicBezTo>
                <a:cubicBezTo>
                  <a:pt x="7212" y="149743"/>
                  <a:pt x="4176" y="145984"/>
                  <a:pt x="4176" y="141920"/>
                </a:cubicBezTo>
                <a:lnTo>
                  <a:pt x="4176" y="126908"/>
                </a:lnTo>
                <a:cubicBezTo>
                  <a:pt x="11200" y="131886"/>
                  <a:pt x="20763" y="135608"/>
                  <a:pt x="32891" y="138148"/>
                </a:cubicBezTo>
                <a:close/>
                <a:moveTo>
                  <a:pt x="32879" y="104264"/>
                </a:moveTo>
                <a:cubicBezTo>
                  <a:pt x="45744" y="106867"/>
                  <a:pt x="58837" y="108137"/>
                  <a:pt x="71956" y="108062"/>
                </a:cubicBezTo>
                <a:cubicBezTo>
                  <a:pt x="85075" y="108137"/>
                  <a:pt x="98182" y="106867"/>
                  <a:pt x="111034" y="104264"/>
                </a:cubicBezTo>
                <a:cubicBezTo>
                  <a:pt x="123150" y="101737"/>
                  <a:pt x="132713" y="98003"/>
                  <a:pt x="139711" y="93063"/>
                </a:cubicBezTo>
                <a:lnTo>
                  <a:pt x="139711" y="108074"/>
                </a:lnTo>
                <a:cubicBezTo>
                  <a:pt x="139711" y="112138"/>
                  <a:pt x="136676" y="115897"/>
                  <a:pt x="130618" y="119364"/>
                </a:cubicBezTo>
                <a:cubicBezTo>
                  <a:pt x="124560" y="122844"/>
                  <a:pt x="116318" y="125600"/>
                  <a:pt x="105904" y="127645"/>
                </a:cubicBezTo>
                <a:cubicBezTo>
                  <a:pt x="94715" y="129740"/>
                  <a:pt x="83348" y="130756"/>
                  <a:pt x="71956" y="130667"/>
                </a:cubicBezTo>
                <a:cubicBezTo>
                  <a:pt x="59726" y="130667"/>
                  <a:pt x="48398" y="129638"/>
                  <a:pt x="37984" y="127645"/>
                </a:cubicBezTo>
                <a:cubicBezTo>
                  <a:pt x="27570" y="125626"/>
                  <a:pt x="19353" y="122844"/>
                  <a:pt x="13270" y="119364"/>
                </a:cubicBezTo>
                <a:cubicBezTo>
                  <a:pt x="7212" y="115897"/>
                  <a:pt x="4176" y="112125"/>
                  <a:pt x="4176" y="108062"/>
                </a:cubicBezTo>
                <a:lnTo>
                  <a:pt x="4176" y="93075"/>
                </a:lnTo>
                <a:cubicBezTo>
                  <a:pt x="11200" y="98016"/>
                  <a:pt x="20763" y="101762"/>
                  <a:pt x="32891" y="104277"/>
                </a:cubicBezTo>
                <a:close/>
                <a:moveTo>
                  <a:pt x="32879" y="70368"/>
                </a:moveTo>
                <a:cubicBezTo>
                  <a:pt x="45744" y="72971"/>
                  <a:pt x="58837" y="74254"/>
                  <a:pt x="71956" y="74165"/>
                </a:cubicBezTo>
                <a:cubicBezTo>
                  <a:pt x="85075" y="74254"/>
                  <a:pt x="98182" y="72971"/>
                  <a:pt x="111034" y="70368"/>
                </a:cubicBezTo>
                <a:cubicBezTo>
                  <a:pt x="123150" y="67840"/>
                  <a:pt x="132713" y="64107"/>
                  <a:pt x="139711" y="59166"/>
                </a:cubicBezTo>
                <a:lnTo>
                  <a:pt x="139711" y="74165"/>
                </a:lnTo>
                <a:cubicBezTo>
                  <a:pt x="139711" y="78242"/>
                  <a:pt x="136676" y="81988"/>
                  <a:pt x="130618" y="85481"/>
                </a:cubicBezTo>
                <a:cubicBezTo>
                  <a:pt x="124560" y="88948"/>
                  <a:pt x="116318" y="91704"/>
                  <a:pt x="105904" y="93736"/>
                </a:cubicBezTo>
                <a:cubicBezTo>
                  <a:pt x="95515" y="95755"/>
                  <a:pt x="84187" y="96758"/>
                  <a:pt x="71956" y="96758"/>
                </a:cubicBezTo>
                <a:cubicBezTo>
                  <a:pt x="59726" y="96758"/>
                  <a:pt x="48398" y="95717"/>
                  <a:pt x="37984" y="93710"/>
                </a:cubicBezTo>
                <a:cubicBezTo>
                  <a:pt x="27570" y="91704"/>
                  <a:pt x="19315" y="88935"/>
                  <a:pt x="13270" y="85456"/>
                </a:cubicBezTo>
                <a:cubicBezTo>
                  <a:pt x="7212" y="81963"/>
                  <a:pt x="4176" y="78204"/>
                  <a:pt x="4176" y="74152"/>
                </a:cubicBezTo>
                <a:lnTo>
                  <a:pt x="4176" y="59141"/>
                </a:lnTo>
                <a:cubicBezTo>
                  <a:pt x="11200" y="64132"/>
                  <a:pt x="20763" y="67879"/>
                  <a:pt x="32891" y="70368"/>
                </a:cubicBezTo>
                <a:close/>
                <a:moveTo>
                  <a:pt x="37984" y="9459"/>
                </a:moveTo>
                <a:cubicBezTo>
                  <a:pt x="48398" y="7439"/>
                  <a:pt x="59714" y="6411"/>
                  <a:pt x="71944" y="6411"/>
                </a:cubicBezTo>
                <a:cubicBezTo>
                  <a:pt x="84187" y="6411"/>
                  <a:pt x="95502" y="7439"/>
                  <a:pt x="105929" y="9459"/>
                </a:cubicBezTo>
                <a:cubicBezTo>
                  <a:pt x="116330" y="11465"/>
                  <a:pt x="124573" y="14246"/>
                  <a:pt x="130618" y="17726"/>
                </a:cubicBezTo>
                <a:cubicBezTo>
                  <a:pt x="136676" y="21194"/>
                  <a:pt x="139711" y="24953"/>
                  <a:pt x="139711" y="29029"/>
                </a:cubicBezTo>
                <a:lnTo>
                  <a:pt x="139711" y="40332"/>
                </a:lnTo>
                <a:cubicBezTo>
                  <a:pt x="139711" y="44396"/>
                  <a:pt x="136688" y="48155"/>
                  <a:pt x="130618" y="51635"/>
                </a:cubicBezTo>
                <a:cubicBezTo>
                  <a:pt x="124560" y="55115"/>
                  <a:pt x="116330" y="57871"/>
                  <a:pt x="105904" y="59903"/>
                </a:cubicBezTo>
                <a:cubicBezTo>
                  <a:pt x="95502" y="61884"/>
                  <a:pt x="84174" y="62900"/>
                  <a:pt x="71944" y="62900"/>
                </a:cubicBezTo>
                <a:cubicBezTo>
                  <a:pt x="59714" y="62900"/>
                  <a:pt x="48385" y="61871"/>
                  <a:pt x="37971" y="59865"/>
                </a:cubicBezTo>
                <a:cubicBezTo>
                  <a:pt x="27557" y="57846"/>
                  <a:pt x="19302" y="55077"/>
                  <a:pt x="13257" y="51597"/>
                </a:cubicBezTo>
                <a:cubicBezTo>
                  <a:pt x="7199" y="48117"/>
                  <a:pt x="4164" y="44358"/>
                  <a:pt x="4164" y="40294"/>
                </a:cubicBezTo>
                <a:lnTo>
                  <a:pt x="4164" y="28978"/>
                </a:lnTo>
                <a:cubicBezTo>
                  <a:pt x="4164" y="24914"/>
                  <a:pt x="7199" y="21155"/>
                  <a:pt x="13257" y="17688"/>
                </a:cubicBezTo>
                <a:cubicBezTo>
                  <a:pt x="19328" y="14246"/>
                  <a:pt x="27557" y="11491"/>
                  <a:pt x="37971" y="9459"/>
                </a:cubicBezTo>
                <a:close/>
              </a:path>
            </a:pathLst>
          </a:custGeom>
          <a:solidFill>
            <a:srgbClr val="E87A40">
              <a:alpha val="100000"/>
            </a:srgbClr>
          </a:solidFill>
        </p:spPr>
        <p:txBody>
          <a:bodyPr wrap="none" lIns="0" tIns="0" rIns="0" bIns="0"/>
          <a:lstStyle/>
          <a:p>
            <a:endParaRPr/>
          </a:p>
        </p:txBody>
      </p:sp>
      <p:sp>
        <p:nvSpPr>
          <p:cNvPr id="130" name="Title 3"/>
          <p:cNvSpPr>
            <a:spLocks noGrp="1"/>
          </p:cNvSpPr>
          <p:nvPr/>
        </p:nvSpPr>
        <p:spPr>
          <a:xfrm>
            <a:off x="4946995" y="4396048"/>
            <a:ext cx="152400" cy="165100"/>
          </a:xfrm>
          <a:custGeom>
            <a:avLst/>
            <a:gdLst/>
            <a:ahLst/>
            <a:cxnLst/>
            <a:rect l="0" t="0" r="0" b="0"/>
            <a:pathLst>
              <a:path w="152400" h="165100">
                <a:moveTo>
                  <a:pt x="41094" y="138148"/>
                </a:moveTo>
                <a:cubicBezTo>
                  <a:pt x="53959" y="140751"/>
                  <a:pt x="67053" y="142021"/>
                  <a:pt x="80172" y="141945"/>
                </a:cubicBezTo>
                <a:cubicBezTo>
                  <a:pt x="93291" y="142021"/>
                  <a:pt x="106398" y="140751"/>
                  <a:pt x="119250" y="138148"/>
                </a:cubicBezTo>
                <a:cubicBezTo>
                  <a:pt x="131366" y="135620"/>
                  <a:pt x="140929" y="131874"/>
                  <a:pt x="147927" y="126934"/>
                </a:cubicBezTo>
                <a:lnTo>
                  <a:pt x="147927" y="141945"/>
                </a:lnTo>
                <a:cubicBezTo>
                  <a:pt x="147927" y="146009"/>
                  <a:pt x="144891" y="149768"/>
                  <a:pt x="138834" y="153223"/>
                </a:cubicBezTo>
                <a:cubicBezTo>
                  <a:pt x="132776" y="156715"/>
                  <a:pt x="124533" y="159471"/>
                  <a:pt x="114132" y="161490"/>
                </a:cubicBezTo>
                <a:cubicBezTo>
                  <a:pt x="103718" y="163535"/>
                  <a:pt x="92402" y="164526"/>
                  <a:pt x="80172" y="164526"/>
                </a:cubicBezTo>
                <a:cubicBezTo>
                  <a:pt x="67942" y="164526"/>
                  <a:pt x="56613" y="163497"/>
                  <a:pt x="46200" y="161478"/>
                </a:cubicBezTo>
                <a:cubicBezTo>
                  <a:pt x="35786" y="159471"/>
                  <a:pt x="27531" y="156702"/>
                  <a:pt x="21485" y="153223"/>
                </a:cubicBezTo>
                <a:cubicBezTo>
                  <a:pt x="15428" y="149743"/>
                  <a:pt x="12392" y="145984"/>
                  <a:pt x="12392" y="141920"/>
                </a:cubicBezTo>
                <a:lnTo>
                  <a:pt x="12392" y="126908"/>
                </a:lnTo>
                <a:cubicBezTo>
                  <a:pt x="19415" y="131874"/>
                  <a:pt x="28978" y="135608"/>
                  <a:pt x="41107" y="138148"/>
                </a:cubicBezTo>
                <a:close/>
                <a:moveTo>
                  <a:pt x="41094" y="104251"/>
                </a:moveTo>
                <a:cubicBezTo>
                  <a:pt x="53959" y="106855"/>
                  <a:pt x="67053" y="108137"/>
                  <a:pt x="80172" y="108049"/>
                </a:cubicBezTo>
                <a:cubicBezTo>
                  <a:pt x="93291" y="108137"/>
                  <a:pt x="106398" y="106855"/>
                  <a:pt x="119250" y="104251"/>
                </a:cubicBezTo>
                <a:cubicBezTo>
                  <a:pt x="131366" y="101724"/>
                  <a:pt x="140929" y="98003"/>
                  <a:pt x="147927" y="93050"/>
                </a:cubicBezTo>
                <a:lnTo>
                  <a:pt x="147927" y="108062"/>
                </a:lnTo>
                <a:cubicBezTo>
                  <a:pt x="147927" y="112138"/>
                  <a:pt x="144891" y="115885"/>
                  <a:pt x="138834" y="119364"/>
                </a:cubicBezTo>
                <a:cubicBezTo>
                  <a:pt x="132776" y="122832"/>
                  <a:pt x="124533" y="125587"/>
                  <a:pt x="114132" y="127632"/>
                </a:cubicBezTo>
                <a:cubicBezTo>
                  <a:pt x="102930" y="129728"/>
                  <a:pt x="91564" y="130743"/>
                  <a:pt x="80172" y="130655"/>
                </a:cubicBezTo>
                <a:cubicBezTo>
                  <a:pt x="67942" y="130655"/>
                  <a:pt x="56613" y="129638"/>
                  <a:pt x="46200" y="127632"/>
                </a:cubicBezTo>
                <a:cubicBezTo>
                  <a:pt x="35786" y="125626"/>
                  <a:pt x="27569" y="122832"/>
                  <a:pt x="21485" y="119364"/>
                </a:cubicBezTo>
                <a:cubicBezTo>
                  <a:pt x="15428" y="115885"/>
                  <a:pt x="12392" y="112125"/>
                  <a:pt x="12392" y="108049"/>
                </a:cubicBezTo>
                <a:lnTo>
                  <a:pt x="12392" y="93063"/>
                </a:lnTo>
                <a:cubicBezTo>
                  <a:pt x="19415" y="98016"/>
                  <a:pt x="28978" y="101762"/>
                  <a:pt x="41107" y="104264"/>
                </a:cubicBezTo>
                <a:close/>
                <a:moveTo>
                  <a:pt x="41094" y="70368"/>
                </a:moveTo>
                <a:cubicBezTo>
                  <a:pt x="53959" y="72971"/>
                  <a:pt x="67053" y="74241"/>
                  <a:pt x="80172" y="74165"/>
                </a:cubicBezTo>
                <a:cubicBezTo>
                  <a:pt x="93291" y="74241"/>
                  <a:pt x="106398" y="72971"/>
                  <a:pt x="119250" y="70368"/>
                </a:cubicBezTo>
                <a:cubicBezTo>
                  <a:pt x="131366" y="67840"/>
                  <a:pt x="140929" y="64094"/>
                  <a:pt x="147927" y="59166"/>
                </a:cubicBezTo>
                <a:lnTo>
                  <a:pt x="147927" y="74165"/>
                </a:lnTo>
                <a:cubicBezTo>
                  <a:pt x="147927" y="78229"/>
                  <a:pt x="144891" y="81988"/>
                  <a:pt x="138834" y="85468"/>
                </a:cubicBezTo>
                <a:cubicBezTo>
                  <a:pt x="132776" y="88948"/>
                  <a:pt x="124533" y="91704"/>
                  <a:pt x="114132" y="93736"/>
                </a:cubicBezTo>
                <a:cubicBezTo>
                  <a:pt x="103731" y="95742"/>
                  <a:pt x="92402" y="96758"/>
                  <a:pt x="80172" y="96758"/>
                </a:cubicBezTo>
                <a:cubicBezTo>
                  <a:pt x="67942" y="96758"/>
                  <a:pt x="56613" y="95717"/>
                  <a:pt x="46200" y="93698"/>
                </a:cubicBezTo>
                <a:cubicBezTo>
                  <a:pt x="35786" y="91704"/>
                  <a:pt x="27531" y="88935"/>
                  <a:pt x="21485" y="85443"/>
                </a:cubicBezTo>
                <a:cubicBezTo>
                  <a:pt x="15428" y="81963"/>
                  <a:pt x="12392" y="78204"/>
                  <a:pt x="12392" y="74152"/>
                </a:cubicBezTo>
                <a:lnTo>
                  <a:pt x="12392" y="59141"/>
                </a:lnTo>
                <a:cubicBezTo>
                  <a:pt x="19415" y="64119"/>
                  <a:pt x="28978" y="67866"/>
                  <a:pt x="41107" y="70368"/>
                </a:cubicBezTo>
                <a:close/>
                <a:moveTo>
                  <a:pt x="46200" y="9446"/>
                </a:moveTo>
                <a:cubicBezTo>
                  <a:pt x="56613" y="7439"/>
                  <a:pt x="67929" y="6411"/>
                  <a:pt x="80159" y="6411"/>
                </a:cubicBezTo>
                <a:cubicBezTo>
                  <a:pt x="92402" y="6411"/>
                  <a:pt x="103718" y="7439"/>
                  <a:pt x="114145" y="9446"/>
                </a:cubicBezTo>
                <a:cubicBezTo>
                  <a:pt x="124546" y="11465"/>
                  <a:pt x="132788" y="14234"/>
                  <a:pt x="138834" y="17714"/>
                </a:cubicBezTo>
                <a:cubicBezTo>
                  <a:pt x="144891" y="21194"/>
                  <a:pt x="147927" y="24953"/>
                  <a:pt x="147927" y="29017"/>
                </a:cubicBezTo>
                <a:lnTo>
                  <a:pt x="147927" y="40332"/>
                </a:lnTo>
                <a:cubicBezTo>
                  <a:pt x="147927" y="44396"/>
                  <a:pt x="144904" y="48155"/>
                  <a:pt x="138834" y="51635"/>
                </a:cubicBezTo>
                <a:cubicBezTo>
                  <a:pt x="132776" y="55115"/>
                  <a:pt x="124546" y="57871"/>
                  <a:pt x="114132" y="59890"/>
                </a:cubicBezTo>
                <a:cubicBezTo>
                  <a:pt x="103718" y="61884"/>
                  <a:pt x="92390" y="62900"/>
                  <a:pt x="80159" y="62900"/>
                </a:cubicBezTo>
                <a:cubicBezTo>
                  <a:pt x="67929" y="62900"/>
                  <a:pt x="56601" y="61871"/>
                  <a:pt x="46187" y="59852"/>
                </a:cubicBezTo>
                <a:cubicBezTo>
                  <a:pt x="35773" y="57833"/>
                  <a:pt x="27518" y="55064"/>
                  <a:pt x="21473" y="51597"/>
                </a:cubicBezTo>
                <a:cubicBezTo>
                  <a:pt x="15415" y="48105"/>
                  <a:pt x="12380" y="44358"/>
                  <a:pt x="12380" y="40282"/>
                </a:cubicBezTo>
                <a:lnTo>
                  <a:pt x="12380" y="28978"/>
                </a:lnTo>
                <a:cubicBezTo>
                  <a:pt x="12380" y="24914"/>
                  <a:pt x="15415" y="21155"/>
                  <a:pt x="21473" y="17676"/>
                </a:cubicBezTo>
                <a:cubicBezTo>
                  <a:pt x="27556" y="14234"/>
                  <a:pt x="35773" y="11478"/>
                  <a:pt x="46187" y="9446"/>
                </a:cubicBezTo>
                <a:close/>
              </a:path>
            </a:pathLst>
          </a:custGeom>
          <a:solidFill>
            <a:srgbClr val="E87A40">
              <a:alpha val="100000"/>
            </a:srgbClr>
          </a:solidFill>
        </p:spPr>
        <p:txBody>
          <a:bodyPr wrap="none" lIns="0" tIns="0" rIns="0" bIns="0"/>
          <a:lstStyle/>
          <a:p>
            <a:endParaRPr/>
          </a:p>
        </p:txBody>
      </p:sp>
      <p:sp>
        <p:nvSpPr>
          <p:cNvPr id="136" name="Title 3"/>
          <p:cNvSpPr>
            <a:spLocks noGrp="1"/>
          </p:cNvSpPr>
          <p:nvPr/>
        </p:nvSpPr>
        <p:spPr>
          <a:xfrm>
            <a:off x="4946995" y="4675448"/>
            <a:ext cx="152400" cy="165100"/>
          </a:xfrm>
          <a:custGeom>
            <a:avLst/>
            <a:gdLst/>
            <a:ahLst/>
            <a:cxnLst/>
            <a:rect l="0" t="0" r="0" b="0"/>
            <a:pathLst>
              <a:path w="152400" h="165100">
                <a:moveTo>
                  <a:pt x="41094" y="138148"/>
                </a:moveTo>
                <a:cubicBezTo>
                  <a:pt x="53959" y="140751"/>
                  <a:pt x="67053" y="142021"/>
                  <a:pt x="80172" y="141945"/>
                </a:cubicBezTo>
                <a:cubicBezTo>
                  <a:pt x="93291" y="142021"/>
                  <a:pt x="106398" y="140751"/>
                  <a:pt x="119250" y="138148"/>
                </a:cubicBezTo>
                <a:cubicBezTo>
                  <a:pt x="131366" y="135620"/>
                  <a:pt x="140929" y="131874"/>
                  <a:pt x="147927" y="126934"/>
                </a:cubicBezTo>
                <a:lnTo>
                  <a:pt x="147927" y="141945"/>
                </a:lnTo>
                <a:cubicBezTo>
                  <a:pt x="147927" y="146009"/>
                  <a:pt x="144891" y="149768"/>
                  <a:pt x="138834" y="153223"/>
                </a:cubicBezTo>
                <a:cubicBezTo>
                  <a:pt x="132776" y="156715"/>
                  <a:pt x="124533" y="159471"/>
                  <a:pt x="114132" y="161490"/>
                </a:cubicBezTo>
                <a:cubicBezTo>
                  <a:pt x="103718" y="163535"/>
                  <a:pt x="92402" y="164526"/>
                  <a:pt x="80172" y="164526"/>
                </a:cubicBezTo>
                <a:cubicBezTo>
                  <a:pt x="67942" y="164526"/>
                  <a:pt x="56613" y="163497"/>
                  <a:pt x="46200" y="161478"/>
                </a:cubicBezTo>
                <a:cubicBezTo>
                  <a:pt x="35786" y="159471"/>
                  <a:pt x="27531" y="156702"/>
                  <a:pt x="21485" y="153223"/>
                </a:cubicBezTo>
                <a:cubicBezTo>
                  <a:pt x="15428" y="149743"/>
                  <a:pt x="12392" y="145984"/>
                  <a:pt x="12392" y="141920"/>
                </a:cubicBezTo>
                <a:lnTo>
                  <a:pt x="12392" y="126908"/>
                </a:lnTo>
                <a:cubicBezTo>
                  <a:pt x="19415" y="131874"/>
                  <a:pt x="28978" y="135608"/>
                  <a:pt x="41107" y="138148"/>
                </a:cubicBezTo>
                <a:close/>
                <a:moveTo>
                  <a:pt x="41094" y="104251"/>
                </a:moveTo>
                <a:cubicBezTo>
                  <a:pt x="53959" y="106855"/>
                  <a:pt x="67053" y="108137"/>
                  <a:pt x="80172" y="108049"/>
                </a:cubicBezTo>
                <a:cubicBezTo>
                  <a:pt x="93291" y="108137"/>
                  <a:pt x="106398" y="106855"/>
                  <a:pt x="119250" y="104251"/>
                </a:cubicBezTo>
                <a:cubicBezTo>
                  <a:pt x="131366" y="101724"/>
                  <a:pt x="140929" y="98003"/>
                  <a:pt x="147927" y="93050"/>
                </a:cubicBezTo>
                <a:lnTo>
                  <a:pt x="147927" y="108062"/>
                </a:lnTo>
                <a:cubicBezTo>
                  <a:pt x="147927" y="112138"/>
                  <a:pt x="144891" y="115885"/>
                  <a:pt x="138834" y="119364"/>
                </a:cubicBezTo>
                <a:cubicBezTo>
                  <a:pt x="132776" y="122832"/>
                  <a:pt x="124533" y="125587"/>
                  <a:pt x="114132" y="127632"/>
                </a:cubicBezTo>
                <a:cubicBezTo>
                  <a:pt x="102930" y="129728"/>
                  <a:pt x="91564" y="130743"/>
                  <a:pt x="80172" y="130655"/>
                </a:cubicBezTo>
                <a:cubicBezTo>
                  <a:pt x="67942" y="130655"/>
                  <a:pt x="56613" y="129638"/>
                  <a:pt x="46200" y="127632"/>
                </a:cubicBezTo>
                <a:cubicBezTo>
                  <a:pt x="35786" y="125626"/>
                  <a:pt x="27569" y="122832"/>
                  <a:pt x="21485" y="119364"/>
                </a:cubicBezTo>
                <a:cubicBezTo>
                  <a:pt x="15428" y="115885"/>
                  <a:pt x="12392" y="112125"/>
                  <a:pt x="12392" y="108049"/>
                </a:cubicBezTo>
                <a:lnTo>
                  <a:pt x="12392" y="93063"/>
                </a:lnTo>
                <a:cubicBezTo>
                  <a:pt x="19415" y="98016"/>
                  <a:pt x="28978" y="101762"/>
                  <a:pt x="41107" y="104264"/>
                </a:cubicBezTo>
                <a:close/>
                <a:moveTo>
                  <a:pt x="41094" y="70368"/>
                </a:moveTo>
                <a:cubicBezTo>
                  <a:pt x="53959" y="72971"/>
                  <a:pt x="67053" y="74241"/>
                  <a:pt x="80172" y="74165"/>
                </a:cubicBezTo>
                <a:cubicBezTo>
                  <a:pt x="93291" y="74241"/>
                  <a:pt x="106398" y="72971"/>
                  <a:pt x="119250" y="70368"/>
                </a:cubicBezTo>
                <a:cubicBezTo>
                  <a:pt x="131366" y="67840"/>
                  <a:pt x="140929" y="64094"/>
                  <a:pt x="147927" y="59166"/>
                </a:cubicBezTo>
                <a:lnTo>
                  <a:pt x="147927" y="74165"/>
                </a:lnTo>
                <a:cubicBezTo>
                  <a:pt x="147927" y="78229"/>
                  <a:pt x="144891" y="81988"/>
                  <a:pt x="138834" y="85468"/>
                </a:cubicBezTo>
                <a:cubicBezTo>
                  <a:pt x="132776" y="88948"/>
                  <a:pt x="124533" y="91704"/>
                  <a:pt x="114132" y="93736"/>
                </a:cubicBezTo>
                <a:cubicBezTo>
                  <a:pt x="103731" y="95742"/>
                  <a:pt x="92402" y="96758"/>
                  <a:pt x="80172" y="96758"/>
                </a:cubicBezTo>
                <a:cubicBezTo>
                  <a:pt x="67942" y="96758"/>
                  <a:pt x="56613" y="95717"/>
                  <a:pt x="46200" y="93698"/>
                </a:cubicBezTo>
                <a:cubicBezTo>
                  <a:pt x="35786" y="91704"/>
                  <a:pt x="27531" y="88935"/>
                  <a:pt x="21485" y="85443"/>
                </a:cubicBezTo>
                <a:cubicBezTo>
                  <a:pt x="15428" y="81963"/>
                  <a:pt x="12392" y="78204"/>
                  <a:pt x="12392" y="74152"/>
                </a:cubicBezTo>
                <a:lnTo>
                  <a:pt x="12392" y="59141"/>
                </a:lnTo>
                <a:cubicBezTo>
                  <a:pt x="19415" y="64119"/>
                  <a:pt x="28978" y="67866"/>
                  <a:pt x="41107" y="70368"/>
                </a:cubicBezTo>
                <a:close/>
                <a:moveTo>
                  <a:pt x="46200" y="9446"/>
                </a:moveTo>
                <a:cubicBezTo>
                  <a:pt x="56613" y="7439"/>
                  <a:pt x="67929" y="6411"/>
                  <a:pt x="80159" y="6411"/>
                </a:cubicBezTo>
                <a:cubicBezTo>
                  <a:pt x="92402" y="6411"/>
                  <a:pt x="103718" y="7439"/>
                  <a:pt x="114145" y="9446"/>
                </a:cubicBezTo>
                <a:cubicBezTo>
                  <a:pt x="124546" y="11465"/>
                  <a:pt x="132788" y="14234"/>
                  <a:pt x="138834" y="17714"/>
                </a:cubicBezTo>
                <a:cubicBezTo>
                  <a:pt x="144891" y="21194"/>
                  <a:pt x="147927" y="24953"/>
                  <a:pt x="147927" y="29017"/>
                </a:cubicBezTo>
                <a:lnTo>
                  <a:pt x="147927" y="40332"/>
                </a:lnTo>
                <a:cubicBezTo>
                  <a:pt x="147927" y="44396"/>
                  <a:pt x="144904" y="48155"/>
                  <a:pt x="138834" y="51635"/>
                </a:cubicBezTo>
                <a:cubicBezTo>
                  <a:pt x="132776" y="55115"/>
                  <a:pt x="124546" y="57871"/>
                  <a:pt x="114132" y="59890"/>
                </a:cubicBezTo>
                <a:cubicBezTo>
                  <a:pt x="103718" y="61884"/>
                  <a:pt x="92390" y="62900"/>
                  <a:pt x="80159" y="62900"/>
                </a:cubicBezTo>
                <a:cubicBezTo>
                  <a:pt x="67929" y="62900"/>
                  <a:pt x="56601" y="61871"/>
                  <a:pt x="46187" y="59852"/>
                </a:cubicBezTo>
                <a:cubicBezTo>
                  <a:pt x="35773" y="57833"/>
                  <a:pt x="27518" y="55064"/>
                  <a:pt x="21473" y="51597"/>
                </a:cubicBezTo>
                <a:cubicBezTo>
                  <a:pt x="15415" y="48105"/>
                  <a:pt x="12380" y="44358"/>
                  <a:pt x="12380" y="40282"/>
                </a:cubicBezTo>
                <a:lnTo>
                  <a:pt x="12380" y="28978"/>
                </a:lnTo>
                <a:cubicBezTo>
                  <a:pt x="12380" y="24914"/>
                  <a:pt x="15415" y="21155"/>
                  <a:pt x="21473" y="17676"/>
                </a:cubicBezTo>
                <a:cubicBezTo>
                  <a:pt x="27556" y="14234"/>
                  <a:pt x="35773" y="11478"/>
                  <a:pt x="46187" y="9446"/>
                </a:cubicBezTo>
                <a:close/>
              </a:path>
            </a:pathLst>
          </a:custGeom>
          <a:solidFill>
            <a:srgbClr val="E87A40">
              <a:alpha val="100000"/>
            </a:srgbClr>
          </a:solidFill>
        </p:spPr>
        <p:txBody>
          <a:bodyPr wrap="none" lIns="0" tIns="0" rIns="0" bIns="0"/>
          <a:lstStyle/>
          <a:p>
            <a:endParaRPr/>
          </a:p>
        </p:txBody>
      </p:sp>
      <p:sp>
        <p:nvSpPr>
          <p:cNvPr id="139" name="Title 3"/>
          <p:cNvSpPr>
            <a:spLocks noGrp="1"/>
          </p:cNvSpPr>
          <p:nvPr/>
        </p:nvSpPr>
        <p:spPr>
          <a:xfrm>
            <a:off x="2051395" y="4675448"/>
            <a:ext cx="139700" cy="165100"/>
          </a:xfrm>
          <a:custGeom>
            <a:avLst/>
            <a:gdLst/>
            <a:ahLst/>
            <a:cxnLst/>
            <a:rect l="0" t="0" r="0" b="0"/>
            <a:pathLst>
              <a:path w="139700" h="165100">
                <a:moveTo>
                  <a:pt x="30775" y="138148"/>
                </a:moveTo>
                <a:cubicBezTo>
                  <a:pt x="43640" y="140751"/>
                  <a:pt x="56734" y="142021"/>
                  <a:pt x="69853" y="141945"/>
                </a:cubicBezTo>
                <a:cubicBezTo>
                  <a:pt x="82972" y="142021"/>
                  <a:pt x="96079" y="140751"/>
                  <a:pt x="108931" y="138148"/>
                </a:cubicBezTo>
                <a:cubicBezTo>
                  <a:pt x="121047" y="135620"/>
                  <a:pt x="130610" y="131874"/>
                  <a:pt x="137608" y="126934"/>
                </a:cubicBezTo>
                <a:lnTo>
                  <a:pt x="137608" y="141945"/>
                </a:lnTo>
                <a:cubicBezTo>
                  <a:pt x="137608" y="146009"/>
                  <a:pt x="134572" y="149768"/>
                  <a:pt x="128515" y="153223"/>
                </a:cubicBezTo>
                <a:cubicBezTo>
                  <a:pt x="122457" y="156715"/>
                  <a:pt x="114214" y="159471"/>
                  <a:pt x="103800" y="161490"/>
                </a:cubicBezTo>
                <a:cubicBezTo>
                  <a:pt x="93399" y="163535"/>
                  <a:pt x="82083" y="164526"/>
                  <a:pt x="69853" y="164526"/>
                </a:cubicBezTo>
                <a:cubicBezTo>
                  <a:pt x="57623" y="164526"/>
                  <a:pt x="46295" y="163497"/>
                  <a:pt x="35881" y="161478"/>
                </a:cubicBezTo>
                <a:cubicBezTo>
                  <a:pt x="25467" y="159471"/>
                  <a:pt x="17212" y="156702"/>
                  <a:pt x="11166" y="153223"/>
                </a:cubicBezTo>
                <a:cubicBezTo>
                  <a:pt x="5109" y="149743"/>
                  <a:pt x="2073" y="145984"/>
                  <a:pt x="2073" y="141920"/>
                </a:cubicBezTo>
                <a:lnTo>
                  <a:pt x="2073" y="126908"/>
                </a:lnTo>
                <a:cubicBezTo>
                  <a:pt x="9096" y="131874"/>
                  <a:pt x="18660" y="135608"/>
                  <a:pt x="30788" y="138148"/>
                </a:cubicBezTo>
                <a:close/>
                <a:moveTo>
                  <a:pt x="30775" y="104251"/>
                </a:moveTo>
                <a:cubicBezTo>
                  <a:pt x="43640" y="106855"/>
                  <a:pt x="56734" y="108137"/>
                  <a:pt x="69853" y="108049"/>
                </a:cubicBezTo>
                <a:cubicBezTo>
                  <a:pt x="82972" y="108137"/>
                  <a:pt x="96079" y="106855"/>
                  <a:pt x="108931" y="104251"/>
                </a:cubicBezTo>
                <a:cubicBezTo>
                  <a:pt x="121047" y="101724"/>
                  <a:pt x="130610" y="98003"/>
                  <a:pt x="137608" y="93050"/>
                </a:cubicBezTo>
                <a:lnTo>
                  <a:pt x="137608" y="108062"/>
                </a:lnTo>
                <a:cubicBezTo>
                  <a:pt x="137608" y="112138"/>
                  <a:pt x="134572" y="115885"/>
                  <a:pt x="128515" y="119364"/>
                </a:cubicBezTo>
                <a:cubicBezTo>
                  <a:pt x="122457" y="122832"/>
                  <a:pt x="114214" y="125587"/>
                  <a:pt x="103800" y="127632"/>
                </a:cubicBezTo>
                <a:cubicBezTo>
                  <a:pt x="92612" y="129728"/>
                  <a:pt x="81245" y="130743"/>
                  <a:pt x="69853" y="130655"/>
                </a:cubicBezTo>
                <a:cubicBezTo>
                  <a:pt x="57623" y="130655"/>
                  <a:pt x="46295" y="129638"/>
                  <a:pt x="35881" y="127632"/>
                </a:cubicBezTo>
                <a:cubicBezTo>
                  <a:pt x="25467" y="125626"/>
                  <a:pt x="17237" y="122832"/>
                  <a:pt x="11166" y="119364"/>
                </a:cubicBezTo>
                <a:cubicBezTo>
                  <a:pt x="5109" y="115885"/>
                  <a:pt x="2073" y="112125"/>
                  <a:pt x="2073" y="108049"/>
                </a:cubicBezTo>
                <a:lnTo>
                  <a:pt x="2073" y="93063"/>
                </a:lnTo>
                <a:cubicBezTo>
                  <a:pt x="9096" y="98016"/>
                  <a:pt x="18660" y="101762"/>
                  <a:pt x="30788" y="104264"/>
                </a:cubicBezTo>
                <a:close/>
                <a:moveTo>
                  <a:pt x="30775" y="70368"/>
                </a:moveTo>
                <a:cubicBezTo>
                  <a:pt x="43640" y="72971"/>
                  <a:pt x="56734" y="74241"/>
                  <a:pt x="69853" y="74165"/>
                </a:cubicBezTo>
                <a:cubicBezTo>
                  <a:pt x="82972" y="74241"/>
                  <a:pt x="96079" y="72971"/>
                  <a:pt x="108931" y="70368"/>
                </a:cubicBezTo>
                <a:cubicBezTo>
                  <a:pt x="121047" y="67840"/>
                  <a:pt x="130610" y="64094"/>
                  <a:pt x="137608" y="59166"/>
                </a:cubicBezTo>
                <a:lnTo>
                  <a:pt x="137608" y="74165"/>
                </a:lnTo>
                <a:cubicBezTo>
                  <a:pt x="137608" y="78229"/>
                  <a:pt x="134572" y="81988"/>
                  <a:pt x="128515" y="85468"/>
                </a:cubicBezTo>
                <a:cubicBezTo>
                  <a:pt x="122457" y="88948"/>
                  <a:pt x="114214" y="91704"/>
                  <a:pt x="103800" y="93736"/>
                </a:cubicBezTo>
                <a:cubicBezTo>
                  <a:pt x="93412" y="95742"/>
                  <a:pt x="82083" y="96758"/>
                  <a:pt x="69853" y="96758"/>
                </a:cubicBezTo>
                <a:cubicBezTo>
                  <a:pt x="57623" y="96758"/>
                  <a:pt x="46295" y="95717"/>
                  <a:pt x="35881" y="93698"/>
                </a:cubicBezTo>
                <a:cubicBezTo>
                  <a:pt x="25467" y="91704"/>
                  <a:pt x="17212" y="88935"/>
                  <a:pt x="11166" y="85443"/>
                </a:cubicBezTo>
                <a:cubicBezTo>
                  <a:pt x="5109" y="81963"/>
                  <a:pt x="2073" y="78204"/>
                  <a:pt x="2073" y="74152"/>
                </a:cubicBezTo>
                <a:lnTo>
                  <a:pt x="2073" y="59141"/>
                </a:lnTo>
                <a:cubicBezTo>
                  <a:pt x="9096" y="64119"/>
                  <a:pt x="18660" y="67866"/>
                  <a:pt x="30788" y="70368"/>
                </a:cubicBezTo>
                <a:close/>
                <a:moveTo>
                  <a:pt x="35881" y="9446"/>
                </a:moveTo>
                <a:cubicBezTo>
                  <a:pt x="46295" y="7439"/>
                  <a:pt x="57611" y="6411"/>
                  <a:pt x="69841" y="6411"/>
                </a:cubicBezTo>
                <a:cubicBezTo>
                  <a:pt x="82083" y="6411"/>
                  <a:pt x="93399" y="7439"/>
                  <a:pt x="103813" y="9446"/>
                </a:cubicBezTo>
                <a:cubicBezTo>
                  <a:pt x="114227" y="11465"/>
                  <a:pt x="122469" y="14234"/>
                  <a:pt x="128515" y="17714"/>
                </a:cubicBezTo>
                <a:cubicBezTo>
                  <a:pt x="134572" y="21194"/>
                  <a:pt x="137608" y="24953"/>
                  <a:pt x="137608" y="29017"/>
                </a:cubicBezTo>
                <a:lnTo>
                  <a:pt x="137608" y="40332"/>
                </a:lnTo>
                <a:cubicBezTo>
                  <a:pt x="137608" y="44396"/>
                  <a:pt x="134585" y="48155"/>
                  <a:pt x="128515" y="51635"/>
                </a:cubicBezTo>
                <a:cubicBezTo>
                  <a:pt x="122457" y="55115"/>
                  <a:pt x="114227" y="57871"/>
                  <a:pt x="103800" y="59890"/>
                </a:cubicBezTo>
                <a:cubicBezTo>
                  <a:pt x="93399" y="61884"/>
                  <a:pt x="82071" y="62900"/>
                  <a:pt x="69841" y="62900"/>
                </a:cubicBezTo>
                <a:cubicBezTo>
                  <a:pt x="57611" y="62900"/>
                  <a:pt x="46282" y="61871"/>
                  <a:pt x="35868" y="59852"/>
                </a:cubicBezTo>
                <a:cubicBezTo>
                  <a:pt x="25454" y="57833"/>
                  <a:pt x="17199" y="55064"/>
                  <a:pt x="11154" y="51597"/>
                </a:cubicBezTo>
                <a:cubicBezTo>
                  <a:pt x="5096" y="48105"/>
                  <a:pt x="2061" y="44358"/>
                  <a:pt x="2061" y="40282"/>
                </a:cubicBezTo>
                <a:lnTo>
                  <a:pt x="2061" y="28978"/>
                </a:lnTo>
                <a:cubicBezTo>
                  <a:pt x="2061" y="24914"/>
                  <a:pt x="5096" y="21155"/>
                  <a:pt x="11154" y="17676"/>
                </a:cubicBezTo>
                <a:cubicBezTo>
                  <a:pt x="17224" y="14234"/>
                  <a:pt x="25454" y="11478"/>
                  <a:pt x="35868" y="9446"/>
                </a:cubicBezTo>
                <a:close/>
              </a:path>
            </a:pathLst>
          </a:custGeom>
          <a:solidFill>
            <a:srgbClr val="E87A40">
              <a:alpha val="100000"/>
            </a:srgbClr>
          </a:solidFill>
        </p:spPr>
        <p:txBody>
          <a:bodyPr wrap="none" lIns="0" tIns="0" rIns="0" bIns="0"/>
          <a:lstStyle/>
          <a:p>
            <a:endParaRPr/>
          </a:p>
        </p:txBody>
      </p:sp>
      <p:sp>
        <p:nvSpPr>
          <p:cNvPr id="141" name="Title 3"/>
          <p:cNvSpPr>
            <a:spLocks noGrp="1"/>
          </p:cNvSpPr>
          <p:nvPr/>
        </p:nvSpPr>
        <p:spPr>
          <a:xfrm>
            <a:off x="1784695" y="2872048"/>
            <a:ext cx="279400" cy="215900"/>
          </a:xfrm>
          <a:custGeom>
            <a:avLst/>
            <a:gdLst/>
            <a:ahLst/>
            <a:cxnLst/>
            <a:rect l="0" t="0" r="0" b="0"/>
            <a:pathLst>
              <a:path w="279400" h="215900">
                <a:moveTo>
                  <a:pt x="193023" y="52459"/>
                </a:moveTo>
                <a:cubicBezTo>
                  <a:pt x="189505" y="48954"/>
                  <a:pt x="183892" y="48687"/>
                  <a:pt x="180069" y="51875"/>
                </a:cubicBezTo>
                <a:lnTo>
                  <a:pt x="142464" y="83218"/>
                </a:lnTo>
                <a:lnTo>
                  <a:pt x="119096" y="59850"/>
                </a:lnTo>
                <a:cubicBezTo>
                  <a:pt x="115642" y="56396"/>
                  <a:pt x="110117" y="56078"/>
                  <a:pt x="106295" y="59139"/>
                </a:cubicBezTo>
                <a:lnTo>
                  <a:pt x="69338" y="88705"/>
                </a:lnTo>
                <a:cubicBezTo>
                  <a:pt x="65185" y="92032"/>
                  <a:pt x="64512" y="98090"/>
                  <a:pt x="67826" y="102230"/>
                </a:cubicBezTo>
                <a:cubicBezTo>
                  <a:pt x="71141" y="106371"/>
                  <a:pt x="77186" y="107057"/>
                  <a:pt x="81339" y="103729"/>
                </a:cubicBezTo>
                <a:lnTo>
                  <a:pt x="111591" y="79523"/>
                </a:lnTo>
                <a:lnTo>
                  <a:pt x="135073" y="103018"/>
                </a:lnTo>
                <a:cubicBezTo>
                  <a:pt x="138578" y="106548"/>
                  <a:pt x="144204" y="106802"/>
                  <a:pt x="148014" y="103615"/>
                </a:cubicBezTo>
                <a:lnTo>
                  <a:pt x="185632" y="72283"/>
                </a:lnTo>
                <a:lnTo>
                  <a:pt x="201596" y="88235"/>
                </a:lnTo>
                <a:cubicBezTo>
                  <a:pt x="205355" y="91994"/>
                  <a:pt x="211438" y="91994"/>
                  <a:pt x="215197" y="88235"/>
                </a:cubicBezTo>
                <a:cubicBezTo>
                  <a:pt x="218956" y="84476"/>
                  <a:pt x="218956" y="78392"/>
                  <a:pt x="215197" y="74646"/>
                </a:cubicBezTo>
                <a:close/>
                <a:moveTo>
                  <a:pt x="112302" y="170150"/>
                </a:moveTo>
                <a:cubicBezTo>
                  <a:pt x="112302" y="168181"/>
                  <a:pt x="113077" y="166315"/>
                  <a:pt x="114461" y="164918"/>
                </a:cubicBezTo>
                <a:cubicBezTo>
                  <a:pt x="115845" y="163533"/>
                  <a:pt x="117725" y="162759"/>
                  <a:pt x="119693" y="162759"/>
                </a:cubicBezTo>
                <a:lnTo>
                  <a:pt x="164042" y="162759"/>
                </a:lnTo>
                <a:cubicBezTo>
                  <a:pt x="168131" y="162759"/>
                  <a:pt x="171433" y="166061"/>
                  <a:pt x="171433" y="170150"/>
                </a:cubicBezTo>
                <a:cubicBezTo>
                  <a:pt x="171433" y="174227"/>
                  <a:pt x="168131" y="177541"/>
                  <a:pt x="164042" y="177541"/>
                </a:cubicBezTo>
                <a:lnTo>
                  <a:pt x="119693" y="177541"/>
                </a:lnTo>
                <a:cubicBezTo>
                  <a:pt x="115604" y="177541"/>
                  <a:pt x="112302" y="174227"/>
                  <a:pt x="112302" y="170150"/>
                </a:cubicBezTo>
                <a:moveTo>
                  <a:pt x="230577" y="147976"/>
                </a:moveTo>
                <a:lnTo>
                  <a:pt x="53171" y="147976"/>
                </a:lnTo>
                <a:lnTo>
                  <a:pt x="53171" y="14918"/>
                </a:lnTo>
                <a:lnTo>
                  <a:pt x="230577" y="14918"/>
                </a:lnTo>
                <a:close/>
                <a:moveTo>
                  <a:pt x="245614" y="177541"/>
                </a:moveTo>
                <a:lnTo>
                  <a:pt x="245614" y="11870"/>
                </a:lnTo>
                <a:cubicBezTo>
                  <a:pt x="245614" y="6447"/>
                  <a:pt x="241766" y="2015"/>
                  <a:pt x="237003" y="2015"/>
                </a:cubicBezTo>
                <a:lnTo>
                  <a:pt x="46973" y="2015"/>
                </a:lnTo>
                <a:cubicBezTo>
                  <a:pt x="42223" y="2015"/>
                  <a:pt x="38375" y="6409"/>
                  <a:pt x="38375" y="11870"/>
                </a:cubicBezTo>
                <a:lnTo>
                  <a:pt x="38375" y="177541"/>
                </a:lnTo>
                <a:lnTo>
                  <a:pt x="23592" y="177541"/>
                </a:lnTo>
                <a:cubicBezTo>
                  <a:pt x="15426" y="177541"/>
                  <a:pt x="8809" y="184158"/>
                  <a:pt x="8809" y="192324"/>
                </a:cubicBezTo>
                <a:lnTo>
                  <a:pt x="8809" y="197823"/>
                </a:lnTo>
                <a:cubicBezTo>
                  <a:pt x="8809" y="203246"/>
                  <a:pt x="12645" y="207691"/>
                  <a:pt x="17407" y="207691"/>
                </a:cubicBezTo>
                <a:lnTo>
                  <a:pt x="266162" y="207691"/>
                </a:lnTo>
                <a:cubicBezTo>
                  <a:pt x="270925" y="207691"/>
                  <a:pt x="274760" y="203297"/>
                  <a:pt x="274760" y="197823"/>
                </a:cubicBezTo>
                <a:lnTo>
                  <a:pt x="274760" y="192324"/>
                </a:lnTo>
                <a:cubicBezTo>
                  <a:pt x="274760" y="188400"/>
                  <a:pt x="273198" y="184641"/>
                  <a:pt x="270430" y="181859"/>
                </a:cubicBezTo>
                <a:cubicBezTo>
                  <a:pt x="267661" y="179103"/>
                  <a:pt x="263902" y="177541"/>
                  <a:pt x="259977" y="177541"/>
                </a:cubicBezTo>
                <a:close/>
              </a:path>
            </a:pathLst>
          </a:custGeom>
          <a:solidFill>
            <a:srgbClr val="E87A40">
              <a:alpha val="100000"/>
            </a:srgbClr>
          </a:solidFill>
        </p:spPr>
        <p:txBody>
          <a:bodyPr wrap="none" lIns="0" tIns="0" rIns="0" bIns="0"/>
          <a:lstStyle/>
          <a:p>
            <a:endParaRPr/>
          </a:p>
        </p:txBody>
      </p:sp>
      <p:sp>
        <p:nvSpPr>
          <p:cNvPr id="142" name="Title 3"/>
          <p:cNvSpPr>
            <a:spLocks noGrp="1"/>
          </p:cNvSpPr>
          <p:nvPr/>
        </p:nvSpPr>
        <p:spPr>
          <a:xfrm>
            <a:off x="2572095" y="2872048"/>
            <a:ext cx="279400" cy="215900"/>
          </a:xfrm>
          <a:custGeom>
            <a:avLst/>
            <a:gdLst/>
            <a:ahLst/>
            <a:cxnLst/>
            <a:rect l="0" t="0" r="0" b="0"/>
            <a:pathLst>
              <a:path w="279400" h="215900">
                <a:moveTo>
                  <a:pt x="190946" y="52459"/>
                </a:moveTo>
                <a:cubicBezTo>
                  <a:pt x="187428" y="48954"/>
                  <a:pt x="181815" y="48687"/>
                  <a:pt x="177993" y="51875"/>
                </a:cubicBezTo>
                <a:lnTo>
                  <a:pt x="140388" y="83218"/>
                </a:lnTo>
                <a:lnTo>
                  <a:pt x="117019" y="59850"/>
                </a:lnTo>
                <a:cubicBezTo>
                  <a:pt x="113565" y="56396"/>
                  <a:pt x="108041" y="56078"/>
                  <a:pt x="104218" y="59139"/>
                </a:cubicBezTo>
                <a:lnTo>
                  <a:pt x="67261" y="88705"/>
                </a:lnTo>
                <a:cubicBezTo>
                  <a:pt x="63108" y="92032"/>
                  <a:pt x="62435" y="98090"/>
                  <a:pt x="65750" y="102230"/>
                </a:cubicBezTo>
                <a:cubicBezTo>
                  <a:pt x="69064" y="106371"/>
                  <a:pt x="75110" y="107057"/>
                  <a:pt x="79262" y="103729"/>
                </a:cubicBezTo>
                <a:lnTo>
                  <a:pt x="109514" y="79523"/>
                </a:lnTo>
                <a:lnTo>
                  <a:pt x="132996" y="103018"/>
                </a:lnTo>
                <a:cubicBezTo>
                  <a:pt x="136502" y="106548"/>
                  <a:pt x="142128" y="106802"/>
                  <a:pt x="145937" y="103615"/>
                </a:cubicBezTo>
                <a:lnTo>
                  <a:pt x="183555" y="72283"/>
                </a:lnTo>
                <a:lnTo>
                  <a:pt x="199519" y="88235"/>
                </a:lnTo>
                <a:cubicBezTo>
                  <a:pt x="203278" y="91994"/>
                  <a:pt x="209362" y="91994"/>
                  <a:pt x="213121" y="88235"/>
                </a:cubicBezTo>
                <a:cubicBezTo>
                  <a:pt x="216880" y="84476"/>
                  <a:pt x="216880" y="78392"/>
                  <a:pt x="213121" y="74646"/>
                </a:cubicBezTo>
                <a:close/>
                <a:moveTo>
                  <a:pt x="110225" y="170150"/>
                </a:moveTo>
                <a:cubicBezTo>
                  <a:pt x="110225" y="168181"/>
                  <a:pt x="111000" y="166315"/>
                  <a:pt x="112384" y="164918"/>
                </a:cubicBezTo>
                <a:cubicBezTo>
                  <a:pt x="113769" y="163533"/>
                  <a:pt x="115648" y="162759"/>
                  <a:pt x="117617" y="162759"/>
                </a:cubicBezTo>
                <a:lnTo>
                  <a:pt x="161965" y="162759"/>
                </a:lnTo>
                <a:cubicBezTo>
                  <a:pt x="166054" y="162759"/>
                  <a:pt x="169356" y="166061"/>
                  <a:pt x="169356" y="170150"/>
                </a:cubicBezTo>
                <a:cubicBezTo>
                  <a:pt x="169356" y="174227"/>
                  <a:pt x="166054" y="177541"/>
                  <a:pt x="161965" y="177541"/>
                </a:cubicBezTo>
                <a:lnTo>
                  <a:pt x="117617" y="177541"/>
                </a:lnTo>
                <a:cubicBezTo>
                  <a:pt x="113527" y="177541"/>
                  <a:pt x="110225" y="174227"/>
                  <a:pt x="110225" y="170150"/>
                </a:cubicBezTo>
                <a:moveTo>
                  <a:pt x="228500" y="147976"/>
                </a:moveTo>
                <a:lnTo>
                  <a:pt x="51094" y="147976"/>
                </a:lnTo>
                <a:lnTo>
                  <a:pt x="51094" y="14918"/>
                </a:lnTo>
                <a:lnTo>
                  <a:pt x="228500" y="14918"/>
                </a:lnTo>
                <a:close/>
                <a:moveTo>
                  <a:pt x="243537" y="177541"/>
                </a:moveTo>
                <a:lnTo>
                  <a:pt x="243537" y="11870"/>
                </a:lnTo>
                <a:cubicBezTo>
                  <a:pt x="243537" y="6447"/>
                  <a:pt x="239689" y="2015"/>
                  <a:pt x="234927" y="2015"/>
                </a:cubicBezTo>
                <a:lnTo>
                  <a:pt x="44896" y="2015"/>
                </a:lnTo>
                <a:cubicBezTo>
                  <a:pt x="40147" y="2015"/>
                  <a:pt x="36298" y="6409"/>
                  <a:pt x="36298" y="11870"/>
                </a:cubicBezTo>
                <a:lnTo>
                  <a:pt x="36298" y="177541"/>
                </a:lnTo>
                <a:lnTo>
                  <a:pt x="21516" y="177541"/>
                </a:lnTo>
                <a:cubicBezTo>
                  <a:pt x="13350" y="177541"/>
                  <a:pt x="6733" y="184158"/>
                  <a:pt x="6733" y="192324"/>
                </a:cubicBezTo>
                <a:lnTo>
                  <a:pt x="6733" y="197823"/>
                </a:lnTo>
                <a:cubicBezTo>
                  <a:pt x="6733" y="203246"/>
                  <a:pt x="10568" y="207691"/>
                  <a:pt x="15331" y="207691"/>
                </a:cubicBezTo>
                <a:lnTo>
                  <a:pt x="264086" y="207691"/>
                </a:lnTo>
                <a:cubicBezTo>
                  <a:pt x="268848" y="207691"/>
                  <a:pt x="272684" y="203297"/>
                  <a:pt x="272684" y="197823"/>
                </a:cubicBezTo>
                <a:lnTo>
                  <a:pt x="272684" y="192324"/>
                </a:lnTo>
                <a:cubicBezTo>
                  <a:pt x="272684" y="188400"/>
                  <a:pt x="271121" y="184641"/>
                  <a:pt x="268353" y="181859"/>
                </a:cubicBezTo>
                <a:cubicBezTo>
                  <a:pt x="265584" y="179103"/>
                  <a:pt x="261825" y="177541"/>
                  <a:pt x="257901" y="177541"/>
                </a:cubicBezTo>
                <a:close/>
              </a:path>
            </a:pathLst>
          </a:custGeom>
          <a:solidFill>
            <a:srgbClr val="E87A40">
              <a:alpha val="100000"/>
            </a:srgbClr>
          </a:solidFill>
        </p:spPr>
        <p:txBody>
          <a:bodyPr wrap="none" lIns="0" tIns="0" rIns="0" bIns="0"/>
          <a:lstStyle/>
          <a:p>
            <a:endParaRPr/>
          </a:p>
        </p:txBody>
      </p:sp>
      <p:sp>
        <p:nvSpPr>
          <p:cNvPr id="143" name="Title 3"/>
          <p:cNvSpPr>
            <a:spLocks noGrp="1"/>
          </p:cNvSpPr>
          <p:nvPr/>
        </p:nvSpPr>
        <p:spPr>
          <a:xfrm>
            <a:off x="3359495" y="2872048"/>
            <a:ext cx="279400" cy="215900"/>
          </a:xfrm>
          <a:custGeom>
            <a:avLst/>
            <a:gdLst/>
            <a:ahLst/>
            <a:cxnLst/>
            <a:rect l="0" t="0" r="0" b="0"/>
            <a:pathLst>
              <a:path w="279400" h="215900">
                <a:moveTo>
                  <a:pt x="188869" y="52459"/>
                </a:moveTo>
                <a:cubicBezTo>
                  <a:pt x="185351" y="48954"/>
                  <a:pt x="179738" y="48687"/>
                  <a:pt x="175915" y="51875"/>
                </a:cubicBezTo>
                <a:lnTo>
                  <a:pt x="138310" y="83218"/>
                </a:lnTo>
                <a:lnTo>
                  <a:pt x="114942" y="59850"/>
                </a:lnTo>
                <a:cubicBezTo>
                  <a:pt x="111488" y="56396"/>
                  <a:pt x="105964" y="56078"/>
                  <a:pt x="102141" y="59139"/>
                </a:cubicBezTo>
                <a:lnTo>
                  <a:pt x="65184" y="88705"/>
                </a:lnTo>
                <a:cubicBezTo>
                  <a:pt x="61031" y="92032"/>
                  <a:pt x="60358" y="98090"/>
                  <a:pt x="63672" y="102230"/>
                </a:cubicBezTo>
                <a:cubicBezTo>
                  <a:pt x="66987" y="106371"/>
                  <a:pt x="73032" y="107057"/>
                  <a:pt x="77185" y="103729"/>
                </a:cubicBezTo>
                <a:lnTo>
                  <a:pt x="107437" y="79523"/>
                </a:lnTo>
                <a:lnTo>
                  <a:pt x="130919" y="103018"/>
                </a:lnTo>
                <a:cubicBezTo>
                  <a:pt x="134424" y="106548"/>
                  <a:pt x="140050" y="106802"/>
                  <a:pt x="143860" y="103615"/>
                </a:cubicBezTo>
                <a:lnTo>
                  <a:pt x="181478" y="72283"/>
                </a:lnTo>
                <a:lnTo>
                  <a:pt x="197441" y="88235"/>
                </a:lnTo>
                <a:cubicBezTo>
                  <a:pt x="201201" y="91994"/>
                  <a:pt x="207284" y="91994"/>
                  <a:pt x="211043" y="88235"/>
                </a:cubicBezTo>
                <a:cubicBezTo>
                  <a:pt x="214802" y="84476"/>
                  <a:pt x="214802" y="78392"/>
                  <a:pt x="211043" y="74646"/>
                </a:cubicBezTo>
                <a:close/>
                <a:moveTo>
                  <a:pt x="108148" y="170150"/>
                </a:moveTo>
                <a:cubicBezTo>
                  <a:pt x="108148" y="168181"/>
                  <a:pt x="108922" y="166315"/>
                  <a:pt x="110307" y="164918"/>
                </a:cubicBezTo>
                <a:cubicBezTo>
                  <a:pt x="111691" y="163533"/>
                  <a:pt x="113571" y="162759"/>
                  <a:pt x="115539" y="162759"/>
                </a:cubicBezTo>
                <a:lnTo>
                  <a:pt x="159887" y="162759"/>
                </a:lnTo>
                <a:cubicBezTo>
                  <a:pt x="163977" y="162759"/>
                  <a:pt x="167279" y="166061"/>
                  <a:pt x="167279" y="170150"/>
                </a:cubicBezTo>
                <a:cubicBezTo>
                  <a:pt x="167279" y="174227"/>
                  <a:pt x="163977" y="177541"/>
                  <a:pt x="159887" y="177541"/>
                </a:cubicBezTo>
                <a:lnTo>
                  <a:pt x="115539" y="177541"/>
                </a:lnTo>
                <a:cubicBezTo>
                  <a:pt x="111450" y="177541"/>
                  <a:pt x="108148" y="174227"/>
                  <a:pt x="108148" y="170150"/>
                </a:cubicBezTo>
                <a:moveTo>
                  <a:pt x="226423" y="147976"/>
                </a:moveTo>
                <a:lnTo>
                  <a:pt x="49017" y="147976"/>
                </a:lnTo>
                <a:lnTo>
                  <a:pt x="49017" y="14918"/>
                </a:lnTo>
                <a:lnTo>
                  <a:pt x="226423" y="14918"/>
                </a:lnTo>
                <a:close/>
                <a:moveTo>
                  <a:pt x="241460" y="177541"/>
                </a:moveTo>
                <a:lnTo>
                  <a:pt x="241460" y="11870"/>
                </a:lnTo>
                <a:cubicBezTo>
                  <a:pt x="241460" y="6447"/>
                  <a:pt x="237612" y="2015"/>
                  <a:pt x="232849" y="2015"/>
                </a:cubicBezTo>
                <a:lnTo>
                  <a:pt x="42819" y="2015"/>
                </a:lnTo>
                <a:cubicBezTo>
                  <a:pt x="38069" y="2015"/>
                  <a:pt x="34221" y="6409"/>
                  <a:pt x="34221" y="11870"/>
                </a:cubicBezTo>
                <a:lnTo>
                  <a:pt x="34221" y="177541"/>
                </a:lnTo>
                <a:lnTo>
                  <a:pt x="19438" y="177541"/>
                </a:lnTo>
                <a:cubicBezTo>
                  <a:pt x="11272" y="177541"/>
                  <a:pt x="4655" y="184158"/>
                  <a:pt x="4655" y="192324"/>
                </a:cubicBezTo>
                <a:lnTo>
                  <a:pt x="4655" y="197823"/>
                </a:lnTo>
                <a:cubicBezTo>
                  <a:pt x="4655" y="203246"/>
                  <a:pt x="8491" y="207691"/>
                  <a:pt x="13253" y="207691"/>
                </a:cubicBezTo>
                <a:lnTo>
                  <a:pt x="262008" y="207691"/>
                </a:lnTo>
                <a:cubicBezTo>
                  <a:pt x="266771" y="207691"/>
                  <a:pt x="270606" y="203297"/>
                  <a:pt x="270606" y="197823"/>
                </a:cubicBezTo>
                <a:lnTo>
                  <a:pt x="270606" y="192324"/>
                </a:lnTo>
                <a:cubicBezTo>
                  <a:pt x="270606" y="188400"/>
                  <a:pt x="269044" y="184641"/>
                  <a:pt x="266276" y="181859"/>
                </a:cubicBezTo>
                <a:cubicBezTo>
                  <a:pt x="263507" y="179103"/>
                  <a:pt x="259748" y="177541"/>
                  <a:pt x="255823" y="177541"/>
                </a:cubicBezTo>
                <a:close/>
              </a:path>
            </a:pathLst>
          </a:custGeom>
          <a:solidFill>
            <a:srgbClr val="E87A40">
              <a:alpha val="100000"/>
            </a:srgbClr>
          </a:solidFill>
        </p:spPr>
        <p:txBody>
          <a:bodyPr wrap="none" lIns="0" tIns="0" rIns="0" bIns="0"/>
          <a:lstStyle/>
          <a:p>
            <a:endParaRPr/>
          </a:p>
        </p:txBody>
      </p:sp>
      <p:sp>
        <p:nvSpPr>
          <p:cNvPr id="144" name="Title 3"/>
          <p:cNvSpPr>
            <a:spLocks noGrp="1"/>
          </p:cNvSpPr>
          <p:nvPr/>
        </p:nvSpPr>
        <p:spPr>
          <a:xfrm>
            <a:off x="4146895" y="2872048"/>
            <a:ext cx="279400" cy="215900"/>
          </a:xfrm>
          <a:custGeom>
            <a:avLst/>
            <a:gdLst/>
            <a:ahLst/>
            <a:cxnLst/>
            <a:rect l="0" t="0" r="0" b="0"/>
            <a:pathLst>
              <a:path w="279400" h="215900">
                <a:moveTo>
                  <a:pt x="186791" y="52459"/>
                </a:moveTo>
                <a:cubicBezTo>
                  <a:pt x="183273" y="48954"/>
                  <a:pt x="177660" y="48687"/>
                  <a:pt x="173837" y="51875"/>
                </a:cubicBezTo>
                <a:lnTo>
                  <a:pt x="136233" y="83218"/>
                </a:lnTo>
                <a:lnTo>
                  <a:pt x="112864" y="59850"/>
                </a:lnTo>
                <a:cubicBezTo>
                  <a:pt x="109410" y="56396"/>
                  <a:pt x="103885" y="56078"/>
                  <a:pt x="100063" y="59139"/>
                </a:cubicBezTo>
                <a:lnTo>
                  <a:pt x="63106" y="88705"/>
                </a:lnTo>
                <a:cubicBezTo>
                  <a:pt x="58953" y="92032"/>
                  <a:pt x="58280" y="98090"/>
                  <a:pt x="61595" y="102230"/>
                </a:cubicBezTo>
                <a:cubicBezTo>
                  <a:pt x="64909" y="106371"/>
                  <a:pt x="70954" y="107057"/>
                  <a:pt x="75107" y="103729"/>
                </a:cubicBezTo>
                <a:lnTo>
                  <a:pt x="105359" y="79523"/>
                </a:lnTo>
                <a:lnTo>
                  <a:pt x="128841" y="103018"/>
                </a:lnTo>
                <a:cubicBezTo>
                  <a:pt x="132346" y="106548"/>
                  <a:pt x="137972" y="106802"/>
                  <a:pt x="141782" y="103615"/>
                </a:cubicBezTo>
                <a:lnTo>
                  <a:pt x="179400" y="72283"/>
                </a:lnTo>
                <a:lnTo>
                  <a:pt x="195364" y="88235"/>
                </a:lnTo>
                <a:cubicBezTo>
                  <a:pt x="199123" y="91994"/>
                  <a:pt x="205206" y="91994"/>
                  <a:pt x="208965" y="88235"/>
                </a:cubicBezTo>
                <a:cubicBezTo>
                  <a:pt x="212725" y="84476"/>
                  <a:pt x="212725" y="78392"/>
                  <a:pt x="208965" y="74646"/>
                </a:cubicBezTo>
                <a:close/>
                <a:moveTo>
                  <a:pt x="106070" y="170150"/>
                </a:moveTo>
                <a:cubicBezTo>
                  <a:pt x="106070" y="168181"/>
                  <a:pt x="106845" y="166315"/>
                  <a:pt x="108229" y="164918"/>
                </a:cubicBezTo>
                <a:cubicBezTo>
                  <a:pt x="109613" y="163533"/>
                  <a:pt x="111493" y="162759"/>
                  <a:pt x="113462" y="162759"/>
                </a:cubicBezTo>
                <a:lnTo>
                  <a:pt x="157810" y="162759"/>
                </a:lnTo>
                <a:cubicBezTo>
                  <a:pt x="161899" y="162759"/>
                  <a:pt x="165201" y="166061"/>
                  <a:pt x="165201" y="170150"/>
                </a:cubicBezTo>
                <a:cubicBezTo>
                  <a:pt x="165201" y="174227"/>
                  <a:pt x="161899" y="177541"/>
                  <a:pt x="157810" y="177541"/>
                </a:cubicBezTo>
                <a:lnTo>
                  <a:pt x="113462" y="177541"/>
                </a:lnTo>
                <a:cubicBezTo>
                  <a:pt x="109372" y="177541"/>
                  <a:pt x="106070" y="174227"/>
                  <a:pt x="106070" y="170150"/>
                </a:cubicBezTo>
                <a:moveTo>
                  <a:pt x="224345" y="147976"/>
                </a:moveTo>
                <a:lnTo>
                  <a:pt x="46939" y="147976"/>
                </a:lnTo>
                <a:lnTo>
                  <a:pt x="46939" y="14918"/>
                </a:lnTo>
                <a:lnTo>
                  <a:pt x="224345" y="14918"/>
                </a:lnTo>
                <a:close/>
                <a:moveTo>
                  <a:pt x="239382" y="177541"/>
                </a:moveTo>
                <a:lnTo>
                  <a:pt x="239382" y="11870"/>
                </a:lnTo>
                <a:cubicBezTo>
                  <a:pt x="239382" y="6447"/>
                  <a:pt x="235534" y="2015"/>
                  <a:pt x="230771" y="2015"/>
                </a:cubicBezTo>
                <a:lnTo>
                  <a:pt x="40741" y="2015"/>
                </a:lnTo>
                <a:cubicBezTo>
                  <a:pt x="35991" y="2015"/>
                  <a:pt x="32143" y="6409"/>
                  <a:pt x="32143" y="11870"/>
                </a:cubicBezTo>
                <a:lnTo>
                  <a:pt x="32143" y="177541"/>
                </a:lnTo>
                <a:lnTo>
                  <a:pt x="17360" y="177541"/>
                </a:lnTo>
                <a:cubicBezTo>
                  <a:pt x="9194" y="177541"/>
                  <a:pt x="2578" y="184158"/>
                  <a:pt x="2578" y="192324"/>
                </a:cubicBezTo>
                <a:lnTo>
                  <a:pt x="2578" y="197823"/>
                </a:lnTo>
                <a:cubicBezTo>
                  <a:pt x="2578" y="203246"/>
                  <a:pt x="6413" y="207691"/>
                  <a:pt x="11176" y="207691"/>
                </a:cubicBezTo>
                <a:lnTo>
                  <a:pt x="259931" y="207691"/>
                </a:lnTo>
                <a:cubicBezTo>
                  <a:pt x="264693" y="207691"/>
                  <a:pt x="268528" y="203297"/>
                  <a:pt x="268528" y="197823"/>
                </a:cubicBezTo>
                <a:lnTo>
                  <a:pt x="268528" y="192324"/>
                </a:lnTo>
                <a:cubicBezTo>
                  <a:pt x="268528" y="188400"/>
                  <a:pt x="266966" y="184641"/>
                  <a:pt x="264198" y="181859"/>
                </a:cubicBezTo>
                <a:cubicBezTo>
                  <a:pt x="261429" y="179103"/>
                  <a:pt x="257670" y="177541"/>
                  <a:pt x="253746" y="177541"/>
                </a:cubicBezTo>
                <a:close/>
              </a:path>
            </a:pathLst>
          </a:custGeom>
          <a:solidFill>
            <a:srgbClr val="E87A40">
              <a:alpha val="100000"/>
            </a:srgbClr>
          </a:solidFill>
        </p:spPr>
        <p:txBody>
          <a:bodyPr wrap="none" lIns="0" tIns="0" rIns="0" bIns="0"/>
          <a:lstStyle/>
          <a:p>
            <a:endParaRPr/>
          </a:p>
        </p:txBody>
      </p:sp>
      <p:sp>
        <p:nvSpPr>
          <p:cNvPr id="145" name="Title 3"/>
          <p:cNvSpPr>
            <a:spLocks noGrp="1"/>
          </p:cNvSpPr>
          <p:nvPr/>
        </p:nvSpPr>
        <p:spPr>
          <a:xfrm>
            <a:off x="4870795" y="3100648"/>
            <a:ext cx="368300" cy="165100"/>
          </a:xfrm>
          <a:prstGeom prst="rect">
            <a:avLst/>
          </a:prstGeom>
        </p:spPr>
        <p:txBody>
          <a:bodyPr wrap="none" lIns="0" tIns="0" rIns="0" bIns="0"/>
          <a:lstStyle/>
          <a:p>
            <a:pPr>
              <a:lnSpc>
                <a:spcPts val="1000"/>
              </a:lnSpc>
            </a:pPr>
            <a:r>
              <a:rPr sz="900">
                <a:solidFill>
                  <a:srgbClr val="3F3837"/>
                </a:solidFill>
                <a:latin typeface="微软雅黑" panose="020B0503020204020204" charset="-122"/>
                <a:ea typeface="微软雅黑" panose="020B0503020204020204" charset="-122"/>
              </a:rPr>
              <a:t>SCM</a:t>
            </a:r>
          </a:p>
        </p:txBody>
      </p:sp>
      <p:sp>
        <p:nvSpPr>
          <p:cNvPr id="146" name="Title 3"/>
          <p:cNvSpPr>
            <a:spLocks noGrp="1"/>
          </p:cNvSpPr>
          <p:nvPr/>
        </p:nvSpPr>
        <p:spPr>
          <a:xfrm>
            <a:off x="4934295" y="2872048"/>
            <a:ext cx="266700" cy="215900"/>
          </a:xfrm>
          <a:custGeom>
            <a:avLst/>
            <a:gdLst/>
            <a:ahLst/>
            <a:cxnLst/>
            <a:rect l="0" t="0" r="0" b="0"/>
            <a:pathLst>
              <a:path w="266700" h="215900">
                <a:moveTo>
                  <a:pt x="184713" y="52459"/>
                </a:moveTo>
                <a:cubicBezTo>
                  <a:pt x="181195" y="48954"/>
                  <a:pt x="175582" y="48687"/>
                  <a:pt x="171760" y="51875"/>
                </a:cubicBezTo>
                <a:lnTo>
                  <a:pt x="134155" y="83218"/>
                </a:lnTo>
                <a:lnTo>
                  <a:pt x="110787" y="59850"/>
                </a:lnTo>
                <a:cubicBezTo>
                  <a:pt x="107332" y="56396"/>
                  <a:pt x="101808" y="56078"/>
                  <a:pt x="97985" y="59139"/>
                </a:cubicBezTo>
                <a:lnTo>
                  <a:pt x="61028" y="88705"/>
                </a:lnTo>
                <a:cubicBezTo>
                  <a:pt x="56875" y="92032"/>
                  <a:pt x="56202" y="98090"/>
                  <a:pt x="59517" y="102230"/>
                </a:cubicBezTo>
                <a:cubicBezTo>
                  <a:pt x="62831" y="106371"/>
                  <a:pt x="68877" y="107057"/>
                  <a:pt x="73030" y="103729"/>
                </a:cubicBezTo>
                <a:lnTo>
                  <a:pt x="103281" y="79523"/>
                </a:lnTo>
                <a:lnTo>
                  <a:pt x="126763" y="103018"/>
                </a:lnTo>
                <a:cubicBezTo>
                  <a:pt x="130269" y="106548"/>
                  <a:pt x="135895" y="106802"/>
                  <a:pt x="139705" y="103615"/>
                </a:cubicBezTo>
                <a:lnTo>
                  <a:pt x="177322" y="72283"/>
                </a:lnTo>
                <a:lnTo>
                  <a:pt x="193286" y="88235"/>
                </a:lnTo>
                <a:cubicBezTo>
                  <a:pt x="197045" y="91994"/>
                  <a:pt x="203129" y="91994"/>
                  <a:pt x="206888" y="88235"/>
                </a:cubicBezTo>
                <a:cubicBezTo>
                  <a:pt x="210647" y="84476"/>
                  <a:pt x="210647" y="78392"/>
                  <a:pt x="206888" y="74646"/>
                </a:cubicBezTo>
                <a:close/>
                <a:moveTo>
                  <a:pt x="103992" y="170150"/>
                </a:moveTo>
                <a:cubicBezTo>
                  <a:pt x="103992" y="168181"/>
                  <a:pt x="104767" y="166315"/>
                  <a:pt x="106151" y="164918"/>
                </a:cubicBezTo>
                <a:cubicBezTo>
                  <a:pt x="107536" y="163533"/>
                  <a:pt x="109415" y="162759"/>
                  <a:pt x="111384" y="162759"/>
                </a:cubicBezTo>
                <a:lnTo>
                  <a:pt x="155732" y="162759"/>
                </a:lnTo>
                <a:cubicBezTo>
                  <a:pt x="159822" y="162759"/>
                  <a:pt x="163123" y="166061"/>
                  <a:pt x="163123" y="170150"/>
                </a:cubicBezTo>
                <a:cubicBezTo>
                  <a:pt x="163123" y="174227"/>
                  <a:pt x="159822" y="177541"/>
                  <a:pt x="155732" y="177541"/>
                </a:cubicBezTo>
                <a:lnTo>
                  <a:pt x="111384" y="177541"/>
                </a:lnTo>
                <a:cubicBezTo>
                  <a:pt x="107294" y="177541"/>
                  <a:pt x="103992" y="174227"/>
                  <a:pt x="103992" y="170150"/>
                </a:cubicBezTo>
                <a:moveTo>
                  <a:pt x="222267" y="147976"/>
                </a:moveTo>
                <a:lnTo>
                  <a:pt x="44861" y="147976"/>
                </a:lnTo>
                <a:lnTo>
                  <a:pt x="44861" y="14918"/>
                </a:lnTo>
                <a:lnTo>
                  <a:pt x="222267" y="14918"/>
                </a:lnTo>
                <a:close/>
                <a:moveTo>
                  <a:pt x="237304" y="177541"/>
                </a:moveTo>
                <a:lnTo>
                  <a:pt x="237304" y="11870"/>
                </a:lnTo>
                <a:cubicBezTo>
                  <a:pt x="237304" y="6447"/>
                  <a:pt x="233456" y="2015"/>
                  <a:pt x="228694" y="2015"/>
                </a:cubicBezTo>
                <a:lnTo>
                  <a:pt x="38663" y="2015"/>
                </a:lnTo>
                <a:cubicBezTo>
                  <a:pt x="33914" y="2015"/>
                  <a:pt x="30065" y="6409"/>
                  <a:pt x="30065" y="11870"/>
                </a:cubicBezTo>
                <a:lnTo>
                  <a:pt x="30065" y="177541"/>
                </a:lnTo>
                <a:lnTo>
                  <a:pt x="15283" y="177541"/>
                </a:lnTo>
                <a:cubicBezTo>
                  <a:pt x="7117" y="177541"/>
                  <a:pt x="500" y="184158"/>
                  <a:pt x="500" y="192324"/>
                </a:cubicBezTo>
                <a:lnTo>
                  <a:pt x="500" y="197823"/>
                </a:lnTo>
                <a:cubicBezTo>
                  <a:pt x="500" y="203246"/>
                  <a:pt x="4335" y="207691"/>
                  <a:pt x="9098" y="207691"/>
                </a:cubicBezTo>
                <a:lnTo>
                  <a:pt x="257853" y="207691"/>
                </a:lnTo>
                <a:cubicBezTo>
                  <a:pt x="262615" y="207691"/>
                  <a:pt x="266451" y="203297"/>
                  <a:pt x="266451" y="197823"/>
                </a:cubicBezTo>
                <a:lnTo>
                  <a:pt x="266451" y="192324"/>
                </a:lnTo>
                <a:cubicBezTo>
                  <a:pt x="266451" y="188400"/>
                  <a:pt x="264888" y="184641"/>
                  <a:pt x="262120" y="181859"/>
                </a:cubicBezTo>
                <a:cubicBezTo>
                  <a:pt x="259352" y="179103"/>
                  <a:pt x="255592" y="177541"/>
                  <a:pt x="251668" y="177541"/>
                </a:cubicBezTo>
                <a:close/>
              </a:path>
            </a:pathLst>
          </a:custGeom>
          <a:solidFill>
            <a:srgbClr val="E87A40">
              <a:alpha val="100000"/>
            </a:srgbClr>
          </a:solidFill>
        </p:spPr>
        <p:txBody>
          <a:bodyPr wrap="none" lIns="0" tIns="0" rIns="0" bIns="0"/>
          <a:lstStyle/>
          <a:p>
            <a:endParaRPr/>
          </a:p>
        </p:txBody>
      </p:sp>
      <p:sp>
        <p:nvSpPr>
          <p:cNvPr id="147" name="Title 3"/>
          <p:cNvSpPr>
            <a:spLocks noGrp="1"/>
          </p:cNvSpPr>
          <p:nvPr/>
        </p:nvSpPr>
        <p:spPr>
          <a:xfrm>
            <a:off x="1962495" y="1868748"/>
            <a:ext cx="177800" cy="203200"/>
          </a:xfrm>
          <a:custGeom>
            <a:avLst/>
            <a:gdLst/>
            <a:ahLst/>
            <a:cxnLst/>
            <a:rect l="0" t="0" r="0" b="0"/>
            <a:pathLst>
              <a:path w="177800" h="203200">
                <a:moveTo>
                  <a:pt x="85086" y="190920"/>
                </a:moveTo>
                <a:cubicBezTo>
                  <a:pt x="41093" y="190920"/>
                  <a:pt x="12975" y="178906"/>
                  <a:pt x="12975" y="171209"/>
                </a:cubicBezTo>
                <a:cubicBezTo>
                  <a:pt x="14702" y="136056"/>
                  <a:pt x="43049" y="108065"/>
                  <a:pt x="78240" y="106782"/>
                </a:cubicBezTo>
                <a:lnTo>
                  <a:pt x="62124" y="161481"/>
                </a:lnTo>
                <a:cubicBezTo>
                  <a:pt x="61502" y="163614"/>
                  <a:pt x="62099" y="165926"/>
                  <a:pt x="63686" y="167475"/>
                </a:cubicBezTo>
                <a:lnTo>
                  <a:pt x="80882" y="184671"/>
                </a:lnTo>
                <a:cubicBezTo>
                  <a:pt x="82012" y="185815"/>
                  <a:pt x="83536" y="186449"/>
                  <a:pt x="85149" y="186449"/>
                </a:cubicBezTo>
                <a:cubicBezTo>
                  <a:pt x="86749" y="186449"/>
                  <a:pt x="88286" y="185815"/>
                  <a:pt x="89417" y="184671"/>
                </a:cubicBezTo>
                <a:lnTo>
                  <a:pt x="106600" y="166878"/>
                </a:lnTo>
                <a:cubicBezTo>
                  <a:pt x="108200" y="165317"/>
                  <a:pt x="108797" y="163017"/>
                  <a:pt x="108162" y="160871"/>
                </a:cubicBezTo>
                <a:lnTo>
                  <a:pt x="91944" y="106782"/>
                </a:lnTo>
                <a:cubicBezTo>
                  <a:pt x="127123" y="108065"/>
                  <a:pt x="155482" y="136056"/>
                  <a:pt x="157209" y="171209"/>
                </a:cubicBezTo>
                <a:cubicBezTo>
                  <a:pt x="157209" y="178906"/>
                  <a:pt x="129079" y="190920"/>
                  <a:pt x="85086" y="190920"/>
                </a:cubicBezTo>
                <a:moveTo>
                  <a:pt x="49030" y="58713"/>
                </a:moveTo>
                <a:cubicBezTo>
                  <a:pt x="49030" y="38786"/>
                  <a:pt x="65172" y="22645"/>
                  <a:pt x="85086" y="22645"/>
                </a:cubicBezTo>
                <a:cubicBezTo>
                  <a:pt x="104999" y="22645"/>
                  <a:pt x="121141" y="38786"/>
                  <a:pt x="121141" y="58713"/>
                </a:cubicBezTo>
                <a:cubicBezTo>
                  <a:pt x="121141" y="78613"/>
                  <a:pt x="104999" y="94768"/>
                  <a:pt x="85086" y="94768"/>
                </a:cubicBezTo>
                <a:cubicBezTo>
                  <a:pt x="65172" y="94768"/>
                  <a:pt x="49030" y="78613"/>
                  <a:pt x="49030" y="58713"/>
                </a:cubicBezTo>
                <a:moveTo>
                  <a:pt x="95551" y="161481"/>
                </a:moveTo>
                <a:lnTo>
                  <a:pt x="85086" y="171806"/>
                </a:lnTo>
                <a:lnTo>
                  <a:pt x="74634" y="161354"/>
                </a:lnTo>
                <a:lnTo>
                  <a:pt x="85086" y="126379"/>
                </a:lnTo>
                <a:close/>
                <a:moveTo>
                  <a:pt x="111654" y="98731"/>
                </a:moveTo>
                <a:cubicBezTo>
                  <a:pt x="129295" y="86983"/>
                  <a:pt x="137181" y="65088"/>
                  <a:pt x="131047" y="44794"/>
                </a:cubicBezTo>
                <a:cubicBezTo>
                  <a:pt x="124926" y="24499"/>
                  <a:pt x="106231" y="10617"/>
                  <a:pt x="85035" y="10617"/>
                </a:cubicBezTo>
                <a:cubicBezTo>
                  <a:pt x="63826" y="10617"/>
                  <a:pt x="45132" y="24499"/>
                  <a:pt x="39010" y="44794"/>
                </a:cubicBezTo>
                <a:cubicBezTo>
                  <a:pt x="32876" y="65088"/>
                  <a:pt x="40750" y="86983"/>
                  <a:pt x="58403" y="98731"/>
                </a:cubicBezTo>
                <a:cubicBezTo>
                  <a:pt x="25434" y="107494"/>
                  <a:pt x="2066" y="136754"/>
                  <a:pt x="834" y="170853"/>
                </a:cubicBezTo>
                <a:cubicBezTo>
                  <a:pt x="948" y="192368"/>
                  <a:pt x="43011" y="202934"/>
                  <a:pt x="85086" y="202934"/>
                </a:cubicBezTo>
                <a:cubicBezTo>
                  <a:pt x="127161" y="202934"/>
                  <a:pt x="169223" y="192368"/>
                  <a:pt x="169223" y="171209"/>
                </a:cubicBezTo>
                <a:cubicBezTo>
                  <a:pt x="168144" y="136983"/>
                  <a:pt x="144738" y="107532"/>
                  <a:pt x="111654" y="98731"/>
                </a:cubicBezTo>
              </a:path>
            </a:pathLst>
          </a:custGeom>
          <a:solidFill>
            <a:srgbClr val="E87A40">
              <a:alpha val="100000"/>
            </a:srgbClr>
          </a:solidFill>
        </p:spPr>
        <p:txBody>
          <a:bodyPr wrap="none" lIns="0" tIns="0" rIns="0" bIns="0"/>
          <a:lstStyle/>
          <a:p>
            <a:endParaRPr/>
          </a:p>
        </p:txBody>
      </p:sp>
      <p:sp>
        <p:nvSpPr>
          <p:cNvPr id="148" name="Title 3"/>
          <p:cNvSpPr>
            <a:spLocks noGrp="1"/>
          </p:cNvSpPr>
          <p:nvPr/>
        </p:nvSpPr>
        <p:spPr>
          <a:xfrm>
            <a:off x="2914995" y="1868748"/>
            <a:ext cx="165100" cy="203200"/>
          </a:xfrm>
          <a:custGeom>
            <a:avLst/>
            <a:gdLst/>
            <a:ahLst/>
            <a:cxnLst/>
            <a:rect l="0" t="0" r="0" b="0"/>
            <a:pathLst>
              <a:path w="165100" h="203200">
                <a:moveTo>
                  <a:pt x="147278" y="145167"/>
                </a:moveTo>
                <a:cubicBezTo>
                  <a:pt x="146135" y="151427"/>
                  <a:pt x="143938" y="157384"/>
                  <a:pt x="140598" y="163023"/>
                </a:cubicBezTo>
                <a:cubicBezTo>
                  <a:pt x="137245" y="168573"/>
                  <a:pt x="132863" y="173475"/>
                  <a:pt x="127326" y="177551"/>
                </a:cubicBezTo>
                <a:cubicBezTo>
                  <a:pt x="121675" y="181730"/>
                  <a:pt x="114893" y="185172"/>
                  <a:pt x="107158" y="187687"/>
                </a:cubicBezTo>
                <a:cubicBezTo>
                  <a:pt x="99323" y="190201"/>
                  <a:pt x="90229" y="191458"/>
                  <a:pt x="80095" y="191458"/>
                </a:cubicBezTo>
                <a:cubicBezTo>
                  <a:pt x="69757" y="191458"/>
                  <a:pt x="60562" y="189985"/>
                  <a:pt x="52828" y="187064"/>
                </a:cubicBezTo>
                <a:cubicBezTo>
                  <a:pt x="44992" y="184130"/>
                  <a:pt x="38299" y="180371"/>
                  <a:pt x="32876" y="175888"/>
                </a:cubicBezTo>
                <a:cubicBezTo>
                  <a:pt x="27542" y="171291"/>
                  <a:pt x="23160" y="166160"/>
                  <a:pt x="20024" y="160635"/>
                </a:cubicBezTo>
                <a:cubicBezTo>
                  <a:pt x="16887" y="154984"/>
                  <a:pt x="14804" y="149345"/>
                  <a:pt x="13750" y="143909"/>
                </a:cubicBezTo>
                <a:cubicBezTo>
                  <a:pt x="12607" y="137750"/>
                  <a:pt x="12505" y="131794"/>
                  <a:pt x="13229" y="126155"/>
                </a:cubicBezTo>
                <a:cubicBezTo>
                  <a:pt x="14067" y="120401"/>
                  <a:pt x="15528" y="114966"/>
                  <a:pt x="17725" y="109963"/>
                </a:cubicBezTo>
                <a:cubicBezTo>
                  <a:pt x="19922" y="104946"/>
                  <a:pt x="22640" y="100234"/>
                  <a:pt x="25879" y="96068"/>
                </a:cubicBezTo>
                <a:cubicBezTo>
                  <a:pt x="29219" y="91776"/>
                  <a:pt x="32876" y="87903"/>
                  <a:pt x="36737" y="84575"/>
                </a:cubicBezTo>
                <a:cubicBezTo>
                  <a:pt x="40395" y="81336"/>
                  <a:pt x="43836" y="78199"/>
                  <a:pt x="46770" y="75265"/>
                </a:cubicBezTo>
                <a:cubicBezTo>
                  <a:pt x="49805" y="72345"/>
                  <a:pt x="52409" y="69525"/>
                  <a:pt x="54403" y="67112"/>
                </a:cubicBezTo>
                <a:cubicBezTo>
                  <a:pt x="56066" y="65233"/>
                  <a:pt x="57629" y="63366"/>
                  <a:pt x="59102" y="61588"/>
                </a:cubicBezTo>
                <a:lnTo>
                  <a:pt x="100580" y="61588"/>
                </a:lnTo>
                <a:cubicBezTo>
                  <a:pt x="102040" y="63366"/>
                  <a:pt x="103615" y="65131"/>
                  <a:pt x="105380" y="67023"/>
                </a:cubicBezTo>
                <a:cubicBezTo>
                  <a:pt x="107577" y="69411"/>
                  <a:pt x="110194" y="72243"/>
                  <a:pt x="113331" y="75265"/>
                </a:cubicBezTo>
                <a:cubicBezTo>
                  <a:pt x="116455" y="78402"/>
                  <a:pt x="120227" y="81641"/>
                  <a:pt x="124291" y="85096"/>
                </a:cubicBezTo>
                <a:cubicBezTo>
                  <a:pt x="127428" y="87800"/>
                  <a:pt x="130768" y="91154"/>
                  <a:pt x="134108" y="94913"/>
                </a:cubicBezTo>
                <a:cubicBezTo>
                  <a:pt x="137359" y="98456"/>
                  <a:pt x="140166" y="102748"/>
                  <a:pt x="142579" y="107550"/>
                </a:cubicBezTo>
                <a:cubicBezTo>
                  <a:pt x="144979" y="112248"/>
                  <a:pt x="146655" y="117900"/>
                  <a:pt x="147595" y="124173"/>
                </a:cubicBezTo>
                <a:cubicBezTo>
                  <a:pt x="148637" y="130219"/>
                  <a:pt x="148535" y="137331"/>
                  <a:pt x="147278" y="145167"/>
                </a:cubicBezTo>
                <a:moveTo>
                  <a:pt x="49069" y="33063"/>
                </a:moveTo>
                <a:cubicBezTo>
                  <a:pt x="47189" y="31388"/>
                  <a:pt x="45310" y="29826"/>
                  <a:pt x="43531" y="28466"/>
                </a:cubicBezTo>
                <a:lnTo>
                  <a:pt x="43315" y="28364"/>
                </a:lnTo>
                <a:lnTo>
                  <a:pt x="42388" y="27514"/>
                </a:lnTo>
                <a:lnTo>
                  <a:pt x="43836" y="27946"/>
                </a:lnTo>
                <a:cubicBezTo>
                  <a:pt x="45195" y="28364"/>
                  <a:pt x="46567" y="28771"/>
                  <a:pt x="47811" y="29190"/>
                </a:cubicBezTo>
                <a:cubicBezTo>
                  <a:pt x="50110" y="29927"/>
                  <a:pt x="52307" y="30041"/>
                  <a:pt x="54504" y="29508"/>
                </a:cubicBezTo>
                <a:cubicBezTo>
                  <a:pt x="57539" y="28885"/>
                  <a:pt x="60042" y="27514"/>
                  <a:pt x="61819" y="25647"/>
                </a:cubicBezTo>
                <a:cubicBezTo>
                  <a:pt x="62124" y="25317"/>
                  <a:pt x="63064" y="24389"/>
                  <a:pt x="65680" y="22713"/>
                </a:cubicBezTo>
                <a:cubicBezTo>
                  <a:pt x="66099" y="22408"/>
                  <a:pt x="66722" y="22193"/>
                  <a:pt x="67877" y="22408"/>
                </a:cubicBezTo>
                <a:cubicBezTo>
                  <a:pt x="69020" y="22611"/>
                  <a:pt x="69439" y="22815"/>
                  <a:pt x="69655" y="22929"/>
                </a:cubicBezTo>
                <a:lnTo>
                  <a:pt x="72056" y="25227"/>
                </a:lnTo>
                <a:lnTo>
                  <a:pt x="74253" y="26790"/>
                </a:lnTo>
                <a:lnTo>
                  <a:pt x="77275" y="28670"/>
                </a:lnTo>
                <a:lnTo>
                  <a:pt x="78533" y="29305"/>
                </a:lnTo>
                <a:lnTo>
                  <a:pt x="79892" y="29305"/>
                </a:lnTo>
                <a:cubicBezTo>
                  <a:pt x="81352" y="29305"/>
                  <a:pt x="82711" y="28885"/>
                  <a:pt x="84070" y="27946"/>
                </a:cubicBezTo>
                <a:cubicBezTo>
                  <a:pt x="85213" y="27209"/>
                  <a:pt x="86572" y="26053"/>
                  <a:pt x="88146" y="24389"/>
                </a:cubicBezTo>
                <a:cubicBezTo>
                  <a:pt x="89289" y="23335"/>
                  <a:pt x="90344" y="22611"/>
                  <a:pt x="91283" y="22193"/>
                </a:cubicBezTo>
                <a:cubicBezTo>
                  <a:pt x="91487" y="22193"/>
                  <a:pt x="92223" y="22193"/>
                  <a:pt x="93785" y="22815"/>
                </a:cubicBezTo>
                <a:lnTo>
                  <a:pt x="94306" y="23031"/>
                </a:lnTo>
                <a:lnTo>
                  <a:pt x="95449" y="23552"/>
                </a:lnTo>
                <a:lnTo>
                  <a:pt x="97862" y="25748"/>
                </a:lnTo>
                <a:cubicBezTo>
                  <a:pt x="99005" y="26790"/>
                  <a:pt x="100161" y="27628"/>
                  <a:pt x="101520" y="28364"/>
                </a:cubicBezTo>
                <a:cubicBezTo>
                  <a:pt x="103297" y="29305"/>
                  <a:pt x="105380" y="29826"/>
                  <a:pt x="107679" y="29826"/>
                </a:cubicBezTo>
                <a:cubicBezTo>
                  <a:pt x="109876" y="29826"/>
                  <a:pt x="111756" y="29406"/>
                  <a:pt x="113534" y="28771"/>
                </a:cubicBezTo>
                <a:lnTo>
                  <a:pt x="116137" y="27730"/>
                </a:lnTo>
                <a:lnTo>
                  <a:pt x="117395" y="27323"/>
                </a:lnTo>
                <a:lnTo>
                  <a:pt x="117090" y="27730"/>
                </a:lnTo>
                <a:lnTo>
                  <a:pt x="115934" y="28885"/>
                </a:lnTo>
                <a:cubicBezTo>
                  <a:pt x="112696" y="30867"/>
                  <a:pt x="110295" y="32949"/>
                  <a:pt x="108416" y="35261"/>
                </a:cubicBezTo>
                <a:cubicBezTo>
                  <a:pt x="106955" y="37026"/>
                  <a:pt x="105482" y="39020"/>
                  <a:pt x="104021" y="41001"/>
                </a:cubicBezTo>
                <a:cubicBezTo>
                  <a:pt x="103297" y="41941"/>
                  <a:pt x="102561" y="43084"/>
                  <a:pt x="101621" y="44545"/>
                </a:cubicBezTo>
                <a:cubicBezTo>
                  <a:pt x="100681" y="45916"/>
                  <a:pt x="99843" y="47376"/>
                  <a:pt x="99119" y="48723"/>
                </a:cubicBezTo>
                <a:lnTo>
                  <a:pt x="98281" y="50183"/>
                </a:lnTo>
                <a:lnTo>
                  <a:pt x="61286" y="50183"/>
                </a:lnTo>
                <a:lnTo>
                  <a:pt x="59940" y="48100"/>
                </a:lnTo>
                <a:cubicBezTo>
                  <a:pt x="58987" y="46640"/>
                  <a:pt x="58060" y="45180"/>
                  <a:pt x="57006" y="43618"/>
                </a:cubicBezTo>
                <a:cubicBezTo>
                  <a:pt x="56066" y="42360"/>
                  <a:pt x="55342" y="41102"/>
                  <a:pt x="54707" y="40061"/>
                </a:cubicBezTo>
                <a:lnTo>
                  <a:pt x="54606" y="39960"/>
                </a:lnTo>
                <a:cubicBezTo>
                  <a:pt x="53044" y="37242"/>
                  <a:pt x="51164" y="34931"/>
                  <a:pt x="49069" y="33063"/>
                </a:cubicBezTo>
                <a:moveTo>
                  <a:pt x="159089" y="122180"/>
                </a:moveTo>
                <a:cubicBezTo>
                  <a:pt x="157933" y="114750"/>
                  <a:pt x="155952" y="107968"/>
                  <a:pt x="153031" y="102228"/>
                </a:cubicBezTo>
                <a:cubicBezTo>
                  <a:pt x="150199" y="96475"/>
                  <a:pt x="146757" y="91357"/>
                  <a:pt x="142896" y="87077"/>
                </a:cubicBezTo>
                <a:cubicBezTo>
                  <a:pt x="139239" y="83000"/>
                  <a:pt x="135581" y="79343"/>
                  <a:pt x="132025" y="76206"/>
                </a:cubicBezTo>
                <a:lnTo>
                  <a:pt x="131923" y="76117"/>
                </a:lnTo>
                <a:cubicBezTo>
                  <a:pt x="128050" y="72866"/>
                  <a:pt x="124507" y="69830"/>
                  <a:pt x="121585" y="66909"/>
                </a:cubicBezTo>
                <a:cubicBezTo>
                  <a:pt x="118652" y="63975"/>
                  <a:pt x="116137" y="61372"/>
                  <a:pt x="114156" y="59175"/>
                </a:cubicBezTo>
                <a:lnTo>
                  <a:pt x="114055" y="59073"/>
                </a:lnTo>
                <a:cubicBezTo>
                  <a:pt x="112276" y="57194"/>
                  <a:pt x="110714" y="55429"/>
                  <a:pt x="109356" y="53752"/>
                </a:cubicBezTo>
                <a:lnTo>
                  <a:pt x="111235" y="50615"/>
                </a:lnTo>
                <a:cubicBezTo>
                  <a:pt x="112073" y="49358"/>
                  <a:pt x="112797" y="48317"/>
                  <a:pt x="113420" y="47376"/>
                </a:cubicBezTo>
                <a:cubicBezTo>
                  <a:pt x="114779" y="45484"/>
                  <a:pt x="116137" y="43719"/>
                  <a:pt x="117395" y="42043"/>
                </a:cubicBezTo>
                <a:cubicBezTo>
                  <a:pt x="118335" y="40785"/>
                  <a:pt x="119909" y="39540"/>
                  <a:pt x="121992" y="38182"/>
                </a:cubicBezTo>
                <a:cubicBezTo>
                  <a:pt x="123770" y="37026"/>
                  <a:pt x="125231" y="35566"/>
                  <a:pt x="126488" y="33889"/>
                </a:cubicBezTo>
                <a:cubicBezTo>
                  <a:pt x="127745" y="32124"/>
                  <a:pt x="128469" y="30232"/>
                  <a:pt x="128888" y="28364"/>
                </a:cubicBezTo>
                <a:cubicBezTo>
                  <a:pt x="129307" y="26053"/>
                  <a:pt x="129002" y="23755"/>
                  <a:pt x="128050" y="21672"/>
                </a:cubicBezTo>
                <a:cubicBezTo>
                  <a:pt x="127326" y="20008"/>
                  <a:pt x="125650" y="17811"/>
                  <a:pt x="122208" y="16338"/>
                </a:cubicBezTo>
                <a:lnTo>
                  <a:pt x="121891" y="16249"/>
                </a:lnTo>
                <a:cubicBezTo>
                  <a:pt x="119693" y="15513"/>
                  <a:pt x="117814" y="15296"/>
                  <a:pt x="115934" y="15614"/>
                </a:cubicBezTo>
                <a:cubicBezTo>
                  <a:pt x="114677" y="15817"/>
                  <a:pt x="113331" y="16135"/>
                  <a:pt x="112073" y="16655"/>
                </a:cubicBezTo>
                <a:lnTo>
                  <a:pt x="109038" y="17900"/>
                </a:lnTo>
                <a:lnTo>
                  <a:pt x="107679" y="18115"/>
                </a:lnTo>
                <a:lnTo>
                  <a:pt x="106955" y="18014"/>
                </a:lnTo>
                <a:lnTo>
                  <a:pt x="105596" y="17074"/>
                </a:lnTo>
                <a:lnTo>
                  <a:pt x="103184" y="14878"/>
                </a:lnTo>
                <a:cubicBezTo>
                  <a:pt x="101723" y="13633"/>
                  <a:pt x="99945" y="12591"/>
                  <a:pt x="97862" y="11956"/>
                </a:cubicBezTo>
                <a:cubicBezTo>
                  <a:pt x="93785" y="10394"/>
                  <a:pt x="90128" y="10178"/>
                  <a:pt x="87105" y="11435"/>
                </a:cubicBezTo>
                <a:cubicBezTo>
                  <a:pt x="84806" y="12375"/>
                  <a:pt x="82609" y="13836"/>
                  <a:pt x="80412" y="15817"/>
                </a:cubicBezTo>
                <a:lnTo>
                  <a:pt x="79676" y="16554"/>
                </a:lnTo>
                <a:lnTo>
                  <a:pt x="79053" y="16135"/>
                </a:lnTo>
                <a:lnTo>
                  <a:pt x="78228" y="15296"/>
                </a:lnTo>
                <a:lnTo>
                  <a:pt x="77796" y="14775"/>
                </a:lnTo>
                <a:cubicBezTo>
                  <a:pt x="75815" y="12782"/>
                  <a:pt x="73097" y="11538"/>
                  <a:pt x="69655" y="11017"/>
                </a:cubicBezTo>
                <a:cubicBezTo>
                  <a:pt x="66099" y="10496"/>
                  <a:pt x="62645" y="11118"/>
                  <a:pt x="59724" y="12896"/>
                </a:cubicBezTo>
                <a:lnTo>
                  <a:pt x="59622" y="12998"/>
                </a:lnTo>
                <a:cubicBezTo>
                  <a:pt x="56803" y="14775"/>
                  <a:pt x="54822" y="16338"/>
                  <a:pt x="53564" y="17697"/>
                </a:cubicBezTo>
                <a:cubicBezTo>
                  <a:pt x="53564" y="17697"/>
                  <a:pt x="53247" y="18014"/>
                  <a:pt x="52091" y="18230"/>
                </a:cubicBezTo>
                <a:lnTo>
                  <a:pt x="51888" y="18230"/>
                </a:lnTo>
                <a:lnTo>
                  <a:pt x="51266" y="18115"/>
                </a:lnTo>
                <a:cubicBezTo>
                  <a:pt x="49907" y="17697"/>
                  <a:pt x="48548" y="17290"/>
                  <a:pt x="47087" y="16858"/>
                </a:cubicBezTo>
                <a:cubicBezTo>
                  <a:pt x="45411" y="16338"/>
                  <a:pt x="43633" y="16033"/>
                  <a:pt x="42071" y="15817"/>
                </a:cubicBezTo>
                <a:cubicBezTo>
                  <a:pt x="39455" y="15513"/>
                  <a:pt x="36851" y="16135"/>
                  <a:pt x="34756" y="17697"/>
                </a:cubicBezTo>
                <a:lnTo>
                  <a:pt x="34552" y="17811"/>
                </a:lnTo>
                <a:cubicBezTo>
                  <a:pt x="30679" y="20834"/>
                  <a:pt x="29320" y="25126"/>
                  <a:pt x="30781" y="29609"/>
                </a:cubicBezTo>
                <a:cubicBezTo>
                  <a:pt x="31835" y="32949"/>
                  <a:pt x="33816" y="35667"/>
                  <a:pt x="36635" y="37547"/>
                </a:cubicBezTo>
                <a:cubicBezTo>
                  <a:pt x="38096" y="38703"/>
                  <a:pt x="39658" y="39960"/>
                  <a:pt x="41233" y="41420"/>
                </a:cubicBezTo>
                <a:cubicBezTo>
                  <a:pt x="42591" y="42678"/>
                  <a:pt x="43836" y="44138"/>
                  <a:pt x="44992" y="45815"/>
                </a:cubicBezTo>
                <a:cubicBezTo>
                  <a:pt x="45728" y="46958"/>
                  <a:pt x="46668" y="48317"/>
                  <a:pt x="47608" y="49777"/>
                </a:cubicBezTo>
                <a:cubicBezTo>
                  <a:pt x="48548" y="51034"/>
                  <a:pt x="49386" y="52380"/>
                  <a:pt x="50110" y="53638"/>
                </a:cubicBezTo>
                <a:lnTo>
                  <a:pt x="50212" y="53752"/>
                </a:lnTo>
                <a:lnTo>
                  <a:pt x="50326" y="53955"/>
                </a:lnTo>
                <a:cubicBezTo>
                  <a:pt x="48967" y="55619"/>
                  <a:pt x="47392" y="57511"/>
                  <a:pt x="45728" y="59277"/>
                </a:cubicBezTo>
                <a:lnTo>
                  <a:pt x="45627" y="59493"/>
                </a:lnTo>
                <a:cubicBezTo>
                  <a:pt x="43836" y="61690"/>
                  <a:pt x="41449" y="64192"/>
                  <a:pt x="38731" y="66909"/>
                </a:cubicBezTo>
                <a:cubicBezTo>
                  <a:pt x="35899" y="69627"/>
                  <a:pt x="32673" y="72663"/>
                  <a:pt x="29117" y="75786"/>
                </a:cubicBezTo>
                <a:cubicBezTo>
                  <a:pt x="24621" y="79660"/>
                  <a:pt x="20544" y="84054"/>
                  <a:pt x="16684" y="88956"/>
                </a:cubicBezTo>
                <a:cubicBezTo>
                  <a:pt x="12823" y="93871"/>
                  <a:pt x="9572" y="99396"/>
                  <a:pt x="7070" y="105352"/>
                </a:cubicBezTo>
                <a:cubicBezTo>
                  <a:pt x="4568" y="111308"/>
                  <a:pt x="2676" y="117684"/>
                  <a:pt x="1748" y="124478"/>
                </a:cubicBezTo>
                <a:cubicBezTo>
                  <a:pt x="796" y="131374"/>
                  <a:pt x="910" y="138576"/>
                  <a:pt x="2269" y="145992"/>
                </a:cubicBezTo>
                <a:cubicBezTo>
                  <a:pt x="3514" y="152685"/>
                  <a:pt x="6016" y="159581"/>
                  <a:pt x="9788" y="166274"/>
                </a:cubicBezTo>
                <a:cubicBezTo>
                  <a:pt x="13547" y="173056"/>
                  <a:pt x="18767" y="179228"/>
                  <a:pt x="25243" y="184651"/>
                </a:cubicBezTo>
                <a:cubicBezTo>
                  <a:pt x="31619" y="190086"/>
                  <a:pt x="39569" y="194481"/>
                  <a:pt x="48650" y="197922"/>
                </a:cubicBezTo>
                <a:cubicBezTo>
                  <a:pt x="57743" y="201276"/>
                  <a:pt x="68296" y="202939"/>
                  <a:pt x="79892" y="202939"/>
                </a:cubicBezTo>
                <a:cubicBezTo>
                  <a:pt x="91182" y="202939"/>
                  <a:pt x="101418" y="201479"/>
                  <a:pt x="110397" y="198557"/>
                </a:cubicBezTo>
                <a:cubicBezTo>
                  <a:pt x="119388" y="195636"/>
                  <a:pt x="127326" y="191661"/>
                  <a:pt x="133905" y="186746"/>
                </a:cubicBezTo>
                <a:cubicBezTo>
                  <a:pt x="140598" y="181730"/>
                  <a:pt x="146135" y="175672"/>
                  <a:pt x="150097" y="168878"/>
                </a:cubicBezTo>
                <a:cubicBezTo>
                  <a:pt x="154174" y="162096"/>
                  <a:pt x="156891" y="154882"/>
                  <a:pt x="158251" y="147148"/>
                </a:cubicBezTo>
                <a:cubicBezTo>
                  <a:pt x="160028" y="138055"/>
                  <a:pt x="160130" y="129698"/>
                  <a:pt x="159089" y="122180"/>
                </a:cubicBezTo>
              </a:path>
            </a:pathLst>
          </a:custGeom>
          <a:solidFill>
            <a:srgbClr val="E87A40">
              <a:alpha val="100000"/>
            </a:srgbClr>
          </a:solidFill>
        </p:spPr>
        <p:txBody>
          <a:bodyPr wrap="none" lIns="0" tIns="0" rIns="0" bIns="0"/>
          <a:lstStyle/>
          <a:p>
            <a:endParaRPr/>
          </a:p>
        </p:txBody>
      </p:sp>
      <p:sp>
        <p:nvSpPr>
          <p:cNvPr id="149" name="Title 3"/>
          <p:cNvSpPr>
            <a:spLocks noGrp="1"/>
          </p:cNvSpPr>
          <p:nvPr/>
        </p:nvSpPr>
        <p:spPr>
          <a:xfrm>
            <a:off x="2965795" y="1957648"/>
            <a:ext cx="63500" cy="88900"/>
          </a:xfrm>
          <a:custGeom>
            <a:avLst/>
            <a:gdLst/>
            <a:ahLst/>
            <a:cxnLst/>
            <a:rect l="0" t="0" r="0" b="0"/>
            <a:pathLst>
              <a:path w="63500" h="88900">
                <a:moveTo>
                  <a:pt x="51866" y="58041"/>
                </a:moveTo>
                <a:lnTo>
                  <a:pt x="36817" y="58041"/>
                </a:lnTo>
                <a:lnTo>
                  <a:pt x="37033" y="50103"/>
                </a:lnTo>
                <a:lnTo>
                  <a:pt x="52285" y="49887"/>
                </a:lnTo>
                <a:cubicBezTo>
                  <a:pt x="54483" y="49989"/>
                  <a:pt x="56045" y="49583"/>
                  <a:pt x="56985" y="48643"/>
                </a:cubicBezTo>
                <a:cubicBezTo>
                  <a:pt x="57924" y="47601"/>
                  <a:pt x="58445" y="46446"/>
                  <a:pt x="58445" y="44985"/>
                </a:cubicBezTo>
                <a:cubicBezTo>
                  <a:pt x="58445" y="43728"/>
                  <a:pt x="57924" y="42572"/>
                  <a:pt x="56883" y="41531"/>
                </a:cubicBezTo>
                <a:cubicBezTo>
                  <a:pt x="55829" y="40489"/>
                  <a:pt x="54267" y="39969"/>
                  <a:pt x="52082" y="39969"/>
                </a:cubicBezTo>
                <a:lnTo>
                  <a:pt x="36817" y="39969"/>
                </a:lnTo>
                <a:lnTo>
                  <a:pt x="36817" y="35473"/>
                </a:lnTo>
                <a:cubicBezTo>
                  <a:pt x="39433" y="32959"/>
                  <a:pt x="41935" y="30571"/>
                  <a:pt x="44132" y="28157"/>
                </a:cubicBezTo>
                <a:cubicBezTo>
                  <a:pt x="46025" y="26279"/>
                  <a:pt x="47904" y="24411"/>
                  <a:pt x="49771" y="22404"/>
                </a:cubicBezTo>
                <a:cubicBezTo>
                  <a:pt x="51651" y="20424"/>
                  <a:pt x="53009" y="19077"/>
                  <a:pt x="53962" y="18341"/>
                </a:cubicBezTo>
                <a:cubicBezTo>
                  <a:pt x="57505" y="15204"/>
                  <a:pt x="58344" y="12486"/>
                  <a:pt x="56261" y="10086"/>
                </a:cubicBezTo>
                <a:cubicBezTo>
                  <a:pt x="55105" y="8727"/>
                  <a:pt x="53746" y="8003"/>
                  <a:pt x="51968" y="8003"/>
                </a:cubicBezTo>
                <a:cubicBezTo>
                  <a:pt x="50292" y="8003"/>
                  <a:pt x="48729" y="8612"/>
                  <a:pt x="47269" y="9883"/>
                </a:cubicBezTo>
                <a:cubicBezTo>
                  <a:pt x="46545" y="10505"/>
                  <a:pt x="45186" y="11661"/>
                  <a:pt x="43294" y="13324"/>
                </a:cubicBezTo>
                <a:lnTo>
                  <a:pt x="37655" y="18341"/>
                </a:lnTo>
                <a:cubicBezTo>
                  <a:pt x="35458" y="20322"/>
                  <a:pt x="33058" y="22621"/>
                  <a:pt x="30340" y="25135"/>
                </a:cubicBezTo>
                <a:lnTo>
                  <a:pt x="23977" y="18760"/>
                </a:lnTo>
                <a:lnTo>
                  <a:pt x="19266" y="13947"/>
                </a:lnTo>
                <a:cubicBezTo>
                  <a:pt x="17703" y="12385"/>
                  <a:pt x="16662" y="11229"/>
                  <a:pt x="15926" y="10404"/>
                </a:cubicBezTo>
                <a:cubicBezTo>
                  <a:pt x="14668" y="9349"/>
                  <a:pt x="12992" y="8422"/>
                  <a:pt x="11010" y="7685"/>
                </a:cubicBezTo>
                <a:cubicBezTo>
                  <a:pt x="9030" y="6962"/>
                  <a:pt x="7251" y="7368"/>
                  <a:pt x="5893" y="8942"/>
                </a:cubicBezTo>
                <a:cubicBezTo>
                  <a:pt x="4648" y="10619"/>
                  <a:pt x="4330" y="12385"/>
                  <a:pt x="4953" y="13947"/>
                </a:cubicBezTo>
                <a:cubicBezTo>
                  <a:pt x="5575" y="15623"/>
                  <a:pt x="6312" y="16880"/>
                  <a:pt x="7048" y="17820"/>
                </a:cubicBezTo>
                <a:lnTo>
                  <a:pt x="10591" y="21059"/>
                </a:lnTo>
                <a:cubicBezTo>
                  <a:pt x="12268" y="22938"/>
                  <a:pt x="14147" y="24932"/>
                  <a:pt x="16243" y="27116"/>
                </a:cubicBezTo>
                <a:cubicBezTo>
                  <a:pt x="18529" y="29631"/>
                  <a:pt x="21158" y="32235"/>
                  <a:pt x="23977" y="35054"/>
                </a:cubicBezTo>
                <a:lnTo>
                  <a:pt x="23761" y="39969"/>
                </a:lnTo>
                <a:lnTo>
                  <a:pt x="7670" y="39969"/>
                </a:lnTo>
                <a:cubicBezTo>
                  <a:pt x="6312" y="39969"/>
                  <a:pt x="5054" y="40489"/>
                  <a:pt x="4013" y="41633"/>
                </a:cubicBezTo>
                <a:cubicBezTo>
                  <a:pt x="2971" y="42687"/>
                  <a:pt x="2451" y="43944"/>
                  <a:pt x="2451" y="45188"/>
                </a:cubicBezTo>
                <a:cubicBezTo>
                  <a:pt x="2451" y="46446"/>
                  <a:pt x="2870" y="47487"/>
                  <a:pt x="3810" y="48427"/>
                </a:cubicBezTo>
                <a:cubicBezTo>
                  <a:pt x="4750" y="49367"/>
                  <a:pt x="6007" y="49887"/>
                  <a:pt x="7569" y="49887"/>
                </a:cubicBezTo>
                <a:lnTo>
                  <a:pt x="23558" y="49887"/>
                </a:lnTo>
                <a:lnTo>
                  <a:pt x="23558" y="58155"/>
                </a:lnTo>
                <a:lnTo>
                  <a:pt x="7670" y="58155"/>
                </a:lnTo>
                <a:cubicBezTo>
                  <a:pt x="6312" y="58155"/>
                  <a:pt x="5054" y="58562"/>
                  <a:pt x="4013" y="59400"/>
                </a:cubicBezTo>
                <a:cubicBezTo>
                  <a:pt x="2971" y="60238"/>
                  <a:pt x="2451" y="61393"/>
                  <a:pt x="2451" y="62855"/>
                </a:cubicBezTo>
                <a:cubicBezTo>
                  <a:pt x="2349" y="64112"/>
                  <a:pt x="2756" y="65153"/>
                  <a:pt x="3708" y="65978"/>
                </a:cubicBezTo>
                <a:cubicBezTo>
                  <a:pt x="4750" y="66816"/>
                  <a:pt x="6007" y="67236"/>
                  <a:pt x="7569" y="67236"/>
                </a:cubicBezTo>
                <a:lnTo>
                  <a:pt x="23558" y="67236"/>
                </a:lnTo>
                <a:lnTo>
                  <a:pt x="23558" y="71935"/>
                </a:lnTo>
                <a:cubicBezTo>
                  <a:pt x="23660" y="74132"/>
                  <a:pt x="24384" y="75707"/>
                  <a:pt x="25641" y="76532"/>
                </a:cubicBezTo>
                <a:cubicBezTo>
                  <a:pt x="26898" y="77370"/>
                  <a:pt x="28461" y="77789"/>
                  <a:pt x="30340" y="77789"/>
                </a:cubicBezTo>
                <a:cubicBezTo>
                  <a:pt x="32220" y="77992"/>
                  <a:pt x="33794" y="77370"/>
                  <a:pt x="34937" y="76011"/>
                </a:cubicBezTo>
                <a:cubicBezTo>
                  <a:pt x="36093" y="74665"/>
                  <a:pt x="36715" y="73293"/>
                  <a:pt x="36715" y="71935"/>
                </a:cubicBezTo>
                <a:lnTo>
                  <a:pt x="36715" y="67236"/>
                </a:lnTo>
                <a:lnTo>
                  <a:pt x="53124" y="67236"/>
                </a:lnTo>
                <a:cubicBezTo>
                  <a:pt x="54686" y="67236"/>
                  <a:pt x="55943" y="66918"/>
                  <a:pt x="56985" y="66195"/>
                </a:cubicBezTo>
                <a:cubicBezTo>
                  <a:pt x="58026" y="65458"/>
                  <a:pt x="58445" y="64315"/>
                  <a:pt x="58242" y="62740"/>
                </a:cubicBezTo>
                <a:cubicBezTo>
                  <a:pt x="58445" y="59718"/>
                  <a:pt x="56261" y="58041"/>
                  <a:pt x="51866" y="58041"/>
                </a:cubicBezTo>
              </a:path>
            </a:pathLst>
          </a:custGeom>
          <a:solidFill>
            <a:srgbClr val="E87A40">
              <a:alpha val="100000"/>
            </a:srgbClr>
          </a:solidFill>
        </p:spPr>
        <p:txBody>
          <a:bodyPr wrap="none" lIns="0" tIns="0" rIns="0" bIns="0"/>
          <a:lstStyle/>
          <a:p>
            <a:endParaRPr/>
          </a:p>
        </p:txBody>
      </p:sp>
      <p:sp>
        <p:nvSpPr>
          <p:cNvPr id="150" name="Title 3"/>
          <p:cNvSpPr>
            <a:spLocks noGrp="1"/>
          </p:cNvSpPr>
          <p:nvPr/>
        </p:nvSpPr>
        <p:spPr>
          <a:xfrm>
            <a:off x="3892895" y="1868748"/>
            <a:ext cx="101600" cy="114300"/>
          </a:xfrm>
          <a:custGeom>
            <a:avLst/>
            <a:gdLst/>
            <a:ahLst/>
            <a:cxnLst/>
            <a:rect l="0" t="0" r="0" b="0"/>
            <a:pathLst>
              <a:path w="101600" h="114300">
                <a:moveTo>
                  <a:pt x="50242" y="18874"/>
                </a:moveTo>
                <a:cubicBezTo>
                  <a:pt x="30785" y="18874"/>
                  <a:pt x="14961" y="34698"/>
                  <a:pt x="14961" y="54155"/>
                </a:cubicBezTo>
                <a:cubicBezTo>
                  <a:pt x="14961" y="73624"/>
                  <a:pt x="30785" y="89448"/>
                  <a:pt x="50242" y="89448"/>
                </a:cubicBezTo>
                <a:cubicBezTo>
                  <a:pt x="69698" y="89448"/>
                  <a:pt x="85523" y="73624"/>
                  <a:pt x="85523" y="54155"/>
                </a:cubicBezTo>
                <a:cubicBezTo>
                  <a:pt x="85523" y="34698"/>
                  <a:pt x="69698" y="18874"/>
                  <a:pt x="50242" y="18874"/>
                </a:cubicBezTo>
                <a:moveTo>
                  <a:pt x="50242" y="104345"/>
                </a:moveTo>
                <a:cubicBezTo>
                  <a:pt x="36843" y="104345"/>
                  <a:pt x="24232" y="99125"/>
                  <a:pt x="14758" y="89639"/>
                </a:cubicBezTo>
                <a:cubicBezTo>
                  <a:pt x="5271" y="80164"/>
                  <a:pt x="64" y="67566"/>
                  <a:pt x="64" y="54155"/>
                </a:cubicBezTo>
                <a:cubicBezTo>
                  <a:pt x="64" y="40757"/>
                  <a:pt x="5271" y="28145"/>
                  <a:pt x="14758" y="18671"/>
                </a:cubicBezTo>
                <a:cubicBezTo>
                  <a:pt x="24232" y="9197"/>
                  <a:pt x="36843" y="3978"/>
                  <a:pt x="50242" y="3978"/>
                </a:cubicBezTo>
                <a:cubicBezTo>
                  <a:pt x="63653" y="3978"/>
                  <a:pt x="76251" y="9197"/>
                  <a:pt x="85726" y="18671"/>
                </a:cubicBezTo>
                <a:cubicBezTo>
                  <a:pt x="95212" y="28145"/>
                  <a:pt x="100432" y="40757"/>
                  <a:pt x="100432" y="54155"/>
                </a:cubicBezTo>
                <a:cubicBezTo>
                  <a:pt x="100432" y="67566"/>
                  <a:pt x="95212" y="80164"/>
                  <a:pt x="85726" y="89639"/>
                </a:cubicBezTo>
                <a:cubicBezTo>
                  <a:pt x="76251" y="99125"/>
                  <a:pt x="63653" y="104345"/>
                  <a:pt x="50242" y="104345"/>
                </a:cubicBezTo>
              </a:path>
            </a:pathLst>
          </a:custGeom>
          <a:solidFill>
            <a:srgbClr val="E87A40">
              <a:alpha val="100000"/>
            </a:srgbClr>
          </a:solidFill>
        </p:spPr>
        <p:txBody>
          <a:bodyPr wrap="none" lIns="0" tIns="0" rIns="0" bIns="0"/>
          <a:lstStyle/>
          <a:p>
            <a:endParaRPr/>
          </a:p>
        </p:txBody>
      </p:sp>
      <p:sp>
        <p:nvSpPr>
          <p:cNvPr id="151" name="Title 3"/>
          <p:cNvSpPr>
            <a:spLocks noGrp="1"/>
          </p:cNvSpPr>
          <p:nvPr/>
        </p:nvSpPr>
        <p:spPr>
          <a:xfrm>
            <a:off x="3854795" y="1957648"/>
            <a:ext cx="165100" cy="114300"/>
          </a:xfrm>
          <a:custGeom>
            <a:avLst/>
            <a:gdLst/>
            <a:ahLst/>
            <a:cxnLst/>
            <a:rect l="0" t="0" r="0" b="0"/>
            <a:pathLst>
              <a:path w="165100" h="114300">
                <a:moveTo>
                  <a:pt x="10293" y="106746"/>
                </a:moveTo>
                <a:cubicBezTo>
                  <a:pt x="6660" y="106746"/>
                  <a:pt x="3473" y="104078"/>
                  <a:pt x="2927" y="100383"/>
                </a:cubicBezTo>
                <a:cubicBezTo>
                  <a:pt x="2317" y="96180"/>
                  <a:pt x="1999" y="91925"/>
                  <a:pt x="1999" y="87670"/>
                </a:cubicBezTo>
                <a:cubicBezTo>
                  <a:pt x="1999" y="75999"/>
                  <a:pt x="4286" y="64671"/>
                  <a:pt x="8807" y="54016"/>
                </a:cubicBezTo>
                <a:cubicBezTo>
                  <a:pt x="13163" y="43715"/>
                  <a:pt x="19399" y="34470"/>
                  <a:pt x="27336" y="26533"/>
                </a:cubicBezTo>
                <a:cubicBezTo>
                  <a:pt x="35274" y="18595"/>
                  <a:pt x="44519" y="12347"/>
                  <a:pt x="54819" y="8003"/>
                </a:cubicBezTo>
                <a:cubicBezTo>
                  <a:pt x="65487" y="3482"/>
                  <a:pt x="76815" y="1196"/>
                  <a:pt x="88487" y="1196"/>
                </a:cubicBezTo>
                <a:cubicBezTo>
                  <a:pt x="110902" y="1196"/>
                  <a:pt x="132162" y="9743"/>
                  <a:pt x="148342" y="25262"/>
                </a:cubicBezTo>
                <a:cubicBezTo>
                  <a:pt x="150094" y="26951"/>
                  <a:pt x="151796" y="28704"/>
                  <a:pt x="153409" y="30546"/>
                </a:cubicBezTo>
                <a:cubicBezTo>
                  <a:pt x="156127" y="33632"/>
                  <a:pt x="155822" y="38344"/>
                  <a:pt x="152736" y="41061"/>
                </a:cubicBezTo>
                <a:cubicBezTo>
                  <a:pt x="149650" y="43779"/>
                  <a:pt x="144951" y="43487"/>
                  <a:pt x="142220" y="40389"/>
                </a:cubicBezTo>
                <a:cubicBezTo>
                  <a:pt x="140887" y="38865"/>
                  <a:pt x="139490" y="37403"/>
                  <a:pt x="138029" y="36007"/>
                </a:cubicBezTo>
                <a:cubicBezTo>
                  <a:pt x="124631" y="23167"/>
                  <a:pt x="107041" y="16093"/>
                  <a:pt x="88487" y="16093"/>
                </a:cubicBezTo>
                <a:cubicBezTo>
                  <a:pt x="49015" y="16093"/>
                  <a:pt x="16909" y="48211"/>
                  <a:pt x="16909" y="87670"/>
                </a:cubicBezTo>
                <a:cubicBezTo>
                  <a:pt x="16909" y="91201"/>
                  <a:pt x="17163" y="94732"/>
                  <a:pt x="17671" y="98211"/>
                </a:cubicBezTo>
                <a:cubicBezTo>
                  <a:pt x="18268" y="102275"/>
                  <a:pt x="15462" y="106060"/>
                  <a:pt x="11385" y="106670"/>
                </a:cubicBezTo>
                <a:close/>
              </a:path>
            </a:pathLst>
          </a:custGeom>
          <a:solidFill>
            <a:srgbClr val="E87A40">
              <a:alpha val="100000"/>
            </a:srgbClr>
          </a:solidFill>
        </p:spPr>
        <p:txBody>
          <a:bodyPr wrap="none" lIns="0" tIns="0" rIns="0" bIns="0"/>
          <a:lstStyle/>
          <a:p>
            <a:endParaRPr/>
          </a:p>
        </p:txBody>
      </p:sp>
      <p:sp>
        <p:nvSpPr>
          <p:cNvPr id="152" name="Title 3"/>
          <p:cNvSpPr>
            <a:spLocks noGrp="1"/>
          </p:cNvSpPr>
          <p:nvPr/>
        </p:nvSpPr>
        <p:spPr>
          <a:xfrm>
            <a:off x="3854795" y="1995748"/>
            <a:ext cx="190500" cy="76200"/>
          </a:xfrm>
          <a:custGeom>
            <a:avLst/>
            <a:gdLst/>
            <a:ahLst/>
            <a:cxnLst/>
            <a:rect l="0" t="0" r="0" b="0"/>
            <a:pathLst>
              <a:path w="190500" h="76200">
                <a:moveTo>
                  <a:pt x="176926" y="69005"/>
                </a:moveTo>
                <a:lnTo>
                  <a:pt x="130126" y="69005"/>
                </a:lnTo>
                <a:cubicBezTo>
                  <a:pt x="126024" y="69005"/>
                  <a:pt x="122684" y="65664"/>
                  <a:pt x="122684" y="61562"/>
                </a:cubicBezTo>
                <a:cubicBezTo>
                  <a:pt x="122684" y="57448"/>
                  <a:pt x="126024" y="54108"/>
                  <a:pt x="130126" y="54108"/>
                </a:cubicBezTo>
                <a:lnTo>
                  <a:pt x="176926" y="54108"/>
                </a:lnTo>
                <a:cubicBezTo>
                  <a:pt x="181041" y="54108"/>
                  <a:pt x="184368" y="57448"/>
                  <a:pt x="184368" y="61562"/>
                </a:cubicBezTo>
                <a:cubicBezTo>
                  <a:pt x="184368" y="65664"/>
                  <a:pt x="181041" y="69005"/>
                  <a:pt x="176926" y="69005"/>
                </a:cubicBezTo>
                <a:moveTo>
                  <a:pt x="176684" y="46652"/>
                </a:moveTo>
                <a:lnTo>
                  <a:pt x="129898" y="46652"/>
                </a:lnTo>
                <a:cubicBezTo>
                  <a:pt x="125783" y="46652"/>
                  <a:pt x="122443" y="43326"/>
                  <a:pt x="122443" y="39210"/>
                </a:cubicBezTo>
                <a:cubicBezTo>
                  <a:pt x="122443" y="35096"/>
                  <a:pt x="125783" y="31756"/>
                  <a:pt x="129898" y="31756"/>
                </a:cubicBezTo>
                <a:lnTo>
                  <a:pt x="176684" y="31756"/>
                </a:lnTo>
                <a:cubicBezTo>
                  <a:pt x="180799" y="31756"/>
                  <a:pt x="184139" y="35096"/>
                  <a:pt x="184139" y="39210"/>
                </a:cubicBezTo>
                <a:cubicBezTo>
                  <a:pt x="184139" y="43326"/>
                  <a:pt x="180799" y="46652"/>
                  <a:pt x="176684" y="46652"/>
                </a:cubicBezTo>
                <a:moveTo>
                  <a:pt x="176456" y="23615"/>
                </a:moveTo>
                <a:lnTo>
                  <a:pt x="129669" y="23615"/>
                </a:lnTo>
                <a:cubicBezTo>
                  <a:pt x="125554" y="23615"/>
                  <a:pt x="122214" y="20275"/>
                  <a:pt x="122214" y="16160"/>
                </a:cubicBezTo>
                <a:cubicBezTo>
                  <a:pt x="122214" y="12058"/>
                  <a:pt x="125554" y="8718"/>
                  <a:pt x="129669" y="8718"/>
                </a:cubicBezTo>
                <a:lnTo>
                  <a:pt x="176456" y="8718"/>
                </a:lnTo>
                <a:cubicBezTo>
                  <a:pt x="180571" y="8718"/>
                  <a:pt x="183911" y="12058"/>
                  <a:pt x="183911" y="16160"/>
                </a:cubicBezTo>
                <a:cubicBezTo>
                  <a:pt x="183911" y="20275"/>
                  <a:pt x="180571" y="23615"/>
                  <a:pt x="176456" y="23615"/>
                </a:cubicBezTo>
                <a:moveTo>
                  <a:pt x="105463" y="68814"/>
                </a:moveTo>
                <a:lnTo>
                  <a:pt x="11293" y="68814"/>
                </a:lnTo>
                <a:cubicBezTo>
                  <a:pt x="7178" y="68814"/>
                  <a:pt x="3850" y="65487"/>
                  <a:pt x="3850" y="61359"/>
                </a:cubicBezTo>
                <a:cubicBezTo>
                  <a:pt x="3850" y="57257"/>
                  <a:pt x="7178" y="53930"/>
                  <a:pt x="11293" y="53930"/>
                </a:cubicBezTo>
                <a:lnTo>
                  <a:pt x="105463" y="53930"/>
                </a:lnTo>
                <a:cubicBezTo>
                  <a:pt x="109578" y="53930"/>
                  <a:pt x="112905" y="57257"/>
                  <a:pt x="112905" y="61359"/>
                </a:cubicBezTo>
                <a:cubicBezTo>
                  <a:pt x="112905" y="65487"/>
                  <a:pt x="109578" y="68814"/>
                  <a:pt x="105463" y="68814"/>
                </a:cubicBezTo>
              </a:path>
            </a:pathLst>
          </a:custGeom>
          <a:solidFill>
            <a:srgbClr val="E87A40">
              <a:alpha val="100000"/>
            </a:srgbClr>
          </a:solidFill>
        </p:spPr>
        <p:txBody>
          <a:bodyPr wrap="none" lIns="0" tIns="0" rIns="0" bIns="0"/>
          <a:lstStyle/>
          <a:p>
            <a:endParaRPr/>
          </a:p>
        </p:txBody>
      </p:sp>
      <p:sp>
        <p:nvSpPr>
          <p:cNvPr id="153" name="Title 3"/>
          <p:cNvSpPr>
            <a:spLocks noGrp="1"/>
          </p:cNvSpPr>
          <p:nvPr/>
        </p:nvSpPr>
        <p:spPr>
          <a:xfrm>
            <a:off x="4489795" y="2097348"/>
            <a:ext cx="825500" cy="190500"/>
          </a:xfrm>
          <a:prstGeom prst="rect">
            <a:avLst/>
          </a:prstGeom>
        </p:spPr>
        <p:txBody>
          <a:bodyPr wrap="none" lIns="0" tIns="0" rIns="0" bIns="0"/>
          <a:lstStyle/>
          <a:p>
            <a:pPr>
              <a:lnSpc>
                <a:spcPts val="1200"/>
              </a:lnSpc>
            </a:pPr>
            <a:r>
              <a:rPr sz="900">
                <a:solidFill>
                  <a:srgbClr val="3F3837"/>
                </a:solidFill>
                <a:latin typeface="微软雅黑" panose="020B0503020204020204" charset="-122"/>
                <a:ea typeface="微软雅黑" panose="020B0503020204020204" charset="-122"/>
              </a:rPr>
              <a:t>业务部门员工</a:t>
            </a:r>
          </a:p>
        </p:txBody>
      </p:sp>
      <p:sp>
        <p:nvSpPr>
          <p:cNvPr id="154" name="Title 3"/>
          <p:cNvSpPr>
            <a:spLocks noGrp="1"/>
          </p:cNvSpPr>
          <p:nvPr/>
        </p:nvSpPr>
        <p:spPr>
          <a:xfrm>
            <a:off x="4819995" y="1868748"/>
            <a:ext cx="190500" cy="215900"/>
          </a:xfrm>
          <a:custGeom>
            <a:avLst/>
            <a:gdLst/>
            <a:ahLst/>
            <a:cxnLst/>
            <a:rect l="0" t="0" r="0" b="0"/>
            <a:pathLst>
              <a:path w="190500" h="215900">
                <a:moveTo>
                  <a:pt x="69781" y="15835"/>
                </a:moveTo>
                <a:cubicBezTo>
                  <a:pt x="48737" y="15809"/>
                  <a:pt x="29763" y="28294"/>
                  <a:pt x="21686" y="47471"/>
                </a:cubicBezTo>
                <a:cubicBezTo>
                  <a:pt x="13634" y="66635"/>
                  <a:pt x="18067" y="88707"/>
                  <a:pt x="32938" y="103402"/>
                </a:cubicBezTo>
                <a:cubicBezTo>
                  <a:pt x="47823" y="118083"/>
                  <a:pt x="70187" y="122464"/>
                  <a:pt x="89631" y="114527"/>
                </a:cubicBezTo>
                <a:cubicBezTo>
                  <a:pt x="109075" y="106589"/>
                  <a:pt x="121749" y="87882"/>
                  <a:pt x="121749" y="67130"/>
                </a:cubicBezTo>
                <a:cubicBezTo>
                  <a:pt x="121724" y="38834"/>
                  <a:pt x="98483" y="15873"/>
                  <a:pt x="69781" y="15823"/>
                </a:cubicBezTo>
                <a:close/>
                <a:moveTo>
                  <a:pt x="69781" y="131100"/>
                </a:moveTo>
                <a:cubicBezTo>
                  <a:pt x="33967" y="131100"/>
                  <a:pt x="4935" y="102461"/>
                  <a:pt x="4935" y="67130"/>
                </a:cubicBezTo>
                <a:cubicBezTo>
                  <a:pt x="4935" y="31812"/>
                  <a:pt x="33967" y="3173"/>
                  <a:pt x="69781" y="3173"/>
                </a:cubicBezTo>
                <a:cubicBezTo>
                  <a:pt x="105595" y="3173"/>
                  <a:pt x="134627" y="31812"/>
                  <a:pt x="134627" y="67130"/>
                </a:cubicBezTo>
                <a:cubicBezTo>
                  <a:pt x="134589" y="102436"/>
                  <a:pt x="105569" y="131050"/>
                  <a:pt x="69781" y="131100"/>
                </a:cubicBezTo>
                <a:moveTo>
                  <a:pt x="107424" y="209929"/>
                </a:moveTo>
                <a:cubicBezTo>
                  <a:pt x="105887" y="209929"/>
                  <a:pt x="104401" y="209332"/>
                  <a:pt x="103284" y="208291"/>
                </a:cubicBezTo>
                <a:cubicBezTo>
                  <a:pt x="101112" y="206271"/>
                  <a:pt x="100807" y="202944"/>
                  <a:pt x="102585" y="200582"/>
                </a:cubicBezTo>
                <a:cubicBezTo>
                  <a:pt x="103753" y="198677"/>
                  <a:pt x="110052" y="186574"/>
                  <a:pt x="115679" y="175462"/>
                </a:cubicBezTo>
                <a:cubicBezTo>
                  <a:pt x="116783" y="173353"/>
                  <a:pt x="118981" y="172045"/>
                  <a:pt x="121368" y="172070"/>
                </a:cubicBezTo>
                <a:lnTo>
                  <a:pt x="123756" y="172540"/>
                </a:lnTo>
                <a:lnTo>
                  <a:pt x="144762" y="184504"/>
                </a:lnTo>
                <a:lnTo>
                  <a:pt x="160357" y="145743"/>
                </a:lnTo>
                <a:lnTo>
                  <a:pt x="157779" y="144536"/>
                </a:lnTo>
                <a:cubicBezTo>
                  <a:pt x="156179" y="143774"/>
                  <a:pt x="155125" y="142213"/>
                  <a:pt x="155023" y="140460"/>
                </a:cubicBezTo>
                <a:cubicBezTo>
                  <a:pt x="155011" y="138707"/>
                  <a:pt x="155900" y="137082"/>
                  <a:pt x="157386" y="136142"/>
                </a:cubicBezTo>
                <a:lnTo>
                  <a:pt x="172156" y="126579"/>
                </a:lnTo>
                <a:cubicBezTo>
                  <a:pt x="173654" y="125589"/>
                  <a:pt x="175547" y="125410"/>
                  <a:pt x="177210" y="126109"/>
                </a:cubicBezTo>
                <a:cubicBezTo>
                  <a:pt x="178899" y="126896"/>
                  <a:pt x="179979" y="128573"/>
                  <a:pt x="180004" y="130402"/>
                </a:cubicBezTo>
                <a:lnTo>
                  <a:pt x="180880" y="147166"/>
                </a:lnTo>
                <a:cubicBezTo>
                  <a:pt x="180931" y="148576"/>
                  <a:pt x="180385" y="149959"/>
                  <a:pt x="179395" y="150963"/>
                </a:cubicBezTo>
                <a:cubicBezTo>
                  <a:pt x="177832" y="152551"/>
                  <a:pt x="175445" y="152995"/>
                  <a:pt x="173413" y="152081"/>
                </a:cubicBezTo>
                <a:lnTo>
                  <a:pt x="171533" y="151166"/>
                </a:lnTo>
                <a:lnTo>
                  <a:pt x="153017" y="194968"/>
                </a:lnTo>
                <a:cubicBezTo>
                  <a:pt x="151505" y="197915"/>
                  <a:pt x="148000" y="199197"/>
                  <a:pt x="144939" y="197953"/>
                </a:cubicBezTo>
                <a:lnTo>
                  <a:pt x="124111" y="185964"/>
                </a:lnTo>
                <a:cubicBezTo>
                  <a:pt x="113405" y="206830"/>
                  <a:pt x="112923" y="207250"/>
                  <a:pt x="112135" y="208036"/>
                </a:cubicBezTo>
                <a:cubicBezTo>
                  <a:pt x="110904" y="209269"/>
                  <a:pt x="109202" y="209954"/>
                  <a:pt x="107424" y="209929"/>
                </a:cubicBezTo>
              </a:path>
            </a:pathLst>
          </a:custGeom>
          <a:solidFill>
            <a:srgbClr val="E87A40">
              <a:alpha val="100000"/>
            </a:srgbClr>
          </a:solidFill>
        </p:spPr>
        <p:txBody>
          <a:bodyPr wrap="none" lIns="0" tIns="0" rIns="0" bIns="0"/>
          <a:lstStyle/>
          <a:p>
            <a:endParaRPr/>
          </a:p>
        </p:txBody>
      </p:sp>
      <p:sp>
        <p:nvSpPr>
          <p:cNvPr id="155" name="Title 3"/>
          <p:cNvSpPr>
            <a:spLocks noGrp="1"/>
          </p:cNvSpPr>
          <p:nvPr/>
        </p:nvSpPr>
        <p:spPr>
          <a:xfrm>
            <a:off x="4794595" y="1970348"/>
            <a:ext cx="165100" cy="114300"/>
          </a:xfrm>
          <a:custGeom>
            <a:avLst/>
            <a:gdLst/>
            <a:ahLst/>
            <a:cxnLst/>
            <a:rect l="0" t="0" r="0" b="0"/>
            <a:pathLst>
              <a:path w="165100" h="114300">
                <a:moveTo>
                  <a:pt x="83212" y="75379"/>
                </a:moveTo>
                <a:lnTo>
                  <a:pt x="93918" y="88308"/>
                </a:lnTo>
                <a:lnTo>
                  <a:pt x="104612" y="75379"/>
                </a:lnTo>
                <a:lnTo>
                  <a:pt x="99900" y="47198"/>
                </a:lnTo>
                <a:lnTo>
                  <a:pt x="87937" y="47198"/>
                </a:lnTo>
                <a:close/>
                <a:moveTo>
                  <a:pt x="93918" y="104666"/>
                </a:moveTo>
                <a:cubicBezTo>
                  <a:pt x="91988" y="104666"/>
                  <a:pt x="90159" y="103815"/>
                  <a:pt x="88940" y="102341"/>
                </a:cubicBezTo>
                <a:lnTo>
                  <a:pt x="71465" y="81196"/>
                </a:lnTo>
                <a:cubicBezTo>
                  <a:pt x="70296" y="79786"/>
                  <a:pt x="69814" y="77945"/>
                  <a:pt x="70106" y="76154"/>
                </a:cubicBezTo>
                <a:lnTo>
                  <a:pt x="76189" y="39832"/>
                </a:lnTo>
                <a:cubicBezTo>
                  <a:pt x="76723" y="36758"/>
                  <a:pt x="79390" y="34524"/>
                  <a:pt x="82514" y="34536"/>
                </a:cubicBezTo>
                <a:lnTo>
                  <a:pt x="105399" y="34536"/>
                </a:lnTo>
                <a:cubicBezTo>
                  <a:pt x="108523" y="34524"/>
                  <a:pt x="111203" y="36758"/>
                  <a:pt x="111736" y="39832"/>
                </a:cubicBezTo>
                <a:lnTo>
                  <a:pt x="117807" y="76154"/>
                </a:lnTo>
                <a:cubicBezTo>
                  <a:pt x="118112" y="77945"/>
                  <a:pt x="117604" y="79786"/>
                  <a:pt x="116448" y="81196"/>
                </a:cubicBezTo>
                <a:lnTo>
                  <a:pt x="98986" y="102341"/>
                </a:lnTo>
                <a:cubicBezTo>
                  <a:pt x="97728" y="103840"/>
                  <a:pt x="95874" y="104704"/>
                  <a:pt x="93918" y="104666"/>
                </a:cubicBezTo>
                <a:moveTo>
                  <a:pt x="12029" y="98684"/>
                </a:moveTo>
                <a:cubicBezTo>
                  <a:pt x="10289" y="98735"/>
                  <a:pt x="8600" y="98100"/>
                  <a:pt x="7342" y="96893"/>
                </a:cubicBezTo>
                <a:cubicBezTo>
                  <a:pt x="6098" y="95725"/>
                  <a:pt x="5399" y="94074"/>
                  <a:pt x="5387" y="92347"/>
                </a:cubicBezTo>
                <a:cubicBezTo>
                  <a:pt x="5298" y="56037"/>
                  <a:pt x="27853" y="23386"/>
                  <a:pt x="62156" y="10203"/>
                </a:cubicBezTo>
                <a:cubicBezTo>
                  <a:pt x="64327" y="9365"/>
                  <a:pt x="66778" y="9733"/>
                  <a:pt x="68620" y="11155"/>
                </a:cubicBezTo>
                <a:cubicBezTo>
                  <a:pt x="70436" y="12603"/>
                  <a:pt x="71338" y="14877"/>
                  <a:pt x="70995" y="17150"/>
                </a:cubicBezTo>
                <a:cubicBezTo>
                  <a:pt x="70639" y="19436"/>
                  <a:pt x="69077" y="21353"/>
                  <a:pt x="66918" y="22179"/>
                </a:cubicBezTo>
                <a:cubicBezTo>
                  <a:pt x="37683" y="33508"/>
                  <a:pt x="18455" y="61359"/>
                  <a:pt x="18493" y="92347"/>
                </a:cubicBezTo>
                <a:cubicBezTo>
                  <a:pt x="18493" y="94036"/>
                  <a:pt x="17807" y="95649"/>
                  <a:pt x="16588" y="96830"/>
                </a:cubicBezTo>
                <a:cubicBezTo>
                  <a:pt x="15382" y="98024"/>
                  <a:pt x="13730" y="98697"/>
                  <a:pt x="12029" y="98684"/>
                </a:cubicBezTo>
                <a:moveTo>
                  <a:pt x="152034" y="38892"/>
                </a:moveTo>
                <a:cubicBezTo>
                  <a:pt x="150421" y="38879"/>
                  <a:pt x="148859" y="38270"/>
                  <a:pt x="147677" y="37165"/>
                </a:cubicBezTo>
                <a:cubicBezTo>
                  <a:pt x="140565" y="30675"/>
                  <a:pt x="132298" y="25596"/>
                  <a:pt x="123306" y="22179"/>
                </a:cubicBezTo>
                <a:cubicBezTo>
                  <a:pt x="121731" y="21570"/>
                  <a:pt x="120462" y="20363"/>
                  <a:pt x="119776" y="18814"/>
                </a:cubicBezTo>
                <a:cubicBezTo>
                  <a:pt x="119102" y="17264"/>
                  <a:pt x="119077" y="15499"/>
                  <a:pt x="119699" y="13924"/>
                </a:cubicBezTo>
                <a:cubicBezTo>
                  <a:pt x="121020" y="10660"/>
                  <a:pt x="124754" y="9073"/>
                  <a:pt x="128069" y="10381"/>
                </a:cubicBezTo>
                <a:cubicBezTo>
                  <a:pt x="138521" y="14445"/>
                  <a:pt x="148122" y="20452"/>
                  <a:pt x="156364" y="28072"/>
                </a:cubicBezTo>
                <a:cubicBezTo>
                  <a:pt x="158307" y="29850"/>
                  <a:pt x="158955" y="32618"/>
                  <a:pt x="157990" y="35044"/>
                </a:cubicBezTo>
                <a:cubicBezTo>
                  <a:pt x="157012" y="37496"/>
                  <a:pt x="154637" y="39083"/>
                  <a:pt x="151995" y="39070"/>
                </a:cubicBezTo>
                <a:close/>
              </a:path>
            </a:pathLst>
          </a:custGeom>
          <a:solidFill>
            <a:srgbClr val="E87A40">
              <a:alpha val="100000"/>
            </a:srgbClr>
          </a:solidFill>
        </p:spPr>
        <p:txBody>
          <a:bodyPr wrap="none" lIns="0" tIns="0" rIns="0" bIns="0"/>
          <a:lstStyle/>
          <a:p>
            <a:endParaRPr/>
          </a:p>
        </p:txBody>
      </p:sp>
      <p:sp>
        <p:nvSpPr>
          <p:cNvPr id="156" name="Title 3"/>
          <p:cNvSpPr>
            <a:spLocks noGrp="1"/>
          </p:cNvSpPr>
          <p:nvPr/>
        </p:nvSpPr>
        <p:spPr>
          <a:xfrm>
            <a:off x="7273414" y="1829723"/>
            <a:ext cx="596900" cy="190500"/>
          </a:xfrm>
          <a:prstGeom prst="rect">
            <a:avLst/>
          </a:prstGeom>
        </p:spPr>
        <p:txBody>
          <a:bodyPr wrap="none" lIns="0" tIns="0" rIns="0" bIns="0"/>
          <a:lstStyle/>
          <a:p>
            <a:pPr>
              <a:lnSpc>
                <a:spcPts val="1200"/>
              </a:lnSpc>
            </a:pPr>
            <a:r>
              <a:rPr sz="900" b="1">
                <a:solidFill>
                  <a:srgbClr val="D16A34"/>
                </a:solidFill>
                <a:latin typeface="微软雅黑" panose="020B0503020204020204" charset="-122"/>
                <a:ea typeface="微软雅黑" panose="020B0503020204020204" charset="-122"/>
              </a:rPr>
              <a:t>平台功能</a:t>
            </a:r>
          </a:p>
        </p:txBody>
      </p:sp>
      <p:sp>
        <p:nvSpPr>
          <p:cNvPr id="157" name="Title 3"/>
          <p:cNvSpPr>
            <a:spLocks noGrp="1"/>
          </p:cNvSpPr>
          <p:nvPr/>
        </p:nvSpPr>
        <p:spPr>
          <a:xfrm>
            <a:off x="7172273" y="1872214"/>
            <a:ext cx="76200" cy="63500"/>
          </a:xfrm>
          <a:custGeom>
            <a:avLst/>
            <a:gdLst/>
            <a:ahLst/>
            <a:cxnLst/>
            <a:rect l="0" t="0" r="0" b="0"/>
            <a:pathLst>
              <a:path w="76200" h="63500">
                <a:moveTo>
                  <a:pt x="75709" y="31698"/>
                </a:moveTo>
                <a:cubicBezTo>
                  <a:pt x="75709" y="49186"/>
                  <a:pt x="61523" y="63372"/>
                  <a:pt x="44023" y="63372"/>
                </a:cubicBezTo>
                <a:cubicBezTo>
                  <a:pt x="26535" y="63372"/>
                  <a:pt x="12349" y="49186"/>
                  <a:pt x="12349" y="31698"/>
                </a:cubicBezTo>
                <a:cubicBezTo>
                  <a:pt x="12349" y="14198"/>
                  <a:pt x="26535" y="12"/>
                  <a:pt x="44023" y="12"/>
                </a:cubicBezTo>
                <a:cubicBezTo>
                  <a:pt x="61523" y="12"/>
                  <a:pt x="75709" y="14198"/>
                  <a:pt x="75709" y="31698"/>
                </a:cubicBezTo>
              </a:path>
            </a:pathLst>
          </a:custGeom>
          <a:solidFill>
            <a:srgbClr val="D16A34">
              <a:alpha val="100000"/>
            </a:srgbClr>
          </a:solidFill>
        </p:spPr>
        <p:txBody>
          <a:bodyPr wrap="none" lIns="0" tIns="0" rIns="0" bIns="0"/>
          <a:lstStyle/>
          <a:p>
            <a:endParaRPr/>
          </a:p>
        </p:txBody>
      </p:sp>
      <p:sp>
        <p:nvSpPr>
          <p:cNvPr id="158" name="Title 3"/>
          <p:cNvSpPr>
            <a:spLocks noGrp="1"/>
          </p:cNvSpPr>
          <p:nvPr/>
        </p:nvSpPr>
        <p:spPr>
          <a:xfrm>
            <a:off x="7172273" y="1859514"/>
            <a:ext cx="88900" cy="88900"/>
          </a:xfrm>
          <a:custGeom>
            <a:avLst/>
            <a:gdLst/>
            <a:ahLst/>
            <a:cxnLst/>
            <a:rect l="0" t="0" r="0" b="0"/>
            <a:pathLst>
              <a:path w="88900" h="88900">
                <a:moveTo>
                  <a:pt x="83629" y="44398"/>
                </a:moveTo>
                <a:lnTo>
                  <a:pt x="82041" y="44398"/>
                </a:lnTo>
                <a:cubicBezTo>
                  <a:pt x="82003" y="65392"/>
                  <a:pt x="65024" y="82372"/>
                  <a:pt x="44030" y="82410"/>
                </a:cubicBezTo>
                <a:cubicBezTo>
                  <a:pt x="23037" y="82372"/>
                  <a:pt x="6057" y="65392"/>
                  <a:pt x="6019" y="44398"/>
                </a:cubicBezTo>
                <a:cubicBezTo>
                  <a:pt x="6057" y="23393"/>
                  <a:pt x="23037" y="6425"/>
                  <a:pt x="44030" y="6387"/>
                </a:cubicBezTo>
                <a:cubicBezTo>
                  <a:pt x="65024" y="6425"/>
                  <a:pt x="82003" y="23393"/>
                  <a:pt x="82041" y="44398"/>
                </a:cubicBezTo>
                <a:lnTo>
                  <a:pt x="83629" y="44398"/>
                </a:lnTo>
                <a:lnTo>
                  <a:pt x="85216" y="44398"/>
                </a:lnTo>
                <a:cubicBezTo>
                  <a:pt x="85216" y="21640"/>
                  <a:pt x="66776" y="3212"/>
                  <a:pt x="44030" y="3212"/>
                </a:cubicBezTo>
                <a:cubicBezTo>
                  <a:pt x="21285" y="3212"/>
                  <a:pt x="2844" y="21640"/>
                  <a:pt x="2844" y="44398"/>
                </a:cubicBezTo>
                <a:cubicBezTo>
                  <a:pt x="2844" y="67144"/>
                  <a:pt x="21285" y="85585"/>
                  <a:pt x="44030" y="85585"/>
                </a:cubicBezTo>
                <a:cubicBezTo>
                  <a:pt x="66776" y="85585"/>
                  <a:pt x="85216" y="67144"/>
                  <a:pt x="85216" y="44398"/>
                </a:cubicBezTo>
                <a:close/>
              </a:path>
            </a:pathLst>
          </a:custGeom>
          <a:solidFill>
            <a:srgbClr val="D16A34">
              <a:alpha val="100000"/>
            </a:srgbClr>
          </a:solidFill>
        </p:spPr>
        <p:txBody>
          <a:bodyPr wrap="none" lIns="0" tIns="0" rIns="0" bIns="0"/>
          <a:lstStyle/>
          <a:p>
            <a:endParaRPr/>
          </a:p>
        </p:txBody>
      </p:sp>
      <p:sp>
        <p:nvSpPr>
          <p:cNvPr id="159" name="Title 3"/>
          <p:cNvSpPr>
            <a:spLocks noGrp="1"/>
          </p:cNvSpPr>
          <p:nvPr/>
        </p:nvSpPr>
        <p:spPr>
          <a:xfrm>
            <a:off x="7173658" y="2058323"/>
            <a:ext cx="5219700" cy="190500"/>
          </a:xfrm>
          <a:prstGeom prst="rect">
            <a:avLst/>
          </a:prstGeom>
        </p:spPr>
        <p:txBody>
          <a:bodyPr wrap="none" lIns="0" tIns="0" rIns="0" bIns="0"/>
          <a:lstStyle/>
          <a:p>
            <a:pPr>
              <a:lnSpc>
                <a:spcPct val="150000"/>
              </a:lnSpc>
            </a:pPr>
            <a:r>
              <a:rPr sz="900">
                <a:solidFill>
                  <a:srgbClr val="3F3837"/>
                </a:solidFill>
                <a:latin typeface="微软雅黑" panose="020B0503020204020204" charset="-122"/>
                <a:ea typeface="微软雅黑" panose="020B0503020204020204" charset="-122"/>
              </a:rPr>
              <a:t>数据加密、数据解密、密文存储、身份认证、用户授权、接口授权、</a:t>
            </a:r>
            <a:endParaRPr lang="en-US" sz="900">
              <a:solidFill>
                <a:srgbClr val="3F3837"/>
              </a:solidFill>
              <a:latin typeface="微软雅黑" panose="020B0503020204020204" charset="-122"/>
              <a:ea typeface="微软雅黑" panose="020B0503020204020204" charset="-122"/>
            </a:endParaRPr>
          </a:p>
          <a:p>
            <a:pPr>
              <a:lnSpc>
                <a:spcPct val="150000"/>
              </a:lnSpc>
            </a:pPr>
            <a:r>
              <a:rPr sz="900">
                <a:solidFill>
                  <a:srgbClr val="3F3837"/>
                </a:solidFill>
                <a:latin typeface="微软雅黑" panose="020B0503020204020204" charset="-122"/>
                <a:ea typeface="微软雅黑" panose="020B0503020204020204" charset="-122"/>
              </a:rPr>
              <a:t>数据访问跟踪、高危行为预警……</a:t>
            </a:r>
          </a:p>
        </p:txBody>
      </p:sp>
      <p:sp>
        <p:nvSpPr>
          <p:cNvPr id="160" name="Title 3"/>
          <p:cNvSpPr>
            <a:spLocks noGrp="1"/>
          </p:cNvSpPr>
          <p:nvPr/>
        </p:nvSpPr>
        <p:spPr>
          <a:xfrm>
            <a:off x="7390710" y="4713548"/>
            <a:ext cx="825500" cy="190500"/>
          </a:xfrm>
          <a:prstGeom prst="rect">
            <a:avLst/>
          </a:prstGeom>
        </p:spPr>
        <p:txBody>
          <a:bodyPr wrap="none" lIns="0" tIns="0" rIns="0" bIns="0"/>
          <a:lstStyle/>
          <a:p>
            <a:pPr>
              <a:lnSpc>
                <a:spcPts val="1200"/>
              </a:lnSpc>
            </a:pPr>
            <a:r>
              <a:rPr sz="900" b="1">
                <a:solidFill>
                  <a:srgbClr val="D16A34"/>
                </a:solidFill>
                <a:latin typeface="微软雅黑" panose="020B0503020204020204" charset="-122"/>
                <a:ea typeface="微软雅黑" panose="020B0503020204020204" charset="-122"/>
              </a:rPr>
              <a:t>核心业务流程</a:t>
            </a:r>
          </a:p>
        </p:txBody>
      </p:sp>
      <p:sp>
        <p:nvSpPr>
          <p:cNvPr id="161" name="Title 3"/>
          <p:cNvSpPr>
            <a:spLocks noGrp="1"/>
          </p:cNvSpPr>
          <p:nvPr/>
        </p:nvSpPr>
        <p:spPr>
          <a:xfrm>
            <a:off x="7276410" y="4764348"/>
            <a:ext cx="76200" cy="76200"/>
          </a:xfrm>
          <a:custGeom>
            <a:avLst/>
            <a:gdLst/>
            <a:ahLst/>
            <a:cxnLst/>
            <a:rect l="0" t="0" r="0" b="0"/>
            <a:pathLst>
              <a:path w="76200" h="76200">
                <a:moveTo>
                  <a:pt x="75709" y="35928"/>
                </a:moveTo>
                <a:cubicBezTo>
                  <a:pt x="75709" y="53429"/>
                  <a:pt x="61523" y="67602"/>
                  <a:pt x="44023" y="67602"/>
                </a:cubicBezTo>
                <a:cubicBezTo>
                  <a:pt x="26535" y="67602"/>
                  <a:pt x="12349" y="53429"/>
                  <a:pt x="12349" y="35928"/>
                </a:cubicBezTo>
                <a:cubicBezTo>
                  <a:pt x="12349" y="18427"/>
                  <a:pt x="26535" y="4254"/>
                  <a:pt x="44023" y="4254"/>
                </a:cubicBezTo>
                <a:cubicBezTo>
                  <a:pt x="61523" y="4254"/>
                  <a:pt x="75709" y="18427"/>
                  <a:pt x="75709" y="35928"/>
                </a:cubicBezTo>
              </a:path>
            </a:pathLst>
          </a:custGeom>
          <a:solidFill>
            <a:srgbClr val="D16A34">
              <a:alpha val="100000"/>
            </a:srgbClr>
          </a:solidFill>
        </p:spPr>
        <p:txBody>
          <a:bodyPr wrap="none" lIns="0" tIns="0" rIns="0" bIns="0"/>
          <a:lstStyle/>
          <a:p>
            <a:endParaRPr/>
          </a:p>
        </p:txBody>
      </p:sp>
      <p:sp>
        <p:nvSpPr>
          <p:cNvPr id="162" name="Title 3"/>
          <p:cNvSpPr>
            <a:spLocks noGrp="1"/>
          </p:cNvSpPr>
          <p:nvPr/>
        </p:nvSpPr>
        <p:spPr>
          <a:xfrm>
            <a:off x="7276410" y="4751648"/>
            <a:ext cx="88900" cy="101600"/>
          </a:xfrm>
          <a:custGeom>
            <a:avLst/>
            <a:gdLst/>
            <a:ahLst/>
            <a:cxnLst/>
            <a:rect l="0" t="0" r="0" b="0"/>
            <a:pathLst>
              <a:path w="88900" h="101600">
                <a:moveTo>
                  <a:pt x="83629" y="48628"/>
                </a:moveTo>
                <a:lnTo>
                  <a:pt x="82041" y="48628"/>
                </a:lnTo>
                <a:cubicBezTo>
                  <a:pt x="82003" y="69621"/>
                  <a:pt x="65024" y="86600"/>
                  <a:pt x="44030" y="86639"/>
                </a:cubicBezTo>
                <a:cubicBezTo>
                  <a:pt x="23037" y="86600"/>
                  <a:pt x="6057" y="69621"/>
                  <a:pt x="6019" y="48628"/>
                </a:cubicBezTo>
                <a:cubicBezTo>
                  <a:pt x="6057" y="27635"/>
                  <a:pt x="23037" y="10655"/>
                  <a:pt x="44030" y="10617"/>
                </a:cubicBezTo>
                <a:cubicBezTo>
                  <a:pt x="65024" y="10655"/>
                  <a:pt x="82003" y="27635"/>
                  <a:pt x="82041" y="48628"/>
                </a:cubicBezTo>
                <a:lnTo>
                  <a:pt x="83629" y="48628"/>
                </a:lnTo>
                <a:lnTo>
                  <a:pt x="85216" y="48628"/>
                </a:lnTo>
                <a:cubicBezTo>
                  <a:pt x="85216" y="25882"/>
                  <a:pt x="66776" y="7442"/>
                  <a:pt x="44030" y="7442"/>
                </a:cubicBezTo>
                <a:cubicBezTo>
                  <a:pt x="21285" y="7442"/>
                  <a:pt x="2844" y="25882"/>
                  <a:pt x="2844" y="48628"/>
                </a:cubicBezTo>
                <a:cubicBezTo>
                  <a:pt x="2844" y="71373"/>
                  <a:pt x="21285" y="89814"/>
                  <a:pt x="44030" y="89814"/>
                </a:cubicBezTo>
                <a:cubicBezTo>
                  <a:pt x="66776" y="89814"/>
                  <a:pt x="85216" y="71373"/>
                  <a:pt x="85216" y="48628"/>
                </a:cubicBezTo>
                <a:close/>
              </a:path>
            </a:pathLst>
          </a:custGeom>
          <a:solidFill>
            <a:srgbClr val="D16A34">
              <a:alpha val="100000"/>
            </a:srgbClr>
          </a:solidFill>
        </p:spPr>
        <p:txBody>
          <a:bodyPr wrap="none" lIns="0" tIns="0" rIns="0" bIns="0"/>
          <a:lstStyle/>
          <a:p>
            <a:endParaRPr/>
          </a:p>
        </p:txBody>
      </p:sp>
      <p:sp>
        <p:nvSpPr>
          <p:cNvPr id="163" name="Title 3"/>
          <p:cNvSpPr>
            <a:spLocks noGrp="1"/>
          </p:cNvSpPr>
          <p:nvPr/>
        </p:nvSpPr>
        <p:spPr>
          <a:xfrm>
            <a:off x="7240161" y="2654995"/>
            <a:ext cx="584200" cy="190500"/>
          </a:xfrm>
          <a:prstGeom prst="rect">
            <a:avLst/>
          </a:prstGeom>
        </p:spPr>
        <p:txBody>
          <a:bodyPr wrap="none" lIns="0" tIns="0" rIns="0" bIns="0"/>
          <a:lstStyle/>
          <a:p>
            <a:pPr>
              <a:lnSpc>
                <a:spcPts val="1200"/>
              </a:lnSpc>
            </a:pPr>
            <a:r>
              <a:rPr sz="900" b="1">
                <a:solidFill>
                  <a:srgbClr val="D16A34"/>
                </a:solidFill>
                <a:latin typeface="微软雅黑" panose="020B0503020204020204" charset="-122"/>
                <a:ea typeface="微软雅黑" panose="020B0503020204020204" charset="-122"/>
              </a:rPr>
              <a:t>技术应用</a:t>
            </a:r>
          </a:p>
        </p:txBody>
      </p:sp>
      <p:sp>
        <p:nvSpPr>
          <p:cNvPr id="164" name="Title 3"/>
          <p:cNvSpPr>
            <a:spLocks noGrp="1"/>
          </p:cNvSpPr>
          <p:nvPr/>
        </p:nvSpPr>
        <p:spPr>
          <a:xfrm>
            <a:off x="7163961" y="2705795"/>
            <a:ext cx="76200" cy="63500"/>
          </a:xfrm>
          <a:custGeom>
            <a:avLst/>
            <a:gdLst/>
            <a:ahLst/>
            <a:cxnLst/>
            <a:rect l="0" t="0" r="0" b="0"/>
            <a:pathLst>
              <a:path w="76200" h="63500">
                <a:moveTo>
                  <a:pt x="75709" y="31698"/>
                </a:moveTo>
                <a:cubicBezTo>
                  <a:pt x="75709" y="49186"/>
                  <a:pt x="61523" y="63372"/>
                  <a:pt x="44023" y="63372"/>
                </a:cubicBezTo>
                <a:cubicBezTo>
                  <a:pt x="26535" y="63372"/>
                  <a:pt x="12349" y="49186"/>
                  <a:pt x="12349" y="31698"/>
                </a:cubicBezTo>
                <a:cubicBezTo>
                  <a:pt x="12349" y="14198"/>
                  <a:pt x="26535" y="12"/>
                  <a:pt x="44023" y="12"/>
                </a:cubicBezTo>
                <a:cubicBezTo>
                  <a:pt x="61523" y="12"/>
                  <a:pt x="75709" y="14198"/>
                  <a:pt x="75709" y="31698"/>
                </a:cubicBezTo>
              </a:path>
            </a:pathLst>
          </a:custGeom>
          <a:solidFill>
            <a:srgbClr val="D16A34">
              <a:alpha val="100000"/>
            </a:srgbClr>
          </a:solidFill>
        </p:spPr>
        <p:txBody>
          <a:bodyPr wrap="none" lIns="0" tIns="0" rIns="0" bIns="0"/>
          <a:lstStyle/>
          <a:p>
            <a:endParaRPr/>
          </a:p>
        </p:txBody>
      </p:sp>
      <p:sp>
        <p:nvSpPr>
          <p:cNvPr id="165" name="Title 3"/>
          <p:cNvSpPr>
            <a:spLocks noGrp="1"/>
          </p:cNvSpPr>
          <p:nvPr/>
        </p:nvSpPr>
        <p:spPr>
          <a:xfrm>
            <a:off x="7163961" y="2693095"/>
            <a:ext cx="88900" cy="88900"/>
          </a:xfrm>
          <a:custGeom>
            <a:avLst/>
            <a:gdLst/>
            <a:ahLst/>
            <a:cxnLst/>
            <a:rect l="0" t="0" r="0" b="0"/>
            <a:pathLst>
              <a:path w="88900" h="88900">
                <a:moveTo>
                  <a:pt x="83629" y="44398"/>
                </a:moveTo>
                <a:lnTo>
                  <a:pt x="82041" y="44398"/>
                </a:lnTo>
                <a:cubicBezTo>
                  <a:pt x="82003" y="65392"/>
                  <a:pt x="65024" y="82372"/>
                  <a:pt x="44030" y="82410"/>
                </a:cubicBezTo>
                <a:cubicBezTo>
                  <a:pt x="23037" y="82372"/>
                  <a:pt x="6057" y="65392"/>
                  <a:pt x="6019" y="44398"/>
                </a:cubicBezTo>
                <a:cubicBezTo>
                  <a:pt x="6057" y="23393"/>
                  <a:pt x="23037" y="6425"/>
                  <a:pt x="44030" y="6387"/>
                </a:cubicBezTo>
                <a:cubicBezTo>
                  <a:pt x="65024" y="6425"/>
                  <a:pt x="82003" y="23393"/>
                  <a:pt x="82041" y="44398"/>
                </a:cubicBezTo>
                <a:lnTo>
                  <a:pt x="83629" y="44398"/>
                </a:lnTo>
                <a:lnTo>
                  <a:pt x="85216" y="44398"/>
                </a:lnTo>
                <a:cubicBezTo>
                  <a:pt x="85216" y="21640"/>
                  <a:pt x="66776" y="3212"/>
                  <a:pt x="44030" y="3212"/>
                </a:cubicBezTo>
                <a:cubicBezTo>
                  <a:pt x="21285" y="3212"/>
                  <a:pt x="2844" y="21640"/>
                  <a:pt x="2844" y="44398"/>
                </a:cubicBezTo>
                <a:cubicBezTo>
                  <a:pt x="2844" y="67144"/>
                  <a:pt x="21285" y="85585"/>
                  <a:pt x="44030" y="85585"/>
                </a:cubicBezTo>
                <a:cubicBezTo>
                  <a:pt x="66776" y="85585"/>
                  <a:pt x="85216" y="67144"/>
                  <a:pt x="85216" y="44398"/>
                </a:cubicBezTo>
                <a:close/>
              </a:path>
            </a:pathLst>
          </a:custGeom>
          <a:solidFill>
            <a:srgbClr val="D16A34">
              <a:alpha val="100000"/>
            </a:srgbClr>
          </a:solidFill>
        </p:spPr>
        <p:txBody>
          <a:bodyPr wrap="none" lIns="0" tIns="0" rIns="0" bIns="0"/>
          <a:lstStyle/>
          <a:p>
            <a:endParaRPr/>
          </a:p>
        </p:txBody>
      </p:sp>
      <p:sp>
        <p:nvSpPr>
          <p:cNvPr id="166" name="Title 3"/>
          <p:cNvSpPr>
            <a:spLocks noGrp="1"/>
          </p:cNvSpPr>
          <p:nvPr/>
        </p:nvSpPr>
        <p:spPr>
          <a:xfrm>
            <a:off x="7303661" y="2985195"/>
            <a:ext cx="381000" cy="342900"/>
          </a:xfrm>
          <a:custGeom>
            <a:avLst/>
            <a:gdLst/>
            <a:ahLst/>
            <a:cxnLst/>
            <a:rect l="0" t="0" r="0" b="0"/>
            <a:pathLst>
              <a:path w="381000" h="342900">
                <a:moveTo>
                  <a:pt x="283108" y="12711"/>
                </a:moveTo>
                <a:lnTo>
                  <a:pt x="283108" y="10806"/>
                </a:lnTo>
                <a:lnTo>
                  <a:pt x="98920" y="10806"/>
                </a:lnTo>
                <a:lnTo>
                  <a:pt x="6273" y="171270"/>
                </a:lnTo>
                <a:lnTo>
                  <a:pt x="98920" y="331747"/>
                </a:lnTo>
                <a:lnTo>
                  <a:pt x="284213" y="331747"/>
                </a:lnTo>
                <a:lnTo>
                  <a:pt x="376847" y="171270"/>
                </a:lnTo>
                <a:lnTo>
                  <a:pt x="284213" y="10806"/>
                </a:lnTo>
                <a:lnTo>
                  <a:pt x="283108" y="10806"/>
                </a:lnTo>
                <a:lnTo>
                  <a:pt x="283108" y="12711"/>
                </a:lnTo>
                <a:lnTo>
                  <a:pt x="281457" y="13664"/>
                </a:lnTo>
                <a:lnTo>
                  <a:pt x="372452" y="171270"/>
                </a:lnTo>
                <a:lnTo>
                  <a:pt x="282003" y="327938"/>
                </a:lnTo>
                <a:lnTo>
                  <a:pt x="101117" y="327938"/>
                </a:lnTo>
                <a:lnTo>
                  <a:pt x="10667" y="171270"/>
                </a:lnTo>
                <a:lnTo>
                  <a:pt x="101117" y="14616"/>
                </a:lnTo>
                <a:lnTo>
                  <a:pt x="283108" y="14616"/>
                </a:lnTo>
                <a:lnTo>
                  <a:pt x="283108" y="12711"/>
                </a:lnTo>
                <a:lnTo>
                  <a:pt x="281457" y="13664"/>
                </a:lnTo>
                <a:close/>
              </a:path>
            </a:pathLst>
          </a:custGeom>
          <a:solidFill>
            <a:srgbClr val="D16A34">
              <a:alpha val="100000"/>
            </a:srgbClr>
          </a:solidFill>
        </p:spPr>
        <p:txBody>
          <a:bodyPr wrap="none" lIns="0" tIns="0" rIns="0" bIns="0"/>
          <a:lstStyle/>
          <a:p>
            <a:endParaRPr/>
          </a:p>
        </p:txBody>
      </p:sp>
      <p:sp>
        <p:nvSpPr>
          <p:cNvPr id="167" name="Title 3"/>
          <p:cNvSpPr>
            <a:spLocks noGrp="1"/>
          </p:cNvSpPr>
          <p:nvPr/>
        </p:nvSpPr>
        <p:spPr>
          <a:xfrm>
            <a:off x="7748161" y="2985195"/>
            <a:ext cx="1955800" cy="355600"/>
          </a:xfrm>
          <a:prstGeom prst="rect">
            <a:avLst/>
          </a:prstGeom>
        </p:spPr>
        <p:txBody>
          <a:bodyPr wrap="none" lIns="0" tIns="0" rIns="0" bIns="0"/>
          <a:lstStyle/>
          <a:p>
            <a:pPr>
              <a:lnSpc>
                <a:spcPts val="1200"/>
              </a:lnSpc>
            </a:pPr>
            <a:r>
              <a:rPr sz="900" b="1">
                <a:solidFill>
                  <a:srgbClr val="726D71"/>
                </a:solidFill>
                <a:latin typeface="微软雅黑" panose="020B0503020204020204" charset="-122"/>
                <a:ea typeface="微软雅黑" panose="020B0503020204020204" charset="-122"/>
              </a:rPr>
              <a:t>密态存储</a:t>
            </a:r>
          </a:p>
          <a:p>
            <a:pPr>
              <a:lnSpc>
                <a:spcPts val="1300"/>
              </a:lnSpc>
            </a:pPr>
            <a:r>
              <a:rPr sz="900">
                <a:solidFill>
                  <a:srgbClr val="271C16"/>
                </a:solidFill>
                <a:latin typeface="微软雅黑" panose="020B0503020204020204" charset="-122"/>
                <a:ea typeface="微软雅黑" panose="020B0503020204020204" charset="-122"/>
              </a:rPr>
              <a:t>汇集各业务系统数据，在密态环境下</a:t>
            </a:r>
          </a:p>
        </p:txBody>
      </p:sp>
      <p:sp>
        <p:nvSpPr>
          <p:cNvPr id="168" name="Title 3"/>
          <p:cNvSpPr>
            <a:spLocks noGrp="1"/>
          </p:cNvSpPr>
          <p:nvPr/>
        </p:nvSpPr>
        <p:spPr>
          <a:xfrm>
            <a:off x="7748161" y="3353495"/>
            <a:ext cx="1651000" cy="190500"/>
          </a:xfrm>
          <a:prstGeom prst="rect">
            <a:avLst/>
          </a:prstGeom>
        </p:spPr>
        <p:txBody>
          <a:bodyPr wrap="none" lIns="0" tIns="0" rIns="0" bIns="0"/>
          <a:lstStyle/>
          <a:p>
            <a:pPr>
              <a:lnSpc>
                <a:spcPts val="1200"/>
              </a:lnSpc>
            </a:pPr>
            <a:r>
              <a:rPr sz="900">
                <a:solidFill>
                  <a:srgbClr val="271C16"/>
                </a:solidFill>
                <a:latin typeface="微软雅黑" panose="020B0503020204020204" charset="-122"/>
                <a:ea typeface="微软雅黑" panose="020B0503020204020204" charset="-122"/>
              </a:rPr>
              <a:t>统一存储，需要时可解密访问。</a:t>
            </a:r>
          </a:p>
        </p:txBody>
      </p:sp>
      <p:sp>
        <p:nvSpPr>
          <p:cNvPr id="169" name="Title 3"/>
          <p:cNvSpPr>
            <a:spLocks noGrp="1"/>
          </p:cNvSpPr>
          <p:nvPr/>
        </p:nvSpPr>
        <p:spPr>
          <a:xfrm>
            <a:off x="7335411" y="3773289"/>
            <a:ext cx="381000" cy="342900"/>
          </a:xfrm>
          <a:custGeom>
            <a:avLst/>
            <a:gdLst/>
            <a:ahLst/>
            <a:cxnLst/>
            <a:rect l="0" t="0" r="0" b="0"/>
            <a:pathLst>
              <a:path w="381000" h="342900">
                <a:moveTo>
                  <a:pt x="283108" y="12711"/>
                </a:moveTo>
                <a:lnTo>
                  <a:pt x="283108" y="10806"/>
                </a:lnTo>
                <a:lnTo>
                  <a:pt x="98920" y="10806"/>
                </a:lnTo>
                <a:lnTo>
                  <a:pt x="6273" y="171270"/>
                </a:lnTo>
                <a:lnTo>
                  <a:pt x="98920" y="331747"/>
                </a:lnTo>
                <a:lnTo>
                  <a:pt x="284213" y="331747"/>
                </a:lnTo>
                <a:lnTo>
                  <a:pt x="376847" y="171270"/>
                </a:lnTo>
                <a:lnTo>
                  <a:pt x="284213" y="10806"/>
                </a:lnTo>
                <a:lnTo>
                  <a:pt x="283108" y="10806"/>
                </a:lnTo>
                <a:lnTo>
                  <a:pt x="283108" y="12711"/>
                </a:lnTo>
                <a:lnTo>
                  <a:pt x="281457" y="13664"/>
                </a:lnTo>
                <a:lnTo>
                  <a:pt x="372452" y="171270"/>
                </a:lnTo>
                <a:lnTo>
                  <a:pt x="282003" y="327938"/>
                </a:lnTo>
                <a:lnTo>
                  <a:pt x="101117" y="327938"/>
                </a:lnTo>
                <a:lnTo>
                  <a:pt x="10667" y="171270"/>
                </a:lnTo>
                <a:lnTo>
                  <a:pt x="101117" y="14616"/>
                </a:lnTo>
                <a:lnTo>
                  <a:pt x="283108" y="14616"/>
                </a:lnTo>
                <a:lnTo>
                  <a:pt x="283108" y="12711"/>
                </a:lnTo>
                <a:lnTo>
                  <a:pt x="281457" y="13664"/>
                </a:lnTo>
                <a:close/>
              </a:path>
            </a:pathLst>
          </a:custGeom>
          <a:solidFill>
            <a:srgbClr val="D16A34">
              <a:alpha val="100000"/>
            </a:srgbClr>
          </a:solidFill>
        </p:spPr>
        <p:txBody>
          <a:bodyPr wrap="none" lIns="0" tIns="0" rIns="0" bIns="0"/>
          <a:lstStyle/>
          <a:p>
            <a:endParaRPr/>
          </a:p>
        </p:txBody>
      </p:sp>
      <p:sp>
        <p:nvSpPr>
          <p:cNvPr id="170" name="Title 3"/>
          <p:cNvSpPr>
            <a:spLocks noGrp="1"/>
          </p:cNvSpPr>
          <p:nvPr/>
        </p:nvSpPr>
        <p:spPr>
          <a:xfrm>
            <a:off x="7779911" y="3773289"/>
            <a:ext cx="2654300" cy="355600"/>
          </a:xfrm>
          <a:prstGeom prst="rect">
            <a:avLst/>
          </a:prstGeom>
        </p:spPr>
        <p:txBody>
          <a:bodyPr wrap="none" lIns="0" tIns="0" rIns="0" bIns="0"/>
          <a:lstStyle/>
          <a:p>
            <a:pPr>
              <a:lnSpc>
                <a:spcPts val="1200"/>
              </a:lnSpc>
            </a:pPr>
            <a:r>
              <a:rPr sz="900" b="1">
                <a:solidFill>
                  <a:srgbClr val="726D71"/>
                </a:solidFill>
                <a:latin typeface="微软雅黑" panose="020B0503020204020204" charset="-122"/>
                <a:ea typeface="微软雅黑" panose="020B0503020204020204" charset="-122"/>
              </a:rPr>
              <a:t>CA认证</a:t>
            </a:r>
          </a:p>
          <a:p>
            <a:pPr>
              <a:lnSpc>
                <a:spcPts val="1300"/>
              </a:lnSpc>
            </a:pPr>
            <a:r>
              <a:rPr sz="900">
                <a:solidFill>
                  <a:srgbClr val="271C16"/>
                </a:solidFill>
                <a:latin typeface="微软雅黑" panose="020B0503020204020204" charset="-122"/>
                <a:ea typeface="微软雅黑" panose="020B0503020204020204" charset="-122"/>
              </a:rPr>
              <a:t>按企业内不同部门、职位分配数据访问权限，每次</a:t>
            </a:r>
          </a:p>
        </p:txBody>
      </p:sp>
      <p:sp>
        <p:nvSpPr>
          <p:cNvPr id="171" name="Title 3"/>
          <p:cNvSpPr>
            <a:spLocks noGrp="1"/>
          </p:cNvSpPr>
          <p:nvPr/>
        </p:nvSpPr>
        <p:spPr>
          <a:xfrm>
            <a:off x="7779911" y="4141589"/>
            <a:ext cx="2641600" cy="190500"/>
          </a:xfrm>
          <a:prstGeom prst="rect">
            <a:avLst/>
          </a:prstGeom>
        </p:spPr>
        <p:txBody>
          <a:bodyPr wrap="none" lIns="0" tIns="0" rIns="0" bIns="0"/>
          <a:lstStyle/>
          <a:p>
            <a:pPr>
              <a:lnSpc>
                <a:spcPts val="1200"/>
              </a:lnSpc>
            </a:pPr>
            <a:r>
              <a:rPr sz="900">
                <a:solidFill>
                  <a:srgbClr val="271C16"/>
                </a:solidFill>
                <a:latin typeface="微软雅黑" panose="020B0503020204020204" charset="-122"/>
                <a:ea typeface="微软雅黑" panose="020B0503020204020204" charset="-122"/>
              </a:rPr>
              <a:t>访问将认证操作者身份，数据端口出现认证异常时</a:t>
            </a:r>
          </a:p>
        </p:txBody>
      </p:sp>
      <p:sp>
        <p:nvSpPr>
          <p:cNvPr id="172" name="Title 3"/>
          <p:cNvSpPr>
            <a:spLocks noGrp="1"/>
          </p:cNvSpPr>
          <p:nvPr/>
        </p:nvSpPr>
        <p:spPr>
          <a:xfrm>
            <a:off x="7779911" y="4344789"/>
            <a:ext cx="622300" cy="190500"/>
          </a:xfrm>
          <a:prstGeom prst="rect">
            <a:avLst/>
          </a:prstGeom>
        </p:spPr>
        <p:txBody>
          <a:bodyPr wrap="none" lIns="0" tIns="0" rIns="0" bIns="0"/>
          <a:lstStyle/>
          <a:p>
            <a:pPr>
              <a:lnSpc>
                <a:spcPts val="1200"/>
              </a:lnSpc>
            </a:pPr>
            <a:r>
              <a:rPr sz="900">
                <a:solidFill>
                  <a:srgbClr val="271C16"/>
                </a:solidFill>
                <a:latin typeface="微软雅黑" panose="020B0503020204020204" charset="-122"/>
                <a:ea typeface="微软雅黑" panose="020B0503020204020204" charset="-122"/>
              </a:rPr>
              <a:t>触发预警。</a:t>
            </a:r>
          </a:p>
        </p:txBody>
      </p:sp>
      <p:sp>
        <p:nvSpPr>
          <p:cNvPr id="173" name="Title 3"/>
          <p:cNvSpPr>
            <a:spLocks noGrp="1"/>
          </p:cNvSpPr>
          <p:nvPr/>
        </p:nvSpPr>
        <p:spPr>
          <a:xfrm>
            <a:off x="8838510" y="5069148"/>
            <a:ext cx="254000" cy="25400"/>
          </a:xfrm>
          <a:prstGeom prst="rect">
            <a:avLst/>
          </a:prstGeom>
          <a:solidFill>
            <a:srgbClr val="D16A34">
              <a:alpha val="100000"/>
            </a:srgbClr>
          </a:solidFill>
        </p:spPr>
        <p:txBody>
          <a:bodyPr wrap="none" lIns="0" tIns="0" rIns="0" bIns="0"/>
          <a:lstStyle/>
          <a:p>
            <a:endParaRPr/>
          </a:p>
        </p:txBody>
      </p:sp>
      <p:sp>
        <p:nvSpPr>
          <p:cNvPr id="174" name="Title 3"/>
          <p:cNvSpPr>
            <a:spLocks noGrp="1"/>
          </p:cNvSpPr>
          <p:nvPr/>
        </p:nvSpPr>
        <p:spPr>
          <a:xfrm>
            <a:off x="9054410" y="5031048"/>
            <a:ext cx="114300" cy="114300"/>
          </a:xfrm>
          <a:custGeom>
            <a:avLst/>
            <a:gdLst/>
            <a:ahLst/>
            <a:cxnLst/>
            <a:rect l="0" t="0" r="0" b="0"/>
            <a:pathLst>
              <a:path w="114300" h="114300">
                <a:moveTo>
                  <a:pt x="967" y="103173"/>
                </a:moveTo>
                <a:lnTo>
                  <a:pt x="20944" y="56145"/>
                </a:lnTo>
                <a:lnTo>
                  <a:pt x="967" y="9117"/>
                </a:lnTo>
                <a:lnTo>
                  <a:pt x="112448" y="56145"/>
                </a:lnTo>
                <a:close/>
              </a:path>
            </a:pathLst>
          </a:custGeom>
          <a:solidFill>
            <a:srgbClr val="D16A34">
              <a:alpha val="100000"/>
            </a:srgbClr>
          </a:solidFill>
        </p:spPr>
        <p:txBody>
          <a:bodyPr wrap="none" lIns="0" tIns="0" rIns="0" bIns="0"/>
          <a:lstStyle/>
          <a:p>
            <a:endParaRPr/>
          </a:p>
        </p:txBody>
      </p:sp>
      <p:sp>
        <p:nvSpPr>
          <p:cNvPr id="175" name="Title 3"/>
          <p:cNvSpPr>
            <a:spLocks noGrp="1"/>
          </p:cNvSpPr>
          <p:nvPr/>
        </p:nvSpPr>
        <p:spPr>
          <a:xfrm>
            <a:off x="10895910" y="5589848"/>
            <a:ext cx="254000" cy="25400"/>
          </a:xfrm>
          <a:prstGeom prst="rect">
            <a:avLst/>
          </a:prstGeom>
          <a:solidFill>
            <a:srgbClr val="D16A34">
              <a:alpha val="100000"/>
            </a:srgbClr>
          </a:solidFill>
        </p:spPr>
        <p:txBody>
          <a:bodyPr wrap="none" lIns="0" tIns="0" rIns="0" bIns="0"/>
          <a:lstStyle/>
          <a:p>
            <a:endParaRPr/>
          </a:p>
        </p:txBody>
      </p:sp>
      <p:sp>
        <p:nvSpPr>
          <p:cNvPr id="176" name="Title 3"/>
          <p:cNvSpPr>
            <a:spLocks noGrp="1"/>
          </p:cNvSpPr>
          <p:nvPr/>
        </p:nvSpPr>
        <p:spPr>
          <a:xfrm>
            <a:off x="11099110" y="5539048"/>
            <a:ext cx="127000" cy="114300"/>
          </a:xfrm>
          <a:custGeom>
            <a:avLst/>
            <a:gdLst/>
            <a:ahLst/>
            <a:cxnLst/>
            <a:rect l="0" t="0" r="0" b="0"/>
            <a:pathLst>
              <a:path w="127000" h="114300">
                <a:moveTo>
                  <a:pt x="7317" y="105827"/>
                </a:moveTo>
                <a:lnTo>
                  <a:pt x="27294" y="58799"/>
                </a:lnTo>
                <a:lnTo>
                  <a:pt x="7317" y="11771"/>
                </a:lnTo>
                <a:lnTo>
                  <a:pt x="118798" y="58799"/>
                </a:lnTo>
                <a:close/>
              </a:path>
            </a:pathLst>
          </a:custGeom>
          <a:solidFill>
            <a:srgbClr val="D16A34">
              <a:alpha val="100000"/>
            </a:srgbClr>
          </a:solidFill>
        </p:spPr>
        <p:txBody>
          <a:bodyPr wrap="none" lIns="0" tIns="0" rIns="0" bIns="0"/>
          <a:lstStyle/>
          <a:p>
            <a:endParaRPr/>
          </a:p>
        </p:txBody>
      </p:sp>
      <p:sp>
        <p:nvSpPr>
          <p:cNvPr id="177" name="Title 3"/>
          <p:cNvSpPr>
            <a:spLocks noGrp="1"/>
          </p:cNvSpPr>
          <p:nvPr/>
        </p:nvSpPr>
        <p:spPr>
          <a:xfrm>
            <a:off x="9079810" y="6085842"/>
            <a:ext cx="254000" cy="25400"/>
          </a:xfrm>
          <a:prstGeom prst="rect">
            <a:avLst/>
          </a:prstGeom>
          <a:solidFill>
            <a:srgbClr val="D16A34">
              <a:alpha val="100000"/>
            </a:srgbClr>
          </a:solidFill>
        </p:spPr>
        <p:txBody>
          <a:bodyPr wrap="none" lIns="0" tIns="0" rIns="0" bIns="0"/>
          <a:lstStyle/>
          <a:p>
            <a:endParaRPr/>
          </a:p>
        </p:txBody>
      </p:sp>
      <p:sp>
        <p:nvSpPr>
          <p:cNvPr id="178" name="Title 3"/>
          <p:cNvSpPr>
            <a:spLocks noGrp="1"/>
          </p:cNvSpPr>
          <p:nvPr/>
        </p:nvSpPr>
        <p:spPr>
          <a:xfrm>
            <a:off x="9283010" y="6035042"/>
            <a:ext cx="127000" cy="114300"/>
          </a:xfrm>
          <a:custGeom>
            <a:avLst/>
            <a:gdLst/>
            <a:ahLst/>
            <a:cxnLst/>
            <a:rect l="0" t="0" r="0" b="0"/>
            <a:pathLst>
              <a:path w="127000" h="114300">
                <a:moveTo>
                  <a:pt x="9084" y="105827"/>
                </a:moveTo>
                <a:lnTo>
                  <a:pt x="29061" y="58799"/>
                </a:lnTo>
                <a:lnTo>
                  <a:pt x="9084" y="11771"/>
                </a:lnTo>
                <a:lnTo>
                  <a:pt x="120564" y="58799"/>
                </a:lnTo>
                <a:close/>
              </a:path>
            </a:pathLst>
          </a:custGeom>
          <a:solidFill>
            <a:srgbClr val="D16A34">
              <a:alpha val="100000"/>
            </a:srgbClr>
          </a:solidFill>
        </p:spPr>
        <p:txBody>
          <a:bodyPr wrap="none" lIns="0" tIns="0" rIns="0" bIns="0"/>
          <a:lstStyle/>
          <a:p>
            <a:endParaRPr/>
          </a:p>
        </p:txBody>
      </p:sp>
      <p:sp>
        <p:nvSpPr>
          <p:cNvPr id="180" name="Title 3"/>
          <p:cNvSpPr>
            <a:spLocks noGrp="1"/>
          </p:cNvSpPr>
          <p:nvPr/>
        </p:nvSpPr>
        <p:spPr>
          <a:xfrm>
            <a:off x="10489510" y="5069148"/>
            <a:ext cx="254000" cy="25400"/>
          </a:xfrm>
          <a:prstGeom prst="rect">
            <a:avLst/>
          </a:prstGeom>
          <a:solidFill>
            <a:srgbClr val="D16A34">
              <a:alpha val="100000"/>
            </a:srgbClr>
          </a:solidFill>
        </p:spPr>
        <p:txBody>
          <a:bodyPr wrap="none" lIns="0" tIns="0" rIns="0" bIns="0"/>
          <a:lstStyle/>
          <a:p>
            <a:endParaRPr/>
          </a:p>
        </p:txBody>
      </p:sp>
      <p:sp>
        <p:nvSpPr>
          <p:cNvPr id="181" name="Title 3"/>
          <p:cNvSpPr>
            <a:spLocks noGrp="1"/>
          </p:cNvSpPr>
          <p:nvPr/>
        </p:nvSpPr>
        <p:spPr>
          <a:xfrm>
            <a:off x="10705410" y="5031048"/>
            <a:ext cx="114300" cy="114300"/>
          </a:xfrm>
          <a:custGeom>
            <a:avLst/>
            <a:gdLst/>
            <a:ahLst/>
            <a:cxnLst/>
            <a:rect l="0" t="0" r="0" b="0"/>
            <a:pathLst>
              <a:path w="114300" h="114300">
                <a:moveTo>
                  <a:pt x="967" y="103173"/>
                </a:moveTo>
                <a:lnTo>
                  <a:pt x="20944" y="56145"/>
                </a:lnTo>
                <a:lnTo>
                  <a:pt x="967" y="9117"/>
                </a:lnTo>
                <a:lnTo>
                  <a:pt x="112448" y="56145"/>
                </a:lnTo>
                <a:close/>
              </a:path>
            </a:pathLst>
          </a:custGeom>
          <a:solidFill>
            <a:srgbClr val="D16A34">
              <a:alpha val="100000"/>
            </a:srgbClr>
          </a:solidFill>
        </p:spPr>
        <p:txBody>
          <a:bodyPr wrap="none" lIns="0" tIns="0" rIns="0" bIns="0"/>
          <a:lstStyle/>
          <a:p>
            <a:endParaRPr/>
          </a:p>
        </p:txBody>
      </p:sp>
      <p:sp>
        <p:nvSpPr>
          <p:cNvPr id="182" name="Title 3"/>
          <p:cNvSpPr>
            <a:spLocks noGrp="1"/>
          </p:cNvSpPr>
          <p:nvPr/>
        </p:nvSpPr>
        <p:spPr>
          <a:xfrm>
            <a:off x="9016310" y="5577495"/>
            <a:ext cx="254000" cy="25400"/>
          </a:xfrm>
          <a:prstGeom prst="rect">
            <a:avLst/>
          </a:prstGeom>
          <a:solidFill>
            <a:srgbClr val="D16A34">
              <a:alpha val="100000"/>
            </a:srgbClr>
          </a:solidFill>
        </p:spPr>
        <p:txBody>
          <a:bodyPr wrap="none" lIns="0" tIns="0" rIns="0" bIns="0"/>
          <a:lstStyle/>
          <a:p>
            <a:endParaRPr/>
          </a:p>
        </p:txBody>
      </p:sp>
      <p:sp>
        <p:nvSpPr>
          <p:cNvPr id="183" name="Title 3"/>
          <p:cNvSpPr>
            <a:spLocks noGrp="1"/>
          </p:cNvSpPr>
          <p:nvPr/>
        </p:nvSpPr>
        <p:spPr>
          <a:xfrm>
            <a:off x="9232210" y="5539395"/>
            <a:ext cx="114300" cy="114300"/>
          </a:xfrm>
          <a:custGeom>
            <a:avLst/>
            <a:gdLst/>
            <a:ahLst/>
            <a:cxnLst/>
            <a:rect l="0" t="0" r="0" b="0"/>
            <a:pathLst>
              <a:path w="114300" h="114300">
                <a:moveTo>
                  <a:pt x="967" y="103173"/>
                </a:moveTo>
                <a:lnTo>
                  <a:pt x="20944" y="56145"/>
                </a:lnTo>
                <a:lnTo>
                  <a:pt x="967" y="9117"/>
                </a:lnTo>
                <a:lnTo>
                  <a:pt x="112448" y="56145"/>
                </a:lnTo>
                <a:close/>
              </a:path>
            </a:pathLst>
          </a:custGeom>
          <a:solidFill>
            <a:srgbClr val="D16A34">
              <a:alpha val="100000"/>
            </a:srgbClr>
          </a:solidFill>
        </p:spPr>
        <p:txBody>
          <a:bodyPr wrap="none" lIns="0" tIns="0" rIns="0" bIns="0"/>
          <a:lstStyle/>
          <a:p>
            <a:endParaRPr/>
          </a:p>
        </p:txBody>
      </p:sp>
      <p:sp>
        <p:nvSpPr>
          <p:cNvPr id="184" name="Title 3"/>
          <p:cNvSpPr>
            <a:spLocks noGrp="1"/>
          </p:cNvSpPr>
          <p:nvPr/>
        </p:nvSpPr>
        <p:spPr>
          <a:xfrm>
            <a:off x="7263710" y="4954848"/>
            <a:ext cx="1485900" cy="254000"/>
          </a:xfrm>
          <a:custGeom>
            <a:avLst/>
            <a:gdLst/>
            <a:ahLst/>
            <a:cxnLst/>
            <a:rect l="0" t="0" r="0" b="0"/>
            <a:pathLst>
              <a:path w="1485900" h="254000">
                <a:moveTo>
                  <a:pt x="1405724" y="241363"/>
                </a:moveTo>
                <a:lnTo>
                  <a:pt x="1380324" y="241363"/>
                </a:lnTo>
                <a:lnTo>
                  <a:pt x="1380324" y="244538"/>
                </a:lnTo>
                <a:lnTo>
                  <a:pt x="1405724" y="244538"/>
                </a:lnTo>
                <a:close/>
                <a:moveTo>
                  <a:pt x="1367624" y="241363"/>
                </a:moveTo>
                <a:lnTo>
                  <a:pt x="1342224" y="241363"/>
                </a:lnTo>
                <a:lnTo>
                  <a:pt x="1342224" y="244538"/>
                </a:lnTo>
                <a:lnTo>
                  <a:pt x="1367624" y="244538"/>
                </a:lnTo>
                <a:close/>
                <a:moveTo>
                  <a:pt x="1329524" y="241363"/>
                </a:moveTo>
                <a:lnTo>
                  <a:pt x="1304124" y="241363"/>
                </a:lnTo>
                <a:lnTo>
                  <a:pt x="1304124" y="244538"/>
                </a:lnTo>
                <a:lnTo>
                  <a:pt x="1329524" y="244538"/>
                </a:lnTo>
                <a:close/>
                <a:moveTo>
                  <a:pt x="1291424" y="241363"/>
                </a:moveTo>
                <a:lnTo>
                  <a:pt x="1266024" y="241363"/>
                </a:lnTo>
                <a:lnTo>
                  <a:pt x="1266024" y="244538"/>
                </a:lnTo>
                <a:lnTo>
                  <a:pt x="1291424" y="244538"/>
                </a:lnTo>
                <a:close/>
                <a:moveTo>
                  <a:pt x="1253324" y="241363"/>
                </a:moveTo>
                <a:lnTo>
                  <a:pt x="1227924" y="241363"/>
                </a:lnTo>
                <a:lnTo>
                  <a:pt x="1227924" y="244538"/>
                </a:lnTo>
                <a:lnTo>
                  <a:pt x="1253324" y="244538"/>
                </a:lnTo>
                <a:close/>
                <a:moveTo>
                  <a:pt x="1215224" y="241363"/>
                </a:moveTo>
                <a:lnTo>
                  <a:pt x="1189824" y="241363"/>
                </a:lnTo>
                <a:lnTo>
                  <a:pt x="1189824" y="244538"/>
                </a:lnTo>
                <a:lnTo>
                  <a:pt x="1215224" y="244538"/>
                </a:lnTo>
                <a:close/>
                <a:moveTo>
                  <a:pt x="1177124" y="241363"/>
                </a:moveTo>
                <a:lnTo>
                  <a:pt x="1151724" y="241363"/>
                </a:lnTo>
                <a:lnTo>
                  <a:pt x="1151724" y="244538"/>
                </a:lnTo>
                <a:lnTo>
                  <a:pt x="1177124" y="244538"/>
                </a:lnTo>
                <a:close/>
                <a:moveTo>
                  <a:pt x="1139024" y="241363"/>
                </a:moveTo>
                <a:lnTo>
                  <a:pt x="1113624" y="241363"/>
                </a:lnTo>
                <a:lnTo>
                  <a:pt x="1113624" y="244538"/>
                </a:lnTo>
                <a:lnTo>
                  <a:pt x="1139024" y="244538"/>
                </a:lnTo>
                <a:close/>
                <a:moveTo>
                  <a:pt x="1100924" y="241363"/>
                </a:moveTo>
                <a:lnTo>
                  <a:pt x="1075524" y="241363"/>
                </a:lnTo>
                <a:lnTo>
                  <a:pt x="1075524" y="244538"/>
                </a:lnTo>
                <a:lnTo>
                  <a:pt x="1100924" y="244538"/>
                </a:lnTo>
                <a:close/>
                <a:moveTo>
                  <a:pt x="1062824" y="241363"/>
                </a:moveTo>
                <a:lnTo>
                  <a:pt x="1037424" y="241363"/>
                </a:lnTo>
                <a:lnTo>
                  <a:pt x="1037424" y="244538"/>
                </a:lnTo>
                <a:lnTo>
                  <a:pt x="1062824" y="244538"/>
                </a:lnTo>
                <a:close/>
                <a:moveTo>
                  <a:pt x="1024724" y="241363"/>
                </a:moveTo>
                <a:lnTo>
                  <a:pt x="999324" y="241363"/>
                </a:lnTo>
                <a:lnTo>
                  <a:pt x="999324" y="244538"/>
                </a:lnTo>
                <a:lnTo>
                  <a:pt x="1024724" y="244538"/>
                </a:lnTo>
                <a:close/>
                <a:moveTo>
                  <a:pt x="986624" y="241363"/>
                </a:moveTo>
                <a:lnTo>
                  <a:pt x="961224" y="241363"/>
                </a:lnTo>
                <a:lnTo>
                  <a:pt x="961224" y="244538"/>
                </a:lnTo>
                <a:lnTo>
                  <a:pt x="986624" y="244538"/>
                </a:lnTo>
                <a:close/>
                <a:moveTo>
                  <a:pt x="948524" y="241363"/>
                </a:moveTo>
                <a:lnTo>
                  <a:pt x="923124" y="241363"/>
                </a:lnTo>
                <a:lnTo>
                  <a:pt x="923124" y="244538"/>
                </a:lnTo>
                <a:lnTo>
                  <a:pt x="948524" y="244538"/>
                </a:lnTo>
                <a:close/>
                <a:moveTo>
                  <a:pt x="910424" y="241363"/>
                </a:moveTo>
                <a:lnTo>
                  <a:pt x="885024" y="241363"/>
                </a:lnTo>
                <a:lnTo>
                  <a:pt x="885024" y="244538"/>
                </a:lnTo>
                <a:lnTo>
                  <a:pt x="910424" y="244538"/>
                </a:lnTo>
                <a:close/>
                <a:moveTo>
                  <a:pt x="872324" y="241363"/>
                </a:moveTo>
                <a:lnTo>
                  <a:pt x="846924" y="241363"/>
                </a:lnTo>
                <a:lnTo>
                  <a:pt x="846924" y="244538"/>
                </a:lnTo>
                <a:lnTo>
                  <a:pt x="872324" y="244538"/>
                </a:lnTo>
                <a:close/>
                <a:moveTo>
                  <a:pt x="834224" y="241363"/>
                </a:moveTo>
                <a:lnTo>
                  <a:pt x="808824" y="241363"/>
                </a:lnTo>
                <a:lnTo>
                  <a:pt x="808824" y="244538"/>
                </a:lnTo>
                <a:lnTo>
                  <a:pt x="834224" y="244538"/>
                </a:lnTo>
                <a:close/>
                <a:moveTo>
                  <a:pt x="796124" y="241363"/>
                </a:moveTo>
                <a:lnTo>
                  <a:pt x="770724" y="241363"/>
                </a:lnTo>
                <a:lnTo>
                  <a:pt x="770724" y="244538"/>
                </a:lnTo>
                <a:lnTo>
                  <a:pt x="796124" y="244538"/>
                </a:lnTo>
                <a:close/>
                <a:moveTo>
                  <a:pt x="758024" y="241363"/>
                </a:moveTo>
                <a:lnTo>
                  <a:pt x="732624" y="241363"/>
                </a:lnTo>
                <a:lnTo>
                  <a:pt x="732624" y="244538"/>
                </a:lnTo>
                <a:lnTo>
                  <a:pt x="758024" y="244538"/>
                </a:lnTo>
                <a:close/>
                <a:moveTo>
                  <a:pt x="719924" y="241363"/>
                </a:moveTo>
                <a:lnTo>
                  <a:pt x="694524" y="241363"/>
                </a:lnTo>
                <a:lnTo>
                  <a:pt x="694524" y="244538"/>
                </a:lnTo>
                <a:lnTo>
                  <a:pt x="719924" y="244538"/>
                </a:lnTo>
                <a:close/>
                <a:moveTo>
                  <a:pt x="681824" y="241363"/>
                </a:moveTo>
                <a:lnTo>
                  <a:pt x="656424" y="241363"/>
                </a:lnTo>
                <a:lnTo>
                  <a:pt x="656424" y="244538"/>
                </a:lnTo>
                <a:lnTo>
                  <a:pt x="681824" y="244538"/>
                </a:lnTo>
                <a:close/>
                <a:moveTo>
                  <a:pt x="643724" y="241363"/>
                </a:moveTo>
                <a:lnTo>
                  <a:pt x="618324" y="241363"/>
                </a:lnTo>
                <a:lnTo>
                  <a:pt x="618324" y="244538"/>
                </a:lnTo>
                <a:lnTo>
                  <a:pt x="643724" y="244538"/>
                </a:lnTo>
                <a:close/>
                <a:moveTo>
                  <a:pt x="605624" y="241363"/>
                </a:moveTo>
                <a:lnTo>
                  <a:pt x="580224" y="241363"/>
                </a:lnTo>
                <a:lnTo>
                  <a:pt x="580224" y="244538"/>
                </a:lnTo>
                <a:lnTo>
                  <a:pt x="605624" y="244538"/>
                </a:lnTo>
                <a:close/>
                <a:moveTo>
                  <a:pt x="567524" y="241363"/>
                </a:moveTo>
                <a:lnTo>
                  <a:pt x="542124" y="241363"/>
                </a:lnTo>
                <a:lnTo>
                  <a:pt x="542124" y="244538"/>
                </a:lnTo>
                <a:lnTo>
                  <a:pt x="567524" y="244538"/>
                </a:lnTo>
                <a:close/>
                <a:moveTo>
                  <a:pt x="529424" y="241363"/>
                </a:moveTo>
                <a:lnTo>
                  <a:pt x="504024" y="241363"/>
                </a:lnTo>
                <a:lnTo>
                  <a:pt x="504024" y="244538"/>
                </a:lnTo>
                <a:lnTo>
                  <a:pt x="529424" y="244538"/>
                </a:lnTo>
                <a:close/>
                <a:moveTo>
                  <a:pt x="491324" y="241363"/>
                </a:moveTo>
                <a:lnTo>
                  <a:pt x="465924" y="241363"/>
                </a:lnTo>
                <a:lnTo>
                  <a:pt x="465924" y="244538"/>
                </a:lnTo>
                <a:lnTo>
                  <a:pt x="491324" y="244538"/>
                </a:lnTo>
                <a:close/>
                <a:moveTo>
                  <a:pt x="453224" y="241363"/>
                </a:moveTo>
                <a:lnTo>
                  <a:pt x="427824" y="241363"/>
                </a:lnTo>
                <a:lnTo>
                  <a:pt x="427824" y="244538"/>
                </a:lnTo>
                <a:lnTo>
                  <a:pt x="453224" y="244538"/>
                </a:lnTo>
                <a:close/>
                <a:moveTo>
                  <a:pt x="415124" y="241363"/>
                </a:moveTo>
                <a:lnTo>
                  <a:pt x="389724" y="241363"/>
                </a:lnTo>
                <a:lnTo>
                  <a:pt x="389724" y="244538"/>
                </a:lnTo>
                <a:lnTo>
                  <a:pt x="415124" y="244538"/>
                </a:lnTo>
                <a:close/>
                <a:moveTo>
                  <a:pt x="377024" y="241363"/>
                </a:moveTo>
                <a:lnTo>
                  <a:pt x="351624" y="241363"/>
                </a:lnTo>
                <a:lnTo>
                  <a:pt x="351624" y="244538"/>
                </a:lnTo>
                <a:lnTo>
                  <a:pt x="377024" y="244538"/>
                </a:lnTo>
                <a:close/>
                <a:moveTo>
                  <a:pt x="338924" y="241363"/>
                </a:moveTo>
                <a:lnTo>
                  <a:pt x="313524" y="241363"/>
                </a:lnTo>
                <a:lnTo>
                  <a:pt x="313524" y="244538"/>
                </a:lnTo>
                <a:lnTo>
                  <a:pt x="338924" y="244538"/>
                </a:lnTo>
                <a:close/>
                <a:moveTo>
                  <a:pt x="300824" y="241363"/>
                </a:moveTo>
                <a:lnTo>
                  <a:pt x="275424" y="241363"/>
                </a:lnTo>
                <a:lnTo>
                  <a:pt x="275424" y="244538"/>
                </a:lnTo>
                <a:lnTo>
                  <a:pt x="300824" y="244538"/>
                </a:lnTo>
                <a:close/>
                <a:moveTo>
                  <a:pt x="262724" y="241363"/>
                </a:moveTo>
                <a:lnTo>
                  <a:pt x="237324" y="241363"/>
                </a:lnTo>
                <a:lnTo>
                  <a:pt x="237324" y="244538"/>
                </a:lnTo>
                <a:lnTo>
                  <a:pt x="262724" y="244538"/>
                </a:lnTo>
                <a:close/>
                <a:moveTo>
                  <a:pt x="224624" y="241363"/>
                </a:moveTo>
                <a:lnTo>
                  <a:pt x="199224" y="241363"/>
                </a:lnTo>
                <a:lnTo>
                  <a:pt x="199224" y="244538"/>
                </a:lnTo>
                <a:lnTo>
                  <a:pt x="224624" y="244538"/>
                </a:lnTo>
                <a:close/>
                <a:moveTo>
                  <a:pt x="186524" y="241363"/>
                </a:moveTo>
                <a:lnTo>
                  <a:pt x="161124" y="241363"/>
                </a:lnTo>
                <a:lnTo>
                  <a:pt x="161124" y="244538"/>
                </a:lnTo>
                <a:lnTo>
                  <a:pt x="186524" y="244538"/>
                </a:lnTo>
                <a:close/>
                <a:moveTo>
                  <a:pt x="148424" y="241363"/>
                </a:moveTo>
                <a:lnTo>
                  <a:pt x="123024" y="241363"/>
                </a:lnTo>
                <a:lnTo>
                  <a:pt x="123024" y="244538"/>
                </a:lnTo>
                <a:lnTo>
                  <a:pt x="148424" y="244538"/>
                </a:lnTo>
                <a:close/>
                <a:moveTo>
                  <a:pt x="110324" y="241363"/>
                </a:moveTo>
                <a:lnTo>
                  <a:pt x="84924" y="241363"/>
                </a:lnTo>
                <a:lnTo>
                  <a:pt x="84924" y="244538"/>
                </a:lnTo>
                <a:lnTo>
                  <a:pt x="110324" y="244538"/>
                </a:lnTo>
                <a:close/>
                <a:moveTo>
                  <a:pt x="72224" y="241363"/>
                </a:moveTo>
                <a:lnTo>
                  <a:pt x="46824" y="241363"/>
                </a:lnTo>
                <a:lnTo>
                  <a:pt x="46824" y="244538"/>
                </a:lnTo>
                <a:lnTo>
                  <a:pt x="72224" y="244538"/>
                </a:lnTo>
                <a:close/>
                <a:moveTo>
                  <a:pt x="34556" y="240486"/>
                </a:moveTo>
                <a:cubicBezTo>
                  <a:pt x="26492" y="238620"/>
                  <a:pt x="19481" y="233895"/>
                  <a:pt x="14668" y="227431"/>
                </a:cubicBezTo>
                <a:lnTo>
                  <a:pt x="12115" y="229336"/>
                </a:lnTo>
                <a:cubicBezTo>
                  <a:pt x="17373" y="236372"/>
                  <a:pt x="25019" y="241528"/>
                  <a:pt x="33832" y="243573"/>
                </a:cubicBezTo>
                <a:lnTo>
                  <a:pt x="34556" y="240486"/>
                </a:lnTo>
                <a:close/>
                <a:moveTo>
                  <a:pt x="9258" y="216649"/>
                </a:moveTo>
                <a:cubicBezTo>
                  <a:pt x="8343" y="213562"/>
                  <a:pt x="7861" y="210324"/>
                  <a:pt x="7861" y="206959"/>
                </a:cubicBezTo>
                <a:lnTo>
                  <a:pt x="7861" y="191833"/>
                </a:lnTo>
                <a:lnTo>
                  <a:pt x="4686" y="191833"/>
                </a:lnTo>
                <a:lnTo>
                  <a:pt x="4686" y="206959"/>
                </a:lnTo>
                <a:cubicBezTo>
                  <a:pt x="4686" y="210629"/>
                  <a:pt x="5219" y="214185"/>
                  <a:pt x="6210" y="217538"/>
                </a:cubicBezTo>
                <a:lnTo>
                  <a:pt x="9258" y="216649"/>
                </a:lnTo>
                <a:close/>
                <a:moveTo>
                  <a:pt x="7861" y="153733"/>
                </a:moveTo>
                <a:lnTo>
                  <a:pt x="4686" y="153733"/>
                </a:lnTo>
                <a:lnTo>
                  <a:pt x="4686" y="179133"/>
                </a:lnTo>
                <a:lnTo>
                  <a:pt x="7861" y="179133"/>
                </a:lnTo>
                <a:close/>
                <a:moveTo>
                  <a:pt x="7861" y="115633"/>
                </a:moveTo>
                <a:lnTo>
                  <a:pt x="4686" y="115633"/>
                </a:lnTo>
                <a:lnTo>
                  <a:pt x="4686" y="141033"/>
                </a:lnTo>
                <a:lnTo>
                  <a:pt x="7861" y="141033"/>
                </a:lnTo>
                <a:close/>
                <a:moveTo>
                  <a:pt x="7861" y="77533"/>
                </a:moveTo>
                <a:lnTo>
                  <a:pt x="4686" y="77533"/>
                </a:lnTo>
                <a:lnTo>
                  <a:pt x="4686" y="102933"/>
                </a:lnTo>
                <a:lnTo>
                  <a:pt x="7861" y="102933"/>
                </a:lnTo>
                <a:close/>
                <a:moveTo>
                  <a:pt x="7861" y="39433"/>
                </a:moveTo>
                <a:lnTo>
                  <a:pt x="4686" y="39433"/>
                </a:lnTo>
                <a:lnTo>
                  <a:pt x="4686" y="64833"/>
                </a:lnTo>
                <a:lnTo>
                  <a:pt x="7861" y="64833"/>
                </a:lnTo>
                <a:close/>
                <a:moveTo>
                  <a:pt x="9423" y="27381"/>
                </a:moveTo>
                <a:cubicBezTo>
                  <a:pt x="11899" y="19545"/>
                  <a:pt x="17119" y="12877"/>
                  <a:pt x="23952" y="8546"/>
                </a:cubicBezTo>
                <a:lnTo>
                  <a:pt x="22263" y="5867"/>
                </a:lnTo>
                <a:cubicBezTo>
                  <a:pt x="14795" y="10591"/>
                  <a:pt x="9105" y="17856"/>
                  <a:pt x="6400" y="26428"/>
                </a:cubicBezTo>
                <a:lnTo>
                  <a:pt x="9423" y="27381"/>
                </a:lnTo>
                <a:close/>
                <a:moveTo>
                  <a:pt x="35128" y="3988"/>
                </a:moveTo>
                <a:cubicBezTo>
                  <a:pt x="37439" y="3492"/>
                  <a:pt x="39814" y="3238"/>
                  <a:pt x="42265" y="3238"/>
                </a:cubicBezTo>
                <a:lnTo>
                  <a:pt x="60147" y="3238"/>
                </a:lnTo>
                <a:lnTo>
                  <a:pt x="60147" y="63"/>
                </a:lnTo>
                <a:lnTo>
                  <a:pt x="42265" y="63"/>
                </a:lnTo>
                <a:cubicBezTo>
                  <a:pt x="39598" y="63"/>
                  <a:pt x="36982" y="342"/>
                  <a:pt x="34467" y="875"/>
                </a:cubicBezTo>
                <a:close/>
                <a:moveTo>
                  <a:pt x="72847" y="3238"/>
                </a:moveTo>
                <a:lnTo>
                  <a:pt x="98247" y="3238"/>
                </a:lnTo>
                <a:lnTo>
                  <a:pt x="98247" y="63"/>
                </a:lnTo>
                <a:lnTo>
                  <a:pt x="72847" y="63"/>
                </a:lnTo>
                <a:close/>
                <a:moveTo>
                  <a:pt x="110947" y="3238"/>
                </a:moveTo>
                <a:lnTo>
                  <a:pt x="136347" y="3238"/>
                </a:lnTo>
                <a:lnTo>
                  <a:pt x="136347" y="63"/>
                </a:lnTo>
                <a:lnTo>
                  <a:pt x="110947" y="63"/>
                </a:lnTo>
                <a:close/>
                <a:moveTo>
                  <a:pt x="149047" y="3238"/>
                </a:moveTo>
                <a:lnTo>
                  <a:pt x="174447" y="3238"/>
                </a:lnTo>
                <a:lnTo>
                  <a:pt x="174447" y="63"/>
                </a:lnTo>
                <a:lnTo>
                  <a:pt x="149047" y="63"/>
                </a:lnTo>
                <a:close/>
                <a:moveTo>
                  <a:pt x="187147" y="3238"/>
                </a:moveTo>
                <a:lnTo>
                  <a:pt x="212547" y="3238"/>
                </a:lnTo>
                <a:lnTo>
                  <a:pt x="212547" y="63"/>
                </a:lnTo>
                <a:lnTo>
                  <a:pt x="187147" y="63"/>
                </a:lnTo>
                <a:close/>
                <a:moveTo>
                  <a:pt x="225247" y="3238"/>
                </a:moveTo>
                <a:lnTo>
                  <a:pt x="250647" y="3238"/>
                </a:lnTo>
                <a:lnTo>
                  <a:pt x="250647" y="63"/>
                </a:lnTo>
                <a:lnTo>
                  <a:pt x="225247" y="63"/>
                </a:lnTo>
                <a:close/>
                <a:moveTo>
                  <a:pt x="263347" y="3238"/>
                </a:moveTo>
                <a:lnTo>
                  <a:pt x="288747" y="3238"/>
                </a:lnTo>
                <a:lnTo>
                  <a:pt x="288747" y="63"/>
                </a:lnTo>
                <a:lnTo>
                  <a:pt x="263347" y="63"/>
                </a:lnTo>
                <a:close/>
                <a:moveTo>
                  <a:pt x="301447" y="3238"/>
                </a:moveTo>
                <a:lnTo>
                  <a:pt x="326847" y="3238"/>
                </a:lnTo>
                <a:lnTo>
                  <a:pt x="326847" y="63"/>
                </a:lnTo>
                <a:lnTo>
                  <a:pt x="301447" y="63"/>
                </a:lnTo>
                <a:close/>
                <a:moveTo>
                  <a:pt x="339547" y="3238"/>
                </a:moveTo>
                <a:lnTo>
                  <a:pt x="364947" y="3238"/>
                </a:lnTo>
                <a:lnTo>
                  <a:pt x="364947" y="63"/>
                </a:lnTo>
                <a:lnTo>
                  <a:pt x="339547" y="63"/>
                </a:lnTo>
                <a:close/>
                <a:moveTo>
                  <a:pt x="377647" y="3238"/>
                </a:moveTo>
                <a:lnTo>
                  <a:pt x="403047" y="3238"/>
                </a:lnTo>
                <a:lnTo>
                  <a:pt x="403047" y="63"/>
                </a:lnTo>
                <a:lnTo>
                  <a:pt x="377647" y="63"/>
                </a:lnTo>
                <a:close/>
                <a:moveTo>
                  <a:pt x="415747" y="3238"/>
                </a:moveTo>
                <a:lnTo>
                  <a:pt x="441147" y="3238"/>
                </a:lnTo>
                <a:lnTo>
                  <a:pt x="441147" y="63"/>
                </a:lnTo>
                <a:lnTo>
                  <a:pt x="415747" y="63"/>
                </a:lnTo>
                <a:close/>
                <a:moveTo>
                  <a:pt x="453847" y="3238"/>
                </a:moveTo>
                <a:lnTo>
                  <a:pt x="479247" y="3238"/>
                </a:lnTo>
                <a:lnTo>
                  <a:pt x="479247" y="63"/>
                </a:lnTo>
                <a:lnTo>
                  <a:pt x="453847" y="63"/>
                </a:lnTo>
                <a:close/>
                <a:moveTo>
                  <a:pt x="491947" y="3238"/>
                </a:moveTo>
                <a:lnTo>
                  <a:pt x="517347" y="3238"/>
                </a:lnTo>
                <a:lnTo>
                  <a:pt x="517347" y="63"/>
                </a:lnTo>
                <a:lnTo>
                  <a:pt x="491947" y="63"/>
                </a:lnTo>
                <a:close/>
                <a:moveTo>
                  <a:pt x="530047" y="3238"/>
                </a:moveTo>
                <a:lnTo>
                  <a:pt x="555447" y="3238"/>
                </a:lnTo>
                <a:lnTo>
                  <a:pt x="555447" y="63"/>
                </a:lnTo>
                <a:lnTo>
                  <a:pt x="530047" y="63"/>
                </a:lnTo>
                <a:close/>
                <a:moveTo>
                  <a:pt x="568147" y="3238"/>
                </a:moveTo>
                <a:lnTo>
                  <a:pt x="593547" y="3238"/>
                </a:lnTo>
                <a:lnTo>
                  <a:pt x="593547" y="63"/>
                </a:lnTo>
                <a:lnTo>
                  <a:pt x="568147" y="63"/>
                </a:lnTo>
                <a:close/>
                <a:moveTo>
                  <a:pt x="606247" y="3238"/>
                </a:moveTo>
                <a:lnTo>
                  <a:pt x="631647" y="3238"/>
                </a:lnTo>
                <a:lnTo>
                  <a:pt x="631647" y="63"/>
                </a:lnTo>
                <a:lnTo>
                  <a:pt x="606247" y="63"/>
                </a:lnTo>
                <a:close/>
                <a:moveTo>
                  <a:pt x="644347" y="3238"/>
                </a:moveTo>
                <a:lnTo>
                  <a:pt x="669747" y="3238"/>
                </a:lnTo>
                <a:lnTo>
                  <a:pt x="669747" y="63"/>
                </a:lnTo>
                <a:lnTo>
                  <a:pt x="644347" y="63"/>
                </a:lnTo>
                <a:close/>
                <a:moveTo>
                  <a:pt x="682447" y="3238"/>
                </a:moveTo>
                <a:lnTo>
                  <a:pt x="707847" y="3238"/>
                </a:lnTo>
                <a:lnTo>
                  <a:pt x="707847" y="63"/>
                </a:lnTo>
                <a:lnTo>
                  <a:pt x="682447" y="63"/>
                </a:lnTo>
                <a:close/>
                <a:moveTo>
                  <a:pt x="720547" y="3238"/>
                </a:moveTo>
                <a:lnTo>
                  <a:pt x="745947" y="3238"/>
                </a:lnTo>
                <a:lnTo>
                  <a:pt x="745947" y="63"/>
                </a:lnTo>
                <a:lnTo>
                  <a:pt x="720547" y="63"/>
                </a:lnTo>
                <a:close/>
                <a:moveTo>
                  <a:pt x="758647" y="3238"/>
                </a:moveTo>
                <a:lnTo>
                  <a:pt x="784047" y="3238"/>
                </a:lnTo>
                <a:lnTo>
                  <a:pt x="784047" y="63"/>
                </a:lnTo>
                <a:lnTo>
                  <a:pt x="758647" y="63"/>
                </a:lnTo>
                <a:close/>
                <a:moveTo>
                  <a:pt x="796747" y="3238"/>
                </a:moveTo>
                <a:lnTo>
                  <a:pt x="822147" y="3238"/>
                </a:lnTo>
                <a:lnTo>
                  <a:pt x="822147" y="63"/>
                </a:lnTo>
                <a:lnTo>
                  <a:pt x="796747" y="63"/>
                </a:lnTo>
                <a:close/>
                <a:moveTo>
                  <a:pt x="834847" y="3238"/>
                </a:moveTo>
                <a:lnTo>
                  <a:pt x="860247" y="3238"/>
                </a:lnTo>
                <a:lnTo>
                  <a:pt x="860247" y="63"/>
                </a:lnTo>
                <a:lnTo>
                  <a:pt x="834847" y="63"/>
                </a:lnTo>
                <a:close/>
                <a:moveTo>
                  <a:pt x="872947" y="3238"/>
                </a:moveTo>
                <a:lnTo>
                  <a:pt x="898347" y="3238"/>
                </a:lnTo>
                <a:lnTo>
                  <a:pt x="898347" y="63"/>
                </a:lnTo>
                <a:lnTo>
                  <a:pt x="872947" y="63"/>
                </a:lnTo>
                <a:close/>
                <a:moveTo>
                  <a:pt x="911047" y="3238"/>
                </a:moveTo>
                <a:lnTo>
                  <a:pt x="936447" y="3238"/>
                </a:lnTo>
                <a:lnTo>
                  <a:pt x="936447" y="63"/>
                </a:lnTo>
                <a:lnTo>
                  <a:pt x="911047" y="63"/>
                </a:lnTo>
                <a:close/>
                <a:moveTo>
                  <a:pt x="949147" y="3238"/>
                </a:moveTo>
                <a:lnTo>
                  <a:pt x="974547" y="3238"/>
                </a:lnTo>
                <a:lnTo>
                  <a:pt x="974547" y="63"/>
                </a:lnTo>
                <a:lnTo>
                  <a:pt x="949147" y="63"/>
                </a:lnTo>
                <a:close/>
                <a:moveTo>
                  <a:pt x="987247" y="3238"/>
                </a:moveTo>
                <a:lnTo>
                  <a:pt x="1012647" y="3238"/>
                </a:lnTo>
                <a:lnTo>
                  <a:pt x="1012647" y="63"/>
                </a:lnTo>
                <a:lnTo>
                  <a:pt x="987247" y="63"/>
                </a:lnTo>
                <a:close/>
                <a:moveTo>
                  <a:pt x="1025334" y="3238"/>
                </a:moveTo>
                <a:lnTo>
                  <a:pt x="1050734" y="3238"/>
                </a:lnTo>
                <a:lnTo>
                  <a:pt x="1050734" y="63"/>
                </a:lnTo>
                <a:lnTo>
                  <a:pt x="1025334" y="63"/>
                </a:lnTo>
                <a:close/>
                <a:moveTo>
                  <a:pt x="1063434" y="3238"/>
                </a:moveTo>
                <a:lnTo>
                  <a:pt x="1088834" y="3238"/>
                </a:lnTo>
                <a:lnTo>
                  <a:pt x="1088834" y="63"/>
                </a:lnTo>
                <a:lnTo>
                  <a:pt x="1063434" y="63"/>
                </a:lnTo>
                <a:close/>
                <a:moveTo>
                  <a:pt x="1101534" y="3238"/>
                </a:moveTo>
                <a:lnTo>
                  <a:pt x="1126934" y="3238"/>
                </a:lnTo>
                <a:lnTo>
                  <a:pt x="1126934" y="63"/>
                </a:lnTo>
                <a:lnTo>
                  <a:pt x="1101534" y="63"/>
                </a:lnTo>
                <a:close/>
                <a:moveTo>
                  <a:pt x="1139634" y="3238"/>
                </a:moveTo>
                <a:lnTo>
                  <a:pt x="1165034" y="3238"/>
                </a:lnTo>
                <a:lnTo>
                  <a:pt x="1165034" y="63"/>
                </a:lnTo>
                <a:lnTo>
                  <a:pt x="1139634" y="63"/>
                </a:lnTo>
                <a:close/>
                <a:moveTo>
                  <a:pt x="1177734" y="3238"/>
                </a:moveTo>
                <a:lnTo>
                  <a:pt x="1203134" y="3238"/>
                </a:lnTo>
                <a:lnTo>
                  <a:pt x="1203134" y="63"/>
                </a:lnTo>
                <a:lnTo>
                  <a:pt x="1177734" y="63"/>
                </a:lnTo>
                <a:close/>
                <a:moveTo>
                  <a:pt x="1215834" y="3238"/>
                </a:moveTo>
                <a:lnTo>
                  <a:pt x="1241234" y="3238"/>
                </a:lnTo>
                <a:lnTo>
                  <a:pt x="1241234" y="63"/>
                </a:lnTo>
                <a:lnTo>
                  <a:pt x="1215834" y="63"/>
                </a:lnTo>
                <a:close/>
                <a:moveTo>
                  <a:pt x="1253934" y="3238"/>
                </a:moveTo>
                <a:lnTo>
                  <a:pt x="1279334" y="3238"/>
                </a:lnTo>
                <a:lnTo>
                  <a:pt x="1279334" y="63"/>
                </a:lnTo>
                <a:lnTo>
                  <a:pt x="1253934" y="63"/>
                </a:lnTo>
                <a:close/>
                <a:moveTo>
                  <a:pt x="1292034" y="3238"/>
                </a:moveTo>
                <a:lnTo>
                  <a:pt x="1317434" y="3238"/>
                </a:lnTo>
                <a:lnTo>
                  <a:pt x="1317434" y="63"/>
                </a:lnTo>
                <a:lnTo>
                  <a:pt x="1292034" y="63"/>
                </a:lnTo>
                <a:close/>
                <a:moveTo>
                  <a:pt x="1330134" y="3238"/>
                </a:moveTo>
                <a:lnTo>
                  <a:pt x="1355534" y="3238"/>
                </a:lnTo>
                <a:lnTo>
                  <a:pt x="1355534" y="63"/>
                </a:lnTo>
                <a:lnTo>
                  <a:pt x="1330134" y="63"/>
                </a:lnTo>
                <a:close/>
                <a:moveTo>
                  <a:pt x="1368234" y="3238"/>
                </a:moveTo>
                <a:lnTo>
                  <a:pt x="1393634" y="3238"/>
                </a:lnTo>
                <a:lnTo>
                  <a:pt x="1393634" y="63"/>
                </a:lnTo>
                <a:lnTo>
                  <a:pt x="1368234" y="63"/>
                </a:lnTo>
                <a:close/>
                <a:moveTo>
                  <a:pt x="1406334" y="3238"/>
                </a:moveTo>
                <a:lnTo>
                  <a:pt x="1431734" y="3238"/>
                </a:lnTo>
                <a:lnTo>
                  <a:pt x="1431734" y="63"/>
                </a:lnTo>
                <a:lnTo>
                  <a:pt x="1406334" y="63"/>
                </a:lnTo>
                <a:close/>
                <a:moveTo>
                  <a:pt x="1444409" y="3238"/>
                </a:moveTo>
                <a:cubicBezTo>
                  <a:pt x="1452879" y="3390"/>
                  <a:pt x="1460614" y="6616"/>
                  <a:pt x="1466558" y="11874"/>
                </a:cubicBezTo>
                <a:lnTo>
                  <a:pt x="1468653" y="9499"/>
                </a:lnTo>
                <a:cubicBezTo>
                  <a:pt x="1462176" y="3771"/>
                  <a:pt x="1453718" y="228"/>
                  <a:pt x="1444472" y="63"/>
                </a:cubicBezTo>
                <a:lnTo>
                  <a:pt x="1444409" y="3238"/>
                </a:lnTo>
                <a:close/>
                <a:moveTo>
                  <a:pt x="1474089" y="21323"/>
                </a:moveTo>
                <a:cubicBezTo>
                  <a:pt x="1476730" y="26187"/>
                  <a:pt x="1478229" y="31750"/>
                  <a:pt x="1478229" y="37655"/>
                </a:cubicBezTo>
                <a:lnTo>
                  <a:pt x="1478229" y="45237"/>
                </a:lnTo>
                <a:lnTo>
                  <a:pt x="1481404" y="45237"/>
                </a:lnTo>
                <a:lnTo>
                  <a:pt x="1481404" y="37655"/>
                </a:lnTo>
                <a:cubicBezTo>
                  <a:pt x="1481404" y="31204"/>
                  <a:pt x="1479765" y="25120"/>
                  <a:pt x="1476870" y="19811"/>
                </a:cubicBezTo>
                <a:lnTo>
                  <a:pt x="1474076" y="21323"/>
                </a:lnTo>
                <a:close/>
                <a:moveTo>
                  <a:pt x="1478229" y="83337"/>
                </a:moveTo>
                <a:lnTo>
                  <a:pt x="1481404" y="83337"/>
                </a:lnTo>
                <a:lnTo>
                  <a:pt x="1481404" y="57937"/>
                </a:lnTo>
                <a:lnTo>
                  <a:pt x="1478229" y="57937"/>
                </a:lnTo>
                <a:close/>
                <a:moveTo>
                  <a:pt x="1478229" y="121437"/>
                </a:moveTo>
                <a:lnTo>
                  <a:pt x="1481404" y="121437"/>
                </a:lnTo>
                <a:lnTo>
                  <a:pt x="1481404" y="96037"/>
                </a:lnTo>
                <a:lnTo>
                  <a:pt x="1478229" y="96037"/>
                </a:lnTo>
                <a:close/>
                <a:moveTo>
                  <a:pt x="1478229" y="159537"/>
                </a:moveTo>
                <a:lnTo>
                  <a:pt x="1481404" y="159537"/>
                </a:lnTo>
                <a:lnTo>
                  <a:pt x="1481404" y="134137"/>
                </a:lnTo>
                <a:lnTo>
                  <a:pt x="1478229" y="134137"/>
                </a:lnTo>
                <a:close/>
                <a:moveTo>
                  <a:pt x="1478229" y="197637"/>
                </a:moveTo>
                <a:lnTo>
                  <a:pt x="1481404" y="197637"/>
                </a:lnTo>
                <a:lnTo>
                  <a:pt x="1481404" y="172237"/>
                </a:lnTo>
                <a:lnTo>
                  <a:pt x="1478229" y="172237"/>
                </a:lnTo>
                <a:close/>
                <a:moveTo>
                  <a:pt x="1478076" y="210172"/>
                </a:moveTo>
                <a:cubicBezTo>
                  <a:pt x="1477289" y="218529"/>
                  <a:pt x="1473492" y="226034"/>
                  <a:pt x="1467764" y="231597"/>
                </a:cubicBezTo>
                <a:lnTo>
                  <a:pt x="1469986" y="233870"/>
                </a:lnTo>
                <a:cubicBezTo>
                  <a:pt x="1476222" y="227812"/>
                  <a:pt x="1480375" y="219608"/>
                  <a:pt x="1481239" y="210477"/>
                </a:cubicBezTo>
                <a:lnTo>
                  <a:pt x="1478076" y="210172"/>
                </a:lnTo>
                <a:close/>
                <a:moveTo>
                  <a:pt x="1457782" y="238379"/>
                </a:moveTo>
                <a:cubicBezTo>
                  <a:pt x="1453502" y="240296"/>
                  <a:pt x="1448777" y="241363"/>
                  <a:pt x="1443824" y="241363"/>
                </a:cubicBezTo>
                <a:lnTo>
                  <a:pt x="1418424" y="241363"/>
                </a:lnTo>
                <a:lnTo>
                  <a:pt x="1418424" y="244538"/>
                </a:lnTo>
                <a:lnTo>
                  <a:pt x="1443824" y="244538"/>
                </a:lnTo>
                <a:cubicBezTo>
                  <a:pt x="1449235" y="244538"/>
                  <a:pt x="1454404" y="243370"/>
                  <a:pt x="1459077" y="241287"/>
                </a:cubicBezTo>
                <a:close/>
              </a:path>
            </a:pathLst>
          </a:custGeom>
          <a:solidFill>
            <a:srgbClr val="D16A34">
              <a:alpha val="100000"/>
            </a:srgbClr>
          </a:solidFill>
        </p:spPr>
        <p:txBody>
          <a:bodyPr wrap="none" lIns="0" tIns="0" rIns="0" bIns="0"/>
          <a:lstStyle/>
          <a:p>
            <a:endParaRPr/>
          </a:p>
        </p:txBody>
      </p:sp>
      <p:sp>
        <p:nvSpPr>
          <p:cNvPr id="185" name="Title 3"/>
          <p:cNvSpPr>
            <a:spLocks noGrp="1"/>
          </p:cNvSpPr>
          <p:nvPr/>
        </p:nvSpPr>
        <p:spPr>
          <a:xfrm>
            <a:off x="7251010" y="4992948"/>
            <a:ext cx="1511300" cy="190500"/>
          </a:xfrm>
          <a:prstGeom prst="rect">
            <a:avLst/>
          </a:prstGeom>
        </p:spPr>
        <p:txBody>
          <a:bodyPr wrap="none" lIns="0" tIns="0" rIns="0" bIns="0"/>
          <a:lstStyle/>
          <a:p>
            <a:pPr>
              <a:lnSpc>
                <a:spcPts val="1200"/>
              </a:lnSpc>
            </a:pPr>
            <a:r>
              <a:rPr sz="900">
                <a:solidFill>
                  <a:srgbClr val="3F3837"/>
                </a:solidFill>
                <a:latin typeface="微软雅黑" panose="020B0503020204020204" charset="-122"/>
                <a:ea typeface="微软雅黑" panose="020B0503020204020204" charset="-122"/>
              </a:rPr>
              <a:t>企业内部人员操作业务系统</a:t>
            </a:r>
          </a:p>
        </p:txBody>
      </p:sp>
      <p:sp>
        <p:nvSpPr>
          <p:cNvPr id="186" name="Title 3"/>
          <p:cNvSpPr>
            <a:spLocks noGrp="1"/>
          </p:cNvSpPr>
          <p:nvPr/>
        </p:nvSpPr>
        <p:spPr>
          <a:xfrm>
            <a:off x="9244910" y="4954848"/>
            <a:ext cx="1168400" cy="254000"/>
          </a:xfrm>
          <a:custGeom>
            <a:avLst/>
            <a:gdLst/>
            <a:ahLst/>
            <a:cxnLst/>
            <a:rect l="0" t="0" r="0" b="0"/>
            <a:pathLst>
              <a:path w="1168400" h="254000">
                <a:moveTo>
                  <a:pt x="1088225" y="241363"/>
                </a:moveTo>
                <a:lnTo>
                  <a:pt x="1062825" y="241363"/>
                </a:lnTo>
                <a:lnTo>
                  <a:pt x="1062825" y="244538"/>
                </a:lnTo>
                <a:lnTo>
                  <a:pt x="1088225" y="244538"/>
                </a:lnTo>
                <a:close/>
                <a:moveTo>
                  <a:pt x="1050125" y="241363"/>
                </a:moveTo>
                <a:lnTo>
                  <a:pt x="1024725" y="241363"/>
                </a:lnTo>
                <a:lnTo>
                  <a:pt x="1024725" y="244538"/>
                </a:lnTo>
                <a:lnTo>
                  <a:pt x="1050125" y="244538"/>
                </a:lnTo>
                <a:close/>
                <a:moveTo>
                  <a:pt x="1012025" y="241363"/>
                </a:moveTo>
                <a:lnTo>
                  <a:pt x="986625" y="241363"/>
                </a:lnTo>
                <a:lnTo>
                  <a:pt x="986625" y="244538"/>
                </a:lnTo>
                <a:lnTo>
                  <a:pt x="1012025" y="244538"/>
                </a:lnTo>
                <a:close/>
                <a:moveTo>
                  <a:pt x="973925" y="241363"/>
                </a:moveTo>
                <a:lnTo>
                  <a:pt x="948525" y="241363"/>
                </a:lnTo>
                <a:lnTo>
                  <a:pt x="948525" y="244538"/>
                </a:lnTo>
                <a:lnTo>
                  <a:pt x="973925" y="244538"/>
                </a:lnTo>
                <a:close/>
                <a:moveTo>
                  <a:pt x="935825" y="241363"/>
                </a:moveTo>
                <a:lnTo>
                  <a:pt x="910425" y="241363"/>
                </a:lnTo>
                <a:lnTo>
                  <a:pt x="910425" y="244538"/>
                </a:lnTo>
                <a:lnTo>
                  <a:pt x="935825" y="244538"/>
                </a:lnTo>
                <a:close/>
                <a:moveTo>
                  <a:pt x="897725" y="241363"/>
                </a:moveTo>
                <a:lnTo>
                  <a:pt x="872325" y="241363"/>
                </a:lnTo>
                <a:lnTo>
                  <a:pt x="872325" y="244538"/>
                </a:lnTo>
                <a:lnTo>
                  <a:pt x="897725" y="244538"/>
                </a:lnTo>
                <a:close/>
                <a:moveTo>
                  <a:pt x="859625" y="241363"/>
                </a:moveTo>
                <a:lnTo>
                  <a:pt x="834225" y="241363"/>
                </a:lnTo>
                <a:lnTo>
                  <a:pt x="834225" y="244538"/>
                </a:lnTo>
                <a:lnTo>
                  <a:pt x="859625" y="244538"/>
                </a:lnTo>
                <a:close/>
                <a:moveTo>
                  <a:pt x="821525" y="241363"/>
                </a:moveTo>
                <a:lnTo>
                  <a:pt x="796125" y="241363"/>
                </a:lnTo>
                <a:lnTo>
                  <a:pt x="796125" y="244538"/>
                </a:lnTo>
                <a:lnTo>
                  <a:pt x="821525" y="244538"/>
                </a:lnTo>
                <a:close/>
                <a:moveTo>
                  <a:pt x="783425" y="241363"/>
                </a:moveTo>
                <a:lnTo>
                  <a:pt x="758025" y="241363"/>
                </a:lnTo>
                <a:lnTo>
                  <a:pt x="758025" y="244538"/>
                </a:lnTo>
                <a:lnTo>
                  <a:pt x="783425" y="244538"/>
                </a:lnTo>
                <a:close/>
                <a:moveTo>
                  <a:pt x="745325" y="241363"/>
                </a:moveTo>
                <a:lnTo>
                  <a:pt x="719925" y="241363"/>
                </a:lnTo>
                <a:lnTo>
                  <a:pt x="719925" y="244538"/>
                </a:lnTo>
                <a:lnTo>
                  <a:pt x="745325" y="244538"/>
                </a:lnTo>
                <a:close/>
                <a:moveTo>
                  <a:pt x="707225" y="241363"/>
                </a:moveTo>
                <a:lnTo>
                  <a:pt x="681825" y="241363"/>
                </a:lnTo>
                <a:lnTo>
                  <a:pt x="681825" y="244538"/>
                </a:lnTo>
                <a:lnTo>
                  <a:pt x="707225" y="244538"/>
                </a:lnTo>
                <a:close/>
                <a:moveTo>
                  <a:pt x="669125" y="241363"/>
                </a:moveTo>
                <a:lnTo>
                  <a:pt x="643725" y="241363"/>
                </a:lnTo>
                <a:lnTo>
                  <a:pt x="643725" y="244538"/>
                </a:lnTo>
                <a:lnTo>
                  <a:pt x="669125" y="244538"/>
                </a:lnTo>
                <a:close/>
                <a:moveTo>
                  <a:pt x="631025" y="241363"/>
                </a:moveTo>
                <a:lnTo>
                  <a:pt x="605625" y="241363"/>
                </a:lnTo>
                <a:lnTo>
                  <a:pt x="605625" y="244538"/>
                </a:lnTo>
                <a:lnTo>
                  <a:pt x="631025" y="244538"/>
                </a:lnTo>
                <a:close/>
                <a:moveTo>
                  <a:pt x="592925" y="241363"/>
                </a:moveTo>
                <a:lnTo>
                  <a:pt x="567525" y="241363"/>
                </a:lnTo>
                <a:lnTo>
                  <a:pt x="567525" y="244538"/>
                </a:lnTo>
                <a:lnTo>
                  <a:pt x="592925" y="244538"/>
                </a:lnTo>
                <a:close/>
                <a:moveTo>
                  <a:pt x="554825" y="241363"/>
                </a:moveTo>
                <a:lnTo>
                  <a:pt x="529425" y="241363"/>
                </a:lnTo>
                <a:lnTo>
                  <a:pt x="529425" y="244538"/>
                </a:lnTo>
                <a:lnTo>
                  <a:pt x="554825" y="244538"/>
                </a:lnTo>
                <a:close/>
                <a:moveTo>
                  <a:pt x="516725" y="241363"/>
                </a:moveTo>
                <a:lnTo>
                  <a:pt x="491325" y="241363"/>
                </a:lnTo>
                <a:lnTo>
                  <a:pt x="491325" y="244538"/>
                </a:lnTo>
                <a:lnTo>
                  <a:pt x="516725" y="244538"/>
                </a:lnTo>
                <a:close/>
                <a:moveTo>
                  <a:pt x="478625" y="241363"/>
                </a:moveTo>
                <a:lnTo>
                  <a:pt x="453225" y="241363"/>
                </a:lnTo>
                <a:lnTo>
                  <a:pt x="453225" y="244538"/>
                </a:lnTo>
                <a:lnTo>
                  <a:pt x="478625" y="244538"/>
                </a:lnTo>
                <a:close/>
                <a:moveTo>
                  <a:pt x="440525" y="241363"/>
                </a:moveTo>
                <a:lnTo>
                  <a:pt x="415125" y="241363"/>
                </a:lnTo>
                <a:lnTo>
                  <a:pt x="415125" y="244538"/>
                </a:lnTo>
                <a:lnTo>
                  <a:pt x="440525" y="244538"/>
                </a:lnTo>
                <a:close/>
                <a:moveTo>
                  <a:pt x="402425" y="241363"/>
                </a:moveTo>
                <a:lnTo>
                  <a:pt x="377025" y="241363"/>
                </a:lnTo>
                <a:lnTo>
                  <a:pt x="377025" y="244538"/>
                </a:lnTo>
                <a:lnTo>
                  <a:pt x="402425" y="244538"/>
                </a:lnTo>
                <a:close/>
                <a:moveTo>
                  <a:pt x="364325" y="241363"/>
                </a:moveTo>
                <a:lnTo>
                  <a:pt x="338925" y="241363"/>
                </a:lnTo>
                <a:lnTo>
                  <a:pt x="338925" y="244538"/>
                </a:lnTo>
                <a:lnTo>
                  <a:pt x="364325" y="244538"/>
                </a:lnTo>
                <a:close/>
                <a:moveTo>
                  <a:pt x="326225" y="241363"/>
                </a:moveTo>
                <a:lnTo>
                  <a:pt x="300825" y="241363"/>
                </a:lnTo>
                <a:lnTo>
                  <a:pt x="300825" y="244538"/>
                </a:lnTo>
                <a:lnTo>
                  <a:pt x="326225" y="244538"/>
                </a:lnTo>
                <a:close/>
                <a:moveTo>
                  <a:pt x="288125" y="241363"/>
                </a:moveTo>
                <a:lnTo>
                  <a:pt x="262725" y="241363"/>
                </a:lnTo>
                <a:lnTo>
                  <a:pt x="262725" y="244538"/>
                </a:lnTo>
                <a:lnTo>
                  <a:pt x="288125" y="244538"/>
                </a:lnTo>
                <a:close/>
                <a:moveTo>
                  <a:pt x="250025" y="241363"/>
                </a:moveTo>
                <a:lnTo>
                  <a:pt x="224625" y="241363"/>
                </a:lnTo>
                <a:lnTo>
                  <a:pt x="224625" y="244538"/>
                </a:lnTo>
                <a:lnTo>
                  <a:pt x="250025" y="244538"/>
                </a:lnTo>
                <a:close/>
                <a:moveTo>
                  <a:pt x="211924" y="241363"/>
                </a:moveTo>
                <a:lnTo>
                  <a:pt x="186524" y="241363"/>
                </a:lnTo>
                <a:lnTo>
                  <a:pt x="186524" y="244538"/>
                </a:lnTo>
                <a:lnTo>
                  <a:pt x="211924" y="244538"/>
                </a:lnTo>
                <a:close/>
                <a:moveTo>
                  <a:pt x="173824" y="241363"/>
                </a:moveTo>
                <a:lnTo>
                  <a:pt x="148424" y="241363"/>
                </a:lnTo>
                <a:lnTo>
                  <a:pt x="148424" y="244538"/>
                </a:lnTo>
                <a:lnTo>
                  <a:pt x="173824" y="244538"/>
                </a:lnTo>
                <a:close/>
                <a:moveTo>
                  <a:pt x="135724" y="241363"/>
                </a:moveTo>
                <a:lnTo>
                  <a:pt x="110324" y="241363"/>
                </a:lnTo>
                <a:lnTo>
                  <a:pt x="110324" y="244538"/>
                </a:lnTo>
                <a:lnTo>
                  <a:pt x="135724" y="244538"/>
                </a:lnTo>
                <a:close/>
                <a:moveTo>
                  <a:pt x="97624" y="241363"/>
                </a:moveTo>
                <a:lnTo>
                  <a:pt x="72224" y="241363"/>
                </a:lnTo>
                <a:lnTo>
                  <a:pt x="72224" y="244538"/>
                </a:lnTo>
                <a:lnTo>
                  <a:pt x="97624" y="244538"/>
                </a:lnTo>
                <a:close/>
                <a:moveTo>
                  <a:pt x="59524" y="241363"/>
                </a:moveTo>
                <a:lnTo>
                  <a:pt x="42265" y="241363"/>
                </a:lnTo>
                <a:cubicBezTo>
                  <a:pt x="39611" y="241363"/>
                  <a:pt x="37033" y="241058"/>
                  <a:pt x="34544" y="240486"/>
                </a:cubicBezTo>
                <a:lnTo>
                  <a:pt x="33832" y="243573"/>
                </a:lnTo>
                <a:cubicBezTo>
                  <a:pt x="36550" y="244208"/>
                  <a:pt x="39370" y="244538"/>
                  <a:pt x="42265" y="244538"/>
                </a:cubicBezTo>
                <a:lnTo>
                  <a:pt x="59524" y="244538"/>
                </a:lnTo>
                <a:lnTo>
                  <a:pt x="59524" y="241363"/>
                </a:lnTo>
                <a:close/>
                <a:moveTo>
                  <a:pt x="23456" y="235724"/>
                </a:moveTo>
                <a:cubicBezTo>
                  <a:pt x="16700" y="231279"/>
                  <a:pt x="11582" y="224535"/>
                  <a:pt x="9258" y="216636"/>
                </a:cubicBezTo>
                <a:lnTo>
                  <a:pt x="6210" y="217538"/>
                </a:lnTo>
                <a:cubicBezTo>
                  <a:pt x="8763" y="226174"/>
                  <a:pt x="14338" y="233527"/>
                  <a:pt x="21704" y="238379"/>
                </a:cubicBezTo>
                <a:lnTo>
                  <a:pt x="23456" y="235724"/>
                </a:lnTo>
                <a:close/>
                <a:moveTo>
                  <a:pt x="7861" y="179133"/>
                </a:moveTo>
                <a:lnTo>
                  <a:pt x="4686" y="179133"/>
                </a:lnTo>
                <a:lnTo>
                  <a:pt x="4686" y="204533"/>
                </a:lnTo>
                <a:lnTo>
                  <a:pt x="7861" y="204533"/>
                </a:lnTo>
                <a:close/>
                <a:moveTo>
                  <a:pt x="7861" y="141033"/>
                </a:moveTo>
                <a:lnTo>
                  <a:pt x="4686" y="141033"/>
                </a:lnTo>
                <a:lnTo>
                  <a:pt x="4686" y="166433"/>
                </a:lnTo>
                <a:lnTo>
                  <a:pt x="7861" y="166433"/>
                </a:lnTo>
                <a:close/>
                <a:moveTo>
                  <a:pt x="7861" y="102933"/>
                </a:moveTo>
                <a:lnTo>
                  <a:pt x="4686" y="102933"/>
                </a:lnTo>
                <a:lnTo>
                  <a:pt x="4686" y="128333"/>
                </a:lnTo>
                <a:lnTo>
                  <a:pt x="7861" y="128333"/>
                </a:lnTo>
                <a:close/>
                <a:moveTo>
                  <a:pt x="7861" y="64833"/>
                </a:moveTo>
                <a:lnTo>
                  <a:pt x="4686" y="64833"/>
                </a:lnTo>
                <a:lnTo>
                  <a:pt x="4686" y="90233"/>
                </a:lnTo>
                <a:lnTo>
                  <a:pt x="7861" y="90233"/>
                </a:lnTo>
                <a:close/>
                <a:moveTo>
                  <a:pt x="7861" y="52133"/>
                </a:moveTo>
                <a:lnTo>
                  <a:pt x="7861" y="37655"/>
                </a:lnTo>
                <a:cubicBezTo>
                  <a:pt x="7861" y="34073"/>
                  <a:pt x="8407" y="30632"/>
                  <a:pt x="9436" y="27381"/>
                </a:cubicBezTo>
                <a:lnTo>
                  <a:pt x="6400" y="26428"/>
                </a:lnTo>
                <a:cubicBezTo>
                  <a:pt x="5283" y="29971"/>
                  <a:pt x="4686" y="33743"/>
                  <a:pt x="4686" y="37655"/>
                </a:cubicBezTo>
                <a:lnTo>
                  <a:pt x="4686" y="52133"/>
                </a:lnTo>
                <a:lnTo>
                  <a:pt x="7861" y="52133"/>
                </a:lnTo>
                <a:close/>
                <a:moveTo>
                  <a:pt x="15024" y="16688"/>
                </a:moveTo>
                <a:cubicBezTo>
                  <a:pt x="19939" y="10312"/>
                  <a:pt x="27025" y="5701"/>
                  <a:pt x="35140" y="3988"/>
                </a:cubicBezTo>
                <a:lnTo>
                  <a:pt x="34480" y="875"/>
                </a:lnTo>
                <a:cubicBezTo>
                  <a:pt x="25603" y="2768"/>
                  <a:pt x="17881" y="7797"/>
                  <a:pt x="12522" y="14744"/>
                </a:cubicBezTo>
                <a:close/>
                <a:moveTo>
                  <a:pt x="47447" y="3238"/>
                </a:moveTo>
                <a:lnTo>
                  <a:pt x="72847" y="3238"/>
                </a:lnTo>
                <a:lnTo>
                  <a:pt x="72847" y="63"/>
                </a:lnTo>
                <a:lnTo>
                  <a:pt x="47447" y="63"/>
                </a:lnTo>
                <a:close/>
                <a:moveTo>
                  <a:pt x="85547" y="3238"/>
                </a:moveTo>
                <a:lnTo>
                  <a:pt x="110947" y="3238"/>
                </a:lnTo>
                <a:lnTo>
                  <a:pt x="110947" y="63"/>
                </a:lnTo>
                <a:lnTo>
                  <a:pt x="85547" y="63"/>
                </a:lnTo>
                <a:close/>
                <a:moveTo>
                  <a:pt x="123647" y="3238"/>
                </a:moveTo>
                <a:lnTo>
                  <a:pt x="149047" y="3238"/>
                </a:lnTo>
                <a:lnTo>
                  <a:pt x="149047" y="63"/>
                </a:lnTo>
                <a:lnTo>
                  <a:pt x="123647" y="63"/>
                </a:lnTo>
                <a:close/>
                <a:moveTo>
                  <a:pt x="161747" y="3238"/>
                </a:moveTo>
                <a:lnTo>
                  <a:pt x="187147" y="3238"/>
                </a:lnTo>
                <a:lnTo>
                  <a:pt x="187147" y="63"/>
                </a:lnTo>
                <a:lnTo>
                  <a:pt x="161747" y="63"/>
                </a:lnTo>
                <a:close/>
                <a:moveTo>
                  <a:pt x="199847" y="3238"/>
                </a:moveTo>
                <a:lnTo>
                  <a:pt x="225247" y="3238"/>
                </a:lnTo>
                <a:lnTo>
                  <a:pt x="225247" y="63"/>
                </a:lnTo>
                <a:lnTo>
                  <a:pt x="199847" y="63"/>
                </a:lnTo>
                <a:close/>
                <a:moveTo>
                  <a:pt x="237947" y="3238"/>
                </a:moveTo>
                <a:lnTo>
                  <a:pt x="263347" y="3238"/>
                </a:lnTo>
                <a:lnTo>
                  <a:pt x="263347" y="63"/>
                </a:lnTo>
                <a:lnTo>
                  <a:pt x="237947" y="63"/>
                </a:lnTo>
                <a:close/>
                <a:moveTo>
                  <a:pt x="276047" y="3238"/>
                </a:moveTo>
                <a:lnTo>
                  <a:pt x="301447" y="3238"/>
                </a:lnTo>
                <a:lnTo>
                  <a:pt x="301447" y="63"/>
                </a:lnTo>
                <a:lnTo>
                  <a:pt x="276047" y="63"/>
                </a:lnTo>
                <a:close/>
                <a:moveTo>
                  <a:pt x="314147" y="3238"/>
                </a:moveTo>
                <a:lnTo>
                  <a:pt x="339547" y="3238"/>
                </a:lnTo>
                <a:lnTo>
                  <a:pt x="339547" y="63"/>
                </a:lnTo>
                <a:lnTo>
                  <a:pt x="314147" y="63"/>
                </a:lnTo>
                <a:close/>
                <a:moveTo>
                  <a:pt x="352247" y="3238"/>
                </a:moveTo>
                <a:lnTo>
                  <a:pt x="377647" y="3238"/>
                </a:lnTo>
                <a:lnTo>
                  <a:pt x="377647" y="63"/>
                </a:lnTo>
                <a:lnTo>
                  <a:pt x="352247" y="63"/>
                </a:lnTo>
                <a:close/>
                <a:moveTo>
                  <a:pt x="390347" y="3238"/>
                </a:moveTo>
                <a:lnTo>
                  <a:pt x="415747" y="3238"/>
                </a:lnTo>
                <a:lnTo>
                  <a:pt x="415747" y="63"/>
                </a:lnTo>
                <a:lnTo>
                  <a:pt x="390347" y="63"/>
                </a:lnTo>
                <a:close/>
                <a:moveTo>
                  <a:pt x="428447" y="3238"/>
                </a:moveTo>
                <a:lnTo>
                  <a:pt x="453847" y="3238"/>
                </a:lnTo>
                <a:lnTo>
                  <a:pt x="453847" y="63"/>
                </a:lnTo>
                <a:lnTo>
                  <a:pt x="428447" y="63"/>
                </a:lnTo>
                <a:close/>
                <a:moveTo>
                  <a:pt x="466547" y="3238"/>
                </a:moveTo>
                <a:lnTo>
                  <a:pt x="491947" y="3238"/>
                </a:lnTo>
                <a:lnTo>
                  <a:pt x="491947" y="63"/>
                </a:lnTo>
                <a:lnTo>
                  <a:pt x="466547" y="63"/>
                </a:lnTo>
                <a:close/>
                <a:moveTo>
                  <a:pt x="504647" y="3238"/>
                </a:moveTo>
                <a:lnTo>
                  <a:pt x="530047" y="3238"/>
                </a:lnTo>
                <a:lnTo>
                  <a:pt x="530047" y="63"/>
                </a:lnTo>
                <a:lnTo>
                  <a:pt x="504647" y="63"/>
                </a:lnTo>
                <a:close/>
                <a:moveTo>
                  <a:pt x="542747" y="3238"/>
                </a:moveTo>
                <a:lnTo>
                  <a:pt x="568147" y="3238"/>
                </a:lnTo>
                <a:lnTo>
                  <a:pt x="568147" y="63"/>
                </a:lnTo>
                <a:lnTo>
                  <a:pt x="542747" y="63"/>
                </a:lnTo>
                <a:close/>
                <a:moveTo>
                  <a:pt x="580847" y="3238"/>
                </a:moveTo>
                <a:lnTo>
                  <a:pt x="606247" y="3238"/>
                </a:lnTo>
                <a:lnTo>
                  <a:pt x="606247" y="63"/>
                </a:lnTo>
                <a:lnTo>
                  <a:pt x="580847" y="63"/>
                </a:lnTo>
                <a:close/>
                <a:moveTo>
                  <a:pt x="618947" y="3238"/>
                </a:moveTo>
                <a:lnTo>
                  <a:pt x="644347" y="3238"/>
                </a:lnTo>
                <a:lnTo>
                  <a:pt x="644347" y="63"/>
                </a:lnTo>
                <a:lnTo>
                  <a:pt x="618947" y="63"/>
                </a:lnTo>
                <a:close/>
                <a:moveTo>
                  <a:pt x="657047" y="3238"/>
                </a:moveTo>
                <a:lnTo>
                  <a:pt x="682447" y="3238"/>
                </a:lnTo>
                <a:lnTo>
                  <a:pt x="682447" y="63"/>
                </a:lnTo>
                <a:lnTo>
                  <a:pt x="657047" y="63"/>
                </a:lnTo>
                <a:close/>
                <a:moveTo>
                  <a:pt x="695147" y="3238"/>
                </a:moveTo>
                <a:lnTo>
                  <a:pt x="720547" y="3238"/>
                </a:lnTo>
                <a:lnTo>
                  <a:pt x="720547" y="63"/>
                </a:lnTo>
                <a:lnTo>
                  <a:pt x="695147" y="63"/>
                </a:lnTo>
                <a:close/>
                <a:moveTo>
                  <a:pt x="733247" y="3238"/>
                </a:moveTo>
                <a:lnTo>
                  <a:pt x="758647" y="3238"/>
                </a:lnTo>
                <a:lnTo>
                  <a:pt x="758647" y="63"/>
                </a:lnTo>
                <a:lnTo>
                  <a:pt x="733247" y="63"/>
                </a:lnTo>
                <a:close/>
                <a:moveTo>
                  <a:pt x="771347" y="3238"/>
                </a:moveTo>
                <a:lnTo>
                  <a:pt x="796747" y="3238"/>
                </a:lnTo>
                <a:lnTo>
                  <a:pt x="796747" y="63"/>
                </a:lnTo>
                <a:lnTo>
                  <a:pt x="771347" y="63"/>
                </a:lnTo>
                <a:close/>
                <a:moveTo>
                  <a:pt x="809447" y="3238"/>
                </a:moveTo>
                <a:lnTo>
                  <a:pt x="834847" y="3238"/>
                </a:lnTo>
                <a:lnTo>
                  <a:pt x="834847" y="63"/>
                </a:lnTo>
                <a:lnTo>
                  <a:pt x="809447" y="63"/>
                </a:lnTo>
                <a:close/>
                <a:moveTo>
                  <a:pt x="847547" y="3238"/>
                </a:moveTo>
                <a:lnTo>
                  <a:pt x="872947" y="3238"/>
                </a:lnTo>
                <a:lnTo>
                  <a:pt x="872947" y="63"/>
                </a:lnTo>
                <a:lnTo>
                  <a:pt x="847547" y="63"/>
                </a:lnTo>
                <a:close/>
                <a:moveTo>
                  <a:pt x="885647" y="3238"/>
                </a:moveTo>
                <a:lnTo>
                  <a:pt x="911047" y="3238"/>
                </a:lnTo>
                <a:lnTo>
                  <a:pt x="911047" y="63"/>
                </a:lnTo>
                <a:lnTo>
                  <a:pt x="885647" y="63"/>
                </a:lnTo>
                <a:close/>
                <a:moveTo>
                  <a:pt x="923747" y="3238"/>
                </a:moveTo>
                <a:lnTo>
                  <a:pt x="949147" y="3238"/>
                </a:lnTo>
                <a:lnTo>
                  <a:pt x="949147" y="63"/>
                </a:lnTo>
                <a:lnTo>
                  <a:pt x="923747" y="63"/>
                </a:lnTo>
                <a:close/>
                <a:moveTo>
                  <a:pt x="961847" y="3238"/>
                </a:moveTo>
                <a:lnTo>
                  <a:pt x="987247" y="3238"/>
                </a:lnTo>
                <a:lnTo>
                  <a:pt x="987247" y="63"/>
                </a:lnTo>
                <a:lnTo>
                  <a:pt x="961847" y="63"/>
                </a:lnTo>
                <a:close/>
                <a:moveTo>
                  <a:pt x="999947" y="3238"/>
                </a:moveTo>
                <a:lnTo>
                  <a:pt x="1025347" y="3238"/>
                </a:lnTo>
                <a:lnTo>
                  <a:pt x="1025347" y="63"/>
                </a:lnTo>
                <a:lnTo>
                  <a:pt x="999947" y="63"/>
                </a:lnTo>
                <a:close/>
                <a:moveTo>
                  <a:pt x="1038047" y="3238"/>
                </a:moveTo>
                <a:lnTo>
                  <a:pt x="1063447" y="3238"/>
                </a:lnTo>
                <a:lnTo>
                  <a:pt x="1063447" y="63"/>
                </a:lnTo>
                <a:lnTo>
                  <a:pt x="1038047" y="63"/>
                </a:lnTo>
                <a:close/>
                <a:moveTo>
                  <a:pt x="1076147" y="3238"/>
                </a:moveTo>
                <a:lnTo>
                  <a:pt x="1101547" y="3238"/>
                </a:lnTo>
                <a:lnTo>
                  <a:pt x="1101547" y="63"/>
                </a:lnTo>
                <a:lnTo>
                  <a:pt x="1076147" y="63"/>
                </a:lnTo>
                <a:close/>
                <a:moveTo>
                  <a:pt x="1114247" y="3238"/>
                </a:moveTo>
                <a:lnTo>
                  <a:pt x="1126325" y="3238"/>
                </a:lnTo>
                <a:cubicBezTo>
                  <a:pt x="1130706" y="3238"/>
                  <a:pt x="1134897" y="4064"/>
                  <a:pt x="1138758" y="5575"/>
                </a:cubicBezTo>
                <a:lnTo>
                  <a:pt x="1139913" y="2616"/>
                </a:lnTo>
                <a:cubicBezTo>
                  <a:pt x="1135697" y="965"/>
                  <a:pt x="1131100" y="63"/>
                  <a:pt x="1126325" y="63"/>
                </a:cubicBezTo>
                <a:lnTo>
                  <a:pt x="1114247" y="63"/>
                </a:lnTo>
                <a:lnTo>
                  <a:pt x="1114247" y="3238"/>
                </a:lnTo>
                <a:close/>
                <a:moveTo>
                  <a:pt x="1149070" y="11886"/>
                </a:moveTo>
                <a:cubicBezTo>
                  <a:pt x="1155065" y="17183"/>
                  <a:pt x="1159205" y="24524"/>
                  <a:pt x="1160386" y="32791"/>
                </a:cubicBezTo>
                <a:lnTo>
                  <a:pt x="1163523" y="32346"/>
                </a:lnTo>
                <a:cubicBezTo>
                  <a:pt x="1162240" y="23304"/>
                  <a:pt x="1157706" y="15290"/>
                  <a:pt x="1151166" y="9499"/>
                </a:cubicBezTo>
                <a:lnTo>
                  <a:pt x="1149070" y="11886"/>
                </a:lnTo>
                <a:close/>
                <a:moveTo>
                  <a:pt x="1160729" y="70649"/>
                </a:moveTo>
                <a:lnTo>
                  <a:pt x="1163904" y="70649"/>
                </a:lnTo>
                <a:lnTo>
                  <a:pt x="1163904" y="45249"/>
                </a:lnTo>
                <a:lnTo>
                  <a:pt x="1160729" y="45249"/>
                </a:lnTo>
                <a:close/>
                <a:moveTo>
                  <a:pt x="1160729" y="108749"/>
                </a:moveTo>
                <a:lnTo>
                  <a:pt x="1163904" y="108749"/>
                </a:lnTo>
                <a:lnTo>
                  <a:pt x="1163904" y="83349"/>
                </a:lnTo>
                <a:lnTo>
                  <a:pt x="1160729" y="83349"/>
                </a:lnTo>
                <a:close/>
                <a:moveTo>
                  <a:pt x="1160729" y="146849"/>
                </a:moveTo>
                <a:lnTo>
                  <a:pt x="1163904" y="146849"/>
                </a:lnTo>
                <a:lnTo>
                  <a:pt x="1163904" y="121449"/>
                </a:lnTo>
                <a:lnTo>
                  <a:pt x="1160729" y="121449"/>
                </a:lnTo>
                <a:close/>
                <a:moveTo>
                  <a:pt x="1160729" y="184949"/>
                </a:moveTo>
                <a:lnTo>
                  <a:pt x="1163904" y="184949"/>
                </a:lnTo>
                <a:lnTo>
                  <a:pt x="1163904" y="159549"/>
                </a:lnTo>
                <a:lnTo>
                  <a:pt x="1160729" y="159549"/>
                </a:lnTo>
                <a:close/>
                <a:moveTo>
                  <a:pt x="1160729" y="197649"/>
                </a:moveTo>
                <a:lnTo>
                  <a:pt x="1160729" y="206959"/>
                </a:lnTo>
                <a:cubicBezTo>
                  <a:pt x="1160729" y="212267"/>
                  <a:pt x="1159509" y="217309"/>
                  <a:pt x="1157325" y="221818"/>
                </a:cubicBezTo>
                <a:lnTo>
                  <a:pt x="1160195" y="223202"/>
                </a:lnTo>
                <a:cubicBezTo>
                  <a:pt x="1162570" y="218275"/>
                  <a:pt x="1163904" y="212762"/>
                  <a:pt x="1163904" y="206959"/>
                </a:cubicBezTo>
                <a:lnTo>
                  <a:pt x="1163904" y="197649"/>
                </a:lnTo>
                <a:lnTo>
                  <a:pt x="1160729" y="197649"/>
                </a:lnTo>
                <a:close/>
                <a:moveTo>
                  <a:pt x="1150251" y="231609"/>
                </a:moveTo>
                <a:cubicBezTo>
                  <a:pt x="1144549" y="237159"/>
                  <a:pt x="1136942" y="240741"/>
                  <a:pt x="1128547" y="241287"/>
                </a:cubicBezTo>
                <a:lnTo>
                  <a:pt x="1128750" y="244462"/>
                </a:lnTo>
                <a:cubicBezTo>
                  <a:pt x="1137932" y="243865"/>
                  <a:pt x="1146238" y="239941"/>
                  <a:pt x="1152474" y="233883"/>
                </a:cubicBezTo>
                <a:lnTo>
                  <a:pt x="1150251" y="231609"/>
                </a:lnTo>
                <a:close/>
                <a:moveTo>
                  <a:pt x="1126325" y="241363"/>
                </a:moveTo>
                <a:lnTo>
                  <a:pt x="1100925" y="241363"/>
                </a:lnTo>
                <a:lnTo>
                  <a:pt x="1100925" y="244538"/>
                </a:lnTo>
                <a:lnTo>
                  <a:pt x="1126325" y="244538"/>
                </a:lnTo>
                <a:close/>
              </a:path>
            </a:pathLst>
          </a:custGeom>
          <a:solidFill>
            <a:srgbClr val="D16A34">
              <a:alpha val="100000"/>
            </a:srgbClr>
          </a:solidFill>
        </p:spPr>
        <p:txBody>
          <a:bodyPr wrap="none" lIns="0" tIns="0" rIns="0" bIns="0"/>
          <a:lstStyle/>
          <a:p>
            <a:endParaRPr/>
          </a:p>
        </p:txBody>
      </p:sp>
      <p:sp>
        <p:nvSpPr>
          <p:cNvPr id="187" name="Title 3"/>
          <p:cNvSpPr>
            <a:spLocks noGrp="1"/>
          </p:cNvSpPr>
          <p:nvPr/>
        </p:nvSpPr>
        <p:spPr>
          <a:xfrm>
            <a:off x="9308410" y="4992948"/>
            <a:ext cx="1041400" cy="190500"/>
          </a:xfrm>
          <a:prstGeom prst="rect">
            <a:avLst/>
          </a:prstGeom>
        </p:spPr>
        <p:txBody>
          <a:bodyPr wrap="none" lIns="0" tIns="0" rIns="0" bIns="0"/>
          <a:lstStyle/>
          <a:p>
            <a:pPr>
              <a:lnSpc>
                <a:spcPts val="1200"/>
              </a:lnSpc>
            </a:pPr>
            <a:r>
              <a:rPr sz="900">
                <a:solidFill>
                  <a:srgbClr val="3F3837"/>
                </a:solidFill>
                <a:latin typeface="微软雅黑" panose="020B0503020204020204" charset="-122"/>
                <a:ea typeface="微软雅黑" panose="020B0503020204020204" charset="-122"/>
              </a:rPr>
              <a:t>业务系统产生数据</a:t>
            </a:r>
          </a:p>
        </p:txBody>
      </p:sp>
      <p:sp>
        <p:nvSpPr>
          <p:cNvPr id="188" name="Title 3"/>
          <p:cNvSpPr>
            <a:spLocks noGrp="1"/>
          </p:cNvSpPr>
          <p:nvPr/>
        </p:nvSpPr>
        <p:spPr>
          <a:xfrm>
            <a:off x="7251010" y="5971542"/>
            <a:ext cx="1739900" cy="254000"/>
          </a:xfrm>
          <a:custGeom>
            <a:avLst/>
            <a:gdLst/>
            <a:ahLst/>
            <a:cxnLst/>
            <a:rect l="0" t="0" r="0" b="0"/>
            <a:pathLst>
              <a:path w="1739900" h="254000">
                <a:moveTo>
                  <a:pt x="1659725" y="241363"/>
                </a:moveTo>
                <a:lnTo>
                  <a:pt x="1634325" y="241363"/>
                </a:lnTo>
                <a:lnTo>
                  <a:pt x="1634325" y="244538"/>
                </a:lnTo>
                <a:lnTo>
                  <a:pt x="1659725" y="244538"/>
                </a:lnTo>
                <a:close/>
                <a:moveTo>
                  <a:pt x="1621625" y="241363"/>
                </a:moveTo>
                <a:lnTo>
                  <a:pt x="1596225" y="241363"/>
                </a:lnTo>
                <a:lnTo>
                  <a:pt x="1596225" y="244538"/>
                </a:lnTo>
                <a:lnTo>
                  <a:pt x="1621625" y="244538"/>
                </a:lnTo>
                <a:close/>
                <a:moveTo>
                  <a:pt x="1583525" y="241363"/>
                </a:moveTo>
                <a:lnTo>
                  <a:pt x="1558125" y="241363"/>
                </a:lnTo>
                <a:lnTo>
                  <a:pt x="1558125" y="244538"/>
                </a:lnTo>
                <a:lnTo>
                  <a:pt x="1583525" y="244538"/>
                </a:lnTo>
                <a:close/>
                <a:moveTo>
                  <a:pt x="1545425" y="241363"/>
                </a:moveTo>
                <a:lnTo>
                  <a:pt x="1520025" y="241363"/>
                </a:lnTo>
                <a:lnTo>
                  <a:pt x="1520025" y="244538"/>
                </a:lnTo>
                <a:lnTo>
                  <a:pt x="1545425" y="244538"/>
                </a:lnTo>
                <a:close/>
                <a:moveTo>
                  <a:pt x="1507325" y="241363"/>
                </a:moveTo>
                <a:lnTo>
                  <a:pt x="1481925" y="241363"/>
                </a:lnTo>
                <a:lnTo>
                  <a:pt x="1481925" y="244538"/>
                </a:lnTo>
                <a:lnTo>
                  <a:pt x="1507325" y="244538"/>
                </a:lnTo>
                <a:close/>
                <a:moveTo>
                  <a:pt x="1469225" y="241363"/>
                </a:moveTo>
                <a:lnTo>
                  <a:pt x="1443825" y="241363"/>
                </a:lnTo>
                <a:lnTo>
                  <a:pt x="1443825" y="244538"/>
                </a:lnTo>
                <a:lnTo>
                  <a:pt x="1469225" y="244538"/>
                </a:lnTo>
                <a:close/>
                <a:moveTo>
                  <a:pt x="1431125" y="241363"/>
                </a:moveTo>
                <a:lnTo>
                  <a:pt x="1405725" y="241363"/>
                </a:lnTo>
                <a:lnTo>
                  <a:pt x="1405725" y="244538"/>
                </a:lnTo>
                <a:lnTo>
                  <a:pt x="1431125" y="244538"/>
                </a:lnTo>
                <a:close/>
                <a:moveTo>
                  <a:pt x="1393025" y="241363"/>
                </a:moveTo>
                <a:lnTo>
                  <a:pt x="1367625" y="241363"/>
                </a:lnTo>
                <a:lnTo>
                  <a:pt x="1367625" y="244538"/>
                </a:lnTo>
                <a:lnTo>
                  <a:pt x="1393025" y="244538"/>
                </a:lnTo>
                <a:close/>
                <a:moveTo>
                  <a:pt x="1354925" y="241363"/>
                </a:moveTo>
                <a:lnTo>
                  <a:pt x="1329525" y="241363"/>
                </a:lnTo>
                <a:lnTo>
                  <a:pt x="1329525" y="244538"/>
                </a:lnTo>
                <a:lnTo>
                  <a:pt x="1354925" y="244538"/>
                </a:lnTo>
                <a:close/>
                <a:moveTo>
                  <a:pt x="1316825" y="241363"/>
                </a:moveTo>
                <a:lnTo>
                  <a:pt x="1291425" y="241363"/>
                </a:lnTo>
                <a:lnTo>
                  <a:pt x="1291425" y="244538"/>
                </a:lnTo>
                <a:lnTo>
                  <a:pt x="1316825" y="244538"/>
                </a:lnTo>
                <a:close/>
                <a:moveTo>
                  <a:pt x="1278725" y="241363"/>
                </a:moveTo>
                <a:lnTo>
                  <a:pt x="1253325" y="241363"/>
                </a:lnTo>
                <a:lnTo>
                  <a:pt x="1253325" y="244538"/>
                </a:lnTo>
                <a:lnTo>
                  <a:pt x="1278725" y="244538"/>
                </a:lnTo>
                <a:close/>
                <a:moveTo>
                  <a:pt x="1240625" y="241363"/>
                </a:moveTo>
                <a:lnTo>
                  <a:pt x="1215225" y="241363"/>
                </a:lnTo>
                <a:lnTo>
                  <a:pt x="1215225" y="244538"/>
                </a:lnTo>
                <a:lnTo>
                  <a:pt x="1240625" y="244538"/>
                </a:lnTo>
                <a:close/>
                <a:moveTo>
                  <a:pt x="1202525" y="241363"/>
                </a:moveTo>
                <a:lnTo>
                  <a:pt x="1177125" y="241363"/>
                </a:lnTo>
                <a:lnTo>
                  <a:pt x="1177125" y="244538"/>
                </a:lnTo>
                <a:lnTo>
                  <a:pt x="1202525" y="244538"/>
                </a:lnTo>
                <a:close/>
                <a:moveTo>
                  <a:pt x="1164425" y="241363"/>
                </a:moveTo>
                <a:lnTo>
                  <a:pt x="1139025" y="241363"/>
                </a:lnTo>
                <a:lnTo>
                  <a:pt x="1139025" y="244538"/>
                </a:lnTo>
                <a:lnTo>
                  <a:pt x="1164425" y="244538"/>
                </a:lnTo>
                <a:close/>
                <a:moveTo>
                  <a:pt x="1126325" y="241363"/>
                </a:moveTo>
                <a:lnTo>
                  <a:pt x="1100925" y="241363"/>
                </a:lnTo>
                <a:lnTo>
                  <a:pt x="1100925" y="244538"/>
                </a:lnTo>
                <a:lnTo>
                  <a:pt x="1126325" y="244538"/>
                </a:lnTo>
                <a:close/>
                <a:moveTo>
                  <a:pt x="1088225" y="241363"/>
                </a:moveTo>
                <a:lnTo>
                  <a:pt x="1062825" y="241363"/>
                </a:lnTo>
                <a:lnTo>
                  <a:pt x="1062825" y="244538"/>
                </a:lnTo>
                <a:lnTo>
                  <a:pt x="1088225" y="244538"/>
                </a:lnTo>
                <a:close/>
                <a:moveTo>
                  <a:pt x="1050125" y="241363"/>
                </a:moveTo>
                <a:lnTo>
                  <a:pt x="1024725" y="241363"/>
                </a:lnTo>
                <a:lnTo>
                  <a:pt x="1024725" y="244538"/>
                </a:lnTo>
                <a:lnTo>
                  <a:pt x="1050125" y="244538"/>
                </a:lnTo>
                <a:close/>
                <a:moveTo>
                  <a:pt x="1012025" y="241363"/>
                </a:moveTo>
                <a:lnTo>
                  <a:pt x="986625" y="241363"/>
                </a:lnTo>
                <a:lnTo>
                  <a:pt x="986625" y="244538"/>
                </a:lnTo>
                <a:lnTo>
                  <a:pt x="1012025" y="244538"/>
                </a:lnTo>
                <a:close/>
                <a:moveTo>
                  <a:pt x="973925" y="241363"/>
                </a:moveTo>
                <a:lnTo>
                  <a:pt x="948525" y="241363"/>
                </a:lnTo>
                <a:lnTo>
                  <a:pt x="948525" y="244538"/>
                </a:lnTo>
                <a:lnTo>
                  <a:pt x="973925" y="244538"/>
                </a:lnTo>
                <a:close/>
                <a:moveTo>
                  <a:pt x="935825" y="241363"/>
                </a:moveTo>
                <a:lnTo>
                  <a:pt x="910425" y="241363"/>
                </a:lnTo>
                <a:lnTo>
                  <a:pt x="910425" y="244538"/>
                </a:lnTo>
                <a:lnTo>
                  <a:pt x="935825" y="244538"/>
                </a:lnTo>
                <a:close/>
                <a:moveTo>
                  <a:pt x="897725" y="241363"/>
                </a:moveTo>
                <a:lnTo>
                  <a:pt x="872325" y="241363"/>
                </a:lnTo>
                <a:lnTo>
                  <a:pt x="872325" y="244538"/>
                </a:lnTo>
                <a:lnTo>
                  <a:pt x="897725" y="244538"/>
                </a:lnTo>
                <a:close/>
                <a:moveTo>
                  <a:pt x="859625" y="241363"/>
                </a:moveTo>
                <a:lnTo>
                  <a:pt x="834225" y="241363"/>
                </a:lnTo>
                <a:lnTo>
                  <a:pt x="834225" y="244538"/>
                </a:lnTo>
                <a:lnTo>
                  <a:pt x="859625" y="244538"/>
                </a:lnTo>
                <a:close/>
                <a:moveTo>
                  <a:pt x="821525" y="241363"/>
                </a:moveTo>
                <a:lnTo>
                  <a:pt x="796125" y="241363"/>
                </a:lnTo>
                <a:lnTo>
                  <a:pt x="796125" y="244538"/>
                </a:lnTo>
                <a:lnTo>
                  <a:pt x="821525" y="244538"/>
                </a:lnTo>
                <a:close/>
                <a:moveTo>
                  <a:pt x="783425" y="241363"/>
                </a:moveTo>
                <a:lnTo>
                  <a:pt x="758025" y="241363"/>
                </a:lnTo>
                <a:lnTo>
                  <a:pt x="758025" y="244538"/>
                </a:lnTo>
                <a:lnTo>
                  <a:pt x="783425" y="244538"/>
                </a:lnTo>
                <a:close/>
                <a:moveTo>
                  <a:pt x="745325" y="241363"/>
                </a:moveTo>
                <a:lnTo>
                  <a:pt x="719925" y="241363"/>
                </a:lnTo>
                <a:lnTo>
                  <a:pt x="719925" y="244538"/>
                </a:lnTo>
                <a:lnTo>
                  <a:pt x="745325" y="244538"/>
                </a:lnTo>
                <a:close/>
                <a:moveTo>
                  <a:pt x="707225" y="241363"/>
                </a:moveTo>
                <a:lnTo>
                  <a:pt x="681825" y="241363"/>
                </a:lnTo>
                <a:lnTo>
                  <a:pt x="681825" y="244538"/>
                </a:lnTo>
                <a:lnTo>
                  <a:pt x="707225" y="244538"/>
                </a:lnTo>
                <a:close/>
                <a:moveTo>
                  <a:pt x="669125" y="241363"/>
                </a:moveTo>
                <a:lnTo>
                  <a:pt x="643725" y="241363"/>
                </a:lnTo>
                <a:lnTo>
                  <a:pt x="643725" y="244538"/>
                </a:lnTo>
                <a:lnTo>
                  <a:pt x="669125" y="244538"/>
                </a:lnTo>
                <a:close/>
                <a:moveTo>
                  <a:pt x="631025" y="241363"/>
                </a:moveTo>
                <a:lnTo>
                  <a:pt x="605625" y="241363"/>
                </a:lnTo>
                <a:lnTo>
                  <a:pt x="605625" y="244538"/>
                </a:lnTo>
                <a:lnTo>
                  <a:pt x="631025" y="244538"/>
                </a:lnTo>
                <a:close/>
                <a:moveTo>
                  <a:pt x="592925" y="241363"/>
                </a:moveTo>
                <a:lnTo>
                  <a:pt x="567525" y="241363"/>
                </a:lnTo>
                <a:lnTo>
                  <a:pt x="567525" y="244538"/>
                </a:lnTo>
                <a:lnTo>
                  <a:pt x="592925" y="244538"/>
                </a:lnTo>
                <a:close/>
                <a:moveTo>
                  <a:pt x="554825" y="241363"/>
                </a:moveTo>
                <a:lnTo>
                  <a:pt x="529425" y="241363"/>
                </a:lnTo>
                <a:lnTo>
                  <a:pt x="529425" y="244538"/>
                </a:lnTo>
                <a:lnTo>
                  <a:pt x="554825" y="244538"/>
                </a:lnTo>
                <a:close/>
                <a:moveTo>
                  <a:pt x="516725" y="241363"/>
                </a:moveTo>
                <a:lnTo>
                  <a:pt x="491325" y="241363"/>
                </a:lnTo>
                <a:lnTo>
                  <a:pt x="491325" y="244538"/>
                </a:lnTo>
                <a:lnTo>
                  <a:pt x="516725" y="244538"/>
                </a:lnTo>
                <a:close/>
                <a:moveTo>
                  <a:pt x="478625" y="241363"/>
                </a:moveTo>
                <a:lnTo>
                  <a:pt x="453225" y="241363"/>
                </a:lnTo>
                <a:lnTo>
                  <a:pt x="453225" y="244538"/>
                </a:lnTo>
                <a:lnTo>
                  <a:pt x="478625" y="244538"/>
                </a:lnTo>
                <a:close/>
                <a:moveTo>
                  <a:pt x="440525" y="241363"/>
                </a:moveTo>
                <a:lnTo>
                  <a:pt x="415125" y="241363"/>
                </a:lnTo>
                <a:lnTo>
                  <a:pt x="415125" y="244538"/>
                </a:lnTo>
                <a:lnTo>
                  <a:pt x="440525" y="244538"/>
                </a:lnTo>
                <a:close/>
                <a:moveTo>
                  <a:pt x="402425" y="241363"/>
                </a:moveTo>
                <a:lnTo>
                  <a:pt x="377025" y="241363"/>
                </a:lnTo>
                <a:lnTo>
                  <a:pt x="377025" y="244538"/>
                </a:lnTo>
                <a:lnTo>
                  <a:pt x="402425" y="244538"/>
                </a:lnTo>
                <a:close/>
                <a:moveTo>
                  <a:pt x="364325" y="241363"/>
                </a:moveTo>
                <a:lnTo>
                  <a:pt x="338925" y="241363"/>
                </a:lnTo>
                <a:lnTo>
                  <a:pt x="338925" y="244538"/>
                </a:lnTo>
                <a:lnTo>
                  <a:pt x="364325" y="244538"/>
                </a:lnTo>
                <a:close/>
                <a:moveTo>
                  <a:pt x="326224" y="241363"/>
                </a:moveTo>
                <a:lnTo>
                  <a:pt x="300824" y="241363"/>
                </a:lnTo>
                <a:lnTo>
                  <a:pt x="300824" y="244538"/>
                </a:lnTo>
                <a:lnTo>
                  <a:pt x="326224" y="244538"/>
                </a:lnTo>
                <a:close/>
                <a:moveTo>
                  <a:pt x="288124" y="241363"/>
                </a:moveTo>
                <a:lnTo>
                  <a:pt x="262724" y="241363"/>
                </a:lnTo>
                <a:lnTo>
                  <a:pt x="262724" y="244538"/>
                </a:lnTo>
                <a:lnTo>
                  <a:pt x="288124" y="244538"/>
                </a:lnTo>
                <a:close/>
                <a:moveTo>
                  <a:pt x="250024" y="241363"/>
                </a:moveTo>
                <a:lnTo>
                  <a:pt x="224624" y="241363"/>
                </a:lnTo>
                <a:lnTo>
                  <a:pt x="224624" y="244538"/>
                </a:lnTo>
                <a:lnTo>
                  <a:pt x="250024" y="244538"/>
                </a:lnTo>
                <a:close/>
                <a:moveTo>
                  <a:pt x="211924" y="241363"/>
                </a:moveTo>
                <a:lnTo>
                  <a:pt x="186524" y="241363"/>
                </a:lnTo>
                <a:lnTo>
                  <a:pt x="186524" y="244538"/>
                </a:lnTo>
                <a:lnTo>
                  <a:pt x="211924" y="244538"/>
                </a:lnTo>
                <a:close/>
                <a:moveTo>
                  <a:pt x="173824" y="241363"/>
                </a:moveTo>
                <a:lnTo>
                  <a:pt x="148424" y="241363"/>
                </a:lnTo>
                <a:lnTo>
                  <a:pt x="148424" y="244538"/>
                </a:lnTo>
                <a:lnTo>
                  <a:pt x="173824" y="244538"/>
                </a:lnTo>
                <a:close/>
                <a:moveTo>
                  <a:pt x="135724" y="241363"/>
                </a:moveTo>
                <a:lnTo>
                  <a:pt x="110324" y="241363"/>
                </a:lnTo>
                <a:lnTo>
                  <a:pt x="110324" y="244538"/>
                </a:lnTo>
                <a:lnTo>
                  <a:pt x="135724" y="244538"/>
                </a:lnTo>
                <a:close/>
                <a:moveTo>
                  <a:pt x="97624" y="241363"/>
                </a:moveTo>
                <a:lnTo>
                  <a:pt x="72224" y="241363"/>
                </a:lnTo>
                <a:lnTo>
                  <a:pt x="72224" y="244538"/>
                </a:lnTo>
                <a:lnTo>
                  <a:pt x="97624" y="244538"/>
                </a:lnTo>
                <a:close/>
                <a:moveTo>
                  <a:pt x="59524" y="241363"/>
                </a:moveTo>
                <a:lnTo>
                  <a:pt x="42265" y="241363"/>
                </a:lnTo>
                <a:cubicBezTo>
                  <a:pt x="39611" y="241363"/>
                  <a:pt x="37033" y="241058"/>
                  <a:pt x="34556" y="240486"/>
                </a:cubicBezTo>
                <a:lnTo>
                  <a:pt x="33832" y="243573"/>
                </a:lnTo>
                <a:cubicBezTo>
                  <a:pt x="36550" y="244208"/>
                  <a:pt x="39370" y="244538"/>
                  <a:pt x="42265" y="244538"/>
                </a:cubicBezTo>
                <a:lnTo>
                  <a:pt x="59524" y="244538"/>
                </a:lnTo>
                <a:lnTo>
                  <a:pt x="59524" y="241363"/>
                </a:lnTo>
                <a:close/>
                <a:moveTo>
                  <a:pt x="23456" y="235724"/>
                </a:moveTo>
                <a:cubicBezTo>
                  <a:pt x="16700" y="231292"/>
                  <a:pt x="11582" y="224535"/>
                  <a:pt x="9258" y="216636"/>
                </a:cubicBezTo>
                <a:lnTo>
                  <a:pt x="6210" y="217538"/>
                </a:lnTo>
                <a:cubicBezTo>
                  <a:pt x="8763" y="226174"/>
                  <a:pt x="14351" y="233540"/>
                  <a:pt x="21717" y="238379"/>
                </a:cubicBezTo>
                <a:lnTo>
                  <a:pt x="23456" y="235724"/>
                </a:lnTo>
                <a:close/>
                <a:moveTo>
                  <a:pt x="7861" y="179133"/>
                </a:moveTo>
                <a:lnTo>
                  <a:pt x="4686" y="179133"/>
                </a:lnTo>
                <a:lnTo>
                  <a:pt x="4686" y="204533"/>
                </a:lnTo>
                <a:lnTo>
                  <a:pt x="7861" y="204533"/>
                </a:lnTo>
                <a:close/>
                <a:moveTo>
                  <a:pt x="7861" y="141033"/>
                </a:moveTo>
                <a:lnTo>
                  <a:pt x="4686" y="141033"/>
                </a:lnTo>
                <a:lnTo>
                  <a:pt x="4686" y="166433"/>
                </a:lnTo>
                <a:lnTo>
                  <a:pt x="7861" y="166433"/>
                </a:lnTo>
                <a:close/>
                <a:moveTo>
                  <a:pt x="7861" y="102933"/>
                </a:moveTo>
                <a:lnTo>
                  <a:pt x="4686" y="102933"/>
                </a:lnTo>
                <a:lnTo>
                  <a:pt x="4686" y="128333"/>
                </a:lnTo>
                <a:lnTo>
                  <a:pt x="7861" y="128333"/>
                </a:lnTo>
                <a:close/>
                <a:moveTo>
                  <a:pt x="7861" y="64833"/>
                </a:moveTo>
                <a:lnTo>
                  <a:pt x="4686" y="64833"/>
                </a:lnTo>
                <a:lnTo>
                  <a:pt x="4686" y="90233"/>
                </a:lnTo>
                <a:lnTo>
                  <a:pt x="7861" y="90233"/>
                </a:lnTo>
                <a:close/>
                <a:moveTo>
                  <a:pt x="7861" y="52133"/>
                </a:moveTo>
                <a:lnTo>
                  <a:pt x="7861" y="37655"/>
                </a:lnTo>
                <a:cubicBezTo>
                  <a:pt x="7861" y="34073"/>
                  <a:pt x="8407" y="30632"/>
                  <a:pt x="9436" y="27381"/>
                </a:cubicBezTo>
                <a:lnTo>
                  <a:pt x="6400" y="26428"/>
                </a:lnTo>
                <a:cubicBezTo>
                  <a:pt x="5283" y="29971"/>
                  <a:pt x="4686" y="33743"/>
                  <a:pt x="4686" y="37655"/>
                </a:cubicBezTo>
                <a:lnTo>
                  <a:pt x="4686" y="52133"/>
                </a:lnTo>
                <a:lnTo>
                  <a:pt x="7861" y="52133"/>
                </a:lnTo>
                <a:close/>
                <a:moveTo>
                  <a:pt x="15024" y="16688"/>
                </a:moveTo>
                <a:cubicBezTo>
                  <a:pt x="19939" y="10324"/>
                  <a:pt x="27025" y="5715"/>
                  <a:pt x="35140" y="3988"/>
                </a:cubicBezTo>
                <a:lnTo>
                  <a:pt x="34480" y="875"/>
                </a:lnTo>
                <a:cubicBezTo>
                  <a:pt x="25603" y="2768"/>
                  <a:pt x="17881" y="7797"/>
                  <a:pt x="12509" y="14744"/>
                </a:cubicBezTo>
                <a:lnTo>
                  <a:pt x="15024" y="16688"/>
                </a:lnTo>
                <a:close/>
                <a:moveTo>
                  <a:pt x="47447" y="3238"/>
                </a:moveTo>
                <a:lnTo>
                  <a:pt x="72847" y="3238"/>
                </a:lnTo>
                <a:lnTo>
                  <a:pt x="72847" y="63"/>
                </a:lnTo>
                <a:lnTo>
                  <a:pt x="47447" y="63"/>
                </a:lnTo>
                <a:close/>
                <a:moveTo>
                  <a:pt x="85547" y="3238"/>
                </a:moveTo>
                <a:lnTo>
                  <a:pt x="110947" y="3238"/>
                </a:lnTo>
                <a:lnTo>
                  <a:pt x="110947" y="63"/>
                </a:lnTo>
                <a:lnTo>
                  <a:pt x="85547" y="63"/>
                </a:lnTo>
                <a:close/>
                <a:moveTo>
                  <a:pt x="123647" y="3238"/>
                </a:moveTo>
                <a:lnTo>
                  <a:pt x="149047" y="3238"/>
                </a:lnTo>
                <a:lnTo>
                  <a:pt x="149047" y="63"/>
                </a:lnTo>
                <a:lnTo>
                  <a:pt x="123647" y="63"/>
                </a:lnTo>
                <a:close/>
                <a:moveTo>
                  <a:pt x="161747" y="3238"/>
                </a:moveTo>
                <a:lnTo>
                  <a:pt x="187147" y="3238"/>
                </a:lnTo>
                <a:lnTo>
                  <a:pt x="187147" y="63"/>
                </a:lnTo>
                <a:lnTo>
                  <a:pt x="161747" y="63"/>
                </a:lnTo>
                <a:close/>
                <a:moveTo>
                  <a:pt x="199847" y="3238"/>
                </a:moveTo>
                <a:lnTo>
                  <a:pt x="225247" y="3238"/>
                </a:lnTo>
                <a:lnTo>
                  <a:pt x="225247" y="63"/>
                </a:lnTo>
                <a:lnTo>
                  <a:pt x="199847" y="63"/>
                </a:lnTo>
                <a:close/>
                <a:moveTo>
                  <a:pt x="237947" y="3238"/>
                </a:moveTo>
                <a:lnTo>
                  <a:pt x="263347" y="3238"/>
                </a:lnTo>
                <a:lnTo>
                  <a:pt x="263347" y="63"/>
                </a:lnTo>
                <a:lnTo>
                  <a:pt x="237947" y="63"/>
                </a:lnTo>
                <a:close/>
                <a:moveTo>
                  <a:pt x="276047" y="3238"/>
                </a:moveTo>
                <a:lnTo>
                  <a:pt x="301447" y="3238"/>
                </a:lnTo>
                <a:lnTo>
                  <a:pt x="301447" y="63"/>
                </a:lnTo>
                <a:lnTo>
                  <a:pt x="276047" y="63"/>
                </a:lnTo>
                <a:close/>
                <a:moveTo>
                  <a:pt x="314147" y="3238"/>
                </a:moveTo>
                <a:lnTo>
                  <a:pt x="339547" y="3238"/>
                </a:lnTo>
                <a:lnTo>
                  <a:pt x="339547" y="63"/>
                </a:lnTo>
                <a:lnTo>
                  <a:pt x="314147" y="63"/>
                </a:lnTo>
                <a:close/>
                <a:moveTo>
                  <a:pt x="352247" y="3238"/>
                </a:moveTo>
                <a:lnTo>
                  <a:pt x="377647" y="3238"/>
                </a:lnTo>
                <a:lnTo>
                  <a:pt x="377647" y="63"/>
                </a:lnTo>
                <a:lnTo>
                  <a:pt x="352247" y="63"/>
                </a:lnTo>
                <a:close/>
                <a:moveTo>
                  <a:pt x="390347" y="3238"/>
                </a:moveTo>
                <a:lnTo>
                  <a:pt x="415747" y="3238"/>
                </a:lnTo>
                <a:lnTo>
                  <a:pt x="415747" y="63"/>
                </a:lnTo>
                <a:lnTo>
                  <a:pt x="390347" y="63"/>
                </a:lnTo>
                <a:close/>
                <a:moveTo>
                  <a:pt x="428447" y="3238"/>
                </a:moveTo>
                <a:lnTo>
                  <a:pt x="453847" y="3238"/>
                </a:lnTo>
                <a:lnTo>
                  <a:pt x="453847" y="63"/>
                </a:lnTo>
                <a:lnTo>
                  <a:pt x="428447" y="63"/>
                </a:lnTo>
                <a:close/>
                <a:moveTo>
                  <a:pt x="466547" y="3238"/>
                </a:moveTo>
                <a:lnTo>
                  <a:pt x="491947" y="3238"/>
                </a:lnTo>
                <a:lnTo>
                  <a:pt x="491947" y="63"/>
                </a:lnTo>
                <a:lnTo>
                  <a:pt x="466547" y="63"/>
                </a:lnTo>
                <a:close/>
                <a:moveTo>
                  <a:pt x="504647" y="3238"/>
                </a:moveTo>
                <a:lnTo>
                  <a:pt x="530047" y="3238"/>
                </a:lnTo>
                <a:lnTo>
                  <a:pt x="530047" y="63"/>
                </a:lnTo>
                <a:lnTo>
                  <a:pt x="504647" y="63"/>
                </a:lnTo>
                <a:close/>
                <a:moveTo>
                  <a:pt x="542747" y="3238"/>
                </a:moveTo>
                <a:lnTo>
                  <a:pt x="568147" y="3238"/>
                </a:lnTo>
                <a:lnTo>
                  <a:pt x="568147" y="63"/>
                </a:lnTo>
                <a:lnTo>
                  <a:pt x="542747" y="63"/>
                </a:lnTo>
                <a:close/>
                <a:moveTo>
                  <a:pt x="580847" y="3238"/>
                </a:moveTo>
                <a:lnTo>
                  <a:pt x="606247" y="3238"/>
                </a:lnTo>
                <a:lnTo>
                  <a:pt x="606247" y="63"/>
                </a:lnTo>
                <a:lnTo>
                  <a:pt x="580847" y="63"/>
                </a:lnTo>
                <a:close/>
                <a:moveTo>
                  <a:pt x="618947" y="3238"/>
                </a:moveTo>
                <a:lnTo>
                  <a:pt x="644347" y="3238"/>
                </a:lnTo>
                <a:lnTo>
                  <a:pt x="644347" y="63"/>
                </a:lnTo>
                <a:lnTo>
                  <a:pt x="618947" y="63"/>
                </a:lnTo>
                <a:close/>
                <a:moveTo>
                  <a:pt x="657047" y="3238"/>
                </a:moveTo>
                <a:lnTo>
                  <a:pt x="682447" y="3238"/>
                </a:lnTo>
                <a:lnTo>
                  <a:pt x="682447" y="63"/>
                </a:lnTo>
                <a:lnTo>
                  <a:pt x="657047" y="63"/>
                </a:lnTo>
                <a:close/>
                <a:moveTo>
                  <a:pt x="695147" y="3238"/>
                </a:moveTo>
                <a:lnTo>
                  <a:pt x="720547" y="3238"/>
                </a:lnTo>
                <a:lnTo>
                  <a:pt x="720547" y="63"/>
                </a:lnTo>
                <a:lnTo>
                  <a:pt x="695147" y="63"/>
                </a:lnTo>
                <a:close/>
                <a:moveTo>
                  <a:pt x="733247" y="3238"/>
                </a:moveTo>
                <a:lnTo>
                  <a:pt x="758647" y="3238"/>
                </a:lnTo>
                <a:lnTo>
                  <a:pt x="758647" y="63"/>
                </a:lnTo>
                <a:lnTo>
                  <a:pt x="733247" y="63"/>
                </a:lnTo>
                <a:close/>
                <a:moveTo>
                  <a:pt x="771347" y="3238"/>
                </a:moveTo>
                <a:lnTo>
                  <a:pt x="796747" y="3238"/>
                </a:lnTo>
                <a:lnTo>
                  <a:pt x="796747" y="63"/>
                </a:lnTo>
                <a:lnTo>
                  <a:pt x="771347" y="63"/>
                </a:lnTo>
                <a:close/>
                <a:moveTo>
                  <a:pt x="809447" y="3238"/>
                </a:moveTo>
                <a:lnTo>
                  <a:pt x="834847" y="3238"/>
                </a:lnTo>
                <a:lnTo>
                  <a:pt x="834847" y="63"/>
                </a:lnTo>
                <a:lnTo>
                  <a:pt x="809447" y="63"/>
                </a:lnTo>
                <a:close/>
                <a:moveTo>
                  <a:pt x="847547" y="3238"/>
                </a:moveTo>
                <a:lnTo>
                  <a:pt x="872947" y="3238"/>
                </a:lnTo>
                <a:lnTo>
                  <a:pt x="872947" y="63"/>
                </a:lnTo>
                <a:lnTo>
                  <a:pt x="847547" y="63"/>
                </a:lnTo>
                <a:close/>
                <a:moveTo>
                  <a:pt x="885647" y="3238"/>
                </a:moveTo>
                <a:lnTo>
                  <a:pt x="911047" y="3238"/>
                </a:lnTo>
                <a:lnTo>
                  <a:pt x="911047" y="63"/>
                </a:lnTo>
                <a:lnTo>
                  <a:pt x="885647" y="63"/>
                </a:lnTo>
                <a:close/>
                <a:moveTo>
                  <a:pt x="923747" y="3238"/>
                </a:moveTo>
                <a:lnTo>
                  <a:pt x="949147" y="3238"/>
                </a:lnTo>
                <a:lnTo>
                  <a:pt x="949147" y="63"/>
                </a:lnTo>
                <a:lnTo>
                  <a:pt x="923747" y="63"/>
                </a:lnTo>
                <a:close/>
                <a:moveTo>
                  <a:pt x="961847" y="3238"/>
                </a:moveTo>
                <a:lnTo>
                  <a:pt x="987247" y="3238"/>
                </a:lnTo>
                <a:lnTo>
                  <a:pt x="987247" y="63"/>
                </a:lnTo>
                <a:lnTo>
                  <a:pt x="961847" y="63"/>
                </a:lnTo>
                <a:close/>
                <a:moveTo>
                  <a:pt x="999947" y="3238"/>
                </a:moveTo>
                <a:lnTo>
                  <a:pt x="1025347" y="3238"/>
                </a:lnTo>
                <a:lnTo>
                  <a:pt x="1025347" y="63"/>
                </a:lnTo>
                <a:lnTo>
                  <a:pt x="999947" y="63"/>
                </a:lnTo>
                <a:close/>
                <a:moveTo>
                  <a:pt x="1038047" y="3238"/>
                </a:moveTo>
                <a:lnTo>
                  <a:pt x="1063447" y="3238"/>
                </a:lnTo>
                <a:lnTo>
                  <a:pt x="1063447" y="63"/>
                </a:lnTo>
                <a:lnTo>
                  <a:pt x="1038047" y="63"/>
                </a:lnTo>
                <a:close/>
                <a:moveTo>
                  <a:pt x="1076147" y="3238"/>
                </a:moveTo>
                <a:lnTo>
                  <a:pt x="1101547" y="3238"/>
                </a:lnTo>
                <a:lnTo>
                  <a:pt x="1101547" y="63"/>
                </a:lnTo>
                <a:lnTo>
                  <a:pt x="1076147" y="63"/>
                </a:lnTo>
                <a:close/>
                <a:moveTo>
                  <a:pt x="1114247" y="3238"/>
                </a:moveTo>
                <a:lnTo>
                  <a:pt x="1139647" y="3238"/>
                </a:lnTo>
                <a:lnTo>
                  <a:pt x="1139647" y="63"/>
                </a:lnTo>
                <a:lnTo>
                  <a:pt x="1114247" y="63"/>
                </a:lnTo>
                <a:close/>
                <a:moveTo>
                  <a:pt x="1152347" y="3238"/>
                </a:moveTo>
                <a:lnTo>
                  <a:pt x="1177747" y="3238"/>
                </a:lnTo>
                <a:lnTo>
                  <a:pt x="1177747" y="63"/>
                </a:lnTo>
                <a:lnTo>
                  <a:pt x="1152347" y="63"/>
                </a:lnTo>
                <a:close/>
                <a:moveTo>
                  <a:pt x="1190447" y="3238"/>
                </a:moveTo>
                <a:lnTo>
                  <a:pt x="1215847" y="3238"/>
                </a:lnTo>
                <a:lnTo>
                  <a:pt x="1215847" y="63"/>
                </a:lnTo>
                <a:lnTo>
                  <a:pt x="1190447" y="63"/>
                </a:lnTo>
                <a:close/>
                <a:moveTo>
                  <a:pt x="1228547" y="3238"/>
                </a:moveTo>
                <a:lnTo>
                  <a:pt x="1253947" y="3238"/>
                </a:lnTo>
                <a:lnTo>
                  <a:pt x="1253947" y="63"/>
                </a:lnTo>
                <a:lnTo>
                  <a:pt x="1228547" y="63"/>
                </a:lnTo>
                <a:close/>
                <a:moveTo>
                  <a:pt x="1266647" y="3238"/>
                </a:moveTo>
                <a:lnTo>
                  <a:pt x="1292047" y="3238"/>
                </a:lnTo>
                <a:lnTo>
                  <a:pt x="1292047" y="63"/>
                </a:lnTo>
                <a:lnTo>
                  <a:pt x="1266647" y="63"/>
                </a:lnTo>
                <a:close/>
                <a:moveTo>
                  <a:pt x="1304747" y="3238"/>
                </a:moveTo>
                <a:lnTo>
                  <a:pt x="1330147" y="3238"/>
                </a:lnTo>
                <a:lnTo>
                  <a:pt x="1330147" y="63"/>
                </a:lnTo>
                <a:lnTo>
                  <a:pt x="1304747" y="63"/>
                </a:lnTo>
                <a:close/>
                <a:moveTo>
                  <a:pt x="1342847" y="3238"/>
                </a:moveTo>
                <a:lnTo>
                  <a:pt x="1368247" y="3238"/>
                </a:lnTo>
                <a:lnTo>
                  <a:pt x="1368247" y="63"/>
                </a:lnTo>
                <a:lnTo>
                  <a:pt x="1342847" y="63"/>
                </a:lnTo>
                <a:close/>
                <a:moveTo>
                  <a:pt x="1380947" y="3238"/>
                </a:moveTo>
                <a:lnTo>
                  <a:pt x="1406347" y="3238"/>
                </a:lnTo>
                <a:lnTo>
                  <a:pt x="1406347" y="63"/>
                </a:lnTo>
                <a:lnTo>
                  <a:pt x="1380947" y="63"/>
                </a:lnTo>
                <a:close/>
                <a:moveTo>
                  <a:pt x="1419047" y="3238"/>
                </a:moveTo>
                <a:lnTo>
                  <a:pt x="1444447" y="3238"/>
                </a:lnTo>
                <a:lnTo>
                  <a:pt x="1444447" y="63"/>
                </a:lnTo>
                <a:lnTo>
                  <a:pt x="1419047" y="63"/>
                </a:lnTo>
                <a:close/>
                <a:moveTo>
                  <a:pt x="1457147" y="3238"/>
                </a:moveTo>
                <a:lnTo>
                  <a:pt x="1482547" y="3238"/>
                </a:lnTo>
                <a:lnTo>
                  <a:pt x="1482547" y="63"/>
                </a:lnTo>
                <a:lnTo>
                  <a:pt x="1457147" y="63"/>
                </a:lnTo>
                <a:close/>
                <a:moveTo>
                  <a:pt x="1495247" y="3238"/>
                </a:moveTo>
                <a:lnTo>
                  <a:pt x="1520647" y="3238"/>
                </a:lnTo>
                <a:lnTo>
                  <a:pt x="1520647" y="63"/>
                </a:lnTo>
                <a:lnTo>
                  <a:pt x="1495247" y="63"/>
                </a:lnTo>
                <a:close/>
                <a:moveTo>
                  <a:pt x="1533347" y="3238"/>
                </a:moveTo>
                <a:lnTo>
                  <a:pt x="1558747" y="3238"/>
                </a:lnTo>
                <a:lnTo>
                  <a:pt x="1558747" y="63"/>
                </a:lnTo>
                <a:lnTo>
                  <a:pt x="1533347" y="63"/>
                </a:lnTo>
                <a:close/>
                <a:moveTo>
                  <a:pt x="1571447" y="3238"/>
                </a:moveTo>
                <a:lnTo>
                  <a:pt x="1596847" y="3238"/>
                </a:lnTo>
                <a:lnTo>
                  <a:pt x="1596847" y="63"/>
                </a:lnTo>
                <a:lnTo>
                  <a:pt x="1571447" y="63"/>
                </a:lnTo>
                <a:close/>
                <a:moveTo>
                  <a:pt x="1609547" y="3238"/>
                </a:moveTo>
                <a:lnTo>
                  <a:pt x="1634947" y="3238"/>
                </a:lnTo>
                <a:lnTo>
                  <a:pt x="1634947" y="63"/>
                </a:lnTo>
                <a:lnTo>
                  <a:pt x="1609547" y="63"/>
                </a:lnTo>
                <a:close/>
                <a:moveTo>
                  <a:pt x="1647647" y="3238"/>
                </a:moveTo>
                <a:lnTo>
                  <a:pt x="1673047" y="3238"/>
                </a:lnTo>
                <a:lnTo>
                  <a:pt x="1673047" y="63"/>
                </a:lnTo>
                <a:lnTo>
                  <a:pt x="1647647" y="63"/>
                </a:lnTo>
                <a:close/>
                <a:moveTo>
                  <a:pt x="1685747" y="3238"/>
                </a:moveTo>
                <a:lnTo>
                  <a:pt x="1697825" y="3238"/>
                </a:lnTo>
                <a:cubicBezTo>
                  <a:pt x="1702206" y="3238"/>
                  <a:pt x="1706397" y="4064"/>
                  <a:pt x="1710258" y="5575"/>
                </a:cubicBezTo>
                <a:lnTo>
                  <a:pt x="1711413" y="2616"/>
                </a:lnTo>
                <a:cubicBezTo>
                  <a:pt x="1707197" y="965"/>
                  <a:pt x="1702600" y="63"/>
                  <a:pt x="1697825" y="63"/>
                </a:cubicBezTo>
                <a:lnTo>
                  <a:pt x="1685747" y="63"/>
                </a:lnTo>
                <a:lnTo>
                  <a:pt x="1685747" y="3238"/>
                </a:lnTo>
                <a:close/>
                <a:moveTo>
                  <a:pt x="1720557" y="11874"/>
                </a:moveTo>
                <a:cubicBezTo>
                  <a:pt x="1726552" y="17183"/>
                  <a:pt x="1730705" y="24524"/>
                  <a:pt x="1731886" y="32791"/>
                </a:cubicBezTo>
                <a:lnTo>
                  <a:pt x="1735023" y="32334"/>
                </a:lnTo>
                <a:cubicBezTo>
                  <a:pt x="1733740" y="23304"/>
                  <a:pt x="1729206" y="15278"/>
                  <a:pt x="1722666" y="9499"/>
                </a:cubicBezTo>
                <a:lnTo>
                  <a:pt x="1720557" y="11874"/>
                </a:lnTo>
                <a:close/>
                <a:moveTo>
                  <a:pt x="1732229" y="70637"/>
                </a:moveTo>
                <a:lnTo>
                  <a:pt x="1735404" y="70637"/>
                </a:lnTo>
                <a:lnTo>
                  <a:pt x="1735404" y="45237"/>
                </a:lnTo>
                <a:lnTo>
                  <a:pt x="1732229" y="45237"/>
                </a:lnTo>
                <a:close/>
                <a:moveTo>
                  <a:pt x="1732229" y="108737"/>
                </a:moveTo>
                <a:lnTo>
                  <a:pt x="1735404" y="108737"/>
                </a:lnTo>
                <a:lnTo>
                  <a:pt x="1735404" y="83337"/>
                </a:lnTo>
                <a:lnTo>
                  <a:pt x="1732229" y="83337"/>
                </a:lnTo>
                <a:close/>
                <a:moveTo>
                  <a:pt x="1732229" y="146837"/>
                </a:moveTo>
                <a:lnTo>
                  <a:pt x="1735404" y="146837"/>
                </a:lnTo>
                <a:lnTo>
                  <a:pt x="1735404" y="121437"/>
                </a:lnTo>
                <a:lnTo>
                  <a:pt x="1732229" y="121437"/>
                </a:lnTo>
                <a:close/>
                <a:moveTo>
                  <a:pt x="1732229" y="184937"/>
                </a:moveTo>
                <a:lnTo>
                  <a:pt x="1735404" y="184937"/>
                </a:lnTo>
                <a:lnTo>
                  <a:pt x="1735404" y="159537"/>
                </a:lnTo>
                <a:lnTo>
                  <a:pt x="1732229" y="159537"/>
                </a:lnTo>
                <a:close/>
                <a:moveTo>
                  <a:pt x="1732229" y="197637"/>
                </a:moveTo>
                <a:lnTo>
                  <a:pt x="1732229" y="206959"/>
                </a:lnTo>
                <a:cubicBezTo>
                  <a:pt x="1732229" y="212267"/>
                  <a:pt x="1731009" y="217309"/>
                  <a:pt x="1728838" y="221818"/>
                </a:cubicBezTo>
                <a:lnTo>
                  <a:pt x="1731695" y="223189"/>
                </a:lnTo>
                <a:cubicBezTo>
                  <a:pt x="1734070" y="218275"/>
                  <a:pt x="1735404" y="212762"/>
                  <a:pt x="1735404" y="206959"/>
                </a:cubicBezTo>
                <a:lnTo>
                  <a:pt x="1735404" y="197637"/>
                </a:lnTo>
                <a:lnTo>
                  <a:pt x="1732229" y="197637"/>
                </a:lnTo>
                <a:close/>
                <a:moveTo>
                  <a:pt x="1721764" y="231609"/>
                </a:moveTo>
                <a:cubicBezTo>
                  <a:pt x="1716049" y="237146"/>
                  <a:pt x="1708442" y="240741"/>
                  <a:pt x="1700047" y="241287"/>
                </a:cubicBezTo>
                <a:lnTo>
                  <a:pt x="1700250" y="244462"/>
                </a:lnTo>
                <a:cubicBezTo>
                  <a:pt x="1709432" y="243865"/>
                  <a:pt x="1717751" y="239928"/>
                  <a:pt x="1723974" y="233883"/>
                </a:cubicBezTo>
                <a:lnTo>
                  <a:pt x="1721764" y="231609"/>
                </a:lnTo>
                <a:close/>
                <a:moveTo>
                  <a:pt x="1697825" y="241363"/>
                </a:moveTo>
                <a:lnTo>
                  <a:pt x="1672425" y="241363"/>
                </a:lnTo>
                <a:lnTo>
                  <a:pt x="1672425" y="244538"/>
                </a:lnTo>
                <a:lnTo>
                  <a:pt x="1697825" y="244538"/>
                </a:lnTo>
                <a:close/>
              </a:path>
            </a:pathLst>
          </a:custGeom>
          <a:solidFill>
            <a:srgbClr val="D16A34">
              <a:alpha val="100000"/>
            </a:srgbClr>
          </a:solidFill>
        </p:spPr>
        <p:txBody>
          <a:bodyPr wrap="none" lIns="0" tIns="0" rIns="0" bIns="0"/>
          <a:lstStyle/>
          <a:p>
            <a:endParaRPr/>
          </a:p>
        </p:txBody>
      </p:sp>
      <p:sp>
        <p:nvSpPr>
          <p:cNvPr id="189" name="Title 3"/>
          <p:cNvSpPr>
            <a:spLocks noGrp="1"/>
          </p:cNvSpPr>
          <p:nvPr/>
        </p:nvSpPr>
        <p:spPr>
          <a:xfrm>
            <a:off x="9460810" y="5971542"/>
            <a:ext cx="2184400" cy="254000"/>
          </a:xfrm>
          <a:custGeom>
            <a:avLst/>
            <a:gdLst/>
            <a:ahLst/>
            <a:cxnLst/>
            <a:rect l="0" t="0" r="0" b="0"/>
            <a:pathLst>
              <a:path w="2184400" h="254000">
                <a:moveTo>
                  <a:pt x="2104225" y="241363"/>
                </a:moveTo>
                <a:lnTo>
                  <a:pt x="2078825" y="241363"/>
                </a:lnTo>
                <a:lnTo>
                  <a:pt x="2078825" y="244538"/>
                </a:lnTo>
                <a:lnTo>
                  <a:pt x="2104225" y="244538"/>
                </a:lnTo>
                <a:close/>
                <a:moveTo>
                  <a:pt x="2066125" y="241363"/>
                </a:moveTo>
                <a:lnTo>
                  <a:pt x="2040725" y="241363"/>
                </a:lnTo>
                <a:lnTo>
                  <a:pt x="2040725" y="244538"/>
                </a:lnTo>
                <a:lnTo>
                  <a:pt x="2066125" y="244538"/>
                </a:lnTo>
                <a:close/>
                <a:moveTo>
                  <a:pt x="2028025" y="241363"/>
                </a:moveTo>
                <a:lnTo>
                  <a:pt x="2002625" y="241363"/>
                </a:lnTo>
                <a:lnTo>
                  <a:pt x="2002625" y="244538"/>
                </a:lnTo>
                <a:lnTo>
                  <a:pt x="2028025" y="244538"/>
                </a:lnTo>
                <a:close/>
                <a:moveTo>
                  <a:pt x="1989925" y="241363"/>
                </a:moveTo>
                <a:lnTo>
                  <a:pt x="1964525" y="241363"/>
                </a:lnTo>
                <a:lnTo>
                  <a:pt x="1964525" y="244538"/>
                </a:lnTo>
                <a:lnTo>
                  <a:pt x="1989925" y="244538"/>
                </a:lnTo>
                <a:close/>
                <a:moveTo>
                  <a:pt x="1951825" y="241363"/>
                </a:moveTo>
                <a:lnTo>
                  <a:pt x="1926425" y="241363"/>
                </a:lnTo>
                <a:lnTo>
                  <a:pt x="1926425" y="244538"/>
                </a:lnTo>
                <a:lnTo>
                  <a:pt x="1951825" y="244538"/>
                </a:lnTo>
                <a:close/>
                <a:moveTo>
                  <a:pt x="1913725" y="241363"/>
                </a:moveTo>
                <a:lnTo>
                  <a:pt x="1888325" y="241363"/>
                </a:lnTo>
                <a:lnTo>
                  <a:pt x="1888325" y="244538"/>
                </a:lnTo>
                <a:lnTo>
                  <a:pt x="1913725" y="244538"/>
                </a:lnTo>
                <a:close/>
                <a:moveTo>
                  <a:pt x="1875625" y="241363"/>
                </a:moveTo>
                <a:lnTo>
                  <a:pt x="1850225" y="241363"/>
                </a:lnTo>
                <a:lnTo>
                  <a:pt x="1850225" y="244538"/>
                </a:lnTo>
                <a:lnTo>
                  <a:pt x="1875625" y="244538"/>
                </a:lnTo>
                <a:close/>
                <a:moveTo>
                  <a:pt x="1837525" y="241363"/>
                </a:moveTo>
                <a:lnTo>
                  <a:pt x="1812125" y="241363"/>
                </a:lnTo>
                <a:lnTo>
                  <a:pt x="1812125" y="244538"/>
                </a:lnTo>
                <a:lnTo>
                  <a:pt x="1837525" y="244538"/>
                </a:lnTo>
                <a:close/>
                <a:moveTo>
                  <a:pt x="1799425" y="241363"/>
                </a:moveTo>
                <a:lnTo>
                  <a:pt x="1774025" y="241363"/>
                </a:lnTo>
                <a:lnTo>
                  <a:pt x="1774025" y="244538"/>
                </a:lnTo>
                <a:lnTo>
                  <a:pt x="1799425" y="244538"/>
                </a:lnTo>
                <a:close/>
                <a:moveTo>
                  <a:pt x="1761325" y="241363"/>
                </a:moveTo>
                <a:lnTo>
                  <a:pt x="1735925" y="241363"/>
                </a:lnTo>
                <a:lnTo>
                  <a:pt x="1735925" y="244538"/>
                </a:lnTo>
                <a:lnTo>
                  <a:pt x="1761325" y="244538"/>
                </a:lnTo>
                <a:close/>
                <a:moveTo>
                  <a:pt x="1723225" y="241363"/>
                </a:moveTo>
                <a:lnTo>
                  <a:pt x="1697825" y="241363"/>
                </a:lnTo>
                <a:lnTo>
                  <a:pt x="1697825" y="244538"/>
                </a:lnTo>
                <a:lnTo>
                  <a:pt x="1723225" y="244538"/>
                </a:lnTo>
                <a:close/>
                <a:moveTo>
                  <a:pt x="1685125" y="241363"/>
                </a:moveTo>
                <a:lnTo>
                  <a:pt x="1659725" y="241363"/>
                </a:lnTo>
                <a:lnTo>
                  <a:pt x="1659725" y="244538"/>
                </a:lnTo>
                <a:lnTo>
                  <a:pt x="1685125" y="244538"/>
                </a:lnTo>
                <a:close/>
                <a:moveTo>
                  <a:pt x="1647025" y="241363"/>
                </a:moveTo>
                <a:lnTo>
                  <a:pt x="1621625" y="241363"/>
                </a:lnTo>
                <a:lnTo>
                  <a:pt x="1621625" y="244538"/>
                </a:lnTo>
                <a:lnTo>
                  <a:pt x="1647025" y="244538"/>
                </a:lnTo>
                <a:close/>
                <a:moveTo>
                  <a:pt x="1608925" y="241363"/>
                </a:moveTo>
                <a:lnTo>
                  <a:pt x="1583525" y="241363"/>
                </a:lnTo>
                <a:lnTo>
                  <a:pt x="1583525" y="244538"/>
                </a:lnTo>
                <a:lnTo>
                  <a:pt x="1608925" y="244538"/>
                </a:lnTo>
                <a:close/>
                <a:moveTo>
                  <a:pt x="1570825" y="241363"/>
                </a:moveTo>
                <a:lnTo>
                  <a:pt x="1545425" y="241363"/>
                </a:lnTo>
                <a:lnTo>
                  <a:pt x="1545425" y="244538"/>
                </a:lnTo>
                <a:lnTo>
                  <a:pt x="1570825" y="244538"/>
                </a:lnTo>
                <a:close/>
                <a:moveTo>
                  <a:pt x="1532725" y="241363"/>
                </a:moveTo>
                <a:lnTo>
                  <a:pt x="1507325" y="241363"/>
                </a:lnTo>
                <a:lnTo>
                  <a:pt x="1507325" y="244538"/>
                </a:lnTo>
                <a:lnTo>
                  <a:pt x="1532725" y="244538"/>
                </a:lnTo>
                <a:close/>
                <a:moveTo>
                  <a:pt x="1494625" y="241363"/>
                </a:moveTo>
                <a:lnTo>
                  <a:pt x="1469225" y="241363"/>
                </a:lnTo>
                <a:lnTo>
                  <a:pt x="1469225" y="244538"/>
                </a:lnTo>
                <a:lnTo>
                  <a:pt x="1494625" y="244538"/>
                </a:lnTo>
                <a:close/>
                <a:moveTo>
                  <a:pt x="1456525" y="241363"/>
                </a:moveTo>
                <a:lnTo>
                  <a:pt x="1431125" y="241363"/>
                </a:lnTo>
                <a:lnTo>
                  <a:pt x="1431125" y="244538"/>
                </a:lnTo>
                <a:lnTo>
                  <a:pt x="1456525" y="244538"/>
                </a:lnTo>
                <a:close/>
                <a:moveTo>
                  <a:pt x="1418425" y="241363"/>
                </a:moveTo>
                <a:lnTo>
                  <a:pt x="1393025" y="241363"/>
                </a:lnTo>
                <a:lnTo>
                  <a:pt x="1393025" y="244538"/>
                </a:lnTo>
                <a:lnTo>
                  <a:pt x="1418425" y="244538"/>
                </a:lnTo>
                <a:close/>
                <a:moveTo>
                  <a:pt x="1380325" y="241363"/>
                </a:moveTo>
                <a:lnTo>
                  <a:pt x="1354925" y="241363"/>
                </a:lnTo>
                <a:lnTo>
                  <a:pt x="1354925" y="244538"/>
                </a:lnTo>
                <a:lnTo>
                  <a:pt x="1380325" y="244538"/>
                </a:lnTo>
                <a:close/>
                <a:moveTo>
                  <a:pt x="1342225" y="241363"/>
                </a:moveTo>
                <a:lnTo>
                  <a:pt x="1316825" y="241363"/>
                </a:lnTo>
                <a:lnTo>
                  <a:pt x="1316825" y="244538"/>
                </a:lnTo>
                <a:lnTo>
                  <a:pt x="1342225" y="244538"/>
                </a:lnTo>
                <a:close/>
                <a:moveTo>
                  <a:pt x="1304125" y="241363"/>
                </a:moveTo>
                <a:lnTo>
                  <a:pt x="1278725" y="241363"/>
                </a:lnTo>
                <a:lnTo>
                  <a:pt x="1278725" y="244538"/>
                </a:lnTo>
                <a:lnTo>
                  <a:pt x="1304125" y="244538"/>
                </a:lnTo>
                <a:close/>
                <a:moveTo>
                  <a:pt x="1266025" y="241363"/>
                </a:moveTo>
                <a:lnTo>
                  <a:pt x="1240625" y="241363"/>
                </a:lnTo>
                <a:lnTo>
                  <a:pt x="1240625" y="244538"/>
                </a:lnTo>
                <a:lnTo>
                  <a:pt x="1266025" y="244538"/>
                </a:lnTo>
                <a:close/>
                <a:moveTo>
                  <a:pt x="1227925" y="241363"/>
                </a:moveTo>
                <a:lnTo>
                  <a:pt x="1202525" y="241363"/>
                </a:lnTo>
                <a:lnTo>
                  <a:pt x="1202525" y="244538"/>
                </a:lnTo>
                <a:lnTo>
                  <a:pt x="1227925" y="244538"/>
                </a:lnTo>
                <a:close/>
                <a:moveTo>
                  <a:pt x="1189825" y="241363"/>
                </a:moveTo>
                <a:lnTo>
                  <a:pt x="1164425" y="241363"/>
                </a:lnTo>
                <a:lnTo>
                  <a:pt x="1164425" y="244538"/>
                </a:lnTo>
                <a:lnTo>
                  <a:pt x="1189825" y="244538"/>
                </a:lnTo>
                <a:close/>
                <a:moveTo>
                  <a:pt x="1151725" y="241363"/>
                </a:moveTo>
                <a:lnTo>
                  <a:pt x="1126325" y="241363"/>
                </a:lnTo>
                <a:lnTo>
                  <a:pt x="1126325" y="244538"/>
                </a:lnTo>
                <a:lnTo>
                  <a:pt x="1151725" y="244538"/>
                </a:lnTo>
                <a:close/>
                <a:moveTo>
                  <a:pt x="1113625" y="241363"/>
                </a:moveTo>
                <a:lnTo>
                  <a:pt x="1088225" y="241363"/>
                </a:lnTo>
                <a:lnTo>
                  <a:pt x="1088225" y="244538"/>
                </a:lnTo>
                <a:lnTo>
                  <a:pt x="1113625" y="244538"/>
                </a:lnTo>
                <a:close/>
                <a:moveTo>
                  <a:pt x="1075525" y="241363"/>
                </a:moveTo>
                <a:lnTo>
                  <a:pt x="1050125" y="241363"/>
                </a:lnTo>
                <a:lnTo>
                  <a:pt x="1050125" y="244538"/>
                </a:lnTo>
                <a:lnTo>
                  <a:pt x="1075525" y="244538"/>
                </a:lnTo>
                <a:close/>
                <a:moveTo>
                  <a:pt x="1037425" y="241363"/>
                </a:moveTo>
                <a:lnTo>
                  <a:pt x="1012025" y="241363"/>
                </a:lnTo>
                <a:lnTo>
                  <a:pt x="1012025" y="244538"/>
                </a:lnTo>
                <a:lnTo>
                  <a:pt x="1037425" y="244538"/>
                </a:lnTo>
                <a:close/>
                <a:moveTo>
                  <a:pt x="999325" y="241363"/>
                </a:moveTo>
                <a:lnTo>
                  <a:pt x="973925" y="241363"/>
                </a:lnTo>
                <a:lnTo>
                  <a:pt x="973925" y="244538"/>
                </a:lnTo>
                <a:lnTo>
                  <a:pt x="999325" y="244538"/>
                </a:lnTo>
                <a:close/>
                <a:moveTo>
                  <a:pt x="961225" y="241363"/>
                </a:moveTo>
                <a:lnTo>
                  <a:pt x="935825" y="241363"/>
                </a:lnTo>
                <a:lnTo>
                  <a:pt x="935825" y="244538"/>
                </a:lnTo>
                <a:lnTo>
                  <a:pt x="961225" y="244538"/>
                </a:lnTo>
                <a:close/>
                <a:moveTo>
                  <a:pt x="923125" y="241363"/>
                </a:moveTo>
                <a:lnTo>
                  <a:pt x="897725" y="241363"/>
                </a:lnTo>
                <a:lnTo>
                  <a:pt x="897725" y="244538"/>
                </a:lnTo>
                <a:lnTo>
                  <a:pt x="923125" y="244538"/>
                </a:lnTo>
                <a:close/>
                <a:moveTo>
                  <a:pt x="885025" y="241363"/>
                </a:moveTo>
                <a:lnTo>
                  <a:pt x="859625" y="241363"/>
                </a:lnTo>
                <a:lnTo>
                  <a:pt x="859625" y="244538"/>
                </a:lnTo>
                <a:lnTo>
                  <a:pt x="885025" y="244538"/>
                </a:lnTo>
                <a:close/>
                <a:moveTo>
                  <a:pt x="846925" y="241363"/>
                </a:moveTo>
                <a:lnTo>
                  <a:pt x="821525" y="241363"/>
                </a:lnTo>
                <a:lnTo>
                  <a:pt x="821525" y="244538"/>
                </a:lnTo>
                <a:lnTo>
                  <a:pt x="846925" y="244538"/>
                </a:lnTo>
                <a:close/>
                <a:moveTo>
                  <a:pt x="808825" y="241363"/>
                </a:moveTo>
                <a:lnTo>
                  <a:pt x="783425" y="241363"/>
                </a:lnTo>
                <a:lnTo>
                  <a:pt x="783425" y="244538"/>
                </a:lnTo>
                <a:lnTo>
                  <a:pt x="808825" y="244538"/>
                </a:lnTo>
                <a:close/>
                <a:moveTo>
                  <a:pt x="770725" y="241363"/>
                </a:moveTo>
                <a:lnTo>
                  <a:pt x="745325" y="241363"/>
                </a:lnTo>
                <a:lnTo>
                  <a:pt x="745325" y="244538"/>
                </a:lnTo>
                <a:lnTo>
                  <a:pt x="770725" y="244538"/>
                </a:lnTo>
                <a:close/>
                <a:moveTo>
                  <a:pt x="732625" y="241363"/>
                </a:moveTo>
                <a:lnTo>
                  <a:pt x="707225" y="241363"/>
                </a:lnTo>
                <a:lnTo>
                  <a:pt x="707225" y="244538"/>
                </a:lnTo>
                <a:lnTo>
                  <a:pt x="732625" y="244538"/>
                </a:lnTo>
                <a:close/>
                <a:moveTo>
                  <a:pt x="694525" y="241363"/>
                </a:moveTo>
                <a:lnTo>
                  <a:pt x="669125" y="241363"/>
                </a:lnTo>
                <a:lnTo>
                  <a:pt x="669125" y="244538"/>
                </a:lnTo>
                <a:lnTo>
                  <a:pt x="694525" y="244538"/>
                </a:lnTo>
                <a:close/>
                <a:moveTo>
                  <a:pt x="656425" y="241363"/>
                </a:moveTo>
                <a:lnTo>
                  <a:pt x="631025" y="241363"/>
                </a:lnTo>
                <a:lnTo>
                  <a:pt x="631025" y="244538"/>
                </a:lnTo>
                <a:lnTo>
                  <a:pt x="656425" y="244538"/>
                </a:lnTo>
                <a:close/>
                <a:moveTo>
                  <a:pt x="618325" y="241363"/>
                </a:moveTo>
                <a:lnTo>
                  <a:pt x="592925" y="241363"/>
                </a:lnTo>
                <a:lnTo>
                  <a:pt x="592925" y="244538"/>
                </a:lnTo>
                <a:lnTo>
                  <a:pt x="618325" y="244538"/>
                </a:lnTo>
                <a:close/>
                <a:moveTo>
                  <a:pt x="580225" y="241363"/>
                </a:moveTo>
                <a:lnTo>
                  <a:pt x="554825" y="241363"/>
                </a:lnTo>
                <a:lnTo>
                  <a:pt x="554825" y="244538"/>
                </a:lnTo>
                <a:lnTo>
                  <a:pt x="580225" y="244538"/>
                </a:lnTo>
                <a:close/>
                <a:moveTo>
                  <a:pt x="542125" y="241363"/>
                </a:moveTo>
                <a:lnTo>
                  <a:pt x="516725" y="241363"/>
                </a:lnTo>
                <a:lnTo>
                  <a:pt x="516725" y="244538"/>
                </a:lnTo>
                <a:lnTo>
                  <a:pt x="542125" y="244538"/>
                </a:lnTo>
                <a:close/>
                <a:moveTo>
                  <a:pt x="504025" y="241363"/>
                </a:moveTo>
                <a:lnTo>
                  <a:pt x="478625" y="241363"/>
                </a:lnTo>
                <a:lnTo>
                  <a:pt x="478625" y="244538"/>
                </a:lnTo>
                <a:lnTo>
                  <a:pt x="504025" y="244538"/>
                </a:lnTo>
                <a:close/>
                <a:moveTo>
                  <a:pt x="465925" y="241363"/>
                </a:moveTo>
                <a:lnTo>
                  <a:pt x="440525" y="241363"/>
                </a:lnTo>
                <a:lnTo>
                  <a:pt x="440525" y="244538"/>
                </a:lnTo>
                <a:lnTo>
                  <a:pt x="465925" y="244538"/>
                </a:lnTo>
                <a:close/>
                <a:moveTo>
                  <a:pt x="427825" y="241363"/>
                </a:moveTo>
                <a:lnTo>
                  <a:pt x="402425" y="241363"/>
                </a:lnTo>
                <a:lnTo>
                  <a:pt x="402425" y="244538"/>
                </a:lnTo>
                <a:lnTo>
                  <a:pt x="427825" y="244538"/>
                </a:lnTo>
                <a:close/>
                <a:moveTo>
                  <a:pt x="389725" y="241363"/>
                </a:moveTo>
                <a:lnTo>
                  <a:pt x="364325" y="241363"/>
                </a:lnTo>
                <a:lnTo>
                  <a:pt x="364325" y="244538"/>
                </a:lnTo>
                <a:lnTo>
                  <a:pt x="389725" y="244538"/>
                </a:lnTo>
                <a:close/>
                <a:moveTo>
                  <a:pt x="351625" y="241363"/>
                </a:moveTo>
                <a:lnTo>
                  <a:pt x="326225" y="241363"/>
                </a:lnTo>
                <a:lnTo>
                  <a:pt x="326225" y="244538"/>
                </a:lnTo>
                <a:lnTo>
                  <a:pt x="351625" y="244538"/>
                </a:lnTo>
                <a:close/>
                <a:moveTo>
                  <a:pt x="313525" y="241363"/>
                </a:moveTo>
                <a:lnTo>
                  <a:pt x="288125" y="241363"/>
                </a:lnTo>
                <a:lnTo>
                  <a:pt x="288125" y="244538"/>
                </a:lnTo>
                <a:lnTo>
                  <a:pt x="313525" y="244538"/>
                </a:lnTo>
                <a:close/>
                <a:moveTo>
                  <a:pt x="275425" y="241363"/>
                </a:moveTo>
                <a:lnTo>
                  <a:pt x="250025" y="241363"/>
                </a:lnTo>
                <a:lnTo>
                  <a:pt x="250025" y="244538"/>
                </a:lnTo>
                <a:lnTo>
                  <a:pt x="275425" y="244538"/>
                </a:lnTo>
                <a:close/>
                <a:moveTo>
                  <a:pt x="237325" y="241363"/>
                </a:moveTo>
                <a:lnTo>
                  <a:pt x="211925" y="241363"/>
                </a:lnTo>
                <a:lnTo>
                  <a:pt x="211925" y="244538"/>
                </a:lnTo>
                <a:lnTo>
                  <a:pt x="237325" y="244538"/>
                </a:lnTo>
                <a:close/>
                <a:moveTo>
                  <a:pt x="199225" y="241363"/>
                </a:moveTo>
                <a:lnTo>
                  <a:pt x="173825" y="241363"/>
                </a:lnTo>
                <a:lnTo>
                  <a:pt x="173825" y="244538"/>
                </a:lnTo>
                <a:lnTo>
                  <a:pt x="199225" y="244538"/>
                </a:lnTo>
                <a:close/>
                <a:moveTo>
                  <a:pt x="161125" y="241363"/>
                </a:moveTo>
                <a:lnTo>
                  <a:pt x="135725" y="241363"/>
                </a:lnTo>
                <a:lnTo>
                  <a:pt x="135725" y="244538"/>
                </a:lnTo>
                <a:lnTo>
                  <a:pt x="161125" y="244538"/>
                </a:lnTo>
                <a:close/>
                <a:moveTo>
                  <a:pt x="123025" y="241363"/>
                </a:moveTo>
                <a:lnTo>
                  <a:pt x="97625" y="241363"/>
                </a:lnTo>
                <a:lnTo>
                  <a:pt x="97625" y="244538"/>
                </a:lnTo>
                <a:lnTo>
                  <a:pt x="123025" y="244538"/>
                </a:lnTo>
                <a:close/>
                <a:moveTo>
                  <a:pt x="84925" y="241363"/>
                </a:moveTo>
                <a:lnTo>
                  <a:pt x="59525" y="241363"/>
                </a:lnTo>
                <a:lnTo>
                  <a:pt x="59525" y="244538"/>
                </a:lnTo>
                <a:lnTo>
                  <a:pt x="84925" y="244538"/>
                </a:lnTo>
                <a:close/>
                <a:moveTo>
                  <a:pt x="46825" y="241363"/>
                </a:moveTo>
                <a:lnTo>
                  <a:pt x="42265" y="241363"/>
                </a:lnTo>
                <a:cubicBezTo>
                  <a:pt x="35331" y="241363"/>
                  <a:pt x="28879" y="239293"/>
                  <a:pt x="23456" y="235724"/>
                </a:cubicBezTo>
                <a:lnTo>
                  <a:pt x="21716" y="238379"/>
                </a:lnTo>
                <a:cubicBezTo>
                  <a:pt x="27622" y="242265"/>
                  <a:pt x="34696" y="244538"/>
                  <a:pt x="42265" y="244538"/>
                </a:cubicBezTo>
                <a:lnTo>
                  <a:pt x="46825" y="244538"/>
                </a:lnTo>
                <a:lnTo>
                  <a:pt x="46825" y="241363"/>
                </a:lnTo>
                <a:close/>
                <a:moveTo>
                  <a:pt x="14668" y="227444"/>
                </a:moveTo>
                <a:cubicBezTo>
                  <a:pt x="10388" y="221704"/>
                  <a:pt x="7861" y="214617"/>
                  <a:pt x="7861" y="206959"/>
                </a:cubicBezTo>
                <a:lnTo>
                  <a:pt x="7861" y="204533"/>
                </a:lnTo>
                <a:lnTo>
                  <a:pt x="4686" y="204533"/>
                </a:lnTo>
                <a:lnTo>
                  <a:pt x="4686" y="206959"/>
                </a:lnTo>
                <a:cubicBezTo>
                  <a:pt x="4686" y="215315"/>
                  <a:pt x="7454" y="223075"/>
                  <a:pt x="12115" y="229336"/>
                </a:cubicBezTo>
                <a:lnTo>
                  <a:pt x="14668" y="227444"/>
                </a:lnTo>
                <a:close/>
                <a:moveTo>
                  <a:pt x="7861" y="166433"/>
                </a:moveTo>
                <a:lnTo>
                  <a:pt x="4686" y="166433"/>
                </a:lnTo>
                <a:lnTo>
                  <a:pt x="4686" y="191833"/>
                </a:lnTo>
                <a:lnTo>
                  <a:pt x="7861" y="191833"/>
                </a:lnTo>
                <a:close/>
                <a:moveTo>
                  <a:pt x="7861" y="128333"/>
                </a:moveTo>
                <a:lnTo>
                  <a:pt x="4686" y="128333"/>
                </a:lnTo>
                <a:lnTo>
                  <a:pt x="4686" y="153733"/>
                </a:lnTo>
                <a:lnTo>
                  <a:pt x="7861" y="153733"/>
                </a:lnTo>
                <a:close/>
                <a:moveTo>
                  <a:pt x="7861" y="90233"/>
                </a:moveTo>
                <a:lnTo>
                  <a:pt x="4686" y="90233"/>
                </a:lnTo>
                <a:lnTo>
                  <a:pt x="4686" y="115633"/>
                </a:lnTo>
                <a:lnTo>
                  <a:pt x="7861" y="115633"/>
                </a:lnTo>
                <a:close/>
                <a:moveTo>
                  <a:pt x="7861" y="52133"/>
                </a:moveTo>
                <a:lnTo>
                  <a:pt x="4686" y="52133"/>
                </a:lnTo>
                <a:lnTo>
                  <a:pt x="4686" y="77533"/>
                </a:lnTo>
                <a:lnTo>
                  <a:pt x="7861" y="77533"/>
                </a:lnTo>
                <a:close/>
                <a:moveTo>
                  <a:pt x="7861" y="39433"/>
                </a:moveTo>
                <a:lnTo>
                  <a:pt x="7861" y="37655"/>
                </a:lnTo>
                <a:cubicBezTo>
                  <a:pt x="7861" y="29781"/>
                  <a:pt x="10528" y="22504"/>
                  <a:pt x="15024" y="16688"/>
                </a:cubicBezTo>
                <a:lnTo>
                  <a:pt x="12509" y="14744"/>
                </a:lnTo>
                <a:cubicBezTo>
                  <a:pt x="7607" y="21094"/>
                  <a:pt x="4686" y="29057"/>
                  <a:pt x="4686" y="37655"/>
                </a:cubicBezTo>
                <a:lnTo>
                  <a:pt x="4686" y="39433"/>
                </a:lnTo>
                <a:lnTo>
                  <a:pt x="7861" y="39433"/>
                </a:lnTo>
                <a:close/>
                <a:moveTo>
                  <a:pt x="23952" y="8546"/>
                </a:moveTo>
                <a:cubicBezTo>
                  <a:pt x="29273" y="5181"/>
                  <a:pt x="35547" y="3238"/>
                  <a:pt x="42265" y="3238"/>
                </a:cubicBezTo>
                <a:lnTo>
                  <a:pt x="47447" y="3238"/>
                </a:lnTo>
                <a:lnTo>
                  <a:pt x="47447" y="63"/>
                </a:lnTo>
                <a:lnTo>
                  <a:pt x="42265" y="63"/>
                </a:lnTo>
                <a:cubicBezTo>
                  <a:pt x="34925" y="63"/>
                  <a:pt x="28054" y="2196"/>
                  <a:pt x="22262" y="5867"/>
                </a:cubicBezTo>
                <a:lnTo>
                  <a:pt x="23952" y="8546"/>
                </a:lnTo>
                <a:close/>
                <a:moveTo>
                  <a:pt x="60147" y="3238"/>
                </a:moveTo>
                <a:lnTo>
                  <a:pt x="85547" y="3238"/>
                </a:lnTo>
                <a:lnTo>
                  <a:pt x="85547" y="63"/>
                </a:lnTo>
                <a:lnTo>
                  <a:pt x="60147" y="63"/>
                </a:lnTo>
                <a:close/>
                <a:moveTo>
                  <a:pt x="98247" y="3238"/>
                </a:moveTo>
                <a:lnTo>
                  <a:pt x="123647" y="3238"/>
                </a:lnTo>
                <a:lnTo>
                  <a:pt x="123647" y="63"/>
                </a:lnTo>
                <a:lnTo>
                  <a:pt x="98247" y="63"/>
                </a:lnTo>
                <a:close/>
                <a:moveTo>
                  <a:pt x="136347" y="3238"/>
                </a:moveTo>
                <a:lnTo>
                  <a:pt x="161747" y="3238"/>
                </a:lnTo>
                <a:lnTo>
                  <a:pt x="161747" y="63"/>
                </a:lnTo>
                <a:lnTo>
                  <a:pt x="136347" y="63"/>
                </a:lnTo>
                <a:close/>
                <a:moveTo>
                  <a:pt x="174447" y="3238"/>
                </a:moveTo>
                <a:lnTo>
                  <a:pt x="199847" y="3238"/>
                </a:lnTo>
                <a:lnTo>
                  <a:pt x="199847" y="63"/>
                </a:lnTo>
                <a:lnTo>
                  <a:pt x="174447" y="63"/>
                </a:lnTo>
                <a:close/>
                <a:moveTo>
                  <a:pt x="212547" y="3238"/>
                </a:moveTo>
                <a:lnTo>
                  <a:pt x="237947" y="3238"/>
                </a:lnTo>
                <a:lnTo>
                  <a:pt x="237947" y="63"/>
                </a:lnTo>
                <a:lnTo>
                  <a:pt x="212547" y="63"/>
                </a:lnTo>
                <a:close/>
                <a:moveTo>
                  <a:pt x="250647" y="3238"/>
                </a:moveTo>
                <a:lnTo>
                  <a:pt x="276047" y="3238"/>
                </a:lnTo>
                <a:lnTo>
                  <a:pt x="276047" y="63"/>
                </a:lnTo>
                <a:lnTo>
                  <a:pt x="250647" y="63"/>
                </a:lnTo>
                <a:close/>
                <a:moveTo>
                  <a:pt x="288747" y="3238"/>
                </a:moveTo>
                <a:lnTo>
                  <a:pt x="314147" y="3238"/>
                </a:lnTo>
                <a:lnTo>
                  <a:pt x="314147" y="63"/>
                </a:lnTo>
                <a:lnTo>
                  <a:pt x="288747" y="63"/>
                </a:lnTo>
                <a:close/>
                <a:moveTo>
                  <a:pt x="326847" y="3238"/>
                </a:moveTo>
                <a:lnTo>
                  <a:pt x="352247" y="3238"/>
                </a:lnTo>
                <a:lnTo>
                  <a:pt x="352247" y="63"/>
                </a:lnTo>
                <a:lnTo>
                  <a:pt x="326847" y="63"/>
                </a:lnTo>
                <a:close/>
                <a:moveTo>
                  <a:pt x="364947" y="3238"/>
                </a:moveTo>
                <a:lnTo>
                  <a:pt x="390347" y="3238"/>
                </a:lnTo>
                <a:lnTo>
                  <a:pt x="390347" y="63"/>
                </a:lnTo>
                <a:lnTo>
                  <a:pt x="364947" y="63"/>
                </a:lnTo>
                <a:close/>
                <a:moveTo>
                  <a:pt x="403047" y="3238"/>
                </a:moveTo>
                <a:lnTo>
                  <a:pt x="428447" y="3238"/>
                </a:lnTo>
                <a:lnTo>
                  <a:pt x="428447" y="63"/>
                </a:lnTo>
                <a:lnTo>
                  <a:pt x="403047" y="63"/>
                </a:lnTo>
                <a:close/>
                <a:moveTo>
                  <a:pt x="441147" y="3238"/>
                </a:moveTo>
                <a:lnTo>
                  <a:pt x="466547" y="3238"/>
                </a:lnTo>
                <a:lnTo>
                  <a:pt x="466547" y="63"/>
                </a:lnTo>
                <a:lnTo>
                  <a:pt x="441147" y="63"/>
                </a:lnTo>
                <a:close/>
                <a:moveTo>
                  <a:pt x="479247" y="3238"/>
                </a:moveTo>
                <a:lnTo>
                  <a:pt x="504647" y="3238"/>
                </a:lnTo>
                <a:lnTo>
                  <a:pt x="504647" y="63"/>
                </a:lnTo>
                <a:lnTo>
                  <a:pt x="479247" y="63"/>
                </a:lnTo>
                <a:close/>
                <a:moveTo>
                  <a:pt x="517347" y="3238"/>
                </a:moveTo>
                <a:lnTo>
                  <a:pt x="542747" y="3238"/>
                </a:lnTo>
                <a:lnTo>
                  <a:pt x="542747" y="63"/>
                </a:lnTo>
                <a:lnTo>
                  <a:pt x="517347" y="63"/>
                </a:lnTo>
                <a:close/>
                <a:moveTo>
                  <a:pt x="555447" y="3238"/>
                </a:moveTo>
                <a:lnTo>
                  <a:pt x="580847" y="3238"/>
                </a:lnTo>
                <a:lnTo>
                  <a:pt x="580847" y="63"/>
                </a:lnTo>
                <a:lnTo>
                  <a:pt x="555447" y="63"/>
                </a:lnTo>
                <a:close/>
                <a:moveTo>
                  <a:pt x="593547" y="3238"/>
                </a:moveTo>
                <a:lnTo>
                  <a:pt x="618947" y="3238"/>
                </a:lnTo>
                <a:lnTo>
                  <a:pt x="618947" y="63"/>
                </a:lnTo>
                <a:lnTo>
                  <a:pt x="593547" y="63"/>
                </a:lnTo>
                <a:close/>
                <a:moveTo>
                  <a:pt x="631647" y="3238"/>
                </a:moveTo>
                <a:lnTo>
                  <a:pt x="657047" y="3238"/>
                </a:lnTo>
                <a:lnTo>
                  <a:pt x="657047" y="63"/>
                </a:lnTo>
                <a:lnTo>
                  <a:pt x="631647" y="63"/>
                </a:lnTo>
                <a:close/>
                <a:moveTo>
                  <a:pt x="669747" y="3238"/>
                </a:moveTo>
                <a:lnTo>
                  <a:pt x="695147" y="3238"/>
                </a:lnTo>
                <a:lnTo>
                  <a:pt x="695147" y="63"/>
                </a:lnTo>
                <a:lnTo>
                  <a:pt x="669747" y="63"/>
                </a:lnTo>
                <a:close/>
                <a:moveTo>
                  <a:pt x="707847" y="3238"/>
                </a:moveTo>
                <a:lnTo>
                  <a:pt x="733247" y="3238"/>
                </a:lnTo>
                <a:lnTo>
                  <a:pt x="733247" y="63"/>
                </a:lnTo>
                <a:lnTo>
                  <a:pt x="707847" y="63"/>
                </a:lnTo>
                <a:close/>
                <a:moveTo>
                  <a:pt x="745947" y="3238"/>
                </a:moveTo>
                <a:lnTo>
                  <a:pt x="771347" y="3238"/>
                </a:lnTo>
                <a:lnTo>
                  <a:pt x="771347" y="63"/>
                </a:lnTo>
                <a:lnTo>
                  <a:pt x="745947" y="63"/>
                </a:lnTo>
                <a:close/>
                <a:moveTo>
                  <a:pt x="784047" y="3238"/>
                </a:moveTo>
                <a:lnTo>
                  <a:pt x="809447" y="3238"/>
                </a:lnTo>
                <a:lnTo>
                  <a:pt x="809447" y="63"/>
                </a:lnTo>
                <a:lnTo>
                  <a:pt x="784047" y="63"/>
                </a:lnTo>
                <a:close/>
                <a:moveTo>
                  <a:pt x="822134" y="3238"/>
                </a:moveTo>
                <a:lnTo>
                  <a:pt x="847534" y="3238"/>
                </a:lnTo>
                <a:lnTo>
                  <a:pt x="847534" y="63"/>
                </a:lnTo>
                <a:lnTo>
                  <a:pt x="822134" y="63"/>
                </a:lnTo>
                <a:close/>
                <a:moveTo>
                  <a:pt x="860234" y="3238"/>
                </a:moveTo>
                <a:lnTo>
                  <a:pt x="885634" y="3238"/>
                </a:lnTo>
                <a:lnTo>
                  <a:pt x="885634" y="63"/>
                </a:lnTo>
                <a:lnTo>
                  <a:pt x="860234" y="63"/>
                </a:lnTo>
                <a:close/>
                <a:moveTo>
                  <a:pt x="898334" y="3238"/>
                </a:moveTo>
                <a:lnTo>
                  <a:pt x="923734" y="3238"/>
                </a:lnTo>
                <a:lnTo>
                  <a:pt x="923734" y="63"/>
                </a:lnTo>
                <a:lnTo>
                  <a:pt x="898334" y="63"/>
                </a:lnTo>
                <a:close/>
                <a:moveTo>
                  <a:pt x="936434" y="3238"/>
                </a:moveTo>
                <a:lnTo>
                  <a:pt x="961834" y="3238"/>
                </a:lnTo>
                <a:lnTo>
                  <a:pt x="961834" y="63"/>
                </a:lnTo>
                <a:lnTo>
                  <a:pt x="936434" y="63"/>
                </a:lnTo>
                <a:close/>
                <a:moveTo>
                  <a:pt x="974534" y="3238"/>
                </a:moveTo>
                <a:lnTo>
                  <a:pt x="999934" y="3238"/>
                </a:lnTo>
                <a:lnTo>
                  <a:pt x="999934" y="63"/>
                </a:lnTo>
                <a:lnTo>
                  <a:pt x="974534" y="63"/>
                </a:lnTo>
                <a:close/>
                <a:moveTo>
                  <a:pt x="1012634" y="3238"/>
                </a:moveTo>
                <a:lnTo>
                  <a:pt x="1038034" y="3238"/>
                </a:lnTo>
                <a:lnTo>
                  <a:pt x="1038034" y="63"/>
                </a:lnTo>
                <a:lnTo>
                  <a:pt x="1012634" y="63"/>
                </a:lnTo>
                <a:close/>
                <a:moveTo>
                  <a:pt x="1050734" y="3238"/>
                </a:moveTo>
                <a:lnTo>
                  <a:pt x="1076134" y="3238"/>
                </a:lnTo>
                <a:lnTo>
                  <a:pt x="1076134" y="63"/>
                </a:lnTo>
                <a:lnTo>
                  <a:pt x="1050734" y="63"/>
                </a:lnTo>
                <a:close/>
                <a:moveTo>
                  <a:pt x="1088834" y="3238"/>
                </a:moveTo>
                <a:lnTo>
                  <a:pt x="1114234" y="3238"/>
                </a:lnTo>
                <a:lnTo>
                  <a:pt x="1114234" y="63"/>
                </a:lnTo>
                <a:lnTo>
                  <a:pt x="1088834" y="63"/>
                </a:lnTo>
                <a:close/>
                <a:moveTo>
                  <a:pt x="1126934" y="3238"/>
                </a:moveTo>
                <a:lnTo>
                  <a:pt x="1152334" y="3238"/>
                </a:lnTo>
                <a:lnTo>
                  <a:pt x="1152334" y="63"/>
                </a:lnTo>
                <a:lnTo>
                  <a:pt x="1126934" y="63"/>
                </a:lnTo>
                <a:close/>
                <a:moveTo>
                  <a:pt x="1165034" y="3238"/>
                </a:moveTo>
                <a:lnTo>
                  <a:pt x="1190434" y="3238"/>
                </a:lnTo>
                <a:lnTo>
                  <a:pt x="1190434" y="63"/>
                </a:lnTo>
                <a:lnTo>
                  <a:pt x="1165034" y="63"/>
                </a:lnTo>
                <a:close/>
                <a:moveTo>
                  <a:pt x="1203134" y="3238"/>
                </a:moveTo>
                <a:lnTo>
                  <a:pt x="1228534" y="3238"/>
                </a:lnTo>
                <a:lnTo>
                  <a:pt x="1228534" y="63"/>
                </a:lnTo>
                <a:lnTo>
                  <a:pt x="1203134" y="63"/>
                </a:lnTo>
                <a:close/>
                <a:moveTo>
                  <a:pt x="1241234" y="3238"/>
                </a:moveTo>
                <a:lnTo>
                  <a:pt x="1266634" y="3238"/>
                </a:lnTo>
                <a:lnTo>
                  <a:pt x="1266634" y="63"/>
                </a:lnTo>
                <a:lnTo>
                  <a:pt x="1241234" y="63"/>
                </a:lnTo>
                <a:close/>
                <a:moveTo>
                  <a:pt x="1279334" y="3238"/>
                </a:moveTo>
                <a:lnTo>
                  <a:pt x="1304734" y="3238"/>
                </a:lnTo>
                <a:lnTo>
                  <a:pt x="1304734" y="63"/>
                </a:lnTo>
                <a:lnTo>
                  <a:pt x="1279334" y="63"/>
                </a:lnTo>
                <a:close/>
                <a:moveTo>
                  <a:pt x="1317434" y="3238"/>
                </a:moveTo>
                <a:lnTo>
                  <a:pt x="1342834" y="3238"/>
                </a:lnTo>
                <a:lnTo>
                  <a:pt x="1342834" y="63"/>
                </a:lnTo>
                <a:lnTo>
                  <a:pt x="1317434" y="63"/>
                </a:lnTo>
                <a:close/>
                <a:moveTo>
                  <a:pt x="1355534" y="3238"/>
                </a:moveTo>
                <a:lnTo>
                  <a:pt x="1380934" y="3238"/>
                </a:lnTo>
                <a:lnTo>
                  <a:pt x="1380934" y="63"/>
                </a:lnTo>
                <a:lnTo>
                  <a:pt x="1355534" y="63"/>
                </a:lnTo>
                <a:close/>
                <a:moveTo>
                  <a:pt x="1393634" y="3238"/>
                </a:moveTo>
                <a:lnTo>
                  <a:pt x="1419034" y="3238"/>
                </a:lnTo>
                <a:lnTo>
                  <a:pt x="1419034" y="63"/>
                </a:lnTo>
                <a:lnTo>
                  <a:pt x="1393634" y="63"/>
                </a:lnTo>
                <a:close/>
                <a:moveTo>
                  <a:pt x="1431734" y="3238"/>
                </a:moveTo>
                <a:lnTo>
                  <a:pt x="1457134" y="3238"/>
                </a:lnTo>
                <a:lnTo>
                  <a:pt x="1457134" y="63"/>
                </a:lnTo>
                <a:lnTo>
                  <a:pt x="1431734" y="63"/>
                </a:lnTo>
                <a:close/>
                <a:moveTo>
                  <a:pt x="1469834" y="3238"/>
                </a:moveTo>
                <a:lnTo>
                  <a:pt x="1495234" y="3238"/>
                </a:lnTo>
                <a:lnTo>
                  <a:pt x="1495234" y="63"/>
                </a:lnTo>
                <a:lnTo>
                  <a:pt x="1469834" y="63"/>
                </a:lnTo>
                <a:close/>
                <a:moveTo>
                  <a:pt x="1507934" y="3238"/>
                </a:moveTo>
                <a:lnTo>
                  <a:pt x="1533334" y="3238"/>
                </a:lnTo>
                <a:lnTo>
                  <a:pt x="1533334" y="63"/>
                </a:lnTo>
                <a:lnTo>
                  <a:pt x="1507934" y="63"/>
                </a:lnTo>
                <a:close/>
                <a:moveTo>
                  <a:pt x="1546034" y="3238"/>
                </a:moveTo>
                <a:lnTo>
                  <a:pt x="1571434" y="3238"/>
                </a:lnTo>
                <a:lnTo>
                  <a:pt x="1571434" y="63"/>
                </a:lnTo>
                <a:lnTo>
                  <a:pt x="1546034" y="63"/>
                </a:lnTo>
                <a:close/>
                <a:moveTo>
                  <a:pt x="1584134" y="3238"/>
                </a:moveTo>
                <a:lnTo>
                  <a:pt x="1609534" y="3238"/>
                </a:lnTo>
                <a:lnTo>
                  <a:pt x="1609534" y="63"/>
                </a:lnTo>
                <a:lnTo>
                  <a:pt x="1584134" y="63"/>
                </a:lnTo>
                <a:close/>
                <a:moveTo>
                  <a:pt x="1622234" y="3238"/>
                </a:moveTo>
                <a:lnTo>
                  <a:pt x="1647634" y="3238"/>
                </a:lnTo>
                <a:lnTo>
                  <a:pt x="1647634" y="63"/>
                </a:lnTo>
                <a:lnTo>
                  <a:pt x="1622234" y="63"/>
                </a:lnTo>
                <a:close/>
                <a:moveTo>
                  <a:pt x="1660334" y="3238"/>
                </a:moveTo>
                <a:lnTo>
                  <a:pt x="1685734" y="3238"/>
                </a:lnTo>
                <a:lnTo>
                  <a:pt x="1685734" y="63"/>
                </a:lnTo>
                <a:lnTo>
                  <a:pt x="1660334" y="63"/>
                </a:lnTo>
                <a:close/>
                <a:moveTo>
                  <a:pt x="1698434" y="3238"/>
                </a:moveTo>
                <a:lnTo>
                  <a:pt x="1723834" y="3238"/>
                </a:lnTo>
                <a:lnTo>
                  <a:pt x="1723834" y="63"/>
                </a:lnTo>
                <a:lnTo>
                  <a:pt x="1698434" y="63"/>
                </a:lnTo>
                <a:close/>
                <a:moveTo>
                  <a:pt x="1736534" y="3238"/>
                </a:moveTo>
                <a:lnTo>
                  <a:pt x="1761934" y="3238"/>
                </a:lnTo>
                <a:lnTo>
                  <a:pt x="1761934" y="63"/>
                </a:lnTo>
                <a:lnTo>
                  <a:pt x="1736534" y="63"/>
                </a:lnTo>
                <a:close/>
                <a:moveTo>
                  <a:pt x="1774634" y="3238"/>
                </a:moveTo>
                <a:lnTo>
                  <a:pt x="1800034" y="3238"/>
                </a:lnTo>
                <a:lnTo>
                  <a:pt x="1800034" y="63"/>
                </a:lnTo>
                <a:lnTo>
                  <a:pt x="1774634" y="63"/>
                </a:lnTo>
                <a:close/>
                <a:moveTo>
                  <a:pt x="1812734" y="3238"/>
                </a:moveTo>
                <a:lnTo>
                  <a:pt x="1838134" y="3238"/>
                </a:lnTo>
                <a:lnTo>
                  <a:pt x="1838134" y="63"/>
                </a:lnTo>
                <a:lnTo>
                  <a:pt x="1812734" y="63"/>
                </a:lnTo>
                <a:close/>
                <a:moveTo>
                  <a:pt x="1850834" y="3238"/>
                </a:moveTo>
                <a:lnTo>
                  <a:pt x="1876234" y="3238"/>
                </a:lnTo>
                <a:lnTo>
                  <a:pt x="1876234" y="63"/>
                </a:lnTo>
                <a:lnTo>
                  <a:pt x="1850834" y="63"/>
                </a:lnTo>
                <a:close/>
                <a:moveTo>
                  <a:pt x="1888934" y="3238"/>
                </a:moveTo>
                <a:lnTo>
                  <a:pt x="1914334" y="3238"/>
                </a:lnTo>
                <a:lnTo>
                  <a:pt x="1914334" y="63"/>
                </a:lnTo>
                <a:lnTo>
                  <a:pt x="1888934" y="63"/>
                </a:lnTo>
                <a:close/>
                <a:moveTo>
                  <a:pt x="1927034" y="3238"/>
                </a:moveTo>
                <a:lnTo>
                  <a:pt x="1952434" y="3238"/>
                </a:lnTo>
                <a:lnTo>
                  <a:pt x="1952434" y="63"/>
                </a:lnTo>
                <a:lnTo>
                  <a:pt x="1927034" y="63"/>
                </a:lnTo>
                <a:close/>
                <a:moveTo>
                  <a:pt x="1965134" y="3238"/>
                </a:moveTo>
                <a:lnTo>
                  <a:pt x="1990534" y="3238"/>
                </a:lnTo>
                <a:lnTo>
                  <a:pt x="1990534" y="63"/>
                </a:lnTo>
                <a:lnTo>
                  <a:pt x="1965134" y="63"/>
                </a:lnTo>
                <a:close/>
                <a:moveTo>
                  <a:pt x="2003234" y="3238"/>
                </a:moveTo>
                <a:lnTo>
                  <a:pt x="2028634" y="3238"/>
                </a:lnTo>
                <a:lnTo>
                  <a:pt x="2028634" y="63"/>
                </a:lnTo>
                <a:lnTo>
                  <a:pt x="2003234" y="63"/>
                </a:lnTo>
                <a:close/>
                <a:moveTo>
                  <a:pt x="2041334" y="3238"/>
                </a:moveTo>
                <a:lnTo>
                  <a:pt x="2066734" y="3238"/>
                </a:lnTo>
                <a:lnTo>
                  <a:pt x="2066734" y="63"/>
                </a:lnTo>
                <a:lnTo>
                  <a:pt x="2041334" y="63"/>
                </a:lnTo>
                <a:close/>
                <a:moveTo>
                  <a:pt x="2079434" y="3238"/>
                </a:moveTo>
                <a:lnTo>
                  <a:pt x="2104834" y="3238"/>
                </a:lnTo>
                <a:lnTo>
                  <a:pt x="2104834" y="63"/>
                </a:lnTo>
                <a:lnTo>
                  <a:pt x="2079434" y="63"/>
                </a:lnTo>
                <a:close/>
                <a:moveTo>
                  <a:pt x="2117534" y="3238"/>
                </a:moveTo>
                <a:lnTo>
                  <a:pt x="2142325" y="3238"/>
                </a:lnTo>
                <a:lnTo>
                  <a:pt x="2142908" y="3238"/>
                </a:lnTo>
                <a:lnTo>
                  <a:pt x="2142959" y="63"/>
                </a:lnTo>
                <a:lnTo>
                  <a:pt x="2142325" y="63"/>
                </a:lnTo>
                <a:lnTo>
                  <a:pt x="2117534" y="63"/>
                </a:lnTo>
                <a:lnTo>
                  <a:pt x="2117534" y="3238"/>
                </a:lnTo>
                <a:close/>
                <a:moveTo>
                  <a:pt x="2154758" y="5575"/>
                </a:moveTo>
                <a:cubicBezTo>
                  <a:pt x="2162378" y="8546"/>
                  <a:pt x="2168702" y="14185"/>
                  <a:pt x="2172576" y="21323"/>
                </a:cubicBezTo>
                <a:lnTo>
                  <a:pt x="2175370" y="19811"/>
                </a:lnTo>
                <a:cubicBezTo>
                  <a:pt x="2171141" y="12013"/>
                  <a:pt x="2164245" y="5867"/>
                  <a:pt x="2155914" y="2616"/>
                </a:cubicBezTo>
                <a:lnTo>
                  <a:pt x="2154758" y="5575"/>
                </a:lnTo>
                <a:close/>
                <a:moveTo>
                  <a:pt x="2176386" y="32778"/>
                </a:moveTo>
                <a:cubicBezTo>
                  <a:pt x="2176615" y="34366"/>
                  <a:pt x="2176729" y="35991"/>
                  <a:pt x="2176729" y="37655"/>
                </a:cubicBezTo>
                <a:lnTo>
                  <a:pt x="2176729" y="57937"/>
                </a:lnTo>
                <a:lnTo>
                  <a:pt x="2179904" y="57937"/>
                </a:lnTo>
                <a:lnTo>
                  <a:pt x="2179904" y="37655"/>
                </a:lnTo>
                <a:cubicBezTo>
                  <a:pt x="2179904" y="35852"/>
                  <a:pt x="2179777" y="34073"/>
                  <a:pt x="2179523" y="32321"/>
                </a:cubicBezTo>
                <a:close/>
                <a:moveTo>
                  <a:pt x="2176729" y="96037"/>
                </a:moveTo>
                <a:lnTo>
                  <a:pt x="2179904" y="96037"/>
                </a:lnTo>
                <a:lnTo>
                  <a:pt x="2179904" y="70637"/>
                </a:lnTo>
                <a:lnTo>
                  <a:pt x="2176729" y="70637"/>
                </a:lnTo>
                <a:close/>
                <a:moveTo>
                  <a:pt x="2176729" y="134137"/>
                </a:moveTo>
                <a:lnTo>
                  <a:pt x="2179904" y="134137"/>
                </a:lnTo>
                <a:lnTo>
                  <a:pt x="2179904" y="108737"/>
                </a:lnTo>
                <a:lnTo>
                  <a:pt x="2176729" y="108737"/>
                </a:lnTo>
                <a:close/>
                <a:moveTo>
                  <a:pt x="2176729" y="172237"/>
                </a:moveTo>
                <a:lnTo>
                  <a:pt x="2179904" y="172237"/>
                </a:lnTo>
                <a:lnTo>
                  <a:pt x="2179904" y="146837"/>
                </a:lnTo>
                <a:lnTo>
                  <a:pt x="2176729" y="146837"/>
                </a:lnTo>
                <a:close/>
                <a:moveTo>
                  <a:pt x="2176729" y="184937"/>
                </a:moveTo>
                <a:lnTo>
                  <a:pt x="2176729" y="206959"/>
                </a:lnTo>
                <a:lnTo>
                  <a:pt x="2176576" y="210184"/>
                </a:lnTo>
                <a:lnTo>
                  <a:pt x="2179739" y="210477"/>
                </a:lnTo>
                <a:cubicBezTo>
                  <a:pt x="2179853" y="209321"/>
                  <a:pt x="2179904" y="208140"/>
                  <a:pt x="2179904" y="206959"/>
                </a:cubicBezTo>
                <a:lnTo>
                  <a:pt x="2179904" y="184937"/>
                </a:lnTo>
                <a:lnTo>
                  <a:pt x="2176729" y="184937"/>
                </a:lnTo>
                <a:close/>
                <a:moveTo>
                  <a:pt x="2173338" y="221805"/>
                </a:moveTo>
                <a:cubicBezTo>
                  <a:pt x="2169794" y="229133"/>
                  <a:pt x="2163724" y="235051"/>
                  <a:pt x="2156269" y="238391"/>
                </a:cubicBezTo>
                <a:lnTo>
                  <a:pt x="2157577" y="241287"/>
                </a:lnTo>
                <a:cubicBezTo>
                  <a:pt x="2165705" y="237642"/>
                  <a:pt x="2172322" y="231190"/>
                  <a:pt x="2176195" y="223189"/>
                </a:cubicBezTo>
                <a:close/>
                <a:moveTo>
                  <a:pt x="2144559" y="241287"/>
                </a:moveTo>
                <a:lnTo>
                  <a:pt x="2142325" y="241363"/>
                </a:lnTo>
                <a:lnTo>
                  <a:pt x="2116925" y="241363"/>
                </a:lnTo>
                <a:lnTo>
                  <a:pt x="2116925" y="244538"/>
                </a:lnTo>
                <a:lnTo>
                  <a:pt x="2142325" y="244538"/>
                </a:lnTo>
                <a:lnTo>
                  <a:pt x="2144763" y="244449"/>
                </a:lnTo>
                <a:lnTo>
                  <a:pt x="2144559" y="241287"/>
                </a:lnTo>
                <a:close/>
              </a:path>
            </a:pathLst>
          </a:custGeom>
          <a:solidFill>
            <a:srgbClr val="D16A34">
              <a:alpha val="100000"/>
            </a:srgbClr>
          </a:solidFill>
        </p:spPr>
        <p:txBody>
          <a:bodyPr wrap="none" lIns="0" tIns="0" rIns="0" bIns="0"/>
          <a:lstStyle/>
          <a:p>
            <a:endParaRPr/>
          </a:p>
        </p:txBody>
      </p:sp>
      <p:sp>
        <p:nvSpPr>
          <p:cNvPr id="190" name="Title 3"/>
          <p:cNvSpPr>
            <a:spLocks noGrp="1"/>
          </p:cNvSpPr>
          <p:nvPr/>
        </p:nvSpPr>
        <p:spPr>
          <a:xfrm>
            <a:off x="7251010" y="6009642"/>
            <a:ext cx="4394200" cy="190500"/>
          </a:xfrm>
          <a:prstGeom prst="rect">
            <a:avLst/>
          </a:prstGeom>
        </p:spPr>
        <p:txBody>
          <a:bodyPr wrap="none" lIns="0" tIns="0" rIns="0" bIns="0"/>
          <a:lstStyle/>
          <a:p>
            <a:pPr>
              <a:lnSpc>
                <a:spcPts val="1200"/>
              </a:lnSpc>
              <a:tabLst>
                <a:tab pos="2260600" algn="l"/>
              </a:tabLst>
            </a:pPr>
            <a:r>
              <a:rPr sz="900">
                <a:solidFill>
                  <a:srgbClr val="3F3837"/>
                </a:solidFill>
                <a:latin typeface="微软雅黑" panose="020B0503020204020204" charset="-122"/>
                <a:ea typeface="微软雅黑" panose="020B0503020204020204" charset="-122"/>
              </a:rPr>
              <a:t>管理员授权数据给指定内部人员</a:t>
            </a:r>
            <a:r>
              <a:rPr sz="900">
                <a:solidFill>
                  <a:srgbClr val="FFFFFF"/>
                </a:solidFill>
                <a:latin typeface="微软雅黑" panose="020B0503020204020204" charset="-122"/>
                <a:ea typeface="微软雅黑" panose="020B0503020204020204" charset="-122"/>
              </a:rPr>
              <a:t>	</a:t>
            </a:r>
            <a:r>
              <a:rPr sz="900">
                <a:solidFill>
                  <a:srgbClr val="3F3837"/>
                </a:solidFill>
                <a:latin typeface="微软雅黑" panose="020B0503020204020204" charset="-122"/>
                <a:ea typeface="微软雅黑" panose="020B0503020204020204" charset="-122"/>
              </a:rPr>
              <a:t>被授权人通过指定业务系统访问授权数据</a:t>
            </a:r>
          </a:p>
        </p:txBody>
      </p:sp>
      <p:sp>
        <p:nvSpPr>
          <p:cNvPr id="191" name="Title 3"/>
          <p:cNvSpPr>
            <a:spLocks noGrp="1"/>
          </p:cNvSpPr>
          <p:nvPr/>
        </p:nvSpPr>
        <p:spPr>
          <a:xfrm>
            <a:off x="7263710" y="5463195"/>
            <a:ext cx="1625600" cy="254000"/>
          </a:xfrm>
          <a:custGeom>
            <a:avLst/>
            <a:gdLst/>
            <a:ahLst/>
            <a:cxnLst/>
            <a:rect l="0" t="0" r="0" b="0"/>
            <a:pathLst>
              <a:path w="1625600" h="254000">
                <a:moveTo>
                  <a:pt x="1545425" y="241363"/>
                </a:moveTo>
                <a:lnTo>
                  <a:pt x="1520025" y="241363"/>
                </a:lnTo>
                <a:lnTo>
                  <a:pt x="1520025" y="244538"/>
                </a:lnTo>
                <a:lnTo>
                  <a:pt x="1545425" y="244538"/>
                </a:lnTo>
                <a:close/>
                <a:moveTo>
                  <a:pt x="1507325" y="241363"/>
                </a:moveTo>
                <a:lnTo>
                  <a:pt x="1481925" y="241363"/>
                </a:lnTo>
                <a:lnTo>
                  <a:pt x="1481925" y="244538"/>
                </a:lnTo>
                <a:lnTo>
                  <a:pt x="1507325" y="244538"/>
                </a:lnTo>
                <a:close/>
                <a:moveTo>
                  <a:pt x="1469225" y="241363"/>
                </a:moveTo>
                <a:lnTo>
                  <a:pt x="1443825" y="241363"/>
                </a:lnTo>
                <a:lnTo>
                  <a:pt x="1443825" y="244538"/>
                </a:lnTo>
                <a:lnTo>
                  <a:pt x="1469225" y="244538"/>
                </a:lnTo>
                <a:close/>
                <a:moveTo>
                  <a:pt x="1431125" y="241363"/>
                </a:moveTo>
                <a:lnTo>
                  <a:pt x="1405725" y="241363"/>
                </a:lnTo>
                <a:lnTo>
                  <a:pt x="1405725" y="244538"/>
                </a:lnTo>
                <a:lnTo>
                  <a:pt x="1431125" y="244538"/>
                </a:lnTo>
                <a:close/>
                <a:moveTo>
                  <a:pt x="1393025" y="241363"/>
                </a:moveTo>
                <a:lnTo>
                  <a:pt x="1367625" y="241363"/>
                </a:lnTo>
                <a:lnTo>
                  <a:pt x="1367625" y="244538"/>
                </a:lnTo>
                <a:lnTo>
                  <a:pt x="1393025" y="244538"/>
                </a:lnTo>
                <a:close/>
                <a:moveTo>
                  <a:pt x="1354925" y="241363"/>
                </a:moveTo>
                <a:lnTo>
                  <a:pt x="1329525" y="241363"/>
                </a:lnTo>
                <a:lnTo>
                  <a:pt x="1329525" y="244538"/>
                </a:lnTo>
                <a:lnTo>
                  <a:pt x="1354925" y="244538"/>
                </a:lnTo>
                <a:close/>
                <a:moveTo>
                  <a:pt x="1316825" y="241363"/>
                </a:moveTo>
                <a:lnTo>
                  <a:pt x="1291425" y="241363"/>
                </a:lnTo>
                <a:lnTo>
                  <a:pt x="1291425" y="244538"/>
                </a:lnTo>
                <a:lnTo>
                  <a:pt x="1316825" y="244538"/>
                </a:lnTo>
                <a:close/>
                <a:moveTo>
                  <a:pt x="1278725" y="241363"/>
                </a:moveTo>
                <a:lnTo>
                  <a:pt x="1253325" y="241363"/>
                </a:lnTo>
                <a:lnTo>
                  <a:pt x="1253325" y="244538"/>
                </a:lnTo>
                <a:lnTo>
                  <a:pt x="1278725" y="244538"/>
                </a:lnTo>
                <a:close/>
                <a:moveTo>
                  <a:pt x="1240625" y="241363"/>
                </a:moveTo>
                <a:lnTo>
                  <a:pt x="1215225" y="241363"/>
                </a:lnTo>
                <a:lnTo>
                  <a:pt x="1215225" y="244538"/>
                </a:lnTo>
                <a:lnTo>
                  <a:pt x="1240625" y="244538"/>
                </a:lnTo>
                <a:close/>
                <a:moveTo>
                  <a:pt x="1202525" y="241363"/>
                </a:moveTo>
                <a:lnTo>
                  <a:pt x="1177125" y="241363"/>
                </a:lnTo>
                <a:lnTo>
                  <a:pt x="1177125" y="244538"/>
                </a:lnTo>
                <a:lnTo>
                  <a:pt x="1202525" y="244538"/>
                </a:lnTo>
                <a:close/>
                <a:moveTo>
                  <a:pt x="1164425" y="241363"/>
                </a:moveTo>
                <a:lnTo>
                  <a:pt x="1139025" y="241363"/>
                </a:lnTo>
                <a:lnTo>
                  <a:pt x="1139025" y="244538"/>
                </a:lnTo>
                <a:lnTo>
                  <a:pt x="1164425" y="244538"/>
                </a:lnTo>
                <a:close/>
                <a:moveTo>
                  <a:pt x="1126325" y="241363"/>
                </a:moveTo>
                <a:lnTo>
                  <a:pt x="1100925" y="241363"/>
                </a:lnTo>
                <a:lnTo>
                  <a:pt x="1100925" y="244538"/>
                </a:lnTo>
                <a:lnTo>
                  <a:pt x="1126325" y="244538"/>
                </a:lnTo>
                <a:close/>
                <a:moveTo>
                  <a:pt x="1088225" y="241363"/>
                </a:moveTo>
                <a:lnTo>
                  <a:pt x="1062825" y="241363"/>
                </a:lnTo>
                <a:lnTo>
                  <a:pt x="1062825" y="244538"/>
                </a:lnTo>
                <a:lnTo>
                  <a:pt x="1088225" y="244538"/>
                </a:lnTo>
                <a:close/>
                <a:moveTo>
                  <a:pt x="1050125" y="241363"/>
                </a:moveTo>
                <a:lnTo>
                  <a:pt x="1024725" y="241363"/>
                </a:lnTo>
                <a:lnTo>
                  <a:pt x="1024725" y="244538"/>
                </a:lnTo>
                <a:lnTo>
                  <a:pt x="1050125" y="244538"/>
                </a:lnTo>
                <a:close/>
                <a:moveTo>
                  <a:pt x="1012025" y="241363"/>
                </a:moveTo>
                <a:lnTo>
                  <a:pt x="986625" y="241363"/>
                </a:lnTo>
                <a:lnTo>
                  <a:pt x="986625" y="244538"/>
                </a:lnTo>
                <a:lnTo>
                  <a:pt x="1012025" y="244538"/>
                </a:lnTo>
                <a:close/>
                <a:moveTo>
                  <a:pt x="973925" y="241363"/>
                </a:moveTo>
                <a:lnTo>
                  <a:pt x="948525" y="241363"/>
                </a:lnTo>
                <a:lnTo>
                  <a:pt x="948525" y="244538"/>
                </a:lnTo>
                <a:lnTo>
                  <a:pt x="973925" y="244538"/>
                </a:lnTo>
                <a:close/>
                <a:moveTo>
                  <a:pt x="935825" y="241363"/>
                </a:moveTo>
                <a:lnTo>
                  <a:pt x="910425" y="241363"/>
                </a:lnTo>
                <a:lnTo>
                  <a:pt x="910425" y="244538"/>
                </a:lnTo>
                <a:lnTo>
                  <a:pt x="935825" y="244538"/>
                </a:lnTo>
                <a:close/>
                <a:moveTo>
                  <a:pt x="897725" y="241363"/>
                </a:moveTo>
                <a:lnTo>
                  <a:pt x="872325" y="241363"/>
                </a:lnTo>
                <a:lnTo>
                  <a:pt x="872325" y="244538"/>
                </a:lnTo>
                <a:lnTo>
                  <a:pt x="897725" y="244538"/>
                </a:lnTo>
                <a:close/>
                <a:moveTo>
                  <a:pt x="859625" y="241363"/>
                </a:moveTo>
                <a:lnTo>
                  <a:pt x="834225" y="241363"/>
                </a:lnTo>
                <a:lnTo>
                  <a:pt x="834225" y="244538"/>
                </a:lnTo>
                <a:lnTo>
                  <a:pt x="859625" y="244538"/>
                </a:lnTo>
                <a:close/>
                <a:moveTo>
                  <a:pt x="821525" y="241363"/>
                </a:moveTo>
                <a:lnTo>
                  <a:pt x="796125" y="241363"/>
                </a:lnTo>
                <a:lnTo>
                  <a:pt x="796125" y="244538"/>
                </a:lnTo>
                <a:lnTo>
                  <a:pt x="821525" y="244538"/>
                </a:lnTo>
                <a:close/>
                <a:moveTo>
                  <a:pt x="783425" y="241363"/>
                </a:moveTo>
                <a:lnTo>
                  <a:pt x="758025" y="241363"/>
                </a:lnTo>
                <a:lnTo>
                  <a:pt x="758025" y="244538"/>
                </a:lnTo>
                <a:lnTo>
                  <a:pt x="783425" y="244538"/>
                </a:lnTo>
                <a:close/>
                <a:moveTo>
                  <a:pt x="745325" y="241363"/>
                </a:moveTo>
                <a:lnTo>
                  <a:pt x="719925" y="241363"/>
                </a:lnTo>
                <a:lnTo>
                  <a:pt x="719925" y="244538"/>
                </a:lnTo>
                <a:lnTo>
                  <a:pt x="745325" y="244538"/>
                </a:lnTo>
                <a:close/>
                <a:moveTo>
                  <a:pt x="707225" y="241363"/>
                </a:moveTo>
                <a:lnTo>
                  <a:pt x="681825" y="241363"/>
                </a:lnTo>
                <a:lnTo>
                  <a:pt x="681825" y="244538"/>
                </a:lnTo>
                <a:lnTo>
                  <a:pt x="707225" y="244538"/>
                </a:lnTo>
                <a:close/>
                <a:moveTo>
                  <a:pt x="669125" y="241363"/>
                </a:moveTo>
                <a:lnTo>
                  <a:pt x="643725" y="241363"/>
                </a:lnTo>
                <a:lnTo>
                  <a:pt x="643725" y="244538"/>
                </a:lnTo>
                <a:lnTo>
                  <a:pt x="669125" y="244538"/>
                </a:lnTo>
                <a:close/>
                <a:moveTo>
                  <a:pt x="631025" y="241363"/>
                </a:moveTo>
                <a:lnTo>
                  <a:pt x="605625" y="241363"/>
                </a:lnTo>
                <a:lnTo>
                  <a:pt x="605625" y="244538"/>
                </a:lnTo>
                <a:lnTo>
                  <a:pt x="631025" y="244538"/>
                </a:lnTo>
                <a:close/>
                <a:moveTo>
                  <a:pt x="592925" y="241363"/>
                </a:moveTo>
                <a:lnTo>
                  <a:pt x="567525" y="241363"/>
                </a:lnTo>
                <a:lnTo>
                  <a:pt x="567525" y="244538"/>
                </a:lnTo>
                <a:lnTo>
                  <a:pt x="592925" y="244538"/>
                </a:lnTo>
                <a:close/>
                <a:moveTo>
                  <a:pt x="554825" y="241363"/>
                </a:moveTo>
                <a:lnTo>
                  <a:pt x="529425" y="241363"/>
                </a:lnTo>
                <a:lnTo>
                  <a:pt x="529425" y="244538"/>
                </a:lnTo>
                <a:lnTo>
                  <a:pt x="554825" y="244538"/>
                </a:lnTo>
                <a:close/>
                <a:moveTo>
                  <a:pt x="516725" y="241363"/>
                </a:moveTo>
                <a:lnTo>
                  <a:pt x="491325" y="241363"/>
                </a:lnTo>
                <a:lnTo>
                  <a:pt x="491325" y="244538"/>
                </a:lnTo>
                <a:lnTo>
                  <a:pt x="516725" y="244538"/>
                </a:lnTo>
                <a:close/>
                <a:moveTo>
                  <a:pt x="478625" y="241363"/>
                </a:moveTo>
                <a:lnTo>
                  <a:pt x="453225" y="241363"/>
                </a:lnTo>
                <a:lnTo>
                  <a:pt x="453225" y="244538"/>
                </a:lnTo>
                <a:lnTo>
                  <a:pt x="478625" y="244538"/>
                </a:lnTo>
                <a:close/>
                <a:moveTo>
                  <a:pt x="440525" y="241363"/>
                </a:moveTo>
                <a:lnTo>
                  <a:pt x="415125" y="241363"/>
                </a:lnTo>
                <a:lnTo>
                  <a:pt x="415125" y="244538"/>
                </a:lnTo>
                <a:lnTo>
                  <a:pt x="440525" y="244538"/>
                </a:lnTo>
                <a:close/>
                <a:moveTo>
                  <a:pt x="402425" y="241363"/>
                </a:moveTo>
                <a:lnTo>
                  <a:pt x="377025" y="241363"/>
                </a:lnTo>
                <a:lnTo>
                  <a:pt x="377025" y="244538"/>
                </a:lnTo>
                <a:lnTo>
                  <a:pt x="402425" y="244538"/>
                </a:lnTo>
                <a:close/>
                <a:moveTo>
                  <a:pt x="364325" y="241363"/>
                </a:moveTo>
                <a:lnTo>
                  <a:pt x="338925" y="241363"/>
                </a:lnTo>
                <a:lnTo>
                  <a:pt x="338925" y="244538"/>
                </a:lnTo>
                <a:lnTo>
                  <a:pt x="364325" y="244538"/>
                </a:lnTo>
                <a:close/>
                <a:moveTo>
                  <a:pt x="326225" y="241363"/>
                </a:moveTo>
                <a:lnTo>
                  <a:pt x="300825" y="241363"/>
                </a:lnTo>
                <a:lnTo>
                  <a:pt x="300825" y="244538"/>
                </a:lnTo>
                <a:lnTo>
                  <a:pt x="326225" y="244538"/>
                </a:lnTo>
                <a:close/>
                <a:moveTo>
                  <a:pt x="288125" y="241363"/>
                </a:moveTo>
                <a:lnTo>
                  <a:pt x="262725" y="241363"/>
                </a:lnTo>
                <a:lnTo>
                  <a:pt x="262725" y="244538"/>
                </a:lnTo>
                <a:lnTo>
                  <a:pt x="288125" y="244538"/>
                </a:lnTo>
                <a:close/>
                <a:moveTo>
                  <a:pt x="250025" y="241363"/>
                </a:moveTo>
                <a:lnTo>
                  <a:pt x="224625" y="241363"/>
                </a:lnTo>
                <a:lnTo>
                  <a:pt x="224625" y="244538"/>
                </a:lnTo>
                <a:lnTo>
                  <a:pt x="250025" y="244538"/>
                </a:lnTo>
                <a:close/>
                <a:moveTo>
                  <a:pt x="211925" y="241363"/>
                </a:moveTo>
                <a:lnTo>
                  <a:pt x="186525" y="241363"/>
                </a:lnTo>
                <a:lnTo>
                  <a:pt x="186525" y="244538"/>
                </a:lnTo>
                <a:lnTo>
                  <a:pt x="211925" y="244538"/>
                </a:lnTo>
                <a:close/>
                <a:moveTo>
                  <a:pt x="173825" y="241363"/>
                </a:moveTo>
                <a:lnTo>
                  <a:pt x="148425" y="241363"/>
                </a:lnTo>
                <a:lnTo>
                  <a:pt x="148425" y="244538"/>
                </a:lnTo>
                <a:lnTo>
                  <a:pt x="173825" y="244538"/>
                </a:lnTo>
                <a:close/>
                <a:moveTo>
                  <a:pt x="135725" y="241363"/>
                </a:moveTo>
                <a:lnTo>
                  <a:pt x="110325" y="241363"/>
                </a:lnTo>
                <a:lnTo>
                  <a:pt x="110325" y="244538"/>
                </a:lnTo>
                <a:lnTo>
                  <a:pt x="135725" y="244538"/>
                </a:lnTo>
                <a:close/>
                <a:moveTo>
                  <a:pt x="97625" y="241363"/>
                </a:moveTo>
                <a:lnTo>
                  <a:pt x="72225" y="241363"/>
                </a:lnTo>
                <a:lnTo>
                  <a:pt x="72225" y="244538"/>
                </a:lnTo>
                <a:lnTo>
                  <a:pt x="97625" y="244538"/>
                </a:lnTo>
                <a:close/>
                <a:moveTo>
                  <a:pt x="59525" y="241363"/>
                </a:moveTo>
                <a:lnTo>
                  <a:pt x="42265" y="241363"/>
                </a:lnTo>
                <a:cubicBezTo>
                  <a:pt x="39611" y="241363"/>
                  <a:pt x="37033" y="241058"/>
                  <a:pt x="34556" y="240486"/>
                </a:cubicBezTo>
                <a:lnTo>
                  <a:pt x="33832" y="243573"/>
                </a:lnTo>
                <a:cubicBezTo>
                  <a:pt x="36550" y="244208"/>
                  <a:pt x="39370" y="244538"/>
                  <a:pt x="42265" y="244538"/>
                </a:cubicBezTo>
                <a:lnTo>
                  <a:pt x="59525" y="244538"/>
                </a:lnTo>
                <a:lnTo>
                  <a:pt x="59525" y="241363"/>
                </a:lnTo>
                <a:close/>
                <a:moveTo>
                  <a:pt x="23456" y="235724"/>
                </a:moveTo>
                <a:cubicBezTo>
                  <a:pt x="16700" y="231292"/>
                  <a:pt x="11582" y="224535"/>
                  <a:pt x="9258" y="216636"/>
                </a:cubicBezTo>
                <a:lnTo>
                  <a:pt x="6210" y="217538"/>
                </a:lnTo>
                <a:cubicBezTo>
                  <a:pt x="8763" y="226174"/>
                  <a:pt x="14338" y="233527"/>
                  <a:pt x="21716" y="238379"/>
                </a:cubicBezTo>
                <a:close/>
                <a:moveTo>
                  <a:pt x="7861" y="179133"/>
                </a:moveTo>
                <a:lnTo>
                  <a:pt x="4686" y="179133"/>
                </a:lnTo>
                <a:lnTo>
                  <a:pt x="4686" y="204533"/>
                </a:lnTo>
                <a:lnTo>
                  <a:pt x="7861" y="204533"/>
                </a:lnTo>
                <a:close/>
                <a:moveTo>
                  <a:pt x="7861" y="141033"/>
                </a:moveTo>
                <a:lnTo>
                  <a:pt x="4686" y="141033"/>
                </a:lnTo>
                <a:lnTo>
                  <a:pt x="4686" y="166433"/>
                </a:lnTo>
                <a:lnTo>
                  <a:pt x="7861" y="166433"/>
                </a:lnTo>
                <a:close/>
                <a:moveTo>
                  <a:pt x="7861" y="102933"/>
                </a:moveTo>
                <a:lnTo>
                  <a:pt x="4686" y="102933"/>
                </a:lnTo>
                <a:lnTo>
                  <a:pt x="4686" y="128333"/>
                </a:lnTo>
                <a:lnTo>
                  <a:pt x="7861" y="128333"/>
                </a:lnTo>
                <a:close/>
                <a:moveTo>
                  <a:pt x="7861" y="64833"/>
                </a:moveTo>
                <a:lnTo>
                  <a:pt x="4686" y="64833"/>
                </a:lnTo>
                <a:lnTo>
                  <a:pt x="4686" y="90233"/>
                </a:lnTo>
                <a:lnTo>
                  <a:pt x="7861" y="90233"/>
                </a:lnTo>
                <a:close/>
                <a:moveTo>
                  <a:pt x="7861" y="52133"/>
                </a:moveTo>
                <a:lnTo>
                  <a:pt x="7861" y="37655"/>
                </a:lnTo>
                <a:cubicBezTo>
                  <a:pt x="7861" y="34073"/>
                  <a:pt x="8407" y="30632"/>
                  <a:pt x="9436" y="27381"/>
                </a:cubicBezTo>
                <a:lnTo>
                  <a:pt x="6400" y="26428"/>
                </a:lnTo>
                <a:cubicBezTo>
                  <a:pt x="5283" y="29971"/>
                  <a:pt x="4686" y="33743"/>
                  <a:pt x="4686" y="37655"/>
                </a:cubicBezTo>
                <a:lnTo>
                  <a:pt x="4686" y="52133"/>
                </a:lnTo>
                <a:lnTo>
                  <a:pt x="7861" y="52133"/>
                </a:lnTo>
                <a:close/>
                <a:moveTo>
                  <a:pt x="15024" y="16688"/>
                </a:moveTo>
                <a:cubicBezTo>
                  <a:pt x="19939" y="10324"/>
                  <a:pt x="27025" y="5701"/>
                  <a:pt x="35140" y="3988"/>
                </a:cubicBezTo>
                <a:lnTo>
                  <a:pt x="34480" y="875"/>
                </a:lnTo>
                <a:cubicBezTo>
                  <a:pt x="25603" y="2768"/>
                  <a:pt x="17881" y="7797"/>
                  <a:pt x="12522" y="14744"/>
                </a:cubicBezTo>
                <a:lnTo>
                  <a:pt x="15024" y="16688"/>
                </a:lnTo>
                <a:close/>
                <a:moveTo>
                  <a:pt x="47447" y="3238"/>
                </a:moveTo>
                <a:lnTo>
                  <a:pt x="72847" y="3238"/>
                </a:lnTo>
                <a:lnTo>
                  <a:pt x="72847" y="63"/>
                </a:lnTo>
                <a:lnTo>
                  <a:pt x="47447" y="63"/>
                </a:lnTo>
                <a:close/>
                <a:moveTo>
                  <a:pt x="85547" y="3238"/>
                </a:moveTo>
                <a:lnTo>
                  <a:pt x="110947" y="3238"/>
                </a:lnTo>
                <a:lnTo>
                  <a:pt x="110947" y="63"/>
                </a:lnTo>
                <a:lnTo>
                  <a:pt x="85547" y="63"/>
                </a:lnTo>
                <a:close/>
                <a:moveTo>
                  <a:pt x="123647" y="3238"/>
                </a:moveTo>
                <a:lnTo>
                  <a:pt x="149047" y="3238"/>
                </a:lnTo>
                <a:lnTo>
                  <a:pt x="149047" y="63"/>
                </a:lnTo>
                <a:lnTo>
                  <a:pt x="123647" y="63"/>
                </a:lnTo>
                <a:close/>
                <a:moveTo>
                  <a:pt x="161747" y="3238"/>
                </a:moveTo>
                <a:lnTo>
                  <a:pt x="187147" y="3238"/>
                </a:lnTo>
                <a:lnTo>
                  <a:pt x="187147" y="63"/>
                </a:lnTo>
                <a:lnTo>
                  <a:pt x="161747" y="63"/>
                </a:lnTo>
                <a:close/>
                <a:moveTo>
                  <a:pt x="199847" y="3238"/>
                </a:moveTo>
                <a:lnTo>
                  <a:pt x="225247" y="3238"/>
                </a:lnTo>
                <a:lnTo>
                  <a:pt x="225247" y="63"/>
                </a:lnTo>
                <a:lnTo>
                  <a:pt x="199847" y="63"/>
                </a:lnTo>
                <a:close/>
                <a:moveTo>
                  <a:pt x="237947" y="3238"/>
                </a:moveTo>
                <a:lnTo>
                  <a:pt x="263347" y="3238"/>
                </a:lnTo>
                <a:lnTo>
                  <a:pt x="263347" y="63"/>
                </a:lnTo>
                <a:lnTo>
                  <a:pt x="237947" y="63"/>
                </a:lnTo>
                <a:close/>
                <a:moveTo>
                  <a:pt x="276047" y="3238"/>
                </a:moveTo>
                <a:lnTo>
                  <a:pt x="301447" y="3238"/>
                </a:lnTo>
                <a:lnTo>
                  <a:pt x="301447" y="63"/>
                </a:lnTo>
                <a:lnTo>
                  <a:pt x="276047" y="63"/>
                </a:lnTo>
                <a:close/>
                <a:moveTo>
                  <a:pt x="314147" y="3238"/>
                </a:moveTo>
                <a:lnTo>
                  <a:pt x="339547" y="3238"/>
                </a:lnTo>
                <a:lnTo>
                  <a:pt x="339547" y="63"/>
                </a:lnTo>
                <a:lnTo>
                  <a:pt x="314147" y="63"/>
                </a:lnTo>
                <a:close/>
                <a:moveTo>
                  <a:pt x="352247" y="3238"/>
                </a:moveTo>
                <a:lnTo>
                  <a:pt x="377647" y="3238"/>
                </a:lnTo>
                <a:lnTo>
                  <a:pt x="377647" y="63"/>
                </a:lnTo>
                <a:lnTo>
                  <a:pt x="352247" y="63"/>
                </a:lnTo>
                <a:close/>
                <a:moveTo>
                  <a:pt x="390347" y="3238"/>
                </a:moveTo>
                <a:lnTo>
                  <a:pt x="415747" y="3238"/>
                </a:lnTo>
                <a:lnTo>
                  <a:pt x="415747" y="63"/>
                </a:lnTo>
                <a:lnTo>
                  <a:pt x="390347" y="63"/>
                </a:lnTo>
                <a:close/>
                <a:moveTo>
                  <a:pt x="428447" y="3238"/>
                </a:moveTo>
                <a:lnTo>
                  <a:pt x="453847" y="3238"/>
                </a:lnTo>
                <a:lnTo>
                  <a:pt x="453847" y="63"/>
                </a:lnTo>
                <a:lnTo>
                  <a:pt x="428447" y="63"/>
                </a:lnTo>
                <a:close/>
                <a:moveTo>
                  <a:pt x="466547" y="3238"/>
                </a:moveTo>
                <a:lnTo>
                  <a:pt x="491947" y="3238"/>
                </a:lnTo>
                <a:lnTo>
                  <a:pt x="491947" y="63"/>
                </a:lnTo>
                <a:lnTo>
                  <a:pt x="466547" y="63"/>
                </a:lnTo>
                <a:close/>
                <a:moveTo>
                  <a:pt x="504647" y="3238"/>
                </a:moveTo>
                <a:lnTo>
                  <a:pt x="530047" y="3238"/>
                </a:lnTo>
                <a:lnTo>
                  <a:pt x="530047" y="63"/>
                </a:lnTo>
                <a:lnTo>
                  <a:pt x="504647" y="63"/>
                </a:lnTo>
                <a:close/>
                <a:moveTo>
                  <a:pt x="542747" y="3238"/>
                </a:moveTo>
                <a:lnTo>
                  <a:pt x="568147" y="3238"/>
                </a:lnTo>
                <a:lnTo>
                  <a:pt x="568147" y="63"/>
                </a:lnTo>
                <a:lnTo>
                  <a:pt x="542747" y="63"/>
                </a:lnTo>
                <a:close/>
                <a:moveTo>
                  <a:pt x="580847" y="3238"/>
                </a:moveTo>
                <a:lnTo>
                  <a:pt x="606247" y="3238"/>
                </a:lnTo>
                <a:lnTo>
                  <a:pt x="606247" y="63"/>
                </a:lnTo>
                <a:lnTo>
                  <a:pt x="580847" y="63"/>
                </a:lnTo>
                <a:close/>
                <a:moveTo>
                  <a:pt x="618947" y="3238"/>
                </a:moveTo>
                <a:lnTo>
                  <a:pt x="644347" y="3238"/>
                </a:lnTo>
                <a:lnTo>
                  <a:pt x="644347" y="63"/>
                </a:lnTo>
                <a:lnTo>
                  <a:pt x="618947" y="63"/>
                </a:lnTo>
                <a:close/>
                <a:moveTo>
                  <a:pt x="657047" y="3238"/>
                </a:moveTo>
                <a:lnTo>
                  <a:pt x="682447" y="3238"/>
                </a:lnTo>
                <a:lnTo>
                  <a:pt x="682447" y="63"/>
                </a:lnTo>
                <a:lnTo>
                  <a:pt x="657047" y="63"/>
                </a:lnTo>
                <a:close/>
                <a:moveTo>
                  <a:pt x="695147" y="3238"/>
                </a:moveTo>
                <a:lnTo>
                  <a:pt x="720547" y="3238"/>
                </a:lnTo>
                <a:lnTo>
                  <a:pt x="720547" y="63"/>
                </a:lnTo>
                <a:lnTo>
                  <a:pt x="695147" y="63"/>
                </a:lnTo>
                <a:close/>
                <a:moveTo>
                  <a:pt x="733247" y="3238"/>
                </a:moveTo>
                <a:lnTo>
                  <a:pt x="758647" y="3238"/>
                </a:lnTo>
                <a:lnTo>
                  <a:pt x="758647" y="63"/>
                </a:lnTo>
                <a:lnTo>
                  <a:pt x="733247" y="63"/>
                </a:lnTo>
                <a:close/>
                <a:moveTo>
                  <a:pt x="771347" y="3238"/>
                </a:moveTo>
                <a:lnTo>
                  <a:pt x="796747" y="3238"/>
                </a:lnTo>
                <a:lnTo>
                  <a:pt x="796747" y="63"/>
                </a:lnTo>
                <a:lnTo>
                  <a:pt x="771347" y="63"/>
                </a:lnTo>
                <a:close/>
                <a:moveTo>
                  <a:pt x="809447" y="3238"/>
                </a:moveTo>
                <a:lnTo>
                  <a:pt x="834847" y="3238"/>
                </a:lnTo>
                <a:lnTo>
                  <a:pt x="834847" y="63"/>
                </a:lnTo>
                <a:lnTo>
                  <a:pt x="809447" y="63"/>
                </a:lnTo>
                <a:close/>
                <a:moveTo>
                  <a:pt x="847547" y="3238"/>
                </a:moveTo>
                <a:lnTo>
                  <a:pt x="872947" y="3238"/>
                </a:lnTo>
                <a:lnTo>
                  <a:pt x="872947" y="63"/>
                </a:lnTo>
                <a:lnTo>
                  <a:pt x="847547" y="63"/>
                </a:lnTo>
                <a:close/>
                <a:moveTo>
                  <a:pt x="885647" y="3238"/>
                </a:moveTo>
                <a:lnTo>
                  <a:pt x="911047" y="3238"/>
                </a:lnTo>
                <a:lnTo>
                  <a:pt x="911047" y="63"/>
                </a:lnTo>
                <a:lnTo>
                  <a:pt x="885647" y="63"/>
                </a:lnTo>
                <a:close/>
                <a:moveTo>
                  <a:pt x="923747" y="3238"/>
                </a:moveTo>
                <a:lnTo>
                  <a:pt x="949147" y="3238"/>
                </a:lnTo>
                <a:lnTo>
                  <a:pt x="949147" y="63"/>
                </a:lnTo>
                <a:lnTo>
                  <a:pt x="923747" y="63"/>
                </a:lnTo>
                <a:close/>
                <a:moveTo>
                  <a:pt x="961847" y="3238"/>
                </a:moveTo>
                <a:lnTo>
                  <a:pt x="987247" y="3238"/>
                </a:lnTo>
                <a:lnTo>
                  <a:pt x="987247" y="63"/>
                </a:lnTo>
                <a:lnTo>
                  <a:pt x="961847" y="63"/>
                </a:lnTo>
                <a:close/>
                <a:moveTo>
                  <a:pt x="999947" y="3238"/>
                </a:moveTo>
                <a:lnTo>
                  <a:pt x="1025347" y="3238"/>
                </a:lnTo>
                <a:lnTo>
                  <a:pt x="1025347" y="63"/>
                </a:lnTo>
                <a:lnTo>
                  <a:pt x="999947" y="63"/>
                </a:lnTo>
                <a:close/>
                <a:moveTo>
                  <a:pt x="1038047" y="3238"/>
                </a:moveTo>
                <a:lnTo>
                  <a:pt x="1063447" y="3238"/>
                </a:lnTo>
                <a:lnTo>
                  <a:pt x="1063447" y="63"/>
                </a:lnTo>
                <a:lnTo>
                  <a:pt x="1038047" y="63"/>
                </a:lnTo>
                <a:close/>
                <a:moveTo>
                  <a:pt x="1076147" y="3238"/>
                </a:moveTo>
                <a:lnTo>
                  <a:pt x="1101547" y="3238"/>
                </a:lnTo>
                <a:lnTo>
                  <a:pt x="1101547" y="63"/>
                </a:lnTo>
                <a:lnTo>
                  <a:pt x="1076147" y="63"/>
                </a:lnTo>
                <a:close/>
                <a:moveTo>
                  <a:pt x="1114247" y="3238"/>
                </a:moveTo>
                <a:lnTo>
                  <a:pt x="1139647" y="3238"/>
                </a:lnTo>
                <a:lnTo>
                  <a:pt x="1139647" y="63"/>
                </a:lnTo>
                <a:lnTo>
                  <a:pt x="1114247" y="63"/>
                </a:lnTo>
                <a:close/>
                <a:moveTo>
                  <a:pt x="1152347" y="3238"/>
                </a:moveTo>
                <a:lnTo>
                  <a:pt x="1177747" y="3238"/>
                </a:lnTo>
                <a:lnTo>
                  <a:pt x="1177747" y="63"/>
                </a:lnTo>
                <a:lnTo>
                  <a:pt x="1152347" y="63"/>
                </a:lnTo>
                <a:close/>
                <a:moveTo>
                  <a:pt x="1190447" y="3238"/>
                </a:moveTo>
                <a:lnTo>
                  <a:pt x="1215847" y="3238"/>
                </a:lnTo>
                <a:lnTo>
                  <a:pt x="1215847" y="63"/>
                </a:lnTo>
                <a:lnTo>
                  <a:pt x="1190447" y="63"/>
                </a:lnTo>
                <a:close/>
                <a:moveTo>
                  <a:pt x="1228547" y="3238"/>
                </a:moveTo>
                <a:lnTo>
                  <a:pt x="1253947" y="3238"/>
                </a:lnTo>
                <a:lnTo>
                  <a:pt x="1253947" y="63"/>
                </a:lnTo>
                <a:lnTo>
                  <a:pt x="1228547" y="63"/>
                </a:lnTo>
                <a:close/>
                <a:moveTo>
                  <a:pt x="1266647" y="3238"/>
                </a:moveTo>
                <a:lnTo>
                  <a:pt x="1292047" y="3238"/>
                </a:lnTo>
                <a:lnTo>
                  <a:pt x="1292047" y="63"/>
                </a:lnTo>
                <a:lnTo>
                  <a:pt x="1266647" y="63"/>
                </a:lnTo>
                <a:close/>
                <a:moveTo>
                  <a:pt x="1304747" y="3238"/>
                </a:moveTo>
                <a:lnTo>
                  <a:pt x="1330147" y="3238"/>
                </a:lnTo>
                <a:lnTo>
                  <a:pt x="1330147" y="63"/>
                </a:lnTo>
                <a:lnTo>
                  <a:pt x="1304747" y="63"/>
                </a:lnTo>
                <a:close/>
                <a:moveTo>
                  <a:pt x="1342847" y="3238"/>
                </a:moveTo>
                <a:lnTo>
                  <a:pt x="1368247" y="3238"/>
                </a:lnTo>
                <a:lnTo>
                  <a:pt x="1368247" y="63"/>
                </a:lnTo>
                <a:lnTo>
                  <a:pt x="1342847" y="63"/>
                </a:lnTo>
                <a:close/>
                <a:moveTo>
                  <a:pt x="1380947" y="3238"/>
                </a:moveTo>
                <a:lnTo>
                  <a:pt x="1406347" y="3238"/>
                </a:lnTo>
                <a:lnTo>
                  <a:pt x="1406347" y="63"/>
                </a:lnTo>
                <a:lnTo>
                  <a:pt x="1380947" y="63"/>
                </a:lnTo>
                <a:close/>
                <a:moveTo>
                  <a:pt x="1419047" y="3238"/>
                </a:moveTo>
                <a:lnTo>
                  <a:pt x="1444447" y="3238"/>
                </a:lnTo>
                <a:lnTo>
                  <a:pt x="1444447" y="63"/>
                </a:lnTo>
                <a:lnTo>
                  <a:pt x="1419047" y="63"/>
                </a:lnTo>
                <a:close/>
                <a:moveTo>
                  <a:pt x="1457147" y="3238"/>
                </a:moveTo>
                <a:lnTo>
                  <a:pt x="1482547" y="3238"/>
                </a:lnTo>
                <a:lnTo>
                  <a:pt x="1482547" y="63"/>
                </a:lnTo>
                <a:lnTo>
                  <a:pt x="1457147" y="63"/>
                </a:lnTo>
                <a:close/>
                <a:moveTo>
                  <a:pt x="1495247" y="3238"/>
                </a:moveTo>
                <a:lnTo>
                  <a:pt x="1520647" y="3238"/>
                </a:lnTo>
                <a:lnTo>
                  <a:pt x="1520647" y="63"/>
                </a:lnTo>
                <a:lnTo>
                  <a:pt x="1495247" y="63"/>
                </a:lnTo>
                <a:close/>
                <a:moveTo>
                  <a:pt x="1533347" y="3238"/>
                </a:moveTo>
                <a:lnTo>
                  <a:pt x="1558747" y="3238"/>
                </a:lnTo>
                <a:lnTo>
                  <a:pt x="1558747" y="63"/>
                </a:lnTo>
                <a:lnTo>
                  <a:pt x="1533347" y="63"/>
                </a:lnTo>
                <a:close/>
                <a:moveTo>
                  <a:pt x="1571447" y="3238"/>
                </a:moveTo>
                <a:lnTo>
                  <a:pt x="1583525" y="3238"/>
                </a:lnTo>
                <a:cubicBezTo>
                  <a:pt x="1587906" y="3238"/>
                  <a:pt x="1592097" y="4064"/>
                  <a:pt x="1595958" y="5575"/>
                </a:cubicBezTo>
                <a:lnTo>
                  <a:pt x="1597113" y="2616"/>
                </a:lnTo>
                <a:cubicBezTo>
                  <a:pt x="1592897" y="965"/>
                  <a:pt x="1588300" y="63"/>
                  <a:pt x="1583525" y="63"/>
                </a:cubicBezTo>
                <a:lnTo>
                  <a:pt x="1571447" y="63"/>
                </a:lnTo>
                <a:lnTo>
                  <a:pt x="1571447" y="3238"/>
                </a:lnTo>
                <a:close/>
                <a:moveTo>
                  <a:pt x="1606257" y="11874"/>
                </a:moveTo>
                <a:cubicBezTo>
                  <a:pt x="1612252" y="17183"/>
                  <a:pt x="1616405" y="24524"/>
                  <a:pt x="1617586" y="32791"/>
                </a:cubicBezTo>
                <a:lnTo>
                  <a:pt x="1620723" y="32334"/>
                </a:lnTo>
                <a:cubicBezTo>
                  <a:pt x="1619440" y="23304"/>
                  <a:pt x="1614906" y="15290"/>
                  <a:pt x="1608366" y="9499"/>
                </a:cubicBezTo>
                <a:lnTo>
                  <a:pt x="1606257" y="11874"/>
                </a:lnTo>
                <a:close/>
                <a:moveTo>
                  <a:pt x="1617929" y="70649"/>
                </a:moveTo>
                <a:lnTo>
                  <a:pt x="1621104" y="70649"/>
                </a:lnTo>
                <a:lnTo>
                  <a:pt x="1621104" y="45249"/>
                </a:lnTo>
                <a:lnTo>
                  <a:pt x="1617929" y="45249"/>
                </a:lnTo>
                <a:close/>
                <a:moveTo>
                  <a:pt x="1617929" y="108749"/>
                </a:moveTo>
                <a:lnTo>
                  <a:pt x="1621104" y="108749"/>
                </a:lnTo>
                <a:lnTo>
                  <a:pt x="1621104" y="83349"/>
                </a:lnTo>
                <a:lnTo>
                  <a:pt x="1617929" y="83349"/>
                </a:lnTo>
                <a:close/>
                <a:moveTo>
                  <a:pt x="1617929" y="146849"/>
                </a:moveTo>
                <a:lnTo>
                  <a:pt x="1621104" y="146849"/>
                </a:lnTo>
                <a:lnTo>
                  <a:pt x="1621104" y="121449"/>
                </a:lnTo>
                <a:lnTo>
                  <a:pt x="1617929" y="121449"/>
                </a:lnTo>
                <a:close/>
                <a:moveTo>
                  <a:pt x="1617929" y="184949"/>
                </a:moveTo>
                <a:lnTo>
                  <a:pt x="1621104" y="184949"/>
                </a:lnTo>
                <a:lnTo>
                  <a:pt x="1621104" y="159549"/>
                </a:lnTo>
                <a:lnTo>
                  <a:pt x="1617929" y="159549"/>
                </a:lnTo>
                <a:close/>
                <a:moveTo>
                  <a:pt x="1617929" y="197649"/>
                </a:moveTo>
                <a:lnTo>
                  <a:pt x="1617929" y="206959"/>
                </a:lnTo>
                <a:cubicBezTo>
                  <a:pt x="1617929" y="212267"/>
                  <a:pt x="1616709" y="217309"/>
                  <a:pt x="1614538" y="221818"/>
                </a:cubicBezTo>
                <a:lnTo>
                  <a:pt x="1617395" y="223202"/>
                </a:lnTo>
                <a:cubicBezTo>
                  <a:pt x="1619770" y="218275"/>
                  <a:pt x="1621104" y="212762"/>
                  <a:pt x="1621104" y="206959"/>
                </a:cubicBezTo>
                <a:lnTo>
                  <a:pt x="1621104" y="197649"/>
                </a:lnTo>
                <a:lnTo>
                  <a:pt x="1617929" y="197649"/>
                </a:lnTo>
                <a:close/>
                <a:moveTo>
                  <a:pt x="1607464" y="231609"/>
                </a:moveTo>
                <a:cubicBezTo>
                  <a:pt x="1601749" y="237159"/>
                  <a:pt x="1594142" y="240741"/>
                  <a:pt x="1585747" y="241287"/>
                </a:cubicBezTo>
                <a:lnTo>
                  <a:pt x="1585950" y="244462"/>
                </a:lnTo>
                <a:cubicBezTo>
                  <a:pt x="1595132" y="243865"/>
                  <a:pt x="1603438" y="239927"/>
                  <a:pt x="1609674" y="233883"/>
                </a:cubicBezTo>
                <a:lnTo>
                  <a:pt x="1607464" y="231609"/>
                </a:lnTo>
                <a:close/>
                <a:moveTo>
                  <a:pt x="1583525" y="241363"/>
                </a:moveTo>
                <a:lnTo>
                  <a:pt x="1558125" y="241363"/>
                </a:lnTo>
                <a:lnTo>
                  <a:pt x="1558125" y="244538"/>
                </a:lnTo>
                <a:lnTo>
                  <a:pt x="1583525" y="244538"/>
                </a:lnTo>
                <a:close/>
              </a:path>
            </a:pathLst>
          </a:custGeom>
          <a:solidFill>
            <a:srgbClr val="D16A34">
              <a:alpha val="100000"/>
            </a:srgbClr>
          </a:solidFill>
        </p:spPr>
        <p:txBody>
          <a:bodyPr wrap="none" lIns="0" tIns="0" rIns="0" bIns="0"/>
          <a:lstStyle/>
          <a:p>
            <a:endParaRPr/>
          </a:p>
        </p:txBody>
      </p:sp>
      <p:sp>
        <p:nvSpPr>
          <p:cNvPr id="192" name="Title 3"/>
          <p:cNvSpPr>
            <a:spLocks noGrp="1"/>
          </p:cNvSpPr>
          <p:nvPr/>
        </p:nvSpPr>
        <p:spPr>
          <a:xfrm>
            <a:off x="7263710" y="5501295"/>
            <a:ext cx="1625600" cy="190500"/>
          </a:xfrm>
          <a:prstGeom prst="rect">
            <a:avLst/>
          </a:prstGeom>
        </p:spPr>
        <p:txBody>
          <a:bodyPr wrap="none" lIns="0" tIns="0" rIns="0" bIns="0"/>
          <a:lstStyle/>
          <a:p>
            <a:pPr>
              <a:lnSpc>
                <a:spcPts val="1200"/>
              </a:lnSpc>
            </a:pPr>
            <a:r>
              <a:rPr sz="900">
                <a:solidFill>
                  <a:srgbClr val="3F3837"/>
                </a:solidFill>
                <a:latin typeface="微软雅黑" panose="020B0503020204020204" charset="-122"/>
                <a:ea typeface="微软雅黑" panose="020B0503020204020204" charset="-122"/>
              </a:rPr>
              <a:t>业务系统上传数据到密态环境</a:t>
            </a:r>
          </a:p>
        </p:txBody>
      </p:sp>
      <p:sp>
        <p:nvSpPr>
          <p:cNvPr id="193" name="Title 3"/>
          <p:cNvSpPr>
            <a:spLocks noGrp="1"/>
          </p:cNvSpPr>
          <p:nvPr/>
        </p:nvSpPr>
        <p:spPr>
          <a:xfrm>
            <a:off x="9397310" y="5475548"/>
            <a:ext cx="1435100" cy="254000"/>
          </a:xfrm>
          <a:custGeom>
            <a:avLst/>
            <a:gdLst/>
            <a:ahLst/>
            <a:cxnLst/>
            <a:rect l="0" t="0" r="0" b="0"/>
            <a:pathLst>
              <a:path w="1435100" h="254000">
                <a:moveTo>
                  <a:pt x="1348574" y="241363"/>
                </a:moveTo>
                <a:lnTo>
                  <a:pt x="1323174" y="241363"/>
                </a:lnTo>
                <a:lnTo>
                  <a:pt x="1323174" y="244538"/>
                </a:lnTo>
                <a:lnTo>
                  <a:pt x="1348574" y="244538"/>
                </a:lnTo>
                <a:close/>
                <a:moveTo>
                  <a:pt x="1310474" y="241363"/>
                </a:moveTo>
                <a:lnTo>
                  <a:pt x="1285074" y="241363"/>
                </a:lnTo>
                <a:lnTo>
                  <a:pt x="1285074" y="244538"/>
                </a:lnTo>
                <a:lnTo>
                  <a:pt x="1310474" y="244538"/>
                </a:lnTo>
                <a:close/>
                <a:moveTo>
                  <a:pt x="1272374" y="241363"/>
                </a:moveTo>
                <a:lnTo>
                  <a:pt x="1246974" y="241363"/>
                </a:lnTo>
                <a:lnTo>
                  <a:pt x="1246974" y="244538"/>
                </a:lnTo>
                <a:lnTo>
                  <a:pt x="1272374" y="244538"/>
                </a:lnTo>
                <a:close/>
                <a:moveTo>
                  <a:pt x="1234274" y="241363"/>
                </a:moveTo>
                <a:lnTo>
                  <a:pt x="1208874" y="241363"/>
                </a:lnTo>
                <a:lnTo>
                  <a:pt x="1208874" y="244538"/>
                </a:lnTo>
                <a:lnTo>
                  <a:pt x="1234274" y="244538"/>
                </a:lnTo>
                <a:close/>
                <a:moveTo>
                  <a:pt x="1196174" y="241363"/>
                </a:moveTo>
                <a:lnTo>
                  <a:pt x="1170774" y="241363"/>
                </a:lnTo>
                <a:lnTo>
                  <a:pt x="1170774" y="244538"/>
                </a:lnTo>
                <a:lnTo>
                  <a:pt x="1196174" y="244538"/>
                </a:lnTo>
                <a:close/>
                <a:moveTo>
                  <a:pt x="1158074" y="241363"/>
                </a:moveTo>
                <a:lnTo>
                  <a:pt x="1132674" y="241363"/>
                </a:lnTo>
                <a:lnTo>
                  <a:pt x="1132674" y="244538"/>
                </a:lnTo>
                <a:lnTo>
                  <a:pt x="1158074" y="244538"/>
                </a:lnTo>
                <a:close/>
                <a:moveTo>
                  <a:pt x="1119974" y="241363"/>
                </a:moveTo>
                <a:lnTo>
                  <a:pt x="1094574" y="241363"/>
                </a:lnTo>
                <a:lnTo>
                  <a:pt x="1094574" y="244538"/>
                </a:lnTo>
                <a:lnTo>
                  <a:pt x="1119974" y="244538"/>
                </a:lnTo>
                <a:close/>
                <a:moveTo>
                  <a:pt x="1081874" y="241363"/>
                </a:moveTo>
                <a:lnTo>
                  <a:pt x="1056474" y="241363"/>
                </a:lnTo>
                <a:lnTo>
                  <a:pt x="1056474" y="244538"/>
                </a:lnTo>
                <a:lnTo>
                  <a:pt x="1081874" y="244538"/>
                </a:lnTo>
                <a:close/>
                <a:moveTo>
                  <a:pt x="1043774" y="241363"/>
                </a:moveTo>
                <a:lnTo>
                  <a:pt x="1018374" y="241363"/>
                </a:lnTo>
                <a:lnTo>
                  <a:pt x="1018374" y="244538"/>
                </a:lnTo>
                <a:lnTo>
                  <a:pt x="1043774" y="244538"/>
                </a:lnTo>
                <a:close/>
                <a:moveTo>
                  <a:pt x="1005674" y="241363"/>
                </a:moveTo>
                <a:lnTo>
                  <a:pt x="980274" y="241363"/>
                </a:lnTo>
                <a:lnTo>
                  <a:pt x="980274" y="244538"/>
                </a:lnTo>
                <a:lnTo>
                  <a:pt x="1005674" y="244538"/>
                </a:lnTo>
                <a:close/>
                <a:moveTo>
                  <a:pt x="967574" y="241363"/>
                </a:moveTo>
                <a:lnTo>
                  <a:pt x="942174" y="241363"/>
                </a:lnTo>
                <a:lnTo>
                  <a:pt x="942174" y="244538"/>
                </a:lnTo>
                <a:lnTo>
                  <a:pt x="967574" y="244538"/>
                </a:lnTo>
                <a:close/>
                <a:moveTo>
                  <a:pt x="929474" y="241363"/>
                </a:moveTo>
                <a:lnTo>
                  <a:pt x="904074" y="241363"/>
                </a:lnTo>
                <a:lnTo>
                  <a:pt x="904074" y="244538"/>
                </a:lnTo>
                <a:lnTo>
                  <a:pt x="929474" y="244538"/>
                </a:lnTo>
                <a:close/>
                <a:moveTo>
                  <a:pt x="891374" y="241363"/>
                </a:moveTo>
                <a:lnTo>
                  <a:pt x="865974" y="241363"/>
                </a:lnTo>
                <a:lnTo>
                  <a:pt x="865974" y="244538"/>
                </a:lnTo>
                <a:lnTo>
                  <a:pt x="891374" y="244538"/>
                </a:lnTo>
                <a:close/>
                <a:moveTo>
                  <a:pt x="853274" y="241363"/>
                </a:moveTo>
                <a:lnTo>
                  <a:pt x="827874" y="241363"/>
                </a:lnTo>
                <a:lnTo>
                  <a:pt x="827874" y="244538"/>
                </a:lnTo>
                <a:lnTo>
                  <a:pt x="853274" y="244538"/>
                </a:lnTo>
                <a:close/>
                <a:moveTo>
                  <a:pt x="815174" y="241363"/>
                </a:moveTo>
                <a:lnTo>
                  <a:pt x="789774" y="241363"/>
                </a:lnTo>
                <a:lnTo>
                  <a:pt x="789774" y="244538"/>
                </a:lnTo>
                <a:lnTo>
                  <a:pt x="815174" y="244538"/>
                </a:lnTo>
                <a:close/>
                <a:moveTo>
                  <a:pt x="777074" y="241363"/>
                </a:moveTo>
                <a:lnTo>
                  <a:pt x="751674" y="241363"/>
                </a:lnTo>
                <a:lnTo>
                  <a:pt x="751674" y="244538"/>
                </a:lnTo>
                <a:lnTo>
                  <a:pt x="777074" y="244538"/>
                </a:lnTo>
                <a:close/>
                <a:moveTo>
                  <a:pt x="738974" y="241363"/>
                </a:moveTo>
                <a:lnTo>
                  <a:pt x="713574" y="241363"/>
                </a:lnTo>
                <a:lnTo>
                  <a:pt x="713574" y="244538"/>
                </a:lnTo>
                <a:lnTo>
                  <a:pt x="738974" y="244538"/>
                </a:lnTo>
                <a:close/>
                <a:moveTo>
                  <a:pt x="700874" y="241363"/>
                </a:moveTo>
                <a:lnTo>
                  <a:pt x="675474" y="241363"/>
                </a:lnTo>
                <a:lnTo>
                  <a:pt x="675474" y="244538"/>
                </a:lnTo>
                <a:lnTo>
                  <a:pt x="700874" y="244538"/>
                </a:lnTo>
                <a:close/>
                <a:moveTo>
                  <a:pt x="662774" y="241363"/>
                </a:moveTo>
                <a:lnTo>
                  <a:pt x="637374" y="241363"/>
                </a:lnTo>
                <a:lnTo>
                  <a:pt x="637374" y="244538"/>
                </a:lnTo>
                <a:lnTo>
                  <a:pt x="662774" y="244538"/>
                </a:lnTo>
                <a:close/>
                <a:moveTo>
                  <a:pt x="624674" y="241363"/>
                </a:moveTo>
                <a:lnTo>
                  <a:pt x="599274" y="241363"/>
                </a:lnTo>
                <a:lnTo>
                  <a:pt x="599274" y="244538"/>
                </a:lnTo>
                <a:lnTo>
                  <a:pt x="624674" y="244538"/>
                </a:lnTo>
                <a:close/>
                <a:moveTo>
                  <a:pt x="586574" y="241363"/>
                </a:moveTo>
                <a:lnTo>
                  <a:pt x="561174" y="241363"/>
                </a:lnTo>
                <a:lnTo>
                  <a:pt x="561174" y="244538"/>
                </a:lnTo>
                <a:lnTo>
                  <a:pt x="586574" y="244538"/>
                </a:lnTo>
                <a:close/>
                <a:moveTo>
                  <a:pt x="548474" y="241363"/>
                </a:moveTo>
                <a:lnTo>
                  <a:pt x="523074" y="241363"/>
                </a:lnTo>
                <a:lnTo>
                  <a:pt x="523074" y="244538"/>
                </a:lnTo>
                <a:lnTo>
                  <a:pt x="548474" y="244538"/>
                </a:lnTo>
                <a:close/>
                <a:moveTo>
                  <a:pt x="510374" y="241363"/>
                </a:moveTo>
                <a:lnTo>
                  <a:pt x="484974" y="241363"/>
                </a:lnTo>
                <a:lnTo>
                  <a:pt x="484974" y="244538"/>
                </a:lnTo>
                <a:lnTo>
                  <a:pt x="510374" y="244538"/>
                </a:lnTo>
                <a:close/>
                <a:moveTo>
                  <a:pt x="472274" y="241363"/>
                </a:moveTo>
                <a:lnTo>
                  <a:pt x="446874" y="241363"/>
                </a:lnTo>
                <a:lnTo>
                  <a:pt x="446874" y="244538"/>
                </a:lnTo>
                <a:lnTo>
                  <a:pt x="472274" y="244538"/>
                </a:lnTo>
                <a:close/>
                <a:moveTo>
                  <a:pt x="434174" y="241363"/>
                </a:moveTo>
                <a:lnTo>
                  <a:pt x="408774" y="241363"/>
                </a:lnTo>
                <a:lnTo>
                  <a:pt x="408774" y="244538"/>
                </a:lnTo>
                <a:lnTo>
                  <a:pt x="434174" y="244538"/>
                </a:lnTo>
                <a:close/>
                <a:moveTo>
                  <a:pt x="396074" y="241363"/>
                </a:moveTo>
                <a:lnTo>
                  <a:pt x="370674" y="241363"/>
                </a:lnTo>
                <a:lnTo>
                  <a:pt x="370674" y="244538"/>
                </a:lnTo>
                <a:lnTo>
                  <a:pt x="396074" y="244538"/>
                </a:lnTo>
                <a:close/>
                <a:moveTo>
                  <a:pt x="357974" y="241363"/>
                </a:moveTo>
                <a:lnTo>
                  <a:pt x="332574" y="241363"/>
                </a:lnTo>
                <a:lnTo>
                  <a:pt x="332574" y="244538"/>
                </a:lnTo>
                <a:lnTo>
                  <a:pt x="357974" y="244538"/>
                </a:lnTo>
                <a:close/>
                <a:moveTo>
                  <a:pt x="319874" y="241363"/>
                </a:moveTo>
                <a:lnTo>
                  <a:pt x="294474" y="241363"/>
                </a:lnTo>
                <a:lnTo>
                  <a:pt x="294474" y="244538"/>
                </a:lnTo>
                <a:lnTo>
                  <a:pt x="319874" y="244538"/>
                </a:lnTo>
                <a:close/>
                <a:moveTo>
                  <a:pt x="281774" y="241363"/>
                </a:moveTo>
                <a:lnTo>
                  <a:pt x="256374" y="241363"/>
                </a:lnTo>
                <a:lnTo>
                  <a:pt x="256374" y="244538"/>
                </a:lnTo>
                <a:lnTo>
                  <a:pt x="281774" y="244538"/>
                </a:lnTo>
                <a:close/>
                <a:moveTo>
                  <a:pt x="243674" y="241363"/>
                </a:moveTo>
                <a:lnTo>
                  <a:pt x="218274" y="241363"/>
                </a:lnTo>
                <a:lnTo>
                  <a:pt x="218274" y="244538"/>
                </a:lnTo>
                <a:lnTo>
                  <a:pt x="243674" y="244538"/>
                </a:lnTo>
                <a:close/>
                <a:moveTo>
                  <a:pt x="205574" y="241363"/>
                </a:moveTo>
                <a:lnTo>
                  <a:pt x="180174" y="241363"/>
                </a:lnTo>
                <a:lnTo>
                  <a:pt x="180174" y="244538"/>
                </a:lnTo>
                <a:lnTo>
                  <a:pt x="205574" y="244538"/>
                </a:lnTo>
                <a:close/>
                <a:moveTo>
                  <a:pt x="167474" y="241363"/>
                </a:moveTo>
                <a:lnTo>
                  <a:pt x="142074" y="241363"/>
                </a:lnTo>
                <a:lnTo>
                  <a:pt x="142074" y="244538"/>
                </a:lnTo>
                <a:lnTo>
                  <a:pt x="167474" y="244538"/>
                </a:lnTo>
                <a:close/>
                <a:moveTo>
                  <a:pt x="129374" y="241363"/>
                </a:moveTo>
                <a:lnTo>
                  <a:pt x="103974" y="241363"/>
                </a:lnTo>
                <a:lnTo>
                  <a:pt x="103974" y="244538"/>
                </a:lnTo>
                <a:lnTo>
                  <a:pt x="129374" y="244538"/>
                </a:lnTo>
                <a:close/>
                <a:moveTo>
                  <a:pt x="91274" y="241363"/>
                </a:moveTo>
                <a:lnTo>
                  <a:pt x="65874" y="241363"/>
                </a:lnTo>
                <a:lnTo>
                  <a:pt x="65874" y="244538"/>
                </a:lnTo>
                <a:lnTo>
                  <a:pt x="91274" y="244538"/>
                </a:lnTo>
                <a:close/>
                <a:moveTo>
                  <a:pt x="53174" y="241363"/>
                </a:moveTo>
                <a:lnTo>
                  <a:pt x="48615" y="241363"/>
                </a:lnTo>
                <a:cubicBezTo>
                  <a:pt x="41681" y="241363"/>
                  <a:pt x="35229" y="239280"/>
                  <a:pt x="29806" y="235724"/>
                </a:cubicBezTo>
                <a:lnTo>
                  <a:pt x="28066" y="238379"/>
                </a:lnTo>
                <a:cubicBezTo>
                  <a:pt x="33972" y="242265"/>
                  <a:pt x="41046" y="244538"/>
                  <a:pt x="48615" y="244538"/>
                </a:cubicBezTo>
                <a:lnTo>
                  <a:pt x="53174" y="244538"/>
                </a:lnTo>
                <a:lnTo>
                  <a:pt x="53174" y="241363"/>
                </a:lnTo>
                <a:close/>
                <a:moveTo>
                  <a:pt x="21018" y="227431"/>
                </a:moveTo>
                <a:cubicBezTo>
                  <a:pt x="16738" y="221704"/>
                  <a:pt x="14211" y="214617"/>
                  <a:pt x="14211" y="206959"/>
                </a:cubicBezTo>
                <a:lnTo>
                  <a:pt x="14211" y="204533"/>
                </a:lnTo>
                <a:lnTo>
                  <a:pt x="11036" y="204533"/>
                </a:lnTo>
                <a:lnTo>
                  <a:pt x="11036" y="206959"/>
                </a:lnTo>
                <a:cubicBezTo>
                  <a:pt x="11036" y="215315"/>
                  <a:pt x="13804" y="223075"/>
                  <a:pt x="18465" y="229336"/>
                </a:cubicBezTo>
                <a:lnTo>
                  <a:pt x="21018" y="227431"/>
                </a:lnTo>
                <a:close/>
                <a:moveTo>
                  <a:pt x="14211" y="166433"/>
                </a:moveTo>
                <a:lnTo>
                  <a:pt x="11036" y="166433"/>
                </a:lnTo>
                <a:lnTo>
                  <a:pt x="11036" y="191833"/>
                </a:lnTo>
                <a:lnTo>
                  <a:pt x="14211" y="191833"/>
                </a:lnTo>
                <a:close/>
                <a:moveTo>
                  <a:pt x="14211" y="128333"/>
                </a:moveTo>
                <a:lnTo>
                  <a:pt x="11036" y="128333"/>
                </a:lnTo>
                <a:lnTo>
                  <a:pt x="11036" y="153733"/>
                </a:lnTo>
                <a:lnTo>
                  <a:pt x="14211" y="153733"/>
                </a:lnTo>
                <a:close/>
                <a:moveTo>
                  <a:pt x="14211" y="90233"/>
                </a:moveTo>
                <a:lnTo>
                  <a:pt x="11036" y="90233"/>
                </a:lnTo>
                <a:lnTo>
                  <a:pt x="11036" y="115633"/>
                </a:lnTo>
                <a:lnTo>
                  <a:pt x="14211" y="115633"/>
                </a:lnTo>
                <a:close/>
                <a:moveTo>
                  <a:pt x="14211" y="52133"/>
                </a:moveTo>
                <a:lnTo>
                  <a:pt x="11036" y="52133"/>
                </a:lnTo>
                <a:lnTo>
                  <a:pt x="11036" y="77533"/>
                </a:lnTo>
                <a:lnTo>
                  <a:pt x="14211" y="77533"/>
                </a:lnTo>
                <a:close/>
                <a:moveTo>
                  <a:pt x="14211" y="39433"/>
                </a:moveTo>
                <a:lnTo>
                  <a:pt x="14211" y="37655"/>
                </a:lnTo>
                <a:cubicBezTo>
                  <a:pt x="14211" y="29781"/>
                  <a:pt x="16878" y="22504"/>
                  <a:pt x="21374" y="16688"/>
                </a:cubicBezTo>
                <a:lnTo>
                  <a:pt x="18859" y="14744"/>
                </a:lnTo>
                <a:cubicBezTo>
                  <a:pt x="13957" y="21094"/>
                  <a:pt x="11036" y="29044"/>
                  <a:pt x="11036" y="37655"/>
                </a:cubicBezTo>
                <a:lnTo>
                  <a:pt x="11036" y="39433"/>
                </a:lnTo>
                <a:lnTo>
                  <a:pt x="14211" y="39433"/>
                </a:lnTo>
                <a:close/>
                <a:moveTo>
                  <a:pt x="30302" y="8546"/>
                </a:moveTo>
                <a:cubicBezTo>
                  <a:pt x="35623" y="5181"/>
                  <a:pt x="41897" y="3238"/>
                  <a:pt x="48615" y="3238"/>
                </a:cubicBezTo>
                <a:lnTo>
                  <a:pt x="53797" y="3238"/>
                </a:lnTo>
                <a:lnTo>
                  <a:pt x="53797" y="63"/>
                </a:lnTo>
                <a:lnTo>
                  <a:pt x="48615" y="63"/>
                </a:lnTo>
                <a:cubicBezTo>
                  <a:pt x="41275" y="63"/>
                  <a:pt x="34404" y="2196"/>
                  <a:pt x="28613" y="5867"/>
                </a:cubicBezTo>
                <a:lnTo>
                  <a:pt x="30302" y="8546"/>
                </a:lnTo>
                <a:close/>
                <a:moveTo>
                  <a:pt x="66497" y="3238"/>
                </a:moveTo>
                <a:lnTo>
                  <a:pt x="91897" y="3238"/>
                </a:lnTo>
                <a:lnTo>
                  <a:pt x="91897" y="63"/>
                </a:lnTo>
                <a:lnTo>
                  <a:pt x="66497" y="63"/>
                </a:lnTo>
                <a:close/>
                <a:moveTo>
                  <a:pt x="104597" y="3238"/>
                </a:moveTo>
                <a:lnTo>
                  <a:pt x="129997" y="3238"/>
                </a:lnTo>
                <a:lnTo>
                  <a:pt x="129997" y="63"/>
                </a:lnTo>
                <a:lnTo>
                  <a:pt x="104597" y="63"/>
                </a:lnTo>
                <a:close/>
                <a:moveTo>
                  <a:pt x="142697" y="3238"/>
                </a:moveTo>
                <a:lnTo>
                  <a:pt x="168097" y="3238"/>
                </a:lnTo>
                <a:lnTo>
                  <a:pt x="168097" y="63"/>
                </a:lnTo>
                <a:lnTo>
                  <a:pt x="142697" y="63"/>
                </a:lnTo>
                <a:close/>
                <a:moveTo>
                  <a:pt x="180797" y="3238"/>
                </a:moveTo>
                <a:lnTo>
                  <a:pt x="206197" y="3238"/>
                </a:lnTo>
                <a:lnTo>
                  <a:pt x="206197" y="63"/>
                </a:lnTo>
                <a:lnTo>
                  <a:pt x="180797" y="63"/>
                </a:lnTo>
                <a:close/>
                <a:moveTo>
                  <a:pt x="218897" y="3238"/>
                </a:moveTo>
                <a:lnTo>
                  <a:pt x="244297" y="3238"/>
                </a:lnTo>
                <a:lnTo>
                  <a:pt x="244297" y="63"/>
                </a:lnTo>
                <a:lnTo>
                  <a:pt x="218897" y="63"/>
                </a:lnTo>
                <a:close/>
                <a:moveTo>
                  <a:pt x="256997" y="3238"/>
                </a:moveTo>
                <a:lnTo>
                  <a:pt x="282397" y="3238"/>
                </a:lnTo>
                <a:lnTo>
                  <a:pt x="282397" y="63"/>
                </a:lnTo>
                <a:lnTo>
                  <a:pt x="256997" y="63"/>
                </a:lnTo>
                <a:close/>
                <a:moveTo>
                  <a:pt x="295097" y="3238"/>
                </a:moveTo>
                <a:lnTo>
                  <a:pt x="320497" y="3238"/>
                </a:lnTo>
                <a:lnTo>
                  <a:pt x="320497" y="63"/>
                </a:lnTo>
                <a:lnTo>
                  <a:pt x="295097" y="63"/>
                </a:lnTo>
                <a:close/>
                <a:moveTo>
                  <a:pt x="333197" y="3238"/>
                </a:moveTo>
                <a:lnTo>
                  <a:pt x="358597" y="3238"/>
                </a:lnTo>
                <a:lnTo>
                  <a:pt x="358597" y="63"/>
                </a:lnTo>
                <a:lnTo>
                  <a:pt x="333197" y="63"/>
                </a:lnTo>
                <a:close/>
                <a:moveTo>
                  <a:pt x="371297" y="3238"/>
                </a:moveTo>
                <a:lnTo>
                  <a:pt x="396697" y="3238"/>
                </a:lnTo>
                <a:lnTo>
                  <a:pt x="396697" y="63"/>
                </a:lnTo>
                <a:lnTo>
                  <a:pt x="371297" y="63"/>
                </a:lnTo>
                <a:close/>
                <a:moveTo>
                  <a:pt x="409397" y="3238"/>
                </a:moveTo>
                <a:lnTo>
                  <a:pt x="434797" y="3238"/>
                </a:lnTo>
                <a:lnTo>
                  <a:pt x="434797" y="63"/>
                </a:lnTo>
                <a:lnTo>
                  <a:pt x="409397" y="63"/>
                </a:lnTo>
                <a:close/>
                <a:moveTo>
                  <a:pt x="447497" y="3238"/>
                </a:moveTo>
                <a:lnTo>
                  <a:pt x="472897" y="3238"/>
                </a:lnTo>
                <a:lnTo>
                  <a:pt x="472897" y="63"/>
                </a:lnTo>
                <a:lnTo>
                  <a:pt x="447497" y="63"/>
                </a:lnTo>
                <a:close/>
                <a:moveTo>
                  <a:pt x="485597" y="3238"/>
                </a:moveTo>
                <a:lnTo>
                  <a:pt x="510997" y="3238"/>
                </a:lnTo>
                <a:lnTo>
                  <a:pt x="510997" y="63"/>
                </a:lnTo>
                <a:lnTo>
                  <a:pt x="485597" y="63"/>
                </a:lnTo>
                <a:close/>
                <a:moveTo>
                  <a:pt x="523697" y="3238"/>
                </a:moveTo>
                <a:lnTo>
                  <a:pt x="549097" y="3238"/>
                </a:lnTo>
                <a:lnTo>
                  <a:pt x="549097" y="63"/>
                </a:lnTo>
                <a:lnTo>
                  <a:pt x="523697" y="63"/>
                </a:lnTo>
                <a:close/>
                <a:moveTo>
                  <a:pt x="561797" y="3238"/>
                </a:moveTo>
                <a:lnTo>
                  <a:pt x="587197" y="3238"/>
                </a:lnTo>
                <a:lnTo>
                  <a:pt x="587197" y="63"/>
                </a:lnTo>
                <a:lnTo>
                  <a:pt x="561797" y="63"/>
                </a:lnTo>
                <a:close/>
                <a:moveTo>
                  <a:pt x="599897" y="3238"/>
                </a:moveTo>
                <a:lnTo>
                  <a:pt x="625297" y="3238"/>
                </a:lnTo>
                <a:lnTo>
                  <a:pt x="625297" y="63"/>
                </a:lnTo>
                <a:lnTo>
                  <a:pt x="599897" y="63"/>
                </a:lnTo>
                <a:close/>
                <a:moveTo>
                  <a:pt x="637997" y="3238"/>
                </a:moveTo>
                <a:lnTo>
                  <a:pt x="663397" y="3238"/>
                </a:lnTo>
                <a:lnTo>
                  <a:pt x="663397" y="63"/>
                </a:lnTo>
                <a:lnTo>
                  <a:pt x="637997" y="63"/>
                </a:lnTo>
                <a:close/>
                <a:moveTo>
                  <a:pt x="676097" y="3238"/>
                </a:moveTo>
                <a:lnTo>
                  <a:pt x="701497" y="3238"/>
                </a:lnTo>
                <a:lnTo>
                  <a:pt x="701497" y="63"/>
                </a:lnTo>
                <a:lnTo>
                  <a:pt x="676097" y="63"/>
                </a:lnTo>
                <a:close/>
                <a:moveTo>
                  <a:pt x="714197" y="3238"/>
                </a:moveTo>
                <a:lnTo>
                  <a:pt x="739597" y="3238"/>
                </a:lnTo>
                <a:lnTo>
                  <a:pt x="739597" y="63"/>
                </a:lnTo>
                <a:lnTo>
                  <a:pt x="714197" y="63"/>
                </a:lnTo>
                <a:close/>
                <a:moveTo>
                  <a:pt x="752297" y="3238"/>
                </a:moveTo>
                <a:lnTo>
                  <a:pt x="777697" y="3238"/>
                </a:lnTo>
                <a:lnTo>
                  <a:pt x="777697" y="63"/>
                </a:lnTo>
                <a:lnTo>
                  <a:pt x="752297" y="63"/>
                </a:lnTo>
                <a:close/>
                <a:moveTo>
                  <a:pt x="790397" y="3238"/>
                </a:moveTo>
                <a:lnTo>
                  <a:pt x="815797" y="3238"/>
                </a:lnTo>
                <a:lnTo>
                  <a:pt x="815797" y="63"/>
                </a:lnTo>
                <a:lnTo>
                  <a:pt x="790397" y="63"/>
                </a:lnTo>
                <a:close/>
                <a:moveTo>
                  <a:pt x="828497" y="3238"/>
                </a:moveTo>
                <a:lnTo>
                  <a:pt x="853897" y="3238"/>
                </a:lnTo>
                <a:lnTo>
                  <a:pt x="853897" y="63"/>
                </a:lnTo>
                <a:lnTo>
                  <a:pt x="828497" y="63"/>
                </a:lnTo>
                <a:close/>
                <a:moveTo>
                  <a:pt x="866597" y="3238"/>
                </a:moveTo>
                <a:lnTo>
                  <a:pt x="891997" y="3238"/>
                </a:lnTo>
                <a:lnTo>
                  <a:pt x="891997" y="63"/>
                </a:lnTo>
                <a:lnTo>
                  <a:pt x="866597" y="63"/>
                </a:lnTo>
                <a:close/>
                <a:moveTo>
                  <a:pt x="904697" y="3238"/>
                </a:moveTo>
                <a:lnTo>
                  <a:pt x="930097" y="3238"/>
                </a:lnTo>
                <a:lnTo>
                  <a:pt x="930097" y="63"/>
                </a:lnTo>
                <a:lnTo>
                  <a:pt x="904697" y="63"/>
                </a:lnTo>
                <a:close/>
                <a:moveTo>
                  <a:pt x="942797" y="3238"/>
                </a:moveTo>
                <a:lnTo>
                  <a:pt x="968197" y="3238"/>
                </a:lnTo>
                <a:lnTo>
                  <a:pt x="968197" y="63"/>
                </a:lnTo>
                <a:lnTo>
                  <a:pt x="942797" y="63"/>
                </a:lnTo>
                <a:close/>
                <a:moveTo>
                  <a:pt x="980897" y="3238"/>
                </a:moveTo>
                <a:lnTo>
                  <a:pt x="1006297" y="3238"/>
                </a:lnTo>
                <a:lnTo>
                  <a:pt x="1006297" y="63"/>
                </a:lnTo>
                <a:lnTo>
                  <a:pt x="980897" y="63"/>
                </a:lnTo>
                <a:close/>
                <a:moveTo>
                  <a:pt x="1018997" y="3238"/>
                </a:moveTo>
                <a:lnTo>
                  <a:pt x="1044397" y="3238"/>
                </a:lnTo>
                <a:lnTo>
                  <a:pt x="1044397" y="63"/>
                </a:lnTo>
                <a:lnTo>
                  <a:pt x="1018997" y="63"/>
                </a:lnTo>
                <a:close/>
                <a:moveTo>
                  <a:pt x="1057097" y="3238"/>
                </a:moveTo>
                <a:lnTo>
                  <a:pt x="1082497" y="3238"/>
                </a:lnTo>
                <a:lnTo>
                  <a:pt x="1082497" y="63"/>
                </a:lnTo>
                <a:lnTo>
                  <a:pt x="1057097" y="63"/>
                </a:lnTo>
                <a:close/>
                <a:moveTo>
                  <a:pt x="1095197" y="3238"/>
                </a:moveTo>
                <a:lnTo>
                  <a:pt x="1120597" y="3238"/>
                </a:lnTo>
                <a:lnTo>
                  <a:pt x="1120597" y="63"/>
                </a:lnTo>
                <a:lnTo>
                  <a:pt x="1095197" y="63"/>
                </a:lnTo>
                <a:close/>
                <a:moveTo>
                  <a:pt x="1133297" y="3238"/>
                </a:moveTo>
                <a:lnTo>
                  <a:pt x="1158697" y="3238"/>
                </a:lnTo>
                <a:lnTo>
                  <a:pt x="1158697" y="63"/>
                </a:lnTo>
                <a:lnTo>
                  <a:pt x="1133297" y="63"/>
                </a:lnTo>
                <a:close/>
                <a:moveTo>
                  <a:pt x="1171397" y="3238"/>
                </a:moveTo>
                <a:lnTo>
                  <a:pt x="1196797" y="3238"/>
                </a:lnTo>
                <a:lnTo>
                  <a:pt x="1196797" y="63"/>
                </a:lnTo>
                <a:lnTo>
                  <a:pt x="1171397" y="63"/>
                </a:lnTo>
                <a:close/>
                <a:moveTo>
                  <a:pt x="1209497" y="3238"/>
                </a:moveTo>
                <a:lnTo>
                  <a:pt x="1234897" y="3238"/>
                </a:lnTo>
                <a:lnTo>
                  <a:pt x="1234897" y="63"/>
                </a:lnTo>
                <a:lnTo>
                  <a:pt x="1209497" y="63"/>
                </a:lnTo>
                <a:close/>
                <a:moveTo>
                  <a:pt x="1247597" y="3238"/>
                </a:moveTo>
                <a:lnTo>
                  <a:pt x="1272997" y="3238"/>
                </a:lnTo>
                <a:lnTo>
                  <a:pt x="1272997" y="63"/>
                </a:lnTo>
                <a:lnTo>
                  <a:pt x="1247597" y="63"/>
                </a:lnTo>
                <a:close/>
                <a:moveTo>
                  <a:pt x="1285697" y="3238"/>
                </a:moveTo>
                <a:lnTo>
                  <a:pt x="1311097" y="3238"/>
                </a:lnTo>
                <a:lnTo>
                  <a:pt x="1311097" y="63"/>
                </a:lnTo>
                <a:lnTo>
                  <a:pt x="1285697" y="63"/>
                </a:lnTo>
                <a:close/>
                <a:moveTo>
                  <a:pt x="1323797" y="3238"/>
                </a:moveTo>
                <a:lnTo>
                  <a:pt x="1349197" y="3238"/>
                </a:lnTo>
                <a:lnTo>
                  <a:pt x="1349197" y="63"/>
                </a:lnTo>
                <a:lnTo>
                  <a:pt x="1323797" y="63"/>
                </a:lnTo>
                <a:close/>
                <a:moveTo>
                  <a:pt x="1361897" y="3238"/>
                </a:moveTo>
                <a:lnTo>
                  <a:pt x="1386674" y="3238"/>
                </a:lnTo>
                <a:lnTo>
                  <a:pt x="1387259" y="3238"/>
                </a:lnTo>
                <a:lnTo>
                  <a:pt x="1387322" y="63"/>
                </a:lnTo>
                <a:lnTo>
                  <a:pt x="1386674" y="63"/>
                </a:lnTo>
                <a:lnTo>
                  <a:pt x="1361897" y="63"/>
                </a:lnTo>
                <a:lnTo>
                  <a:pt x="1361897" y="3238"/>
                </a:lnTo>
                <a:close/>
                <a:moveTo>
                  <a:pt x="1399108" y="5575"/>
                </a:moveTo>
                <a:cubicBezTo>
                  <a:pt x="1406728" y="8559"/>
                  <a:pt x="1413065" y="14185"/>
                  <a:pt x="1416939" y="21323"/>
                </a:cubicBezTo>
                <a:lnTo>
                  <a:pt x="1419720" y="19811"/>
                </a:lnTo>
                <a:cubicBezTo>
                  <a:pt x="1415491" y="12027"/>
                  <a:pt x="1408595" y="5880"/>
                  <a:pt x="1400264" y="2616"/>
                </a:cubicBezTo>
                <a:lnTo>
                  <a:pt x="1399108" y="5575"/>
                </a:lnTo>
                <a:close/>
                <a:moveTo>
                  <a:pt x="1420736" y="32778"/>
                </a:moveTo>
                <a:cubicBezTo>
                  <a:pt x="1420964" y="34379"/>
                  <a:pt x="1421079" y="36004"/>
                  <a:pt x="1421079" y="37655"/>
                </a:cubicBezTo>
                <a:lnTo>
                  <a:pt x="1421079" y="57937"/>
                </a:lnTo>
                <a:lnTo>
                  <a:pt x="1424254" y="57937"/>
                </a:lnTo>
                <a:lnTo>
                  <a:pt x="1424254" y="37655"/>
                </a:lnTo>
                <a:cubicBezTo>
                  <a:pt x="1424254" y="35852"/>
                  <a:pt x="1424127" y="34073"/>
                  <a:pt x="1423873" y="32334"/>
                </a:cubicBezTo>
                <a:lnTo>
                  <a:pt x="1420736" y="32778"/>
                </a:lnTo>
                <a:close/>
                <a:moveTo>
                  <a:pt x="1421079" y="96037"/>
                </a:moveTo>
                <a:lnTo>
                  <a:pt x="1424254" y="96037"/>
                </a:lnTo>
                <a:lnTo>
                  <a:pt x="1424254" y="70637"/>
                </a:lnTo>
                <a:lnTo>
                  <a:pt x="1421079" y="70637"/>
                </a:lnTo>
                <a:close/>
                <a:moveTo>
                  <a:pt x="1421079" y="134137"/>
                </a:moveTo>
                <a:lnTo>
                  <a:pt x="1424254" y="134137"/>
                </a:lnTo>
                <a:lnTo>
                  <a:pt x="1424254" y="108737"/>
                </a:lnTo>
                <a:lnTo>
                  <a:pt x="1421079" y="108737"/>
                </a:lnTo>
                <a:close/>
                <a:moveTo>
                  <a:pt x="1421079" y="172237"/>
                </a:moveTo>
                <a:lnTo>
                  <a:pt x="1424254" y="172237"/>
                </a:lnTo>
                <a:lnTo>
                  <a:pt x="1424254" y="146837"/>
                </a:lnTo>
                <a:lnTo>
                  <a:pt x="1421079" y="146837"/>
                </a:lnTo>
                <a:close/>
                <a:moveTo>
                  <a:pt x="1421079" y="184937"/>
                </a:moveTo>
                <a:lnTo>
                  <a:pt x="1421079" y="206959"/>
                </a:lnTo>
                <a:lnTo>
                  <a:pt x="1420926" y="210184"/>
                </a:lnTo>
                <a:lnTo>
                  <a:pt x="1424089" y="210477"/>
                </a:lnTo>
                <a:cubicBezTo>
                  <a:pt x="1424203" y="209321"/>
                  <a:pt x="1424254" y="208140"/>
                  <a:pt x="1424254" y="206959"/>
                </a:cubicBezTo>
                <a:lnTo>
                  <a:pt x="1424254" y="184937"/>
                </a:lnTo>
                <a:lnTo>
                  <a:pt x="1421079" y="184937"/>
                </a:lnTo>
                <a:close/>
                <a:moveTo>
                  <a:pt x="1417688" y="221805"/>
                </a:moveTo>
                <a:cubicBezTo>
                  <a:pt x="1414145" y="229145"/>
                  <a:pt x="1408061" y="235051"/>
                  <a:pt x="1400619" y="238391"/>
                </a:cubicBezTo>
                <a:lnTo>
                  <a:pt x="1401914" y="241287"/>
                </a:lnTo>
                <a:cubicBezTo>
                  <a:pt x="1410055" y="237642"/>
                  <a:pt x="1416672" y="231203"/>
                  <a:pt x="1420545" y="223189"/>
                </a:cubicBezTo>
                <a:lnTo>
                  <a:pt x="1417688" y="221805"/>
                </a:lnTo>
                <a:close/>
                <a:moveTo>
                  <a:pt x="1388910" y="241287"/>
                </a:moveTo>
                <a:lnTo>
                  <a:pt x="1386674" y="241363"/>
                </a:lnTo>
                <a:lnTo>
                  <a:pt x="1361274" y="241363"/>
                </a:lnTo>
                <a:lnTo>
                  <a:pt x="1361274" y="244538"/>
                </a:lnTo>
                <a:lnTo>
                  <a:pt x="1386674" y="244538"/>
                </a:lnTo>
                <a:lnTo>
                  <a:pt x="1389113" y="244462"/>
                </a:lnTo>
                <a:close/>
              </a:path>
            </a:pathLst>
          </a:custGeom>
          <a:solidFill>
            <a:srgbClr val="D16A34">
              <a:alpha val="100000"/>
            </a:srgbClr>
          </a:solidFill>
        </p:spPr>
        <p:txBody>
          <a:bodyPr wrap="none" lIns="0" tIns="0" rIns="0" bIns="0"/>
          <a:lstStyle/>
          <a:p>
            <a:endParaRPr/>
          </a:p>
        </p:txBody>
      </p:sp>
      <p:sp>
        <p:nvSpPr>
          <p:cNvPr id="194" name="Title 3"/>
          <p:cNvSpPr>
            <a:spLocks noGrp="1"/>
          </p:cNvSpPr>
          <p:nvPr/>
        </p:nvSpPr>
        <p:spPr>
          <a:xfrm>
            <a:off x="9587810" y="5513648"/>
            <a:ext cx="1054100" cy="190500"/>
          </a:xfrm>
          <a:prstGeom prst="rect">
            <a:avLst/>
          </a:prstGeom>
        </p:spPr>
        <p:txBody>
          <a:bodyPr wrap="none" lIns="0" tIns="0" rIns="0" bIns="0"/>
          <a:lstStyle/>
          <a:p>
            <a:pPr>
              <a:lnSpc>
                <a:spcPts val="1200"/>
              </a:lnSpc>
            </a:pPr>
            <a:r>
              <a:rPr sz="900">
                <a:solidFill>
                  <a:srgbClr val="3F3837"/>
                </a:solidFill>
                <a:latin typeface="微软雅黑" panose="020B0503020204020204" charset="-122"/>
                <a:ea typeface="微软雅黑" panose="020B0503020204020204" charset="-122"/>
              </a:rPr>
              <a:t>密文数据统一管理</a:t>
            </a:r>
          </a:p>
        </p:txBody>
      </p:sp>
      <p:sp>
        <p:nvSpPr>
          <p:cNvPr id="195" name="Title 3"/>
          <p:cNvSpPr>
            <a:spLocks noGrp="1"/>
          </p:cNvSpPr>
          <p:nvPr/>
        </p:nvSpPr>
        <p:spPr>
          <a:xfrm>
            <a:off x="7405261" y="3061395"/>
            <a:ext cx="177800" cy="190500"/>
          </a:xfrm>
          <a:custGeom>
            <a:avLst/>
            <a:gdLst/>
            <a:ahLst/>
            <a:cxnLst/>
            <a:rect l="0" t="0" r="0" b="0"/>
            <a:pathLst>
              <a:path w="177800" h="190500">
                <a:moveTo>
                  <a:pt x="149999" y="179162"/>
                </a:moveTo>
                <a:lnTo>
                  <a:pt x="29908" y="179162"/>
                </a:lnTo>
                <a:cubicBezTo>
                  <a:pt x="16649" y="179162"/>
                  <a:pt x="5892" y="168012"/>
                  <a:pt x="5892" y="154244"/>
                </a:cubicBezTo>
                <a:cubicBezTo>
                  <a:pt x="5892" y="151540"/>
                  <a:pt x="6413" y="148987"/>
                  <a:pt x="7188" y="146549"/>
                </a:cubicBezTo>
                <a:lnTo>
                  <a:pt x="27571" y="24996"/>
                </a:lnTo>
                <a:cubicBezTo>
                  <a:pt x="28409" y="17352"/>
                  <a:pt x="34645" y="11421"/>
                  <a:pt x="42329" y="10989"/>
                </a:cubicBezTo>
                <a:lnTo>
                  <a:pt x="137591" y="10989"/>
                </a:lnTo>
                <a:cubicBezTo>
                  <a:pt x="145110" y="11269"/>
                  <a:pt x="151180" y="17072"/>
                  <a:pt x="152285" y="24629"/>
                </a:cubicBezTo>
                <a:lnTo>
                  <a:pt x="172732" y="146523"/>
                </a:lnTo>
                <a:cubicBezTo>
                  <a:pt x="173494" y="148962"/>
                  <a:pt x="174028" y="151514"/>
                  <a:pt x="174028" y="154244"/>
                </a:cubicBezTo>
                <a:cubicBezTo>
                  <a:pt x="174028" y="168012"/>
                  <a:pt x="163258" y="179162"/>
                  <a:pt x="149999" y="179162"/>
                </a:cubicBezTo>
                <a:moveTo>
                  <a:pt x="72745" y="73448"/>
                </a:moveTo>
                <a:cubicBezTo>
                  <a:pt x="72745" y="63593"/>
                  <a:pt x="80479" y="55616"/>
                  <a:pt x="89954" y="55616"/>
                </a:cubicBezTo>
                <a:cubicBezTo>
                  <a:pt x="99428" y="55616"/>
                  <a:pt x="107137" y="63605"/>
                  <a:pt x="107137" y="73448"/>
                </a:cubicBezTo>
                <a:cubicBezTo>
                  <a:pt x="113487" y="73448"/>
                  <a:pt x="118605" y="78782"/>
                  <a:pt x="118605" y="85348"/>
                </a:cubicBezTo>
                <a:cubicBezTo>
                  <a:pt x="118605" y="91926"/>
                  <a:pt x="113487" y="97260"/>
                  <a:pt x="107137" y="97260"/>
                </a:cubicBezTo>
                <a:lnTo>
                  <a:pt x="72758" y="97260"/>
                </a:lnTo>
                <a:cubicBezTo>
                  <a:pt x="66433" y="97260"/>
                  <a:pt x="61302" y="91926"/>
                  <a:pt x="61302" y="85348"/>
                </a:cubicBezTo>
                <a:cubicBezTo>
                  <a:pt x="61302" y="78768"/>
                  <a:pt x="66433" y="73448"/>
                  <a:pt x="72758" y="73448"/>
                </a:cubicBezTo>
                <a:moveTo>
                  <a:pt x="147243" y="126965"/>
                </a:moveTo>
                <a:cubicBezTo>
                  <a:pt x="149910" y="126965"/>
                  <a:pt x="152425" y="127524"/>
                  <a:pt x="154774" y="128400"/>
                </a:cubicBezTo>
                <a:lnTo>
                  <a:pt x="137629" y="25911"/>
                </a:lnTo>
                <a:lnTo>
                  <a:pt x="42316" y="25911"/>
                </a:lnTo>
                <a:lnTo>
                  <a:pt x="25120" y="128413"/>
                </a:lnTo>
                <a:cubicBezTo>
                  <a:pt x="27495" y="127562"/>
                  <a:pt x="30010" y="126978"/>
                  <a:pt x="32664" y="126978"/>
                </a:cubicBezTo>
                <a:lnTo>
                  <a:pt x="147256" y="126978"/>
                </a:lnTo>
                <a:moveTo>
                  <a:pt x="140157" y="158843"/>
                </a:moveTo>
                <a:cubicBezTo>
                  <a:pt x="138645" y="158817"/>
                  <a:pt x="137210" y="158207"/>
                  <a:pt x="136156" y="157115"/>
                </a:cubicBezTo>
                <a:cubicBezTo>
                  <a:pt x="135115" y="156036"/>
                  <a:pt x="134543" y="154562"/>
                  <a:pt x="134581" y="153051"/>
                </a:cubicBezTo>
                <a:cubicBezTo>
                  <a:pt x="134581" y="149876"/>
                  <a:pt x="137058" y="147285"/>
                  <a:pt x="140157" y="147285"/>
                </a:cubicBezTo>
                <a:cubicBezTo>
                  <a:pt x="143255" y="147285"/>
                  <a:pt x="145745" y="149876"/>
                  <a:pt x="145745" y="153051"/>
                </a:cubicBezTo>
                <a:cubicBezTo>
                  <a:pt x="145770" y="154562"/>
                  <a:pt x="145199" y="156023"/>
                  <a:pt x="144157" y="157115"/>
                </a:cubicBezTo>
                <a:cubicBezTo>
                  <a:pt x="143103" y="158207"/>
                  <a:pt x="141668" y="158817"/>
                  <a:pt x="140157" y="158843"/>
                </a:cubicBezTo>
                <a:moveTo>
                  <a:pt x="145757" y="141494"/>
                </a:moveTo>
                <a:lnTo>
                  <a:pt x="34150" y="141494"/>
                </a:lnTo>
                <a:cubicBezTo>
                  <a:pt x="28016" y="141494"/>
                  <a:pt x="22999" y="146676"/>
                  <a:pt x="22999" y="153051"/>
                </a:cubicBezTo>
                <a:cubicBezTo>
                  <a:pt x="22999" y="159464"/>
                  <a:pt x="28016" y="164634"/>
                  <a:pt x="34150" y="164634"/>
                </a:cubicBezTo>
                <a:lnTo>
                  <a:pt x="145745" y="164634"/>
                </a:lnTo>
                <a:cubicBezTo>
                  <a:pt x="151891" y="164634"/>
                  <a:pt x="156895" y="159464"/>
                  <a:pt x="156895" y="153051"/>
                </a:cubicBezTo>
                <a:cubicBezTo>
                  <a:pt x="156895" y="146676"/>
                  <a:pt x="151879" y="141494"/>
                  <a:pt x="145745" y="141494"/>
                </a:cubicBezTo>
              </a:path>
            </a:pathLst>
          </a:custGeom>
          <a:solidFill>
            <a:srgbClr val="E87A40">
              <a:alpha val="100000"/>
            </a:srgbClr>
          </a:solidFill>
        </p:spPr>
        <p:txBody>
          <a:bodyPr wrap="none" lIns="0" tIns="0" rIns="0" bIns="0"/>
          <a:lstStyle/>
          <a:p>
            <a:endParaRPr/>
          </a:p>
        </p:txBody>
      </p:sp>
      <p:sp>
        <p:nvSpPr>
          <p:cNvPr id="196" name="Title 3"/>
          <p:cNvSpPr>
            <a:spLocks noGrp="1"/>
          </p:cNvSpPr>
          <p:nvPr/>
        </p:nvSpPr>
        <p:spPr>
          <a:xfrm>
            <a:off x="7449711" y="3849489"/>
            <a:ext cx="152400" cy="190500"/>
          </a:xfrm>
          <a:custGeom>
            <a:avLst/>
            <a:gdLst/>
            <a:ahLst/>
            <a:cxnLst/>
            <a:rect l="0" t="0" r="0" b="0"/>
            <a:pathLst>
              <a:path w="152400" h="190500">
                <a:moveTo>
                  <a:pt x="73335" y="134303"/>
                </a:moveTo>
                <a:lnTo>
                  <a:pt x="42270" y="107850"/>
                </a:lnTo>
                <a:lnTo>
                  <a:pt x="51821" y="96597"/>
                </a:lnTo>
                <a:lnTo>
                  <a:pt x="71747" y="113551"/>
                </a:lnTo>
                <a:lnTo>
                  <a:pt x="109568" y="69991"/>
                </a:lnTo>
                <a:lnTo>
                  <a:pt x="120718" y="79668"/>
                </a:lnTo>
                <a:close/>
                <a:moveTo>
                  <a:pt x="18851" y="47016"/>
                </a:moveTo>
                <a:lnTo>
                  <a:pt x="18851" y="106618"/>
                </a:lnTo>
                <a:cubicBezTo>
                  <a:pt x="18851" y="135243"/>
                  <a:pt x="60292" y="167984"/>
                  <a:pt x="77246" y="167984"/>
                </a:cubicBezTo>
                <a:cubicBezTo>
                  <a:pt x="94201" y="167984"/>
                  <a:pt x="135641" y="135218"/>
                  <a:pt x="135641" y="106618"/>
                </a:cubicBezTo>
                <a:lnTo>
                  <a:pt x="135641" y="47016"/>
                </a:lnTo>
                <a:cubicBezTo>
                  <a:pt x="128389" y="46229"/>
                  <a:pt x="116654" y="44260"/>
                  <a:pt x="104450" y="39307"/>
                </a:cubicBezTo>
                <a:cubicBezTo>
                  <a:pt x="91940" y="34202"/>
                  <a:pt x="82441" y="28678"/>
                  <a:pt x="77246" y="25388"/>
                </a:cubicBezTo>
                <a:cubicBezTo>
                  <a:pt x="72103" y="28678"/>
                  <a:pt x="62578" y="34227"/>
                  <a:pt x="50068" y="39307"/>
                </a:cubicBezTo>
                <a:cubicBezTo>
                  <a:pt x="37863" y="44260"/>
                  <a:pt x="26103" y="46229"/>
                  <a:pt x="18851" y="47016"/>
                </a:cubicBezTo>
                <a:moveTo>
                  <a:pt x="77246" y="182767"/>
                </a:moveTo>
                <a:cubicBezTo>
                  <a:pt x="51656" y="182767"/>
                  <a:pt x="4094" y="143625"/>
                  <a:pt x="4094" y="106618"/>
                </a:cubicBezTo>
                <a:lnTo>
                  <a:pt x="4094" y="32881"/>
                </a:lnTo>
                <a:lnTo>
                  <a:pt x="11371" y="32766"/>
                </a:lnTo>
                <a:cubicBezTo>
                  <a:pt x="11524" y="32766"/>
                  <a:pt x="27754" y="32436"/>
                  <a:pt x="44506" y="25604"/>
                </a:cubicBezTo>
                <a:cubicBezTo>
                  <a:pt x="61702" y="18645"/>
                  <a:pt x="72776" y="10631"/>
                  <a:pt x="72890" y="10541"/>
                </a:cubicBezTo>
                <a:lnTo>
                  <a:pt x="77234" y="7392"/>
                </a:lnTo>
                <a:lnTo>
                  <a:pt x="81602" y="10541"/>
                </a:lnTo>
                <a:cubicBezTo>
                  <a:pt x="81717" y="10631"/>
                  <a:pt x="92791" y="18645"/>
                  <a:pt x="109987" y="25604"/>
                </a:cubicBezTo>
                <a:cubicBezTo>
                  <a:pt x="126738" y="32424"/>
                  <a:pt x="142981" y="32766"/>
                  <a:pt x="143159" y="32766"/>
                </a:cubicBezTo>
                <a:lnTo>
                  <a:pt x="150398" y="32881"/>
                </a:lnTo>
                <a:lnTo>
                  <a:pt x="150424" y="106618"/>
                </a:lnTo>
                <a:cubicBezTo>
                  <a:pt x="150424" y="143625"/>
                  <a:pt x="102849" y="182767"/>
                  <a:pt x="77246" y="182767"/>
                </a:cubicBezTo>
              </a:path>
            </a:pathLst>
          </a:custGeom>
          <a:solidFill>
            <a:srgbClr val="E87A40">
              <a:alpha val="100000"/>
            </a:srgbClr>
          </a:solidFill>
        </p:spPr>
        <p:txBody>
          <a:bodyPr wrap="none" lIns="0" tIns="0" rIns="0" bIns="0"/>
          <a:lstStyle/>
          <a:p>
            <a:endParaRPr/>
          </a:p>
        </p:txBody>
      </p:sp>
    </p:spTree>
    <p:extLst>
      <p:ext uri="{BB962C8B-B14F-4D97-AF65-F5344CB8AC3E}">
        <p14:creationId xmlns:p14="http://schemas.microsoft.com/office/powerpoint/2010/main" val="159784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8D9714AD-10AE-4F59-811A-D2A2197EA45A}"/>
              </a:ext>
            </a:extLst>
          </p:cNvPr>
          <p:cNvGraphicFramePr>
            <a:graphicFrameLocks noChangeAspect="1"/>
          </p:cNvGraphicFramePr>
          <p:nvPr>
            <p:custDataLst>
              <p:tags r:id="rId1"/>
            </p:custDataLst>
            <p:extLst>
              <p:ext uri="{D42A27DB-BD31-4B8C-83A1-F6EECF244321}">
                <p14:modId xmlns:p14="http://schemas.microsoft.com/office/powerpoint/2010/main" val="24925448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幻灯片" r:id="rId3" imgW="415" imgH="416" progId="TCLayout.ActiveDocument.1">
                  <p:embed/>
                </p:oleObj>
              </mc:Choice>
              <mc:Fallback>
                <p:oleObj name="think-cell 幻灯片" r:id="rId3" imgW="415" imgH="416" progId="TCLayout.ActiveDocument.1">
                  <p:embed/>
                  <p:pic>
                    <p:nvPicPr>
                      <p:cNvPr id="3" name="对象 2" hidden="1">
                        <a:extLst>
                          <a:ext uri="{FF2B5EF4-FFF2-40B4-BE49-F238E27FC236}">
                            <a16:creationId xmlns:a16="http://schemas.microsoft.com/office/drawing/2014/main" id="{8D9714AD-10AE-4F59-811A-D2A2197EA45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7" name="矩形 96">
            <a:extLst>
              <a:ext uri="{FF2B5EF4-FFF2-40B4-BE49-F238E27FC236}">
                <a16:creationId xmlns:a16="http://schemas.microsoft.com/office/drawing/2014/main" id="{88861EEC-57B1-48FC-AAFF-692F68F2AF65}"/>
              </a:ext>
            </a:extLst>
          </p:cNvPr>
          <p:cNvSpPr/>
          <p:nvPr/>
        </p:nvSpPr>
        <p:spPr>
          <a:xfrm>
            <a:off x="8129276" y="1755334"/>
            <a:ext cx="3654738" cy="3324666"/>
          </a:xfrm>
          <a:prstGeom prst="rect">
            <a:avLst/>
          </a:prstGeom>
          <a:solidFill>
            <a:schemeClr val="bg1"/>
          </a:solidFill>
          <a:ln>
            <a:solidFill>
              <a:srgbClr val="FE8637"/>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zh-CN" altLang="en-US">
              <a:solidFill>
                <a:schemeClr val="tx1"/>
              </a:solidFill>
            </a:endParaRPr>
          </a:p>
        </p:txBody>
      </p:sp>
      <p:sp>
        <p:nvSpPr>
          <p:cNvPr id="94" name="矩形 93"/>
          <p:cNvSpPr/>
          <p:nvPr/>
        </p:nvSpPr>
        <p:spPr>
          <a:xfrm>
            <a:off x="371475" y="5303803"/>
            <a:ext cx="11412538" cy="897885"/>
          </a:xfrm>
          <a:prstGeom prst="rect">
            <a:avLst/>
          </a:prstGeom>
          <a:solidFill>
            <a:schemeClr val="bg1"/>
          </a:solidFill>
          <a:ln>
            <a:solidFill>
              <a:srgbClr val="FE8637"/>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zh-CN" altLang="en-US">
              <a:solidFill>
                <a:schemeClr val="tx1"/>
              </a:solidFill>
            </a:endParaRPr>
          </a:p>
        </p:txBody>
      </p:sp>
      <p:sp>
        <p:nvSpPr>
          <p:cNvPr id="2" name="标题 1"/>
          <p:cNvSpPr>
            <a:spLocks noGrp="1"/>
          </p:cNvSpPr>
          <p:nvPr>
            <p:ph type="title"/>
          </p:nvPr>
        </p:nvSpPr>
        <p:spPr>
          <a:xfrm>
            <a:off x="708152" y="249899"/>
            <a:ext cx="10024504" cy="641784"/>
          </a:xfrm>
        </p:spPr>
        <p:txBody>
          <a:bodyPr>
            <a:normAutofit/>
          </a:bodyPr>
          <a:lstStyle/>
          <a:p>
            <a:r>
              <a:rPr lang="en-US" altLang="zh-CN">
                <a:solidFill>
                  <a:srgbClr val="ED5408"/>
                </a:solidFill>
              </a:rPr>
              <a:t>Themis</a:t>
            </a:r>
            <a:r>
              <a:rPr lang="zh-CN" altLang="en-US">
                <a:solidFill>
                  <a:srgbClr val="ED5408"/>
                </a:solidFill>
              </a:rPr>
              <a:t>应用场景二：</a:t>
            </a:r>
            <a:r>
              <a:rPr lang="zh-CN" altLang="en-US"/>
              <a:t>企业间加密数据交换场景应用</a:t>
            </a:r>
          </a:p>
        </p:txBody>
      </p:sp>
      <p:sp>
        <p:nvSpPr>
          <p:cNvPr id="4" name="矩形 3"/>
          <p:cNvSpPr/>
          <p:nvPr/>
        </p:nvSpPr>
        <p:spPr>
          <a:xfrm>
            <a:off x="371475" y="1097597"/>
            <a:ext cx="11412538" cy="418447"/>
          </a:xfrm>
          <a:prstGeom prst="rect">
            <a:avLst/>
          </a:prstGeom>
          <a:solidFill>
            <a:schemeClr val="bg1"/>
          </a:solidFill>
          <a:ln>
            <a:solidFill>
              <a:srgbClr val="FE8637"/>
            </a:solidFill>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b="1">
                <a:solidFill>
                  <a:srgbClr val="ED5408"/>
                </a:solidFill>
              </a:rPr>
              <a:t>核心痛点：</a:t>
            </a:r>
            <a:r>
              <a:rPr lang="zh-CN" altLang="en-US">
                <a:solidFill>
                  <a:schemeClr val="tx1"/>
                </a:solidFill>
              </a:rPr>
              <a:t>现有明文数据可复制、易泄露，且数据保护企业责任无法延伸</a:t>
            </a:r>
          </a:p>
        </p:txBody>
      </p:sp>
      <p:sp>
        <p:nvSpPr>
          <p:cNvPr id="7" name="矩形 6"/>
          <p:cNvSpPr/>
          <p:nvPr/>
        </p:nvSpPr>
        <p:spPr>
          <a:xfrm>
            <a:off x="359709" y="5616609"/>
            <a:ext cx="1338828" cy="369332"/>
          </a:xfrm>
          <a:prstGeom prst="rect">
            <a:avLst/>
          </a:prstGeom>
        </p:spPr>
        <p:txBody>
          <a:bodyPr wrap="none">
            <a:spAutoFit/>
          </a:bodyPr>
          <a:lstStyle/>
          <a:p>
            <a:r>
              <a:rPr lang="zh-CN" altLang="en-US" b="1">
                <a:solidFill>
                  <a:srgbClr val="ED5408"/>
                </a:solidFill>
              </a:rPr>
              <a:t>核心优化点</a:t>
            </a:r>
            <a:endParaRPr lang="zh-CN" altLang="en-US"/>
          </a:p>
        </p:txBody>
      </p:sp>
      <p:sp>
        <p:nvSpPr>
          <p:cNvPr id="73" name="文本框 72">
            <a:extLst>
              <a:ext uri="{FF2B5EF4-FFF2-40B4-BE49-F238E27FC236}">
                <a16:creationId xmlns:a16="http://schemas.microsoft.com/office/drawing/2014/main" id="{E30EB648-168A-400F-A94D-3052A968B290}"/>
              </a:ext>
            </a:extLst>
          </p:cNvPr>
          <p:cNvSpPr txBox="1"/>
          <p:nvPr/>
        </p:nvSpPr>
        <p:spPr>
          <a:xfrm>
            <a:off x="8158544" y="2716240"/>
            <a:ext cx="1719730" cy="738662"/>
          </a:xfrm>
          <a:prstGeom prst="rect">
            <a:avLst/>
          </a:prstGeom>
          <a:noFill/>
          <a:ln w="12700" cap="flat">
            <a:noFill/>
            <a:miter lim="400000"/>
          </a:ln>
          <a:effectLst/>
          <a:sp3d/>
        </p:spPr>
        <p:txBody>
          <a:bodyPr rot="0" spcFirstLastPara="1" vertOverflow="overflow" horzOverflow="overflow" vert="horz" wrap="square" lIns="45719" tIns="45719" rIns="45719" bIns="45719" numCol="1" spcCol="38100" rtlCol="0" anchor="t">
            <a:spAutoFit/>
          </a:bodyPr>
          <a:lstStyle/>
          <a:p>
            <a:pPr marL="285750" lvl="0" indent="-285750" defTabSz="575980" hangingPunct="0">
              <a:buFont typeface="Arial" panose="020B0604020202020204" pitchFamily="34" charset="0"/>
              <a:buChar char="•"/>
              <a:defRPr/>
            </a:pPr>
            <a:r>
              <a:rPr lang="zh-CN" altLang="en-US" sz="1400" kern="0">
                <a:latin typeface="+mn-ea"/>
                <a:cs typeface="Calibri"/>
                <a:sym typeface="Calibri"/>
              </a:rPr>
              <a:t>通过</a:t>
            </a:r>
            <a:r>
              <a:rPr lang="en-US" altLang="zh-CN" sz="1400" kern="0">
                <a:latin typeface="+mn-ea"/>
                <a:cs typeface="Calibri"/>
                <a:sym typeface="Calibri"/>
              </a:rPr>
              <a:t>CA</a:t>
            </a:r>
            <a:r>
              <a:rPr lang="zh-CN" altLang="en-US" sz="1400" kern="0">
                <a:latin typeface="+mn-ea"/>
                <a:cs typeface="Calibri"/>
                <a:sym typeface="Calibri"/>
              </a:rPr>
              <a:t>签名</a:t>
            </a:r>
            <a:endParaRPr lang="en-US" altLang="zh-CN" sz="1400" kern="0">
              <a:latin typeface="+mn-ea"/>
              <a:cs typeface="Calibri"/>
              <a:sym typeface="Calibri"/>
            </a:endParaRPr>
          </a:p>
          <a:p>
            <a:pPr marL="285750" lvl="0" indent="-285750" defTabSz="575980" hangingPunct="0">
              <a:buFont typeface="Arial" panose="020B0604020202020204" pitchFamily="34" charset="0"/>
              <a:buChar char="•"/>
              <a:defRPr/>
            </a:pPr>
            <a:r>
              <a:rPr lang="zh-CN" altLang="en-US" sz="1400" kern="0">
                <a:latin typeface="+mn-ea"/>
                <a:cs typeface="Calibri"/>
                <a:sym typeface="Calibri"/>
              </a:rPr>
              <a:t>将经过签名的属权信息烙入数据</a:t>
            </a:r>
            <a:endParaRPr lang="en-US" altLang="zh-CN" sz="1400" kern="0">
              <a:latin typeface="+mn-ea"/>
              <a:cs typeface="Calibri"/>
              <a:sym typeface="Calibri"/>
            </a:endParaRPr>
          </a:p>
        </p:txBody>
      </p:sp>
      <p:sp>
        <p:nvSpPr>
          <p:cNvPr id="74" name="矩形 73">
            <a:extLst>
              <a:ext uri="{FF2B5EF4-FFF2-40B4-BE49-F238E27FC236}">
                <a16:creationId xmlns:a16="http://schemas.microsoft.com/office/drawing/2014/main" id="{7469388D-2B1E-48BD-B10A-46C2C5F991BD}"/>
              </a:ext>
            </a:extLst>
          </p:cNvPr>
          <p:cNvSpPr/>
          <p:nvPr/>
        </p:nvSpPr>
        <p:spPr>
          <a:xfrm>
            <a:off x="8232160" y="2256584"/>
            <a:ext cx="1564213" cy="341557"/>
          </a:xfrm>
          <a:prstGeom prst="rect">
            <a:avLst/>
          </a:prstGeom>
          <a:solidFill>
            <a:srgbClr val="FDDCCC"/>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r>
              <a:rPr lang="en-US" altLang="zh-CN" sz="1400" b="1">
                <a:solidFill>
                  <a:schemeClr val="tx1"/>
                </a:solidFill>
                <a:latin typeface="+mj-ea"/>
                <a:ea typeface="+mj-ea"/>
              </a:rPr>
              <a:t>1.</a:t>
            </a:r>
            <a:r>
              <a:rPr lang="zh-CN" altLang="en-US" sz="1400" b="1">
                <a:solidFill>
                  <a:schemeClr val="tx1"/>
                </a:solidFill>
                <a:latin typeface="+mj-ea"/>
                <a:ea typeface="+mj-ea"/>
              </a:rPr>
              <a:t>数据资产确权</a:t>
            </a:r>
          </a:p>
        </p:txBody>
      </p:sp>
      <p:sp>
        <p:nvSpPr>
          <p:cNvPr id="77" name="文本框 76">
            <a:extLst>
              <a:ext uri="{FF2B5EF4-FFF2-40B4-BE49-F238E27FC236}">
                <a16:creationId xmlns:a16="http://schemas.microsoft.com/office/drawing/2014/main" id="{D4C0A02B-0D56-49FD-8358-4FC809B01245}"/>
              </a:ext>
            </a:extLst>
          </p:cNvPr>
          <p:cNvSpPr txBox="1"/>
          <p:nvPr/>
        </p:nvSpPr>
        <p:spPr>
          <a:xfrm>
            <a:off x="9870388" y="2716240"/>
            <a:ext cx="1719730" cy="738662"/>
          </a:xfrm>
          <a:prstGeom prst="rect">
            <a:avLst/>
          </a:prstGeom>
          <a:noFill/>
          <a:ln w="12700" cap="flat">
            <a:noFill/>
            <a:miter lim="400000"/>
          </a:ln>
          <a:effectLst/>
          <a:sp3d/>
        </p:spPr>
        <p:txBody>
          <a:bodyPr rot="0" spcFirstLastPara="1" vertOverflow="overflow" horzOverflow="overflow" vert="horz" wrap="square" lIns="45719" tIns="45719" rIns="45719" bIns="45719" numCol="1" spcCol="38100" rtlCol="0" anchor="t">
            <a:spAutoFit/>
          </a:bodyPr>
          <a:lstStyle/>
          <a:p>
            <a:pPr marL="285750" lvl="0" indent="-285750" defTabSz="575980" hangingPunct="0">
              <a:buFont typeface="Arial" panose="020B0604020202020204" pitchFamily="34" charset="0"/>
              <a:buChar char="•"/>
              <a:defRPr/>
            </a:pPr>
            <a:r>
              <a:rPr lang="zh-CN" altLang="en-US" sz="1400" kern="0">
                <a:latin typeface="+mn-ea"/>
                <a:cs typeface="Calibri"/>
                <a:sym typeface="Calibri"/>
              </a:rPr>
              <a:t>可访问数据人员</a:t>
            </a:r>
            <a:endParaRPr lang="en-US" altLang="zh-CN" sz="1400" kern="0">
              <a:latin typeface="+mn-ea"/>
              <a:cs typeface="Calibri"/>
              <a:sym typeface="Calibri"/>
            </a:endParaRPr>
          </a:p>
          <a:p>
            <a:pPr marL="285750" lvl="0" indent="-285750" defTabSz="575980" hangingPunct="0">
              <a:buFont typeface="Arial" panose="020B0604020202020204" pitchFamily="34" charset="0"/>
              <a:buChar char="•"/>
              <a:defRPr/>
            </a:pPr>
            <a:r>
              <a:rPr lang="zh-CN" altLang="en-US" sz="1400" kern="0">
                <a:latin typeface="+mn-ea"/>
                <a:cs typeface="Calibri"/>
                <a:sym typeface="Calibri"/>
              </a:rPr>
              <a:t>数据使用期限</a:t>
            </a:r>
            <a:endParaRPr lang="en-US" altLang="zh-CN" sz="1400" kern="0">
              <a:latin typeface="+mn-ea"/>
              <a:cs typeface="Calibri"/>
              <a:sym typeface="Calibri"/>
            </a:endParaRPr>
          </a:p>
          <a:p>
            <a:pPr marL="285750" lvl="0" indent="-285750" defTabSz="575980" hangingPunct="0">
              <a:buFont typeface="Arial" panose="020B0604020202020204" pitchFamily="34" charset="0"/>
              <a:buChar char="•"/>
              <a:defRPr/>
            </a:pPr>
            <a:r>
              <a:rPr lang="zh-CN" altLang="en-US" sz="1400" kern="0">
                <a:latin typeface="+mn-ea"/>
                <a:cs typeface="Calibri"/>
                <a:sym typeface="Calibri"/>
              </a:rPr>
              <a:t>数据使用方法</a:t>
            </a:r>
          </a:p>
        </p:txBody>
      </p:sp>
      <p:sp>
        <p:nvSpPr>
          <p:cNvPr id="78" name="矩形 77">
            <a:extLst>
              <a:ext uri="{FF2B5EF4-FFF2-40B4-BE49-F238E27FC236}">
                <a16:creationId xmlns:a16="http://schemas.microsoft.com/office/drawing/2014/main" id="{30DAA16C-0436-4311-810A-0C473400B320}"/>
              </a:ext>
            </a:extLst>
          </p:cNvPr>
          <p:cNvSpPr/>
          <p:nvPr/>
        </p:nvSpPr>
        <p:spPr>
          <a:xfrm>
            <a:off x="9903325" y="2256584"/>
            <a:ext cx="1776002" cy="341557"/>
          </a:xfrm>
          <a:prstGeom prst="rect">
            <a:avLst/>
          </a:prstGeom>
          <a:solidFill>
            <a:srgbClr val="FDDCCC"/>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r>
              <a:rPr lang="en-US" altLang="zh-CN" sz="1400" b="1">
                <a:solidFill>
                  <a:schemeClr val="tx1"/>
                </a:solidFill>
                <a:latin typeface="+mj-ea"/>
                <a:ea typeface="+mj-ea"/>
              </a:rPr>
              <a:t>2.</a:t>
            </a:r>
            <a:r>
              <a:rPr lang="zh-CN" altLang="en-US" sz="1400" b="1">
                <a:solidFill>
                  <a:schemeClr val="tx1"/>
                </a:solidFill>
                <a:latin typeface="+mj-ea"/>
                <a:ea typeface="+mj-ea"/>
              </a:rPr>
              <a:t>数据资产授权</a:t>
            </a:r>
          </a:p>
        </p:txBody>
      </p:sp>
      <p:sp>
        <p:nvSpPr>
          <p:cNvPr id="81" name="文本框 80">
            <a:extLst>
              <a:ext uri="{FF2B5EF4-FFF2-40B4-BE49-F238E27FC236}">
                <a16:creationId xmlns:a16="http://schemas.microsoft.com/office/drawing/2014/main" id="{2BAF3AB3-FEAF-4225-B17D-82629575AFEC}"/>
              </a:ext>
            </a:extLst>
          </p:cNvPr>
          <p:cNvSpPr txBox="1"/>
          <p:nvPr/>
        </p:nvSpPr>
        <p:spPr>
          <a:xfrm>
            <a:off x="8158236" y="4211607"/>
            <a:ext cx="1719730" cy="738662"/>
          </a:xfrm>
          <a:prstGeom prst="rect">
            <a:avLst/>
          </a:prstGeom>
          <a:noFill/>
          <a:ln w="12700" cap="flat">
            <a:noFill/>
            <a:miter lim="400000"/>
          </a:ln>
          <a:effectLst/>
          <a:sp3d/>
        </p:spPr>
        <p:txBody>
          <a:bodyPr rot="0" spcFirstLastPara="1" vertOverflow="overflow" horzOverflow="overflow" vert="horz" wrap="square" lIns="45719" tIns="45719" rIns="45719" bIns="45719" numCol="1" spcCol="38100" rtlCol="0" anchor="t">
            <a:spAutoFit/>
          </a:bodyPr>
          <a:lstStyle/>
          <a:p>
            <a:pPr marL="285750" lvl="0" indent="-285750" defTabSz="575980" hangingPunct="0">
              <a:buFont typeface="Arial" panose="020B0604020202020204" pitchFamily="34" charset="0"/>
              <a:buChar char="•"/>
              <a:defRPr/>
            </a:pPr>
            <a:r>
              <a:rPr lang="zh-CN" altLang="en-US" sz="1400" kern="0">
                <a:latin typeface="+mn-ea"/>
                <a:cs typeface="Calibri"/>
                <a:sym typeface="Calibri"/>
              </a:rPr>
              <a:t>数据加密</a:t>
            </a:r>
            <a:endParaRPr lang="en-US" altLang="zh-CN" sz="1400" kern="0">
              <a:latin typeface="+mn-ea"/>
              <a:cs typeface="Calibri"/>
              <a:sym typeface="Calibri"/>
            </a:endParaRPr>
          </a:p>
          <a:p>
            <a:pPr marL="285750" lvl="0" indent="-285750" defTabSz="575980" hangingPunct="0">
              <a:buFont typeface="Arial" panose="020B0604020202020204" pitchFamily="34" charset="0"/>
              <a:buChar char="•"/>
              <a:defRPr/>
            </a:pPr>
            <a:r>
              <a:rPr lang="zh-CN" altLang="en-US" sz="1400" kern="0">
                <a:latin typeface="+mn-ea"/>
                <a:cs typeface="Calibri"/>
                <a:sym typeface="Calibri"/>
              </a:rPr>
              <a:t>通过</a:t>
            </a:r>
            <a:r>
              <a:rPr lang="en-US" altLang="zh-CN" sz="1400" kern="0">
                <a:latin typeface="+mn-ea"/>
                <a:cs typeface="Calibri"/>
                <a:sym typeface="Calibri"/>
              </a:rPr>
              <a:t>CA</a:t>
            </a:r>
            <a:r>
              <a:rPr lang="zh-CN" altLang="en-US" sz="1400" kern="0">
                <a:latin typeface="+mn-ea"/>
                <a:cs typeface="Calibri"/>
                <a:sym typeface="Calibri"/>
              </a:rPr>
              <a:t>密钥管理实现分级管理</a:t>
            </a:r>
            <a:endParaRPr lang="en-US" altLang="zh-CN" sz="1400" kern="0">
              <a:latin typeface="+mn-ea"/>
              <a:cs typeface="Calibri"/>
              <a:sym typeface="Calibri"/>
            </a:endParaRPr>
          </a:p>
        </p:txBody>
      </p:sp>
      <p:sp>
        <p:nvSpPr>
          <p:cNvPr id="82" name="矩形 81">
            <a:extLst>
              <a:ext uri="{FF2B5EF4-FFF2-40B4-BE49-F238E27FC236}">
                <a16:creationId xmlns:a16="http://schemas.microsoft.com/office/drawing/2014/main" id="{C703CF3C-93F3-43BF-ABF0-60F0E60610A7}"/>
              </a:ext>
            </a:extLst>
          </p:cNvPr>
          <p:cNvSpPr/>
          <p:nvPr/>
        </p:nvSpPr>
        <p:spPr>
          <a:xfrm>
            <a:off x="8231851" y="3751952"/>
            <a:ext cx="1564213" cy="341557"/>
          </a:xfrm>
          <a:prstGeom prst="rect">
            <a:avLst/>
          </a:prstGeom>
          <a:solidFill>
            <a:srgbClr val="FDDCCC"/>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r>
              <a:rPr lang="en-US" altLang="zh-CN" sz="1400" b="1">
                <a:solidFill>
                  <a:schemeClr val="tx1"/>
                </a:solidFill>
                <a:latin typeface="+mj-ea"/>
                <a:ea typeface="+mj-ea"/>
              </a:rPr>
              <a:t>3.</a:t>
            </a:r>
            <a:r>
              <a:rPr lang="zh-CN" altLang="en-US" sz="1400" b="1">
                <a:solidFill>
                  <a:schemeClr val="tx1"/>
                </a:solidFill>
                <a:latin typeface="+mj-ea"/>
                <a:ea typeface="+mj-ea"/>
              </a:rPr>
              <a:t>加密管理</a:t>
            </a:r>
          </a:p>
        </p:txBody>
      </p:sp>
      <p:sp>
        <p:nvSpPr>
          <p:cNvPr id="85" name="文本框 84">
            <a:extLst>
              <a:ext uri="{FF2B5EF4-FFF2-40B4-BE49-F238E27FC236}">
                <a16:creationId xmlns:a16="http://schemas.microsoft.com/office/drawing/2014/main" id="{33889A01-EDF4-4E79-8C6C-ED05D776CCC6}"/>
              </a:ext>
            </a:extLst>
          </p:cNvPr>
          <p:cNvSpPr txBox="1"/>
          <p:nvPr/>
        </p:nvSpPr>
        <p:spPr>
          <a:xfrm>
            <a:off x="9874224" y="4223761"/>
            <a:ext cx="1948815" cy="523218"/>
          </a:xfrm>
          <a:prstGeom prst="rect">
            <a:avLst/>
          </a:prstGeom>
          <a:noFill/>
          <a:ln w="12700" cap="flat">
            <a:noFill/>
            <a:miter lim="400000"/>
          </a:ln>
          <a:effectLst/>
          <a:sp3d/>
        </p:spPr>
        <p:txBody>
          <a:bodyPr rot="0" spcFirstLastPara="1" vertOverflow="overflow" horzOverflow="overflow" vert="horz" wrap="square" lIns="45719" tIns="45719" rIns="45719" bIns="45719" numCol="1" spcCol="38100" rtlCol="0" anchor="t">
            <a:spAutoFit/>
          </a:bodyPr>
          <a:lstStyle/>
          <a:p>
            <a:pPr marL="285750" lvl="0" indent="-285750" defTabSz="575980" hangingPunct="0">
              <a:buFont typeface="Arial" panose="020B0604020202020204" pitchFamily="34" charset="0"/>
              <a:buChar char="•"/>
              <a:defRPr/>
            </a:pPr>
            <a:r>
              <a:rPr lang="zh-CN" altLang="en-US" sz="1400" kern="0">
                <a:latin typeface="+mn-ea"/>
                <a:cs typeface="Calibri"/>
                <a:sym typeface="Calibri"/>
              </a:rPr>
              <a:t>权限</a:t>
            </a:r>
            <a:r>
              <a:rPr lang="en-US" altLang="zh-CN" sz="1400" kern="0">
                <a:latin typeface="+mn-ea"/>
                <a:cs typeface="Calibri"/>
                <a:sym typeface="Calibri"/>
              </a:rPr>
              <a:t>/</a:t>
            </a:r>
            <a:r>
              <a:rPr lang="zh-CN" altLang="en-US" sz="1400" kern="0">
                <a:latin typeface="+mn-ea"/>
                <a:cs typeface="Calibri"/>
                <a:sym typeface="Calibri"/>
              </a:rPr>
              <a:t>访问控制</a:t>
            </a:r>
            <a:endParaRPr lang="en-US" altLang="zh-CN" sz="1400" kern="0">
              <a:latin typeface="+mn-ea"/>
              <a:cs typeface="Calibri"/>
              <a:sym typeface="Calibri"/>
            </a:endParaRPr>
          </a:p>
          <a:p>
            <a:pPr marL="285750" lvl="0" indent="-285750" defTabSz="575980" hangingPunct="0">
              <a:buFont typeface="Arial" panose="020B0604020202020204" pitchFamily="34" charset="0"/>
              <a:buChar char="•"/>
              <a:defRPr/>
            </a:pPr>
            <a:r>
              <a:rPr lang="zh-CN" altLang="en-US" sz="1400" kern="0">
                <a:latin typeface="+mn-ea"/>
                <a:cs typeface="Calibri"/>
                <a:sym typeface="Calibri"/>
              </a:rPr>
              <a:t>访问监控与审计</a:t>
            </a:r>
            <a:endParaRPr lang="en-US" altLang="zh-CN" sz="1400" kern="0" dirty="0">
              <a:latin typeface="+mn-ea"/>
              <a:cs typeface="Calibri"/>
              <a:sym typeface="Calibri"/>
            </a:endParaRPr>
          </a:p>
        </p:txBody>
      </p:sp>
      <p:sp>
        <p:nvSpPr>
          <p:cNvPr id="86" name="矩形 85">
            <a:extLst>
              <a:ext uri="{FF2B5EF4-FFF2-40B4-BE49-F238E27FC236}">
                <a16:creationId xmlns:a16="http://schemas.microsoft.com/office/drawing/2014/main" id="{26548BD1-4B18-4CF5-9B36-82DF3F4C33BC}"/>
              </a:ext>
            </a:extLst>
          </p:cNvPr>
          <p:cNvSpPr/>
          <p:nvPr/>
        </p:nvSpPr>
        <p:spPr>
          <a:xfrm>
            <a:off x="9907162" y="3764105"/>
            <a:ext cx="1776002" cy="341557"/>
          </a:xfrm>
          <a:prstGeom prst="rect">
            <a:avLst/>
          </a:prstGeom>
          <a:solidFill>
            <a:srgbClr val="FDDCCC"/>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r>
              <a:rPr lang="en-US" altLang="zh-CN" sz="1400" b="1">
                <a:solidFill>
                  <a:schemeClr val="tx1"/>
                </a:solidFill>
                <a:latin typeface="+mj-ea"/>
                <a:ea typeface="+mj-ea"/>
              </a:rPr>
              <a:t>4.</a:t>
            </a:r>
            <a:r>
              <a:rPr lang="zh-CN" altLang="en-US" sz="1400" b="1">
                <a:solidFill>
                  <a:schemeClr val="tx1"/>
                </a:solidFill>
                <a:latin typeface="+mj-ea"/>
                <a:ea typeface="+mj-ea"/>
              </a:rPr>
              <a:t>数据安全责任延伸</a:t>
            </a:r>
          </a:p>
        </p:txBody>
      </p:sp>
      <p:sp>
        <p:nvSpPr>
          <p:cNvPr id="8" name="左箭头 7"/>
          <p:cNvSpPr/>
          <p:nvPr/>
        </p:nvSpPr>
        <p:spPr>
          <a:xfrm>
            <a:off x="7888905" y="3097451"/>
            <a:ext cx="145824" cy="1016432"/>
          </a:xfrm>
          <a:prstGeom prst="lef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a:extLst>
              <a:ext uri="{FF2B5EF4-FFF2-40B4-BE49-F238E27FC236}">
                <a16:creationId xmlns:a16="http://schemas.microsoft.com/office/drawing/2014/main" id="{38AF5D02-5822-400F-8CDC-932A4F7B79A5}"/>
              </a:ext>
            </a:extLst>
          </p:cNvPr>
          <p:cNvSpPr/>
          <p:nvPr/>
        </p:nvSpPr>
        <p:spPr>
          <a:xfrm>
            <a:off x="9225551" y="1759998"/>
            <a:ext cx="1569660" cy="369332"/>
          </a:xfrm>
          <a:prstGeom prst="rect">
            <a:avLst/>
          </a:prstGeom>
        </p:spPr>
        <p:txBody>
          <a:bodyPr wrap="none">
            <a:spAutoFit/>
          </a:bodyPr>
          <a:lstStyle/>
          <a:p>
            <a:r>
              <a:rPr lang="zh-CN" altLang="en-US" b="1">
                <a:solidFill>
                  <a:srgbClr val="ED5408"/>
                </a:solidFill>
              </a:rPr>
              <a:t>技术方案说明</a:t>
            </a:r>
            <a:endParaRPr lang="zh-CN" altLang="en-US"/>
          </a:p>
        </p:txBody>
      </p:sp>
      <p:grpSp>
        <p:nvGrpSpPr>
          <p:cNvPr id="80" name="组合 79">
            <a:extLst>
              <a:ext uri="{FF2B5EF4-FFF2-40B4-BE49-F238E27FC236}">
                <a16:creationId xmlns:a16="http://schemas.microsoft.com/office/drawing/2014/main" id="{024BDA43-7C37-473F-99F6-5132682DC319}"/>
              </a:ext>
            </a:extLst>
          </p:cNvPr>
          <p:cNvGrpSpPr/>
          <p:nvPr/>
        </p:nvGrpSpPr>
        <p:grpSpPr>
          <a:xfrm>
            <a:off x="1688877" y="5332558"/>
            <a:ext cx="9901241" cy="828040"/>
            <a:chOff x="960194" y="5259827"/>
            <a:chExt cx="9901241" cy="828040"/>
          </a:xfrm>
        </p:grpSpPr>
        <p:grpSp>
          <p:nvGrpSpPr>
            <p:cNvPr id="84" name="组合 83">
              <a:extLst>
                <a:ext uri="{FF2B5EF4-FFF2-40B4-BE49-F238E27FC236}">
                  <a16:creationId xmlns:a16="http://schemas.microsoft.com/office/drawing/2014/main" id="{72623845-C701-42A4-9CDD-DF517D42FA90}"/>
                </a:ext>
              </a:extLst>
            </p:cNvPr>
            <p:cNvGrpSpPr/>
            <p:nvPr/>
          </p:nvGrpSpPr>
          <p:grpSpPr>
            <a:xfrm>
              <a:off x="2187868" y="5524317"/>
              <a:ext cx="249592" cy="299061"/>
              <a:chOff x="2966058" y="3440589"/>
              <a:chExt cx="249592" cy="299061"/>
            </a:xfrm>
          </p:grpSpPr>
          <p:sp>
            <p:nvSpPr>
              <p:cNvPr id="139" name="燕尾形 48">
                <a:extLst>
                  <a:ext uri="{FF2B5EF4-FFF2-40B4-BE49-F238E27FC236}">
                    <a16:creationId xmlns:a16="http://schemas.microsoft.com/office/drawing/2014/main" id="{31493C91-E77E-4854-A5F6-5A2E9A52B2A1}"/>
                  </a:ext>
                </a:extLst>
              </p:cNvPr>
              <p:cNvSpPr/>
              <p:nvPr/>
            </p:nvSpPr>
            <p:spPr bwMode="auto">
              <a:xfrm>
                <a:off x="2966058" y="3479255"/>
                <a:ext cx="129094" cy="221730"/>
              </a:xfrm>
              <a:prstGeom prst="chevron">
                <a:avLst/>
              </a:prstGeom>
              <a:solidFill>
                <a:srgbClr val="5B9BD5">
                  <a:lumMod val="20000"/>
                  <a:lumOff val="80000"/>
                </a:srgbClr>
              </a:solidFill>
              <a:ln w="12700" cap="flat" cmpd="sng" algn="ctr">
                <a:noFill/>
                <a:prstDash val="solid"/>
                <a:round/>
                <a:headEnd type="none" w="med" len="med"/>
                <a:tailEnd type="none" w="med" len="med"/>
              </a:ln>
              <a:effectLst/>
            </p:spPr>
            <p:txBody>
              <a:bodyPr vert="horz" wrap="square" lIns="18288" tIns="18288" rIns="18288" bIns="18288" numCol="1" rtlCol="0" anchor="ctr" anchorCtr="1" compatLnSpc="1">
                <a:prstTxWarp prst="textNoShape">
                  <a:avLst/>
                </a:prstTxWarp>
              </a:bodyPr>
              <a:lstStyle/>
              <a:p>
                <a:pPr marL="0" marR="0" lvl="0" indent="0" algn="ctr" defTabSz="873125" eaLnBrk="0" fontAlgn="base" latinLnBrk="0" hangingPunct="0">
                  <a:lnSpc>
                    <a:spcPct val="100000"/>
                  </a:lnSpc>
                  <a:spcBef>
                    <a:spcPct val="50000"/>
                  </a:spcBef>
                  <a:spcAft>
                    <a:spcPct val="0"/>
                  </a:spcAft>
                  <a:buClr>
                    <a:srgbClr val="FFCC00"/>
                  </a:buClr>
                  <a:buSzPct val="75000"/>
                  <a:buFont typeface="Wingdings" pitchFamily="2" charset="2"/>
                  <a:buNone/>
                  <a:tabLst/>
                  <a:defRPr/>
                </a:pPr>
                <a:endParaRPr kumimoji="0" lang="zh-CN" altLang="en-US" sz="1400" b="1" i="0" u="none" strike="noStrike" kern="0" cap="none" spc="0" normalizeH="0" baseline="0" noProof="0">
                  <a:ln>
                    <a:noFill/>
                  </a:ln>
                  <a:solidFill>
                    <a:prstClr val="white"/>
                  </a:solidFill>
                  <a:effectLst/>
                  <a:uLnTx/>
                  <a:uFillTx/>
                  <a:cs typeface="Arial" panose="020B0604020202020204" pitchFamily="34" charset="0"/>
                </a:endParaRPr>
              </a:p>
            </p:txBody>
          </p:sp>
          <p:sp>
            <p:nvSpPr>
              <p:cNvPr id="141" name="燕尾形 49">
                <a:extLst>
                  <a:ext uri="{FF2B5EF4-FFF2-40B4-BE49-F238E27FC236}">
                    <a16:creationId xmlns:a16="http://schemas.microsoft.com/office/drawing/2014/main" id="{83E3AB80-40D5-4B06-9D3A-31CCD537D903}"/>
                  </a:ext>
                </a:extLst>
              </p:cNvPr>
              <p:cNvSpPr/>
              <p:nvPr/>
            </p:nvSpPr>
            <p:spPr bwMode="auto">
              <a:xfrm>
                <a:off x="3059446" y="3440589"/>
                <a:ext cx="156204" cy="299061"/>
              </a:xfrm>
              <a:prstGeom prst="chevron">
                <a:avLst/>
              </a:prstGeom>
              <a:solidFill>
                <a:srgbClr val="F66400"/>
              </a:solidFill>
              <a:ln w="12700" cap="flat" cmpd="sng" algn="ctr">
                <a:noFill/>
                <a:prstDash val="solid"/>
                <a:round/>
                <a:headEnd type="none" w="med" len="med"/>
                <a:tailEnd type="none" w="med" len="med"/>
              </a:ln>
              <a:effectLst/>
            </p:spPr>
            <p:txBody>
              <a:bodyPr vert="horz" wrap="square" lIns="18288" tIns="18288" rIns="18288" bIns="18288" numCol="1" rtlCol="0" anchor="ctr" anchorCtr="1" compatLnSpc="1">
                <a:prstTxWarp prst="textNoShape">
                  <a:avLst/>
                </a:prstTxWarp>
              </a:bodyPr>
              <a:lstStyle/>
              <a:p>
                <a:pPr marL="0" marR="0" lvl="0" indent="0" algn="ctr" defTabSz="873125" eaLnBrk="0" fontAlgn="base" latinLnBrk="0" hangingPunct="0">
                  <a:lnSpc>
                    <a:spcPct val="100000"/>
                  </a:lnSpc>
                  <a:spcBef>
                    <a:spcPct val="50000"/>
                  </a:spcBef>
                  <a:spcAft>
                    <a:spcPct val="0"/>
                  </a:spcAft>
                  <a:buClr>
                    <a:srgbClr val="FFCC00"/>
                  </a:buClr>
                  <a:buSzPct val="75000"/>
                  <a:buFont typeface="Wingdings" pitchFamily="2" charset="2"/>
                  <a:buNone/>
                  <a:tabLst/>
                  <a:defRPr/>
                </a:pPr>
                <a:endParaRPr kumimoji="0" lang="zh-CN" altLang="en-US" sz="1400" b="1" i="0" u="none" strike="noStrike" kern="0" cap="none" spc="0" normalizeH="0" baseline="0" noProof="0">
                  <a:ln>
                    <a:noFill/>
                  </a:ln>
                  <a:solidFill>
                    <a:prstClr val="white"/>
                  </a:solidFill>
                  <a:effectLst/>
                  <a:uLnTx/>
                  <a:uFillTx/>
                  <a:cs typeface="Arial" panose="020B0604020202020204" pitchFamily="34" charset="0"/>
                </a:endParaRPr>
              </a:p>
            </p:txBody>
          </p:sp>
        </p:grpSp>
        <p:sp>
          <p:nvSpPr>
            <p:cNvPr id="96" name="object 26">
              <a:extLst>
                <a:ext uri="{FF2B5EF4-FFF2-40B4-BE49-F238E27FC236}">
                  <a16:creationId xmlns:a16="http://schemas.microsoft.com/office/drawing/2014/main" id="{2BC823CC-8AE6-4A1A-B847-83E0D0A688B9}"/>
                </a:ext>
              </a:extLst>
            </p:cNvPr>
            <p:cNvSpPr/>
            <p:nvPr/>
          </p:nvSpPr>
          <p:spPr>
            <a:xfrm>
              <a:off x="2584364" y="5259827"/>
              <a:ext cx="1080770" cy="828040"/>
            </a:xfrm>
            <a:custGeom>
              <a:avLst/>
              <a:gdLst/>
              <a:ahLst/>
              <a:cxnLst/>
              <a:rect l="l" t="t" r="r" b="b"/>
              <a:pathLst>
                <a:path w="1080770" h="828039">
                  <a:moveTo>
                    <a:pt x="942594" y="0"/>
                  </a:moveTo>
                  <a:lnTo>
                    <a:pt x="137922" y="0"/>
                  </a:lnTo>
                  <a:lnTo>
                    <a:pt x="94317" y="7028"/>
                  </a:lnTo>
                  <a:lnTo>
                    <a:pt x="56455" y="26602"/>
                  </a:lnTo>
                  <a:lnTo>
                    <a:pt x="26602" y="56455"/>
                  </a:lnTo>
                  <a:lnTo>
                    <a:pt x="7028" y="94317"/>
                  </a:lnTo>
                  <a:lnTo>
                    <a:pt x="0" y="137922"/>
                  </a:lnTo>
                  <a:lnTo>
                    <a:pt x="0" y="689610"/>
                  </a:lnTo>
                  <a:lnTo>
                    <a:pt x="7028" y="733214"/>
                  </a:lnTo>
                  <a:lnTo>
                    <a:pt x="26602" y="771076"/>
                  </a:lnTo>
                  <a:lnTo>
                    <a:pt x="56455" y="800929"/>
                  </a:lnTo>
                  <a:lnTo>
                    <a:pt x="94317" y="820503"/>
                  </a:lnTo>
                  <a:lnTo>
                    <a:pt x="137922" y="827532"/>
                  </a:lnTo>
                  <a:lnTo>
                    <a:pt x="942594" y="827532"/>
                  </a:lnTo>
                  <a:lnTo>
                    <a:pt x="986198" y="820503"/>
                  </a:lnTo>
                  <a:lnTo>
                    <a:pt x="1024060" y="800929"/>
                  </a:lnTo>
                  <a:lnTo>
                    <a:pt x="1053913" y="771076"/>
                  </a:lnTo>
                  <a:lnTo>
                    <a:pt x="1073487" y="733214"/>
                  </a:lnTo>
                  <a:lnTo>
                    <a:pt x="1080515" y="689610"/>
                  </a:lnTo>
                  <a:lnTo>
                    <a:pt x="1080515" y="137922"/>
                  </a:lnTo>
                  <a:lnTo>
                    <a:pt x="1073487" y="94317"/>
                  </a:lnTo>
                  <a:lnTo>
                    <a:pt x="1053913" y="56455"/>
                  </a:lnTo>
                  <a:lnTo>
                    <a:pt x="1024060" y="26602"/>
                  </a:lnTo>
                  <a:lnTo>
                    <a:pt x="986198" y="7028"/>
                  </a:lnTo>
                  <a:lnTo>
                    <a:pt x="942594" y="0"/>
                  </a:lnTo>
                  <a:close/>
                </a:path>
              </a:pathLst>
            </a:custGeom>
            <a:solidFill>
              <a:srgbClr val="FDDCCC"/>
            </a:solidFill>
            <a:ln w="19050">
              <a:noFill/>
            </a:ln>
          </p:spPr>
          <p:txBody>
            <a:bodyPr wrap="square" lIns="0" tIns="0" rIns="0" bIns="0" rtlCol="0" anchor="ctr" anchorCtr="1"/>
            <a:lstStyle/>
            <a:p>
              <a:pPr algn="ctr"/>
              <a:r>
                <a:rPr lang="zh-CN" altLang="en-US" sz="1400" kern="0">
                  <a:solidFill>
                    <a:prstClr val="black"/>
                  </a:solidFill>
                  <a:cs typeface="+mn-ea"/>
                  <a:sym typeface="+mn-lt"/>
                </a:rPr>
                <a:t>具备确权属性的密文数据</a:t>
              </a:r>
              <a:endParaRPr lang="en-US" altLang="zh-CN" sz="1400" kern="0">
                <a:solidFill>
                  <a:prstClr val="black"/>
                </a:solidFill>
                <a:cs typeface="+mn-ea"/>
                <a:sym typeface="+mn-lt"/>
              </a:endParaRPr>
            </a:p>
          </p:txBody>
        </p:sp>
        <p:sp>
          <p:nvSpPr>
            <p:cNvPr id="98" name="object 26">
              <a:extLst>
                <a:ext uri="{FF2B5EF4-FFF2-40B4-BE49-F238E27FC236}">
                  <a16:creationId xmlns:a16="http://schemas.microsoft.com/office/drawing/2014/main" id="{8DCC3B06-6309-4FFB-8AD1-8E67519E5BC7}"/>
                </a:ext>
              </a:extLst>
            </p:cNvPr>
            <p:cNvSpPr/>
            <p:nvPr/>
          </p:nvSpPr>
          <p:spPr>
            <a:xfrm>
              <a:off x="960194" y="5259827"/>
              <a:ext cx="1080770" cy="828040"/>
            </a:xfrm>
            <a:custGeom>
              <a:avLst/>
              <a:gdLst/>
              <a:ahLst/>
              <a:cxnLst/>
              <a:rect l="l" t="t" r="r" b="b"/>
              <a:pathLst>
                <a:path w="1080770" h="828039">
                  <a:moveTo>
                    <a:pt x="942594" y="0"/>
                  </a:moveTo>
                  <a:lnTo>
                    <a:pt x="137922" y="0"/>
                  </a:lnTo>
                  <a:lnTo>
                    <a:pt x="94317" y="7028"/>
                  </a:lnTo>
                  <a:lnTo>
                    <a:pt x="56455" y="26602"/>
                  </a:lnTo>
                  <a:lnTo>
                    <a:pt x="26602" y="56455"/>
                  </a:lnTo>
                  <a:lnTo>
                    <a:pt x="7028" y="94317"/>
                  </a:lnTo>
                  <a:lnTo>
                    <a:pt x="0" y="137922"/>
                  </a:lnTo>
                  <a:lnTo>
                    <a:pt x="0" y="689610"/>
                  </a:lnTo>
                  <a:lnTo>
                    <a:pt x="7028" y="733214"/>
                  </a:lnTo>
                  <a:lnTo>
                    <a:pt x="26602" y="771076"/>
                  </a:lnTo>
                  <a:lnTo>
                    <a:pt x="56455" y="800929"/>
                  </a:lnTo>
                  <a:lnTo>
                    <a:pt x="94317" y="820503"/>
                  </a:lnTo>
                  <a:lnTo>
                    <a:pt x="137922" y="827532"/>
                  </a:lnTo>
                  <a:lnTo>
                    <a:pt x="942594" y="827532"/>
                  </a:lnTo>
                  <a:lnTo>
                    <a:pt x="986198" y="820503"/>
                  </a:lnTo>
                  <a:lnTo>
                    <a:pt x="1024060" y="800929"/>
                  </a:lnTo>
                  <a:lnTo>
                    <a:pt x="1053913" y="771076"/>
                  </a:lnTo>
                  <a:lnTo>
                    <a:pt x="1073487" y="733214"/>
                  </a:lnTo>
                  <a:lnTo>
                    <a:pt x="1080515" y="689610"/>
                  </a:lnTo>
                  <a:lnTo>
                    <a:pt x="1080515" y="137922"/>
                  </a:lnTo>
                  <a:lnTo>
                    <a:pt x="1073487" y="94317"/>
                  </a:lnTo>
                  <a:lnTo>
                    <a:pt x="1053913" y="56455"/>
                  </a:lnTo>
                  <a:lnTo>
                    <a:pt x="1024060" y="26602"/>
                  </a:lnTo>
                  <a:lnTo>
                    <a:pt x="986198" y="7028"/>
                  </a:lnTo>
                  <a:lnTo>
                    <a:pt x="942594" y="0"/>
                  </a:lnTo>
                  <a:close/>
                </a:path>
              </a:pathLst>
            </a:custGeom>
            <a:solidFill>
              <a:srgbClr val="777C84">
                <a:lumMod val="20000"/>
                <a:lumOff val="80000"/>
              </a:srgbClr>
            </a:solidFill>
          </p:spPr>
          <p:txBody>
            <a:bodyPr wrap="square" lIns="0" tIns="0" rIns="0" bIns="0" rtlCol="0" anchor="ctr"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prstClr val="black"/>
                  </a:solidFill>
                  <a:effectLst/>
                  <a:uLnTx/>
                  <a:uFillTx/>
                  <a:cs typeface="+mn-ea"/>
                  <a:sym typeface="+mn-lt"/>
                </a:rPr>
                <a:t>明文数据</a:t>
              </a:r>
              <a:endParaRPr kumimoji="0" lang="en-US" altLang="zh-CN" sz="1400" b="0" i="0" u="none" strike="noStrike" kern="0" cap="none" spc="0" normalizeH="0" baseline="0" noProof="0">
                <a:ln>
                  <a:noFill/>
                </a:ln>
                <a:solidFill>
                  <a:prstClr val="black"/>
                </a:solidFill>
                <a:effectLst/>
                <a:uLnTx/>
                <a:uFillTx/>
                <a:cs typeface="+mn-ea"/>
                <a:sym typeface="+mn-lt"/>
              </a:endParaRPr>
            </a:p>
          </p:txBody>
        </p:sp>
        <p:grpSp>
          <p:nvGrpSpPr>
            <p:cNvPr id="99" name="组合 98">
              <a:extLst>
                <a:ext uri="{FF2B5EF4-FFF2-40B4-BE49-F238E27FC236}">
                  <a16:creationId xmlns:a16="http://schemas.microsoft.com/office/drawing/2014/main" id="{BBB0E568-96AF-4CB1-8123-2F2D3B76E6FB}"/>
                </a:ext>
              </a:extLst>
            </p:cNvPr>
            <p:cNvGrpSpPr/>
            <p:nvPr/>
          </p:nvGrpSpPr>
          <p:grpSpPr>
            <a:xfrm>
              <a:off x="5786019" y="5524317"/>
              <a:ext cx="249592" cy="299061"/>
              <a:chOff x="2966058" y="3440589"/>
              <a:chExt cx="249592" cy="299061"/>
            </a:xfrm>
          </p:grpSpPr>
          <p:sp>
            <p:nvSpPr>
              <p:cNvPr id="130" name="燕尾形 63">
                <a:extLst>
                  <a:ext uri="{FF2B5EF4-FFF2-40B4-BE49-F238E27FC236}">
                    <a16:creationId xmlns:a16="http://schemas.microsoft.com/office/drawing/2014/main" id="{FC0AA568-D45B-4F71-A805-DED3685CA9AC}"/>
                  </a:ext>
                </a:extLst>
              </p:cNvPr>
              <p:cNvSpPr/>
              <p:nvPr/>
            </p:nvSpPr>
            <p:spPr bwMode="auto">
              <a:xfrm>
                <a:off x="2966058" y="3479255"/>
                <a:ext cx="129094" cy="221730"/>
              </a:xfrm>
              <a:prstGeom prst="chevron">
                <a:avLst/>
              </a:prstGeom>
              <a:solidFill>
                <a:srgbClr val="5B9BD5">
                  <a:lumMod val="20000"/>
                  <a:lumOff val="80000"/>
                </a:srgbClr>
              </a:solidFill>
              <a:ln w="12700" cap="flat" cmpd="sng" algn="ctr">
                <a:noFill/>
                <a:prstDash val="solid"/>
                <a:round/>
                <a:headEnd type="none" w="med" len="med"/>
                <a:tailEnd type="none" w="med" len="med"/>
              </a:ln>
              <a:effectLst/>
            </p:spPr>
            <p:txBody>
              <a:bodyPr vert="horz" wrap="square" lIns="18288" tIns="18288" rIns="18288" bIns="18288" numCol="1" rtlCol="0" anchor="ctr" anchorCtr="1" compatLnSpc="1">
                <a:prstTxWarp prst="textNoShape">
                  <a:avLst/>
                </a:prstTxWarp>
              </a:bodyPr>
              <a:lstStyle/>
              <a:p>
                <a:pPr marL="0" marR="0" lvl="0" indent="0" algn="ctr" defTabSz="873125" eaLnBrk="0" fontAlgn="base" latinLnBrk="0" hangingPunct="0">
                  <a:lnSpc>
                    <a:spcPct val="100000"/>
                  </a:lnSpc>
                  <a:spcBef>
                    <a:spcPct val="50000"/>
                  </a:spcBef>
                  <a:spcAft>
                    <a:spcPct val="0"/>
                  </a:spcAft>
                  <a:buClr>
                    <a:srgbClr val="FFCC00"/>
                  </a:buClr>
                  <a:buSzPct val="75000"/>
                  <a:buFont typeface="Wingdings" pitchFamily="2" charset="2"/>
                  <a:buNone/>
                  <a:tabLst/>
                  <a:defRPr/>
                </a:pPr>
                <a:endParaRPr kumimoji="0" lang="zh-CN" altLang="en-US" sz="1400" b="1" i="0" u="none" strike="noStrike" kern="0" cap="none" spc="0" normalizeH="0" baseline="0" noProof="0">
                  <a:ln>
                    <a:noFill/>
                  </a:ln>
                  <a:solidFill>
                    <a:prstClr val="white"/>
                  </a:solidFill>
                  <a:effectLst/>
                  <a:uLnTx/>
                  <a:uFillTx/>
                  <a:cs typeface="Arial" panose="020B0604020202020204" pitchFamily="34" charset="0"/>
                </a:endParaRPr>
              </a:p>
            </p:txBody>
          </p:sp>
          <p:sp>
            <p:nvSpPr>
              <p:cNvPr id="136" name="燕尾形 64">
                <a:extLst>
                  <a:ext uri="{FF2B5EF4-FFF2-40B4-BE49-F238E27FC236}">
                    <a16:creationId xmlns:a16="http://schemas.microsoft.com/office/drawing/2014/main" id="{41D9849A-0F3B-4279-9677-31879CFC3679}"/>
                  </a:ext>
                </a:extLst>
              </p:cNvPr>
              <p:cNvSpPr/>
              <p:nvPr/>
            </p:nvSpPr>
            <p:spPr bwMode="auto">
              <a:xfrm>
                <a:off x="3059446" y="3440589"/>
                <a:ext cx="156204" cy="299061"/>
              </a:xfrm>
              <a:prstGeom prst="chevron">
                <a:avLst/>
              </a:prstGeom>
              <a:solidFill>
                <a:srgbClr val="F66400"/>
              </a:solidFill>
              <a:ln w="12700" cap="flat" cmpd="sng" algn="ctr">
                <a:noFill/>
                <a:prstDash val="solid"/>
                <a:round/>
                <a:headEnd type="none" w="med" len="med"/>
                <a:tailEnd type="none" w="med" len="med"/>
              </a:ln>
              <a:effectLst/>
            </p:spPr>
            <p:txBody>
              <a:bodyPr vert="horz" wrap="square" lIns="18288" tIns="18288" rIns="18288" bIns="18288" numCol="1" rtlCol="0" anchor="ctr" anchorCtr="1" compatLnSpc="1">
                <a:prstTxWarp prst="textNoShape">
                  <a:avLst/>
                </a:prstTxWarp>
              </a:bodyPr>
              <a:lstStyle/>
              <a:p>
                <a:pPr marL="0" marR="0" lvl="0" indent="0" algn="ctr" defTabSz="873125" eaLnBrk="0" fontAlgn="base" latinLnBrk="0" hangingPunct="0">
                  <a:lnSpc>
                    <a:spcPct val="100000"/>
                  </a:lnSpc>
                  <a:spcBef>
                    <a:spcPct val="50000"/>
                  </a:spcBef>
                  <a:spcAft>
                    <a:spcPct val="0"/>
                  </a:spcAft>
                  <a:buClr>
                    <a:srgbClr val="FFCC00"/>
                  </a:buClr>
                  <a:buSzPct val="75000"/>
                  <a:buFont typeface="Wingdings" pitchFamily="2" charset="2"/>
                  <a:buNone/>
                  <a:tabLst/>
                  <a:defRPr/>
                </a:pPr>
                <a:endParaRPr kumimoji="0" lang="zh-CN" altLang="en-US" sz="1400" b="1" i="0" u="none" strike="noStrike" kern="0" cap="none" spc="0" normalizeH="0" baseline="0" noProof="0">
                  <a:ln>
                    <a:noFill/>
                  </a:ln>
                  <a:solidFill>
                    <a:prstClr val="white"/>
                  </a:solidFill>
                  <a:effectLst/>
                  <a:uLnTx/>
                  <a:uFillTx/>
                  <a:cs typeface="Arial" panose="020B0604020202020204" pitchFamily="34" charset="0"/>
                </a:endParaRPr>
              </a:p>
            </p:txBody>
          </p:sp>
        </p:grpSp>
        <p:sp>
          <p:nvSpPr>
            <p:cNvPr id="100" name="object 26">
              <a:extLst>
                <a:ext uri="{FF2B5EF4-FFF2-40B4-BE49-F238E27FC236}">
                  <a16:creationId xmlns:a16="http://schemas.microsoft.com/office/drawing/2014/main" id="{7179BCF8-7D45-47EC-8EC3-0DD077F450AD}"/>
                </a:ext>
              </a:extLst>
            </p:cNvPr>
            <p:cNvSpPr/>
            <p:nvPr/>
          </p:nvSpPr>
          <p:spPr>
            <a:xfrm>
              <a:off x="6182515" y="5259827"/>
              <a:ext cx="1080770" cy="828040"/>
            </a:xfrm>
            <a:custGeom>
              <a:avLst/>
              <a:gdLst/>
              <a:ahLst/>
              <a:cxnLst/>
              <a:rect l="l" t="t" r="r" b="b"/>
              <a:pathLst>
                <a:path w="1080770" h="828039">
                  <a:moveTo>
                    <a:pt x="942594" y="0"/>
                  </a:moveTo>
                  <a:lnTo>
                    <a:pt x="137922" y="0"/>
                  </a:lnTo>
                  <a:lnTo>
                    <a:pt x="94317" y="7028"/>
                  </a:lnTo>
                  <a:lnTo>
                    <a:pt x="56455" y="26602"/>
                  </a:lnTo>
                  <a:lnTo>
                    <a:pt x="26602" y="56455"/>
                  </a:lnTo>
                  <a:lnTo>
                    <a:pt x="7028" y="94317"/>
                  </a:lnTo>
                  <a:lnTo>
                    <a:pt x="0" y="137922"/>
                  </a:lnTo>
                  <a:lnTo>
                    <a:pt x="0" y="689610"/>
                  </a:lnTo>
                  <a:lnTo>
                    <a:pt x="7028" y="733214"/>
                  </a:lnTo>
                  <a:lnTo>
                    <a:pt x="26602" y="771076"/>
                  </a:lnTo>
                  <a:lnTo>
                    <a:pt x="56455" y="800929"/>
                  </a:lnTo>
                  <a:lnTo>
                    <a:pt x="94317" y="820503"/>
                  </a:lnTo>
                  <a:lnTo>
                    <a:pt x="137922" y="827532"/>
                  </a:lnTo>
                  <a:lnTo>
                    <a:pt x="942594" y="827532"/>
                  </a:lnTo>
                  <a:lnTo>
                    <a:pt x="986198" y="820503"/>
                  </a:lnTo>
                  <a:lnTo>
                    <a:pt x="1024060" y="800929"/>
                  </a:lnTo>
                  <a:lnTo>
                    <a:pt x="1053913" y="771076"/>
                  </a:lnTo>
                  <a:lnTo>
                    <a:pt x="1073487" y="733214"/>
                  </a:lnTo>
                  <a:lnTo>
                    <a:pt x="1080515" y="689610"/>
                  </a:lnTo>
                  <a:lnTo>
                    <a:pt x="1080515" y="137922"/>
                  </a:lnTo>
                  <a:lnTo>
                    <a:pt x="1073487" y="94317"/>
                  </a:lnTo>
                  <a:lnTo>
                    <a:pt x="1053913" y="56455"/>
                  </a:lnTo>
                  <a:lnTo>
                    <a:pt x="1024060" y="26602"/>
                  </a:lnTo>
                  <a:lnTo>
                    <a:pt x="986198" y="7028"/>
                  </a:lnTo>
                  <a:lnTo>
                    <a:pt x="942594" y="0"/>
                  </a:lnTo>
                  <a:close/>
                </a:path>
              </a:pathLst>
            </a:custGeom>
            <a:solidFill>
              <a:srgbClr val="FDDCCC"/>
            </a:solidFill>
            <a:ln w="19050">
              <a:noFill/>
            </a:ln>
          </p:spPr>
          <p:txBody>
            <a:bodyPr wrap="square" lIns="0" tIns="0" rIns="0" bIns="0" rtlCol="0" anchor="ctr" anchorCtr="1"/>
            <a:lstStyle/>
            <a:p>
              <a:pPr algn="ctr"/>
              <a:r>
                <a:rPr lang="zh-CN" altLang="en-US" sz="1400" kern="0">
                  <a:solidFill>
                    <a:prstClr val="black"/>
                  </a:solidFill>
                  <a:cs typeface="+mn-ea"/>
                  <a:sym typeface="+mn-lt"/>
                </a:rPr>
                <a:t>数据无法被复制</a:t>
              </a:r>
              <a:endParaRPr lang="zh-CN" altLang="en-US" sz="1400" kern="0" dirty="0">
                <a:solidFill>
                  <a:prstClr val="black"/>
                </a:solidFill>
                <a:cs typeface="+mn-ea"/>
                <a:sym typeface="+mn-lt"/>
              </a:endParaRPr>
            </a:p>
          </p:txBody>
        </p:sp>
        <p:sp>
          <p:nvSpPr>
            <p:cNvPr id="101" name="object 26">
              <a:extLst>
                <a:ext uri="{FF2B5EF4-FFF2-40B4-BE49-F238E27FC236}">
                  <a16:creationId xmlns:a16="http://schemas.microsoft.com/office/drawing/2014/main" id="{2F2CDAA7-A81B-4615-AD7C-E744C9AB01FB}"/>
                </a:ext>
              </a:extLst>
            </p:cNvPr>
            <p:cNvSpPr/>
            <p:nvPr/>
          </p:nvSpPr>
          <p:spPr>
            <a:xfrm>
              <a:off x="4558345" y="5259827"/>
              <a:ext cx="1080770" cy="828040"/>
            </a:xfrm>
            <a:custGeom>
              <a:avLst/>
              <a:gdLst/>
              <a:ahLst/>
              <a:cxnLst/>
              <a:rect l="l" t="t" r="r" b="b"/>
              <a:pathLst>
                <a:path w="1080770" h="828039">
                  <a:moveTo>
                    <a:pt x="942594" y="0"/>
                  </a:moveTo>
                  <a:lnTo>
                    <a:pt x="137922" y="0"/>
                  </a:lnTo>
                  <a:lnTo>
                    <a:pt x="94317" y="7028"/>
                  </a:lnTo>
                  <a:lnTo>
                    <a:pt x="56455" y="26602"/>
                  </a:lnTo>
                  <a:lnTo>
                    <a:pt x="26602" y="56455"/>
                  </a:lnTo>
                  <a:lnTo>
                    <a:pt x="7028" y="94317"/>
                  </a:lnTo>
                  <a:lnTo>
                    <a:pt x="0" y="137922"/>
                  </a:lnTo>
                  <a:lnTo>
                    <a:pt x="0" y="689610"/>
                  </a:lnTo>
                  <a:lnTo>
                    <a:pt x="7028" y="733214"/>
                  </a:lnTo>
                  <a:lnTo>
                    <a:pt x="26602" y="771076"/>
                  </a:lnTo>
                  <a:lnTo>
                    <a:pt x="56455" y="800929"/>
                  </a:lnTo>
                  <a:lnTo>
                    <a:pt x="94317" y="820503"/>
                  </a:lnTo>
                  <a:lnTo>
                    <a:pt x="137922" y="827532"/>
                  </a:lnTo>
                  <a:lnTo>
                    <a:pt x="942594" y="827532"/>
                  </a:lnTo>
                  <a:lnTo>
                    <a:pt x="986198" y="820503"/>
                  </a:lnTo>
                  <a:lnTo>
                    <a:pt x="1024060" y="800929"/>
                  </a:lnTo>
                  <a:lnTo>
                    <a:pt x="1053913" y="771076"/>
                  </a:lnTo>
                  <a:lnTo>
                    <a:pt x="1073487" y="733214"/>
                  </a:lnTo>
                  <a:lnTo>
                    <a:pt x="1080515" y="689610"/>
                  </a:lnTo>
                  <a:lnTo>
                    <a:pt x="1080515" y="137922"/>
                  </a:lnTo>
                  <a:lnTo>
                    <a:pt x="1073487" y="94317"/>
                  </a:lnTo>
                  <a:lnTo>
                    <a:pt x="1053913" y="56455"/>
                  </a:lnTo>
                  <a:lnTo>
                    <a:pt x="1024060" y="26602"/>
                  </a:lnTo>
                  <a:lnTo>
                    <a:pt x="986198" y="7028"/>
                  </a:lnTo>
                  <a:lnTo>
                    <a:pt x="942594" y="0"/>
                  </a:lnTo>
                  <a:close/>
                </a:path>
              </a:pathLst>
            </a:custGeom>
            <a:solidFill>
              <a:srgbClr val="777C84">
                <a:lumMod val="20000"/>
                <a:lumOff val="80000"/>
              </a:srgbClr>
            </a:solidFill>
          </p:spPr>
          <p:txBody>
            <a:bodyPr wrap="square" lIns="0" tIns="0" rIns="0" bIns="0" rtlCol="0" anchor="ctr"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400" kern="0">
                  <a:solidFill>
                    <a:prstClr val="black"/>
                  </a:solidFill>
                  <a:cs typeface="+mn-ea"/>
                  <a:sym typeface="+mn-lt"/>
                </a:rPr>
                <a:t>数据可随便拷贝</a:t>
              </a:r>
              <a:endParaRPr kumimoji="0" lang="zh-CN" altLang="en-US" sz="1400" b="0" i="0" u="none" strike="noStrike" kern="0" cap="none" spc="0" normalizeH="0" baseline="0" noProof="0">
                <a:ln>
                  <a:noFill/>
                </a:ln>
                <a:solidFill>
                  <a:prstClr val="black"/>
                </a:solidFill>
                <a:effectLst/>
                <a:uLnTx/>
                <a:uFillTx/>
                <a:cs typeface="+mn-ea"/>
                <a:sym typeface="+mn-lt"/>
              </a:endParaRPr>
            </a:p>
          </p:txBody>
        </p:sp>
        <p:grpSp>
          <p:nvGrpSpPr>
            <p:cNvPr id="102" name="组合 101">
              <a:extLst>
                <a:ext uri="{FF2B5EF4-FFF2-40B4-BE49-F238E27FC236}">
                  <a16:creationId xmlns:a16="http://schemas.microsoft.com/office/drawing/2014/main" id="{AE58923E-163F-4EA1-BEBD-60FCBD102836}"/>
                </a:ext>
              </a:extLst>
            </p:cNvPr>
            <p:cNvGrpSpPr/>
            <p:nvPr/>
          </p:nvGrpSpPr>
          <p:grpSpPr>
            <a:xfrm>
              <a:off x="9384169" y="5524317"/>
              <a:ext cx="249592" cy="299061"/>
              <a:chOff x="2966058" y="3440589"/>
              <a:chExt cx="249592" cy="299061"/>
            </a:xfrm>
          </p:grpSpPr>
          <p:sp>
            <p:nvSpPr>
              <p:cNvPr id="123" name="燕尾形 75">
                <a:extLst>
                  <a:ext uri="{FF2B5EF4-FFF2-40B4-BE49-F238E27FC236}">
                    <a16:creationId xmlns:a16="http://schemas.microsoft.com/office/drawing/2014/main" id="{4109F3BC-B63F-4A44-99FF-36D571E28864}"/>
                  </a:ext>
                </a:extLst>
              </p:cNvPr>
              <p:cNvSpPr/>
              <p:nvPr/>
            </p:nvSpPr>
            <p:spPr bwMode="auto">
              <a:xfrm>
                <a:off x="2966058" y="3479255"/>
                <a:ext cx="129094" cy="221730"/>
              </a:xfrm>
              <a:prstGeom prst="chevron">
                <a:avLst/>
              </a:prstGeom>
              <a:solidFill>
                <a:srgbClr val="5B9BD5">
                  <a:lumMod val="20000"/>
                  <a:lumOff val="80000"/>
                </a:srgbClr>
              </a:solidFill>
              <a:ln w="12700" cap="flat" cmpd="sng" algn="ctr">
                <a:noFill/>
                <a:prstDash val="solid"/>
                <a:round/>
                <a:headEnd type="none" w="med" len="med"/>
                <a:tailEnd type="none" w="med" len="med"/>
              </a:ln>
              <a:effectLst/>
            </p:spPr>
            <p:txBody>
              <a:bodyPr vert="horz" wrap="square" lIns="18288" tIns="18288" rIns="18288" bIns="18288" numCol="1" rtlCol="0" anchor="ctr" anchorCtr="1" compatLnSpc="1">
                <a:prstTxWarp prst="textNoShape">
                  <a:avLst/>
                </a:prstTxWarp>
              </a:bodyPr>
              <a:lstStyle/>
              <a:p>
                <a:pPr marL="0" marR="0" lvl="0" indent="0" algn="ctr" defTabSz="873125" eaLnBrk="0" fontAlgn="base" latinLnBrk="0" hangingPunct="0">
                  <a:lnSpc>
                    <a:spcPct val="100000"/>
                  </a:lnSpc>
                  <a:spcBef>
                    <a:spcPct val="50000"/>
                  </a:spcBef>
                  <a:spcAft>
                    <a:spcPct val="0"/>
                  </a:spcAft>
                  <a:buClr>
                    <a:srgbClr val="FFCC00"/>
                  </a:buClr>
                  <a:buSzPct val="75000"/>
                  <a:buFont typeface="Wingdings" pitchFamily="2" charset="2"/>
                  <a:buNone/>
                  <a:tabLst/>
                  <a:defRPr/>
                </a:pPr>
                <a:endParaRPr kumimoji="0" lang="zh-CN" altLang="en-US" sz="1400" b="1" i="0" u="none" strike="noStrike" kern="0" cap="none" spc="0" normalizeH="0" baseline="0" noProof="0">
                  <a:ln>
                    <a:noFill/>
                  </a:ln>
                  <a:solidFill>
                    <a:prstClr val="white"/>
                  </a:solidFill>
                  <a:effectLst/>
                  <a:uLnTx/>
                  <a:uFillTx/>
                  <a:cs typeface="Arial" panose="020B0604020202020204" pitchFamily="34" charset="0"/>
                </a:endParaRPr>
              </a:p>
            </p:txBody>
          </p:sp>
          <p:sp>
            <p:nvSpPr>
              <p:cNvPr id="126" name="燕尾形 76">
                <a:extLst>
                  <a:ext uri="{FF2B5EF4-FFF2-40B4-BE49-F238E27FC236}">
                    <a16:creationId xmlns:a16="http://schemas.microsoft.com/office/drawing/2014/main" id="{1F3E6A23-5323-4579-821F-D8DCCC43252B}"/>
                  </a:ext>
                </a:extLst>
              </p:cNvPr>
              <p:cNvSpPr/>
              <p:nvPr/>
            </p:nvSpPr>
            <p:spPr bwMode="auto">
              <a:xfrm>
                <a:off x="3059446" y="3440589"/>
                <a:ext cx="156204" cy="299061"/>
              </a:xfrm>
              <a:prstGeom prst="chevron">
                <a:avLst/>
              </a:prstGeom>
              <a:solidFill>
                <a:srgbClr val="F66400"/>
              </a:solidFill>
              <a:ln w="12700" cap="flat" cmpd="sng" algn="ctr">
                <a:noFill/>
                <a:prstDash val="solid"/>
                <a:round/>
                <a:headEnd type="none" w="med" len="med"/>
                <a:tailEnd type="none" w="med" len="med"/>
              </a:ln>
              <a:effectLst/>
            </p:spPr>
            <p:txBody>
              <a:bodyPr vert="horz" wrap="square" lIns="18288" tIns="18288" rIns="18288" bIns="18288" numCol="1" rtlCol="0" anchor="ctr" anchorCtr="1" compatLnSpc="1">
                <a:prstTxWarp prst="textNoShape">
                  <a:avLst/>
                </a:prstTxWarp>
              </a:bodyPr>
              <a:lstStyle/>
              <a:p>
                <a:pPr marL="0" marR="0" lvl="0" indent="0" algn="ctr" defTabSz="873125" eaLnBrk="0" fontAlgn="base" latinLnBrk="0" hangingPunct="0">
                  <a:lnSpc>
                    <a:spcPct val="100000"/>
                  </a:lnSpc>
                  <a:spcBef>
                    <a:spcPct val="50000"/>
                  </a:spcBef>
                  <a:spcAft>
                    <a:spcPct val="0"/>
                  </a:spcAft>
                  <a:buClr>
                    <a:srgbClr val="FFCC00"/>
                  </a:buClr>
                  <a:buSzPct val="75000"/>
                  <a:buFont typeface="Wingdings" pitchFamily="2" charset="2"/>
                  <a:buNone/>
                  <a:tabLst/>
                  <a:defRPr/>
                </a:pPr>
                <a:endParaRPr kumimoji="0" lang="zh-CN" altLang="en-US" sz="1400" b="1" i="0" u="none" strike="noStrike" kern="0" cap="none" spc="0" normalizeH="0" baseline="0" noProof="0">
                  <a:ln>
                    <a:noFill/>
                  </a:ln>
                  <a:solidFill>
                    <a:prstClr val="white"/>
                  </a:solidFill>
                  <a:effectLst/>
                  <a:uLnTx/>
                  <a:uFillTx/>
                  <a:cs typeface="Arial" panose="020B0604020202020204" pitchFamily="34" charset="0"/>
                </a:endParaRPr>
              </a:p>
            </p:txBody>
          </p:sp>
        </p:grpSp>
        <p:sp>
          <p:nvSpPr>
            <p:cNvPr id="103" name="object 26">
              <a:extLst>
                <a:ext uri="{FF2B5EF4-FFF2-40B4-BE49-F238E27FC236}">
                  <a16:creationId xmlns:a16="http://schemas.microsoft.com/office/drawing/2014/main" id="{48FD18CF-533E-410E-8597-83E4EB3B8568}"/>
                </a:ext>
              </a:extLst>
            </p:cNvPr>
            <p:cNvSpPr/>
            <p:nvPr/>
          </p:nvSpPr>
          <p:spPr>
            <a:xfrm>
              <a:off x="9780665" y="5259827"/>
              <a:ext cx="1080770" cy="828040"/>
            </a:xfrm>
            <a:custGeom>
              <a:avLst/>
              <a:gdLst/>
              <a:ahLst/>
              <a:cxnLst/>
              <a:rect l="l" t="t" r="r" b="b"/>
              <a:pathLst>
                <a:path w="1080770" h="828039">
                  <a:moveTo>
                    <a:pt x="942594" y="0"/>
                  </a:moveTo>
                  <a:lnTo>
                    <a:pt x="137922" y="0"/>
                  </a:lnTo>
                  <a:lnTo>
                    <a:pt x="94317" y="7028"/>
                  </a:lnTo>
                  <a:lnTo>
                    <a:pt x="56455" y="26602"/>
                  </a:lnTo>
                  <a:lnTo>
                    <a:pt x="26602" y="56455"/>
                  </a:lnTo>
                  <a:lnTo>
                    <a:pt x="7028" y="94317"/>
                  </a:lnTo>
                  <a:lnTo>
                    <a:pt x="0" y="137922"/>
                  </a:lnTo>
                  <a:lnTo>
                    <a:pt x="0" y="689610"/>
                  </a:lnTo>
                  <a:lnTo>
                    <a:pt x="7028" y="733214"/>
                  </a:lnTo>
                  <a:lnTo>
                    <a:pt x="26602" y="771076"/>
                  </a:lnTo>
                  <a:lnTo>
                    <a:pt x="56455" y="800929"/>
                  </a:lnTo>
                  <a:lnTo>
                    <a:pt x="94317" y="820503"/>
                  </a:lnTo>
                  <a:lnTo>
                    <a:pt x="137922" y="827532"/>
                  </a:lnTo>
                  <a:lnTo>
                    <a:pt x="942594" y="827532"/>
                  </a:lnTo>
                  <a:lnTo>
                    <a:pt x="986198" y="820503"/>
                  </a:lnTo>
                  <a:lnTo>
                    <a:pt x="1024060" y="800929"/>
                  </a:lnTo>
                  <a:lnTo>
                    <a:pt x="1053913" y="771076"/>
                  </a:lnTo>
                  <a:lnTo>
                    <a:pt x="1073487" y="733214"/>
                  </a:lnTo>
                  <a:lnTo>
                    <a:pt x="1080515" y="689610"/>
                  </a:lnTo>
                  <a:lnTo>
                    <a:pt x="1080515" y="137922"/>
                  </a:lnTo>
                  <a:lnTo>
                    <a:pt x="1073487" y="94317"/>
                  </a:lnTo>
                  <a:lnTo>
                    <a:pt x="1053913" y="56455"/>
                  </a:lnTo>
                  <a:lnTo>
                    <a:pt x="1024060" y="26602"/>
                  </a:lnTo>
                  <a:lnTo>
                    <a:pt x="986198" y="7028"/>
                  </a:lnTo>
                  <a:lnTo>
                    <a:pt x="942594" y="0"/>
                  </a:lnTo>
                  <a:close/>
                </a:path>
              </a:pathLst>
            </a:custGeom>
            <a:solidFill>
              <a:srgbClr val="FDDCCC"/>
            </a:solidFill>
            <a:ln w="19050">
              <a:noFill/>
            </a:ln>
          </p:spPr>
          <p:txBody>
            <a:bodyPr wrap="square" lIns="0" tIns="0" rIns="0" bIns="0" rtlCol="0" anchor="ctr" anchorCtr="1"/>
            <a:lstStyle/>
            <a:p>
              <a:pPr algn="ctr"/>
              <a:r>
                <a:rPr lang="zh-CN" altLang="en-US" sz="1400" kern="0">
                  <a:solidFill>
                    <a:prstClr val="black"/>
                  </a:solidFill>
                  <a:cs typeface="+mn-ea"/>
                  <a:sym typeface="+mn-lt"/>
                </a:rPr>
                <a:t>数据只能遵循授权使用</a:t>
              </a:r>
              <a:endParaRPr lang="en-US" altLang="zh-CN" sz="1400" kern="0">
                <a:solidFill>
                  <a:prstClr val="black"/>
                </a:solidFill>
                <a:cs typeface="+mn-ea"/>
                <a:sym typeface="+mn-lt"/>
              </a:endParaRPr>
            </a:p>
          </p:txBody>
        </p:sp>
        <p:sp>
          <p:nvSpPr>
            <p:cNvPr id="117" name="object 26">
              <a:extLst>
                <a:ext uri="{FF2B5EF4-FFF2-40B4-BE49-F238E27FC236}">
                  <a16:creationId xmlns:a16="http://schemas.microsoft.com/office/drawing/2014/main" id="{E1F2868D-CA98-43B5-916D-6F583D1E6954}"/>
                </a:ext>
              </a:extLst>
            </p:cNvPr>
            <p:cNvSpPr/>
            <p:nvPr/>
          </p:nvSpPr>
          <p:spPr>
            <a:xfrm>
              <a:off x="8156495" y="5259827"/>
              <a:ext cx="1080770" cy="828040"/>
            </a:xfrm>
            <a:custGeom>
              <a:avLst/>
              <a:gdLst/>
              <a:ahLst/>
              <a:cxnLst/>
              <a:rect l="l" t="t" r="r" b="b"/>
              <a:pathLst>
                <a:path w="1080770" h="828039">
                  <a:moveTo>
                    <a:pt x="942594" y="0"/>
                  </a:moveTo>
                  <a:lnTo>
                    <a:pt x="137922" y="0"/>
                  </a:lnTo>
                  <a:lnTo>
                    <a:pt x="94317" y="7028"/>
                  </a:lnTo>
                  <a:lnTo>
                    <a:pt x="56455" y="26602"/>
                  </a:lnTo>
                  <a:lnTo>
                    <a:pt x="26602" y="56455"/>
                  </a:lnTo>
                  <a:lnTo>
                    <a:pt x="7028" y="94317"/>
                  </a:lnTo>
                  <a:lnTo>
                    <a:pt x="0" y="137922"/>
                  </a:lnTo>
                  <a:lnTo>
                    <a:pt x="0" y="689610"/>
                  </a:lnTo>
                  <a:lnTo>
                    <a:pt x="7028" y="733214"/>
                  </a:lnTo>
                  <a:lnTo>
                    <a:pt x="26602" y="771076"/>
                  </a:lnTo>
                  <a:lnTo>
                    <a:pt x="56455" y="800929"/>
                  </a:lnTo>
                  <a:lnTo>
                    <a:pt x="94317" y="820503"/>
                  </a:lnTo>
                  <a:lnTo>
                    <a:pt x="137922" y="827532"/>
                  </a:lnTo>
                  <a:lnTo>
                    <a:pt x="942594" y="827532"/>
                  </a:lnTo>
                  <a:lnTo>
                    <a:pt x="986198" y="820503"/>
                  </a:lnTo>
                  <a:lnTo>
                    <a:pt x="1024060" y="800929"/>
                  </a:lnTo>
                  <a:lnTo>
                    <a:pt x="1053913" y="771076"/>
                  </a:lnTo>
                  <a:lnTo>
                    <a:pt x="1073487" y="733214"/>
                  </a:lnTo>
                  <a:lnTo>
                    <a:pt x="1080515" y="689610"/>
                  </a:lnTo>
                  <a:lnTo>
                    <a:pt x="1080515" y="137922"/>
                  </a:lnTo>
                  <a:lnTo>
                    <a:pt x="1073487" y="94317"/>
                  </a:lnTo>
                  <a:lnTo>
                    <a:pt x="1053913" y="56455"/>
                  </a:lnTo>
                  <a:lnTo>
                    <a:pt x="1024060" y="26602"/>
                  </a:lnTo>
                  <a:lnTo>
                    <a:pt x="986198" y="7028"/>
                  </a:lnTo>
                  <a:lnTo>
                    <a:pt x="942594" y="0"/>
                  </a:lnTo>
                  <a:close/>
                </a:path>
              </a:pathLst>
            </a:custGeom>
            <a:solidFill>
              <a:srgbClr val="777C84">
                <a:lumMod val="20000"/>
                <a:lumOff val="80000"/>
              </a:srgbClr>
            </a:solidFill>
          </p:spPr>
          <p:txBody>
            <a:bodyPr wrap="square" lIns="0" tIns="0" rIns="0" bIns="0" rtlCol="0" anchor="ctr"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400" kern="0" noProof="0">
                  <a:solidFill>
                    <a:prstClr val="black"/>
                  </a:solidFill>
                  <a:cs typeface="+mn-ea"/>
                  <a:sym typeface="+mn-lt"/>
                </a:rPr>
                <a:t>数据可随便使用</a:t>
              </a:r>
              <a:endParaRPr kumimoji="0" lang="en-US" altLang="zh-CN" sz="1400" b="0" i="0" u="none" strike="noStrike" kern="0" cap="none" spc="0" normalizeH="0" baseline="0" noProof="0">
                <a:ln>
                  <a:noFill/>
                </a:ln>
                <a:solidFill>
                  <a:prstClr val="black"/>
                </a:solidFill>
                <a:effectLst/>
                <a:uLnTx/>
                <a:uFillTx/>
                <a:cs typeface="+mn-ea"/>
                <a:sym typeface="+mn-lt"/>
              </a:endParaRPr>
            </a:p>
          </p:txBody>
        </p:sp>
      </p:grpSp>
      <p:sp>
        <p:nvSpPr>
          <p:cNvPr id="142" name="矩形 141">
            <a:extLst>
              <a:ext uri="{FF2B5EF4-FFF2-40B4-BE49-F238E27FC236}">
                <a16:creationId xmlns:a16="http://schemas.microsoft.com/office/drawing/2014/main" id="{345F4C23-1016-41D8-B280-841DF58F146D}"/>
              </a:ext>
            </a:extLst>
          </p:cNvPr>
          <p:cNvSpPr/>
          <p:nvPr/>
        </p:nvSpPr>
        <p:spPr>
          <a:xfrm>
            <a:off x="371475" y="2017432"/>
            <a:ext cx="7455190" cy="3051212"/>
          </a:xfrm>
          <a:prstGeom prst="rect">
            <a:avLst/>
          </a:prstGeom>
          <a:solidFill>
            <a:schemeClr val="bg1"/>
          </a:solidFill>
          <a:ln>
            <a:solidFill>
              <a:srgbClr val="ED5408"/>
            </a:solidFill>
          </a:ln>
          <a:effectLst/>
        </p:spPr>
        <p:txBody>
          <a:bodyPr wrap="square">
            <a:noAutofit/>
          </a:bodyPr>
          <a:lstStyle/>
          <a:p>
            <a:pPr algn="ctr"/>
            <a:endParaRPr lang="en-US" altLang="zh-CN" sz="1400"/>
          </a:p>
        </p:txBody>
      </p:sp>
      <p:sp>
        <p:nvSpPr>
          <p:cNvPr id="144" name="矩形 143">
            <a:extLst>
              <a:ext uri="{FF2B5EF4-FFF2-40B4-BE49-F238E27FC236}">
                <a16:creationId xmlns:a16="http://schemas.microsoft.com/office/drawing/2014/main" id="{260242E0-A8FD-4FCF-9651-15D2B6C81717}"/>
              </a:ext>
            </a:extLst>
          </p:cNvPr>
          <p:cNvSpPr/>
          <p:nvPr/>
        </p:nvSpPr>
        <p:spPr>
          <a:xfrm>
            <a:off x="1648355" y="2256178"/>
            <a:ext cx="934435" cy="371565"/>
          </a:xfrm>
          <a:prstGeom prst="rect">
            <a:avLst/>
          </a:prstGeom>
          <a:solidFill>
            <a:srgbClr val="FBE5D6"/>
          </a:solidFill>
          <a:ln>
            <a:solidFill>
              <a:srgbClr val="ED5408"/>
            </a:solidFill>
          </a:ln>
        </p:spPr>
        <p:txBody>
          <a:bodyPr wrap="square" anchor="ctr">
            <a:noAutofit/>
          </a:bodyPr>
          <a:lstStyle/>
          <a:p>
            <a:pPr algn="ctr"/>
            <a:r>
              <a:rPr lang="zh-CN" altLang="en-US" sz="1200"/>
              <a:t>企业</a:t>
            </a:r>
            <a:r>
              <a:rPr lang="en-US" altLang="zh-CN" sz="1200"/>
              <a:t>A</a:t>
            </a:r>
          </a:p>
        </p:txBody>
      </p:sp>
      <p:sp>
        <p:nvSpPr>
          <p:cNvPr id="145" name="矩形 144">
            <a:extLst>
              <a:ext uri="{FF2B5EF4-FFF2-40B4-BE49-F238E27FC236}">
                <a16:creationId xmlns:a16="http://schemas.microsoft.com/office/drawing/2014/main" id="{372EA70D-B905-4C46-9B38-B2E677BA6E6B}"/>
              </a:ext>
            </a:extLst>
          </p:cNvPr>
          <p:cNvSpPr/>
          <p:nvPr/>
        </p:nvSpPr>
        <p:spPr>
          <a:xfrm>
            <a:off x="3659166" y="2256178"/>
            <a:ext cx="934435" cy="371565"/>
          </a:xfrm>
          <a:prstGeom prst="rect">
            <a:avLst/>
          </a:prstGeom>
          <a:solidFill>
            <a:srgbClr val="FBE5D6"/>
          </a:solidFill>
          <a:ln>
            <a:solidFill>
              <a:srgbClr val="ED5408"/>
            </a:solidFill>
          </a:ln>
        </p:spPr>
        <p:txBody>
          <a:bodyPr wrap="square" anchor="ctr">
            <a:noAutofit/>
          </a:bodyPr>
          <a:lstStyle/>
          <a:p>
            <a:pPr algn="ctr"/>
            <a:r>
              <a:rPr lang="zh-CN" altLang="en-US" sz="1200"/>
              <a:t>企业</a:t>
            </a:r>
            <a:r>
              <a:rPr lang="en-US" altLang="zh-CN" sz="1200"/>
              <a:t>B</a:t>
            </a:r>
          </a:p>
        </p:txBody>
      </p:sp>
      <p:sp>
        <p:nvSpPr>
          <p:cNvPr id="146" name="流程图: 文档 145">
            <a:extLst>
              <a:ext uri="{FF2B5EF4-FFF2-40B4-BE49-F238E27FC236}">
                <a16:creationId xmlns:a16="http://schemas.microsoft.com/office/drawing/2014/main" id="{AF6AA308-8053-4162-A6D9-3AC254CC977D}"/>
              </a:ext>
            </a:extLst>
          </p:cNvPr>
          <p:cNvSpPr/>
          <p:nvPr/>
        </p:nvSpPr>
        <p:spPr>
          <a:xfrm>
            <a:off x="2780027" y="2256178"/>
            <a:ext cx="681901" cy="371564"/>
          </a:xfrm>
          <a:prstGeom prst="flowChartDocument">
            <a:avLst/>
          </a:prstGeom>
          <a:solidFill>
            <a:schemeClr val="bg1"/>
          </a:solidFill>
          <a:ln>
            <a:solidFill>
              <a:srgbClr val="F7CBA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i="0" u="none" strike="noStrike" kern="1200" cap="none" spc="0" normalizeH="0" baseline="0" noProof="0">
                <a:ln>
                  <a:noFill/>
                </a:ln>
                <a:solidFill>
                  <a:schemeClr val="tx1"/>
                </a:solidFill>
                <a:effectLst/>
                <a:uLnTx/>
                <a:uFillTx/>
                <a:cs typeface="+mn-ea"/>
                <a:sym typeface="+mn-lt"/>
              </a:rPr>
              <a:t>客户数据</a:t>
            </a:r>
            <a:endParaRPr kumimoji="0" lang="zh-CN" altLang="en-US" sz="1200" i="0" u="none" strike="noStrike" kern="1200" cap="none" spc="0" normalizeH="0" baseline="0" noProof="0" dirty="0">
              <a:ln>
                <a:noFill/>
              </a:ln>
              <a:solidFill>
                <a:schemeClr val="tx1"/>
              </a:solidFill>
              <a:effectLst/>
              <a:uLnTx/>
              <a:uFillTx/>
              <a:cs typeface="+mn-ea"/>
              <a:sym typeface="+mn-lt"/>
            </a:endParaRPr>
          </a:p>
        </p:txBody>
      </p:sp>
      <p:cxnSp>
        <p:nvCxnSpPr>
          <p:cNvPr id="147" name="直接箭头连接符 146">
            <a:extLst>
              <a:ext uri="{FF2B5EF4-FFF2-40B4-BE49-F238E27FC236}">
                <a16:creationId xmlns:a16="http://schemas.microsoft.com/office/drawing/2014/main" id="{B8B054D4-9971-4771-85D7-C1FC873F4F80}"/>
              </a:ext>
            </a:extLst>
          </p:cNvPr>
          <p:cNvCxnSpPr>
            <a:cxnSpLocks/>
          </p:cNvCxnSpPr>
          <p:nvPr/>
        </p:nvCxnSpPr>
        <p:spPr>
          <a:xfrm flipV="1">
            <a:off x="2582790" y="2441960"/>
            <a:ext cx="197237" cy="1"/>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直接箭头连接符 147">
            <a:extLst>
              <a:ext uri="{FF2B5EF4-FFF2-40B4-BE49-F238E27FC236}">
                <a16:creationId xmlns:a16="http://schemas.microsoft.com/office/drawing/2014/main" id="{CFCA2DB9-5631-4BFF-971E-63C9C6A347CC}"/>
              </a:ext>
            </a:extLst>
          </p:cNvPr>
          <p:cNvCxnSpPr>
            <a:cxnSpLocks/>
          </p:cNvCxnSpPr>
          <p:nvPr/>
        </p:nvCxnSpPr>
        <p:spPr>
          <a:xfrm>
            <a:off x="3461928" y="2441960"/>
            <a:ext cx="197238" cy="1"/>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9" name="矩形 148">
            <a:extLst>
              <a:ext uri="{FF2B5EF4-FFF2-40B4-BE49-F238E27FC236}">
                <a16:creationId xmlns:a16="http://schemas.microsoft.com/office/drawing/2014/main" id="{B1595EE3-A018-4D42-A45D-67FFCD188683}"/>
              </a:ext>
            </a:extLst>
          </p:cNvPr>
          <p:cNvSpPr/>
          <p:nvPr/>
        </p:nvSpPr>
        <p:spPr>
          <a:xfrm>
            <a:off x="4790839" y="2256178"/>
            <a:ext cx="946677" cy="371565"/>
          </a:xfrm>
          <a:prstGeom prst="rect">
            <a:avLst/>
          </a:prstGeom>
          <a:solidFill>
            <a:srgbClr val="FBE5D6"/>
          </a:solidFill>
          <a:ln>
            <a:solidFill>
              <a:srgbClr val="ED5408"/>
            </a:solidFill>
          </a:ln>
        </p:spPr>
        <p:txBody>
          <a:bodyPr wrap="square" anchor="ctr">
            <a:noAutofit/>
          </a:bodyPr>
          <a:lstStyle/>
          <a:p>
            <a:pPr algn="ctr"/>
            <a:r>
              <a:rPr lang="zh-CN" altLang="en-US" sz="1200"/>
              <a:t>直接分发</a:t>
            </a:r>
            <a:r>
              <a:rPr lang="en-US" altLang="zh-CN" sz="1200"/>
              <a:t>/</a:t>
            </a:r>
            <a:r>
              <a:rPr lang="zh-CN" altLang="en-US" sz="1200"/>
              <a:t>打印</a:t>
            </a:r>
            <a:endParaRPr lang="en-US" altLang="zh-CN" sz="1200"/>
          </a:p>
        </p:txBody>
      </p:sp>
      <p:cxnSp>
        <p:nvCxnSpPr>
          <p:cNvPr id="150" name="直接箭头连接符 149">
            <a:extLst>
              <a:ext uri="{FF2B5EF4-FFF2-40B4-BE49-F238E27FC236}">
                <a16:creationId xmlns:a16="http://schemas.microsoft.com/office/drawing/2014/main" id="{1BFF93AA-C722-4FD0-88B6-A36E7A100A18}"/>
              </a:ext>
            </a:extLst>
          </p:cNvPr>
          <p:cNvCxnSpPr>
            <a:cxnSpLocks/>
          </p:cNvCxnSpPr>
          <p:nvPr/>
        </p:nvCxnSpPr>
        <p:spPr>
          <a:xfrm>
            <a:off x="4593601" y="2441960"/>
            <a:ext cx="197238"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2" name="矩形 171">
            <a:extLst>
              <a:ext uri="{FF2B5EF4-FFF2-40B4-BE49-F238E27FC236}">
                <a16:creationId xmlns:a16="http://schemas.microsoft.com/office/drawing/2014/main" id="{F0FF16D8-F4BB-4EA7-B027-00B82E9D2131}"/>
              </a:ext>
            </a:extLst>
          </p:cNvPr>
          <p:cNvSpPr/>
          <p:nvPr/>
        </p:nvSpPr>
        <p:spPr>
          <a:xfrm>
            <a:off x="418753" y="2200461"/>
            <a:ext cx="979796" cy="482999"/>
          </a:xfrm>
          <a:prstGeom prst="rect">
            <a:avLst/>
          </a:prstGeom>
          <a:noFill/>
        </p:spPr>
        <p:txBody>
          <a:bodyPr wrap="square" anchor="ctr">
            <a:noAutofit/>
          </a:bodyPr>
          <a:lstStyle/>
          <a:p>
            <a:pPr algn="ctr"/>
            <a:r>
              <a:rPr lang="zh-CN" altLang="en-US" sz="1600" b="1">
                <a:solidFill>
                  <a:srgbClr val="ED5408"/>
                </a:solidFill>
              </a:rPr>
              <a:t>现状</a:t>
            </a:r>
            <a:endParaRPr lang="en-US" altLang="zh-CN" sz="1600" b="1">
              <a:solidFill>
                <a:srgbClr val="ED5408"/>
              </a:solidFill>
            </a:endParaRPr>
          </a:p>
        </p:txBody>
      </p:sp>
      <p:cxnSp>
        <p:nvCxnSpPr>
          <p:cNvPr id="173" name="直接连接符 172">
            <a:extLst>
              <a:ext uri="{FF2B5EF4-FFF2-40B4-BE49-F238E27FC236}">
                <a16:creationId xmlns:a16="http://schemas.microsoft.com/office/drawing/2014/main" id="{C6B543EE-BCB5-47F6-A2AA-992DF52C3E4B}"/>
              </a:ext>
            </a:extLst>
          </p:cNvPr>
          <p:cNvCxnSpPr/>
          <p:nvPr/>
        </p:nvCxnSpPr>
        <p:spPr>
          <a:xfrm>
            <a:off x="494167" y="2979053"/>
            <a:ext cx="7077991" cy="0"/>
          </a:xfrm>
          <a:prstGeom prst="line">
            <a:avLst/>
          </a:prstGeom>
          <a:ln w="19050">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74" name="矩形 173">
            <a:extLst>
              <a:ext uri="{FF2B5EF4-FFF2-40B4-BE49-F238E27FC236}">
                <a16:creationId xmlns:a16="http://schemas.microsoft.com/office/drawing/2014/main" id="{C4559535-AD46-47D2-AD20-C51E96CE3A5A}"/>
              </a:ext>
            </a:extLst>
          </p:cNvPr>
          <p:cNvSpPr/>
          <p:nvPr/>
        </p:nvSpPr>
        <p:spPr>
          <a:xfrm>
            <a:off x="6432521" y="2200461"/>
            <a:ext cx="1286480" cy="482999"/>
          </a:xfrm>
          <a:prstGeom prst="rect">
            <a:avLst/>
          </a:prstGeom>
          <a:solidFill>
            <a:schemeClr val="bg1">
              <a:lumMod val="9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600" b="1">
                <a:solidFill>
                  <a:srgbClr val="FF0000"/>
                </a:solidFill>
              </a:rPr>
              <a:t>数据易泄露</a:t>
            </a:r>
            <a:endParaRPr lang="en-US" altLang="zh-CN" sz="1600" b="1">
              <a:solidFill>
                <a:srgbClr val="FF0000"/>
              </a:solidFill>
            </a:endParaRPr>
          </a:p>
        </p:txBody>
      </p:sp>
      <p:sp>
        <p:nvSpPr>
          <p:cNvPr id="176" name="椭圆 175">
            <a:extLst>
              <a:ext uri="{FF2B5EF4-FFF2-40B4-BE49-F238E27FC236}">
                <a16:creationId xmlns:a16="http://schemas.microsoft.com/office/drawing/2014/main" id="{61DB44F6-6AF5-46DF-863E-88414BD87050}"/>
              </a:ext>
            </a:extLst>
          </p:cNvPr>
          <p:cNvSpPr/>
          <p:nvPr/>
        </p:nvSpPr>
        <p:spPr>
          <a:xfrm>
            <a:off x="687494" y="2780134"/>
            <a:ext cx="442314" cy="420131"/>
          </a:xfrm>
          <a:prstGeom prst="ellipse">
            <a:avLst/>
          </a:prstGeom>
          <a:solidFill>
            <a:srgbClr val="FE8637"/>
          </a:solidFill>
          <a:ln>
            <a:solidFill>
              <a:srgbClr val="FE8637"/>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b="1"/>
              <a:t>VS</a:t>
            </a:r>
            <a:endParaRPr lang="zh-CN" altLang="en-US" sz="1600" b="1"/>
          </a:p>
        </p:txBody>
      </p:sp>
      <p:sp>
        <p:nvSpPr>
          <p:cNvPr id="151" name="矩形 150">
            <a:extLst>
              <a:ext uri="{FF2B5EF4-FFF2-40B4-BE49-F238E27FC236}">
                <a16:creationId xmlns:a16="http://schemas.microsoft.com/office/drawing/2014/main" id="{2B30A5DE-4597-4498-AF95-30C2312675ED}"/>
              </a:ext>
            </a:extLst>
          </p:cNvPr>
          <p:cNvSpPr/>
          <p:nvPr/>
        </p:nvSpPr>
        <p:spPr>
          <a:xfrm>
            <a:off x="2545583" y="3648856"/>
            <a:ext cx="1105874" cy="424435"/>
          </a:xfrm>
          <a:prstGeom prst="rect">
            <a:avLst/>
          </a:prstGeom>
          <a:solidFill>
            <a:srgbClr val="FBE5D6"/>
          </a:solidFill>
          <a:ln w="19050">
            <a:solidFill>
              <a:srgbClr val="FF0000"/>
            </a:solidFill>
          </a:ln>
        </p:spPr>
        <p:txBody>
          <a:bodyPr wrap="square" anchor="ctr">
            <a:noAutofit/>
          </a:bodyPr>
          <a:lstStyle/>
          <a:p>
            <a:pPr algn="ctr"/>
            <a:endParaRPr lang="en-US" altLang="zh-CN" sz="1400"/>
          </a:p>
        </p:txBody>
      </p:sp>
      <p:sp>
        <p:nvSpPr>
          <p:cNvPr id="152" name="矩形 151">
            <a:extLst>
              <a:ext uri="{FF2B5EF4-FFF2-40B4-BE49-F238E27FC236}">
                <a16:creationId xmlns:a16="http://schemas.microsoft.com/office/drawing/2014/main" id="{2D2F887E-5495-44C5-81EC-31184C0E8BFF}"/>
              </a:ext>
            </a:extLst>
          </p:cNvPr>
          <p:cNvSpPr/>
          <p:nvPr/>
        </p:nvSpPr>
        <p:spPr>
          <a:xfrm>
            <a:off x="1686716" y="3035524"/>
            <a:ext cx="4260769" cy="230610"/>
          </a:xfrm>
          <a:prstGeom prst="rect">
            <a:avLst/>
          </a:prstGeom>
          <a:solidFill>
            <a:srgbClr val="FE8637"/>
          </a:solidFill>
          <a:ln w="19050">
            <a:solidFill>
              <a:srgbClr val="FF0000"/>
            </a:solidFill>
          </a:ln>
        </p:spPr>
        <p:txBody>
          <a:bodyPr wrap="square" anchor="ctr">
            <a:noAutofit/>
          </a:bodyPr>
          <a:lstStyle/>
          <a:p>
            <a:pPr algn="ctr"/>
            <a:r>
              <a:rPr lang="en-US" altLang="zh-CN" sz="1400" b="1">
                <a:solidFill>
                  <a:schemeClr val="bg1"/>
                </a:solidFill>
              </a:rPr>
              <a:t>CA</a:t>
            </a:r>
          </a:p>
        </p:txBody>
      </p:sp>
      <p:sp>
        <p:nvSpPr>
          <p:cNvPr id="153" name="矩形 152">
            <a:extLst>
              <a:ext uri="{FF2B5EF4-FFF2-40B4-BE49-F238E27FC236}">
                <a16:creationId xmlns:a16="http://schemas.microsoft.com/office/drawing/2014/main" id="{340B2F35-3E5C-4D4D-9354-5C64BDF8E9C6}"/>
              </a:ext>
            </a:extLst>
          </p:cNvPr>
          <p:cNvSpPr/>
          <p:nvPr/>
        </p:nvSpPr>
        <p:spPr>
          <a:xfrm>
            <a:off x="1345288" y="3360350"/>
            <a:ext cx="617587" cy="245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b="1">
                <a:solidFill>
                  <a:srgbClr val="ED5408"/>
                </a:solidFill>
              </a:rPr>
              <a:t>一级授权</a:t>
            </a:r>
          </a:p>
        </p:txBody>
      </p:sp>
      <p:sp>
        <p:nvSpPr>
          <p:cNvPr id="154" name="矩形 153">
            <a:extLst>
              <a:ext uri="{FF2B5EF4-FFF2-40B4-BE49-F238E27FC236}">
                <a16:creationId xmlns:a16="http://schemas.microsoft.com/office/drawing/2014/main" id="{514E19D7-CBBD-48F0-BF06-A61ED8BF5386}"/>
              </a:ext>
            </a:extLst>
          </p:cNvPr>
          <p:cNvSpPr/>
          <p:nvPr/>
        </p:nvSpPr>
        <p:spPr>
          <a:xfrm>
            <a:off x="3547705" y="3360350"/>
            <a:ext cx="617587" cy="245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b="1">
                <a:solidFill>
                  <a:srgbClr val="ED5408"/>
                </a:solidFill>
              </a:rPr>
              <a:t>二级授权</a:t>
            </a:r>
          </a:p>
        </p:txBody>
      </p:sp>
      <p:sp>
        <p:nvSpPr>
          <p:cNvPr id="155" name="矩形 154">
            <a:extLst>
              <a:ext uri="{FF2B5EF4-FFF2-40B4-BE49-F238E27FC236}">
                <a16:creationId xmlns:a16="http://schemas.microsoft.com/office/drawing/2014/main" id="{0D2E9DEF-09C7-409F-A775-900098974C8D}"/>
              </a:ext>
            </a:extLst>
          </p:cNvPr>
          <p:cNvSpPr/>
          <p:nvPr/>
        </p:nvSpPr>
        <p:spPr>
          <a:xfrm>
            <a:off x="1702071" y="3673060"/>
            <a:ext cx="546595" cy="376029"/>
          </a:xfrm>
          <a:prstGeom prst="rect">
            <a:avLst/>
          </a:prstGeom>
          <a:solidFill>
            <a:srgbClr val="FBE5D6"/>
          </a:solidFill>
          <a:ln>
            <a:solidFill>
              <a:srgbClr val="ED5408"/>
            </a:solidFill>
          </a:ln>
        </p:spPr>
        <p:txBody>
          <a:bodyPr wrap="square" anchor="ctr">
            <a:noAutofit/>
          </a:bodyPr>
          <a:lstStyle/>
          <a:p>
            <a:pPr algn="ctr"/>
            <a:r>
              <a:rPr lang="zh-CN" altLang="en-US" sz="1200"/>
              <a:t>企业</a:t>
            </a:r>
            <a:r>
              <a:rPr lang="en-US" altLang="zh-CN" sz="1200"/>
              <a:t>A</a:t>
            </a:r>
          </a:p>
        </p:txBody>
      </p:sp>
      <p:sp>
        <p:nvSpPr>
          <p:cNvPr id="156" name="矩形 155">
            <a:extLst>
              <a:ext uri="{FF2B5EF4-FFF2-40B4-BE49-F238E27FC236}">
                <a16:creationId xmlns:a16="http://schemas.microsoft.com/office/drawing/2014/main" id="{0D203185-A99B-409A-BB41-900A4E65BEB4}"/>
              </a:ext>
            </a:extLst>
          </p:cNvPr>
          <p:cNvSpPr/>
          <p:nvPr/>
        </p:nvSpPr>
        <p:spPr>
          <a:xfrm>
            <a:off x="3948375" y="3673060"/>
            <a:ext cx="546595" cy="376029"/>
          </a:xfrm>
          <a:prstGeom prst="rect">
            <a:avLst/>
          </a:prstGeom>
          <a:solidFill>
            <a:srgbClr val="FBE5D6"/>
          </a:solidFill>
          <a:ln>
            <a:solidFill>
              <a:srgbClr val="ED5408"/>
            </a:solidFill>
          </a:ln>
        </p:spPr>
        <p:txBody>
          <a:bodyPr wrap="square" anchor="ctr">
            <a:noAutofit/>
          </a:bodyPr>
          <a:lstStyle/>
          <a:p>
            <a:pPr algn="ctr"/>
            <a:r>
              <a:rPr lang="zh-CN" altLang="en-US" sz="1200"/>
              <a:t>企业</a:t>
            </a:r>
            <a:r>
              <a:rPr lang="en-US" altLang="zh-CN" sz="1200"/>
              <a:t>B</a:t>
            </a:r>
          </a:p>
        </p:txBody>
      </p:sp>
      <p:sp>
        <p:nvSpPr>
          <p:cNvPr id="157" name="流程图: 文档 156">
            <a:extLst>
              <a:ext uri="{FF2B5EF4-FFF2-40B4-BE49-F238E27FC236}">
                <a16:creationId xmlns:a16="http://schemas.microsoft.com/office/drawing/2014/main" id="{8371AA56-3CE9-4BF9-86D3-CBBC99D86BEB}"/>
              </a:ext>
            </a:extLst>
          </p:cNvPr>
          <p:cNvSpPr/>
          <p:nvPr/>
        </p:nvSpPr>
        <p:spPr>
          <a:xfrm>
            <a:off x="2734207" y="3734020"/>
            <a:ext cx="728625" cy="254107"/>
          </a:xfrm>
          <a:prstGeom prst="flowChartDocument">
            <a:avLst/>
          </a:prstGeom>
          <a:solidFill>
            <a:schemeClr val="bg1"/>
          </a:solidFill>
          <a:ln>
            <a:solidFill>
              <a:srgbClr val="F7CBA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i="0" u="none" strike="noStrike" kern="1200" cap="none" spc="0" normalizeH="0" baseline="0" noProof="0">
                <a:ln>
                  <a:noFill/>
                </a:ln>
                <a:solidFill>
                  <a:schemeClr val="tx1"/>
                </a:solidFill>
                <a:effectLst/>
                <a:uLnTx/>
                <a:uFillTx/>
                <a:cs typeface="+mn-ea"/>
                <a:sym typeface="+mn-lt"/>
              </a:rPr>
              <a:t>客户数据</a:t>
            </a:r>
            <a:endParaRPr kumimoji="0" lang="zh-CN" altLang="en-US" sz="1200" i="0" u="none" strike="noStrike" kern="1200" cap="none" spc="0" normalizeH="0" baseline="0" noProof="0" dirty="0">
              <a:ln>
                <a:noFill/>
              </a:ln>
              <a:solidFill>
                <a:schemeClr val="tx1"/>
              </a:solidFill>
              <a:effectLst/>
              <a:uLnTx/>
              <a:uFillTx/>
              <a:cs typeface="+mn-ea"/>
              <a:sym typeface="+mn-lt"/>
            </a:endParaRPr>
          </a:p>
        </p:txBody>
      </p:sp>
      <p:sp>
        <p:nvSpPr>
          <p:cNvPr id="158" name="矩形 157">
            <a:extLst>
              <a:ext uri="{FF2B5EF4-FFF2-40B4-BE49-F238E27FC236}">
                <a16:creationId xmlns:a16="http://schemas.microsoft.com/office/drawing/2014/main" id="{75728014-C042-4518-9F46-05D522B175D0}"/>
              </a:ext>
            </a:extLst>
          </p:cNvPr>
          <p:cNvSpPr/>
          <p:nvPr/>
        </p:nvSpPr>
        <p:spPr>
          <a:xfrm>
            <a:off x="4791887" y="3660883"/>
            <a:ext cx="1026789" cy="376029"/>
          </a:xfrm>
          <a:prstGeom prst="rect">
            <a:avLst/>
          </a:prstGeom>
          <a:solidFill>
            <a:srgbClr val="FBE5D6"/>
          </a:solidFill>
          <a:ln>
            <a:solidFill>
              <a:srgbClr val="ED5408"/>
            </a:solidFill>
          </a:ln>
        </p:spPr>
        <p:txBody>
          <a:bodyPr wrap="square" anchor="ctr">
            <a:noAutofit/>
          </a:bodyPr>
          <a:lstStyle/>
          <a:p>
            <a:pPr algn="ctr"/>
            <a:r>
              <a:rPr lang="zh-CN" altLang="en-US" sz="1200"/>
              <a:t>结果直接授权打印</a:t>
            </a:r>
            <a:endParaRPr lang="en-US" altLang="zh-CN" sz="1200"/>
          </a:p>
        </p:txBody>
      </p:sp>
      <p:cxnSp>
        <p:nvCxnSpPr>
          <p:cNvPr id="159" name="直接箭头连接符 158">
            <a:extLst>
              <a:ext uri="{FF2B5EF4-FFF2-40B4-BE49-F238E27FC236}">
                <a16:creationId xmlns:a16="http://schemas.microsoft.com/office/drawing/2014/main" id="{3D5403E4-66D8-4F04-A6CB-D9511D2766CF}"/>
              </a:ext>
            </a:extLst>
          </p:cNvPr>
          <p:cNvCxnSpPr>
            <a:cxnSpLocks/>
            <a:stCxn id="151" idx="3"/>
            <a:endCxn id="156" idx="1"/>
          </p:cNvCxnSpPr>
          <p:nvPr/>
        </p:nvCxnSpPr>
        <p:spPr>
          <a:xfrm>
            <a:off x="3651457" y="3861075"/>
            <a:ext cx="296918"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直接箭头连接符 159">
            <a:extLst>
              <a:ext uri="{FF2B5EF4-FFF2-40B4-BE49-F238E27FC236}">
                <a16:creationId xmlns:a16="http://schemas.microsoft.com/office/drawing/2014/main" id="{B236AABC-4CFC-485E-AADC-F84C7E348300}"/>
              </a:ext>
            </a:extLst>
          </p:cNvPr>
          <p:cNvCxnSpPr>
            <a:cxnSpLocks/>
            <a:stCxn id="156" idx="2"/>
          </p:cNvCxnSpPr>
          <p:nvPr/>
        </p:nvCxnSpPr>
        <p:spPr>
          <a:xfrm>
            <a:off x="4221673" y="4049088"/>
            <a:ext cx="0" cy="260583"/>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1" name="矩形 160">
            <a:extLst>
              <a:ext uri="{FF2B5EF4-FFF2-40B4-BE49-F238E27FC236}">
                <a16:creationId xmlns:a16="http://schemas.microsoft.com/office/drawing/2014/main" id="{B6974482-196E-4DE1-B69A-88A55C8425F2}"/>
              </a:ext>
            </a:extLst>
          </p:cNvPr>
          <p:cNvSpPr/>
          <p:nvPr/>
        </p:nvSpPr>
        <p:spPr>
          <a:xfrm>
            <a:off x="4035483" y="4283189"/>
            <a:ext cx="1426493" cy="227165"/>
          </a:xfrm>
          <a:prstGeom prst="rect">
            <a:avLst/>
          </a:prstGeom>
          <a:solidFill>
            <a:srgbClr val="FBE5D6"/>
          </a:solidFill>
          <a:ln>
            <a:solidFill>
              <a:srgbClr val="ED5408"/>
            </a:solidFill>
          </a:ln>
        </p:spPr>
        <p:txBody>
          <a:bodyPr wrap="square" anchor="ctr">
            <a:noAutofit/>
          </a:bodyPr>
          <a:lstStyle/>
          <a:p>
            <a:pPr algn="ctr"/>
            <a:r>
              <a:rPr lang="zh-CN" altLang="en-US" sz="1200"/>
              <a:t>获取需求</a:t>
            </a:r>
            <a:endParaRPr lang="en-US" altLang="zh-CN" sz="1200"/>
          </a:p>
        </p:txBody>
      </p:sp>
      <p:cxnSp>
        <p:nvCxnSpPr>
          <p:cNvPr id="162" name="连接符: 肘形 161">
            <a:extLst>
              <a:ext uri="{FF2B5EF4-FFF2-40B4-BE49-F238E27FC236}">
                <a16:creationId xmlns:a16="http://schemas.microsoft.com/office/drawing/2014/main" id="{64656E1E-B033-406B-9DCB-A4E3AAFC0DB5}"/>
              </a:ext>
            </a:extLst>
          </p:cNvPr>
          <p:cNvCxnSpPr>
            <a:cxnSpLocks/>
            <a:stCxn id="161" idx="0"/>
            <a:endCxn id="158" idx="2"/>
          </p:cNvCxnSpPr>
          <p:nvPr/>
        </p:nvCxnSpPr>
        <p:spPr>
          <a:xfrm rot="5400000" flipH="1" flipV="1">
            <a:off x="4903867" y="3881775"/>
            <a:ext cx="246279" cy="556552"/>
          </a:xfrm>
          <a:prstGeom prst="bentConnector3">
            <a:avLst>
              <a:gd name="adj1" fmla="val 50000"/>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直接箭头连接符 162">
            <a:extLst>
              <a:ext uri="{FF2B5EF4-FFF2-40B4-BE49-F238E27FC236}">
                <a16:creationId xmlns:a16="http://schemas.microsoft.com/office/drawing/2014/main" id="{4ECBBDBB-F687-4687-BCC0-EB1299C531D3}"/>
              </a:ext>
            </a:extLst>
          </p:cNvPr>
          <p:cNvCxnSpPr>
            <a:cxnSpLocks/>
            <a:stCxn id="155" idx="3"/>
            <a:endCxn id="157" idx="1"/>
          </p:cNvCxnSpPr>
          <p:nvPr/>
        </p:nvCxnSpPr>
        <p:spPr>
          <a:xfrm>
            <a:off x="2248666" y="3861075"/>
            <a:ext cx="485541"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直接箭头连接符 164">
            <a:extLst>
              <a:ext uri="{FF2B5EF4-FFF2-40B4-BE49-F238E27FC236}">
                <a16:creationId xmlns:a16="http://schemas.microsoft.com/office/drawing/2014/main" id="{59F1E7C9-A90E-4EF2-87ED-9B70DD1C24DC}"/>
              </a:ext>
            </a:extLst>
          </p:cNvPr>
          <p:cNvCxnSpPr>
            <a:cxnSpLocks/>
            <a:stCxn id="153" idx="3"/>
            <a:endCxn id="154" idx="1"/>
          </p:cNvCxnSpPr>
          <p:nvPr/>
        </p:nvCxnSpPr>
        <p:spPr>
          <a:xfrm>
            <a:off x="1962875" y="3488641"/>
            <a:ext cx="1584830"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直接箭头连接符 165">
            <a:extLst>
              <a:ext uri="{FF2B5EF4-FFF2-40B4-BE49-F238E27FC236}">
                <a16:creationId xmlns:a16="http://schemas.microsoft.com/office/drawing/2014/main" id="{26A8326D-F16E-40B0-AD4A-52338C364E75}"/>
              </a:ext>
            </a:extLst>
          </p:cNvPr>
          <p:cNvCxnSpPr>
            <a:cxnSpLocks/>
            <a:stCxn id="167" idx="1"/>
            <a:endCxn id="167" idx="3"/>
          </p:cNvCxnSpPr>
          <p:nvPr/>
        </p:nvCxnSpPr>
        <p:spPr>
          <a:xfrm>
            <a:off x="1962875" y="3471733"/>
            <a:ext cx="617585"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7" name="矩形 166">
            <a:extLst>
              <a:ext uri="{FF2B5EF4-FFF2-40B4-BE49-F238E27FC236}">
                <a16:creationId xmlns:a16="http://schemas.microsoft.com/office/drawing/2014/main" id="{B3ADBD0B-589D-4654-82B1-9661217DD9AE}"/>
              </a:ext>
            </a:extLst>
          </p:cNvPr>
          <p:cNvSpPr/>
          <p:nvPr/>
        </p:nvSpPr>
        <p:spPr>
          <a:xfrm>
            <a:off x="1962875" y="3370126"/>
            <a:ext cx="617585" cy="2032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050">
                <a:solidFill>
                  <a:schemeClr val="tx1"/>
                </a:solidFill>
              </a:rPr>
              <a:t>数据保护职责延伸</a:t>
            </a:r>
          </a:p>
        </p:txBody>
      </p:sp>
      <p:sp>
        <p:nvSpPr>
          <p:cNvPr id="168" name="矩形 167">
            <a:extLst>
              <a:ext uri="{FF2B5EF4-FFF2-40B4-BE49-F238E27FC236}">
                <a16:creationId xmlns:a16="http://schemas.microsoft.com/office/drawing/2014/main" id="{618E52CA-AC45-4C53-B9C1-ED5A35C8E95A}"/>
              </a:ext>
            </a:extLst>
          </p:cNvPr>
          <p:cNvSpPr/>
          <p:nvPr/>
        </p:nvSpPr>
        <p:spPr>
          <a:xfrm>
            <a:off x="5018381" y="3372381"/>
            <a:ext cx="747281" cy="245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b="1">
                <a:solidFill>
                  <a:srgbClr val="ED5408"/>
                </a:solidFill>
              </a:rPr>
              <a:t>三级授权</a:t>
            </a:r>
          </a:p>
        </p:txBody>
      </p:sp>
      <p:sp>
        <p:nvSpPr>
          <p:cNvPr id="169" name="矩形 168">
            <a:extLst>
              <a:ext uri="{FF2B5EF4-FFF2-40B4-BE49-F238E27FC236}">
                <a16:creationId xmlns:a16="http://schemas.microsoft.com/office/drawing/2014/main" id="{B0DA3916-F60C-40EC-850F-1DEB1915F3F6}"/>
              </a:ext>
            </a:extLst>
          </p:cNvPr>
          <p:cNvSpPr/>
          <p:nvPr/>
        </p:nvSpPr>
        <p:spPr>
          <a:xfrm>
            <a:off x="2789727" y="4216300"/>
            <a:ext cx="617587" cy="245888"/>
          </a:xfrm>
          <a:prstGeom prst="rect">
            <a:avLst/>
          </a:prstGeom>
          <a:solidFill>
            <a:srgbClr val="FE863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b="1">
                <a:solidFill>
                  <a:schemeClr val="bg1"/>
                </a:solidFill>
              </a:rPr>
              <a:t>加密</a:t>
            </a:r>
          </a:p>
        </p:txBody>
      </p:sp>
      <p:cxnSp>
        <p:nvCxnSpPr>
          <p:cNvPr id="170" name="直接箭头连接符 169">
            <a:extLst>
              <a:ext uri="{FF2B5EF4-FFF2-40B4-BE49-F238E27FC236}">
                <a16:creationId xmlns:a16="http://schemas.microsoft.com/office/drawing/2014/main" id="{218F1554-FB64-45DA-B7D7-063532A61DA0}"/>
              </a:ext>
            </a:extLst>
          </p:cNvPr>
          <p:cNvCxnSpPr>
            <a:cxnSpLocks/>
            <a:stCxn id="169" idx="0"/>
            <a:endCxn id="151" idx="2"/>
          </p:cNvCxnSpPr>
          <p:nvPr/>
        </p:nvCxnSpPr>
        <p:spPr>
          <a:xfrm flipH="1" flipV="1">
            <a:off x="3098520" y="4073291"/>
            <a:ext cx="1" cy="143008"/>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1" name="矩形 170">
            <a:extLst>
              <a:ext uri="{FF2B5EF4-FFF2-40B4-BE49-F238E27FC236}">
                <a16:creationId xmlns:a16="http://schemas.microsoft.com/office/drawing/2014/main" id="{A625C353-8302-4099-B9A0-359FBC1C1B97}"/>
              </a:ext>
            </a:extLst>
          </p:cNvPr>
          <p:cNvSpPr/>
          <p:nvPr/>
        </p:nvSpPr>
        <p:spPr>
          <a:xfrm>
            <a:off x="418753" y="3723968"/>
            <a:ext cx="979796" cy="531978"/>
          </a:xfrm>
          <a:prstGeom prst="rect">
            <a:avLst/>
          </a:prstGeom>
          <a:noFill/>
        </p:spPr>
        <p:txBody>
          <a:bodyPr wrap="square" anchor="ctr">
            <a:noAutofit/>
          </a:bodyPr>
          <a:lstStyle/>
          <a:p>
            <a:pPr algn="ctr"/>
            <a:r>
              <a:rPr lang="zh-CN" altLang="en-US" sz="1600" b="1">
                <a:solidFill>
                  <a:srgbClr val="ED5408"/>
                </a:solidFill>
              </a:rPr>
              <a:t>未来</a:t>
            </a:r>
            <a:endParaRPr lang="en-US" altLang="zh-CN" sz="1600" b="1">
              <a:solidFill>
                <a:srgbClr val="ED5408"/>
              </a:solidFill>
            </a:endParaRPr>
          </a:p>
        </p:txBody>
      </p:sp>
      <p:sp>
        <p:nvSpPr>
          <p:cNvPr id="175" name="矩形 174">
            <a:extLst>
              <a:ext uri="{FF2B5EF4-FFF2-40B4-BE49-F238E27FC236}">
                <a16:creationId xmlns:a16="http://schemas.microsoft.com/office/drawing/2014/main" id="{A82FD143-85A1-4956-A8BF-14C4B36FF8FC}"/>
              </a:ext>
            </a:extLst>
          </p:cNvPr>
          <p:cNvSpPr/>
          <p:nvPr/>
        </p:nvSpPr>
        <p:spPr>
          <a:xfrm>
            <a:off x="6432521" y="3520888"/>
            <a:ext cx="1286480" cy="880473"/>
          </a:xfrm>
          <a:prstGeom prst="rect">
            <a:avLst/>
          </a:prstGeom>
          <a:solidFill>
            <a:schemeClr val="bg1">
              <a:lumMod val="9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600" b="1">
                <a:solidFill>
                  <a:srgbClr val="00B050"/>
                </a:solidFill>
              </a:rPr>
              <a:t>数据安全得到保障</a:t>
            </a:r>
            <a:endParaRPr lang="en-US" altLang="zh-CN" sz="1600" b="1">
              <a:solidFill>
                <a:srgbClr val="00B050"/>
              </a:solidFill>
            </a:endParaRPr>
          </a:p>
        </p:txBody>
      </p:sp>
      <p:cxnSp>
        <p:nvCxnSpPr>
          <p:cNvPr id="177" name="直接箭头连接符 176">
            <a:extLst>
              <a:ext uri="{FF2B5EF4-FFF2-40B4-BE49-F238E27FC236}">
                <a16:creationId xmlns:a16="http://schemas.microsoft.com/office/drawing/2014/main" id="{B667B73F-B307-46A0-A2D5-DEE802D5D8F3}"/>
              </a:ext>
            </a:extLst>
          </p:cNvPr>
          <p:cNvCxnSpPr>
            <a:cxnSpLocks/>
          </p:cNvCxnSpPr>
          <p:nvPr/>
        </p:nvCxnSpPr>
        <p:spPr>
          <a:xfrm>
            <a:off x="4221673" y="3483294"/>
            <a:ext cx="796708"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8" name="矩形 177">
            <a:extLst>
              <a:ext uri="{FF2B5EF4-FFF2-40B4-BE49-F238E27FC236}">
                <a16:creationId xmlns:a16="http://schemas.microsoft.com/office/drawing/2014/main" id="{3484054C-65A1-4BB0-ACFB-B560DEE6161B}"/>
              </a:ext>
            </a:extLst>
          </p:cNvPr>
          <p:cNvSpPr/>
          <p:nvPr/>
        </p:nvSpPr>
        <p:spPr>
          <a:xfrm>
            <a:off x="2789727" y="4570139"/>
            <a:ext cx="3155463" cy="254227"/>
          </a:xfrm>
          <a:prstGeom prst="rect">
            <a:avLst/>
          </a:prstGeom>
          <a:solidFill>
            <a:srgbClr val="FE8637"/>
          </a:solidFill>
          <a:ln w="19050">
            <a:solidFill>
              <a:srgbClr val="FF0000"/>
            </a:solidFill>
          </a:ln>
        </p:spPr>
        <p:txBody>
          <a:bodyPr wrap="square" anchor="ctr">
            <a:noAutofit/>
          </a:bodyPr>
          <a:lstStyle/>
          <a:p>
            <a:pPr algn="ctr"/>
            <a:r>
              <a:rPr lang="zh-CN" altLang="en-US" sz="1400" b="1">
                <a:solidFill>
                  <a:schemeClr val="bg1"/>
                </a:solidFill>
              </a:rPr>
              <a:t>密文运算</a:t>
            </a:r>
            <a:r>
              <a:rPr lang="en-US" altLang="zh-CN" sz="1400" b="1">
                <a:solidFill>
                  <a:schemeClr val="bg1"/>
                </a:solidFill>
              </a:rPr>
              <a:t>&amp;</a:t>
            </a:r>
            <a:r>
              <a:rPr lang="zh-CN" altLang="en-US" sz="1400" b="1">
                <a:solidFill>
                  <a:schemeClr val="bg1"/>
                </a:solidFill>
              </a:rPr>
              <a:t>使用环境</a:t>
            </a:r>
            <a:endParaRPr lang="en-US" altLang="zh-CN" sz="1400" b="1">
              <a:solidFill>
                <a:schemeClr val="bg1"/>
              </a:solidFill>
            </a:endParaRPr>
          </a:p>
        </p:txBody>
      </p:sp>
      <p:sp>
        <p:nvSpPr>
          <p:cNvPr id="179" name="矩形 178">
            <a:extLst>
              <a:ext uri="{FF2B5EF4-FFF2-40B4-BE49-F238E27FC236}">
                <a16:creationId xmlns:a16="http://schemas.microsoft.com/office/drawing/2014/main" id="{1BEFF12C-51F9-4967-9296-50E68D64B773}"/>
              </a:ext>
            </a:extLst>
          </p:cNvPr>
          <p:cNvSpPr/>
          <p:nvPr/>
        </p:nvSpPr>
        <p:spPr>
          <a:xfrm>
            <a:off x="371475" y="1755334"/>
            <a:ext cx="7455190" cy="383907"/>
          </a:xfrm>
          <a:prstGeom prst="rect">
            <a:avLst/>
          </a:prstGeom>
          <a:solidFill>
            <a:srgbClr val="ED5408"/>
          </a:solid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defRPr/>
            </a:pPr>
            <a:r>
              <a:rPr lang="zh-CN" altLang="en-US" b="1">
                <a:solidFill>
                  <a:schemeClr val="bg1"/>
                </a:solidFill>
                <a:latin typeface="Arial" panose="020B0604020202020204" pitchFamily="34" charset="0"/>
                <a:ea typeface="STKaiti" panose="02010600040101010101" pitchFamily="2" charset="-122"/>
                <a:sym typeface="Arial" panose="020B0604020202020204" pitchFamily="34" charset="0"/>
              </a:rPr>
              <a:t>企业间数据交换场景</a:t>
            </a:r>
            <a:endParaRPr kumimoji="0" lang="zh-CN" altLang="en-US" b="1" i="0" u="none" strike="noStrike" kern="1200" cap="none" spc="0" normalizeH="0" baseline="0" noProof="0" dirty="0">
              <a:ln>
                <a:noFill/>
              </a:ln>
              <a:solidFill>
                <a:schemeClr val="bg1"/>
              </a:solidFill>
              <a:effectLst/>
              <a:uLnTx/>
              <a:uFillTx/>
              <a:latin typeface="Arial" panose="020B0604020202020204" pitchFamily="34" charset="0"/>
              <a:ea typeface="STKaiti" panose="02010600040101010101" pitchFamily="2" charset="-122"/>
              <a:sym typeface="Arial" panose="020B0604020202020204" pitchFamily="34" charset="0"/>
            </a:endParaRPr>
          </a:p>
        </p:txBody>
      </p:sp>
      <p:sp>
        <p:nvSpPr>
          <p:cNvPr id="70" name="矩形 69">
            <a:extLst>
              <a:ext uri="{FF2B5EF4-FFF2-40B4-BE49-F238E27FC236}">
                <a16:creationId xmlns:a16="http://schemas.microsoft.com/office/drawing/2014/main" id="{C4559535-AD46-47D2-AD20-C51E96CE3A5A}"/>
              </a:ext>
            </a:extLst>
          </p:cNvPr>
          <p:cNvSpPr/>
          <p:nvPr/>
        </p:nvSpPr>
        <p:spPr>
          <a:xfrm>
            <a:off x="3495926" y="2683753"/>
            <a:ext cx="1286480" cy="237190"/>
          </a:xfrm>
          <a:prstGeom prst="rect">
            <a:avLst/>
          </a:prstGeom>
          <a:solidFill>
            <a:schemeClr val="bg1">
              <a:lumMod val="9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600" b="1">
                <a:solidFill>
                  <a:srgbClr val="FF0000"/>
                </a:solidFill>
              </a:rPr>
              <a:t>数据易被复制</a:t>
            </a:r>
            <a:endParaRPr lang="en-US" altLang="zh-CN" sz="1600" b="1">
              <a:solidFill>
                <a:srgbClr val="FF0000"/>
              </a:solidFill>
            </a:endParaRPr>
          </a:p>
        </p:txBody>
      </p:sp>
    </p:spTree>
    <p:extLst>
      <p:ext uri="{BB962C8B-B14F-4D97-AF65-F5344CB8AC3E}">
        <p14:creationId xmlns:p14="http://schemas.microsoft.com/office/powerpoint/2010/main" val="4006943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8D9714AD-10AE-4F59-811A-D2A2197EA45A}"/>
              </a:ext>
            </a:extLst>
          </p:cNvPr>
          <p:cNvGraphicFramePr>
            <a:graphicFrameLocks noChangeAspect="1"/>
          </p:cNvGraphicFramePr>
          <p:nvPr>
            <p:custDataLst>
              <p:tags r:id="rId1"/>
            </p:custDataLst>
            <p:extLst>
              <p:ext uri="{D42A27DB-BD31-4B8C-83A1-F6EECF244321}">
                <p14:modId xmlns:p14="http://schemas.microsoft.com/office/powerpoint/2010/main" val="396584345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幻灯片" r:id="rId3" imgW="415" imgH="416" progId="TCLayout.ActiveDocument.1">
                  <p:embed/>
                </p:oleObj>
              </mc:Choice>
              <mc:Fallback>
                <p:oleObj name="think-cell 幻灯片" r:id="rId3" imgW="415" imgH="416" progId="TCLayout.ActiveDocument.1">
                  <p:embed/>
                  <p:pic>
                    <p:nvPicPr>
                      <p:cNvPr id="3" name="对象 2" hidden="1">
                        <a:extLst>
                          <a:ext uri="{FF2B5EF4-FFF2-40B4-BE49-F238E27FC236}">
                            <a16:creationId xmlns:a16="http://schemas.microsoft.com/office/drawing/2014/main" id="{8D9714AD-10AE-4F59-811A-D2A2197EA45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7" name="矩形 96">
            <a:extLst>
              <a:ext uri="{FF2B5EF4-FFF2-40B4-BE49-F238E27FC236}">
                <a16:creationId xmlns:a16="http://schemas.microsoft.com/office/drawing/2014/main" id="{88861EEC-57B1-48FC-AAFF-692F68F2AF65}"/>
              </a:ext>
            </a:extLst>
          </p:cNvPr>
          <p:cNvSpPr/>
          <p:nvPr/>
        </p:nvSpPr>
        <p:spPr>
          <a:xfrm>
            <a:off x="8129276" y="1755339"/>
            <a:ext cx="3654738" cy="3332719"/>
          </a:xfrm>
          <a:prstGeom prst="rect">
            <a:avLst/>
          </a:prstGeom>
          <a:solidFill>
            <a:schemeClr val="bg1"/>
          </a:solidFill>
          <a:ln>
            <a:solidFill>
              <a:srgbClr val="FE8637"/>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zh-CN" altLang="en-US">
              <a:solidFill>
                <a:schemeClr val="tx1"/>
              </a:solidFill>
            </a:endParaRPr>
          </a:p>
        </p:txBody>
      </p:sp>
      <p:sp>
        <p:nvSpPr>
          <p:cNvPr id="94" name="矩形 93"/>
          <p:cNvSpPr/>
          <p:nvPr/>
        </p:nvSpPr>
        <p:spPr>
          <a:xfrm>
            <a:off x="371475" y="5303799"/>
            <a:ext cx="11412538" cy="897885"/>
          </a:xfrm>
          <a:prstGeom prst="rect">
            <a:avLst/>
          </a:prstGeom>
          <a:solidFill>
            <a:schemeClr val="bg1"/>
          </a:solidFill>
          <a:ln>
            <a:solidFill>
              <a:srgbClr val="FE8637"/>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zh-CN" altLang="en-US">
              <a:solidFill>
                <a:schemeClr val="tx1"/>
              </a:solidFill>
            </a:endParaRPr>
          </a:p>
        </p:txBody>
      </p:sp>
      <p:sp>
        <p:nvSpPr>
          <p:cNvPr id="2" name="标题 1"/>
          <p:cNvSpPr>
            <a:spLocks noGrp="1"/>
          </p:cNvSpPr>
          <p:nvPr>
            <p:ph type="title"/>
          </p:nvPr>
        </p:nvSpPr>
        <p:spPr>
          <a:xfrm>
            <a:off x="708152" y="249899"/>
            <a:ext cx="10024504" cy="641784"/>
          </a:xfrm>
        </p:spPr>
        <p:txBody>
          <a:bodyPr>
            <a:normAutofit/>
          </a:bodyPr>
          <a:lstStyle/>
          <a:p>
            <a:r>
              <a:rPr lang="en-US" altLang="zh-CN" sz="2200">
                <a:solidFill>
                  <a:srgbClr val="ED5408"/>
                </a:solidFill>
              </a:rPr>
              <a:t>Themis</a:t>
            </a:r>
            <a:r>
              <a:rPr lang="zh-CN" altLang="en-US" sz="2200">
                <a:solidFill>
                  <a:srgbClr val="ED5408"/>
                </a:solidFill>
              </a:rPr>
              <a:t>应用场景三：</a:t>
            </a:r>
            <a:r>
              <a:rPr lang="zh-CN" altLang="en-US" sz="2200"/>
              <a:t>政府收集企业数据场景应用</a:t>
            </a:r>
          </a:p>
        </p:txBody>
      </p:sp>
      <p:grpSp>
        <p:nvGrpSpPr>
          <p:cNvPr id="106" name="组合 105">
            <a:extLst>
              <a:ext uri="{FF2B5EF4-FFF2-40B4-BE49-F238E27FC236}">
                <a16:creationId xmlns:a16="http://schemas.microsoft.com/office/drawing/2014/main" id="{EFC541ED-C371-43C8-8EFE-FE482BD2FADE}"/>
              </a:ext>
            </a:extLst>
          </p:cNvPr>
          <p:cNvGrpSpPr/>
          <p:nvPr/>
        </p:nvGrpSpPr>
        <p:grpSpPr>
          <a:xfrm>
            <a:off x="3148918" y="5606052"/>
            <a:ext cx="249592" cy="299061"/>
            <a:chOff x="2966058" y="3440589"/>
            <a:chExt cx="249592" cy="299061"/>
          </a:xfrm>
        </p:grpSpPr>
        <p:sp>
          <p:nvSpPr>
            <p:cNvPr id="109" name="燕尾形 48">
              <a:extLst>
                <a:ext uri="{FF2B5EF4-FFF2-40B4-BE49-F238E27FC236}">
                  <a16:creationId xmlns:a16="http://schemas.microsoft.com/office/drawing/2014/main" id="{4ED5CCE1-4A82-41E7-8D6E-DA7B99D95D26}"/>
                </a:ext>
              </a:extLst>
            </p:cNvPr>
            <p:cNvSpPr/>
            <p:nvPr/>
          </p:nvSpPr>
          <p:spPr bwMode="auto">
            <a:xfrm>
              <a:off x="2966058" y="3479255"/>
              <a:ext cx="129094" cy="221730"/>
            </a:xfrm>
            <a:prstGeom prst="chevron">
              <a:avLst/>
            </a:prstGeom>
            <a:solidFill>
              <a:srgbClr val="5B9BD5">
                <a:lumMod val="20000"/>
                <a:lumOff val="80000"/>
              </a:srgbClr>
            </a:solidFill>
            <a:ln w="12700" cap="flat" cmpd="sng" algn="ctr">
              <a:noFill/>
              <a:prstDash val="solid"/>
              <a:round/>
              <a:headEnd type="none" w="med" len="med"/>
              <a:tailEnd type="none" w="med" len="med"/>
            </a:ln>
            <a:effectLst/>
          </p:spPr>
          <p:txBody>
            <a:bodyPr vert="horz" wrap="square" lIns="18288" tIns="18288" rIns="18288" bIns="18288" numCol="1" rtlCol="0" anchor="ctr" anchorCtr="1" compatLnSpc="1">
              <a:prstTxWarp prst="textNoShape">
                <a:avLst/>
              </a:prstTxWarp>
            </a:bodyPr>
            <a:lstStyle/>
            <a:p>
              <a:pPr marL="0" marR="0" lvl="0" indent="0" algn="ctr" defTabSz="873125" eaLnBrk="0" fontAlgn="base" latinLnBrk="0" hangingPunct="0">
                <a:lnSpc>
                  <a:spcPct val="100000"/>
                </a:lnSpc>
                <a:spcBef>
                  <a:spcPct val="50000"/>
                </a:spcBef>
                <a:spcAft>
                  <a:spcPct val="0"/>
                </a:spcAft>
                <a:buClr>
                  <a:srgbClr val="FFCC00"/>
                </a:buClr>
                <a:buSzPct val="75000"/>
                <a:buFont typeface="Wingdings" pitchFamily="2" charset="2"/>
                <a:buNone/>
                <a:tabLst/>
                <a:defRPr/>
              </a:pPr>
              <a:endParaRPr kumimoji="0" lang="zh-CN" altLang="en-US" sz="1400" b="1" i="0" u="none" strike="noStrike" kern="0" cap="none" spc="0" normalizeH="0" baseline="0" noProof="0">
                <a:ln>
                  <a:noFill/>
                </a:ln>
                <a:solidFill>
                  <a:prstClr val="white"/>
                </a:solidFill>
                <a:effectLst/>
                <a:uLnTx/>
                <a:uFillTx/>
                <a:cs typeface="Arial" panose="020B0604020202020204" pitchFamily="34" charset="0"/>
              </a:endParaRPr>
            </a:p>
          </p:txBody>
        </p:sp>
        <p:sp>
          <p:nvSpPr>
            <p:cNvPr id="110" name="燕尾形 49">
              <a:extLst>
                <a:ext uri="{FF2B5EF4-FFF2-40B4-BE49-F238E27FC236}">
                  <a16:creationId xmlns:a16="http://schemas.microsoft.com/office/drawing/2014/main" id="{A102CD2B-29B6-4612-9DDD-D84A27EEB354}"/>
                </a:ext>
              </a:extLst>
            </p:cNvPr>
            <p:cNvSpPr/>
            <p:nvPr/>
          </p:nvSpPr>
          <p:spPr bwMode="auto">
            <a:xfrm>
              <a:off x="3059446" y="3440589"/>
              <a:ext cx="156204" cy="299061"/>
            </a:xfrm>
            <a:prstGeom prst="chevron">
              <a:avLst/>
            </a:prstGeom>
            <a:solidFill>
              <a:srgbClr val="F66400"/>
            </a:solidFill>
            <a:ln w="12700" cap="flat" cmpd="sng" algn="ctr">
              <a:noFill/>
              <a:prstDash val="solid"/>
              <a:round/>
              <a:headEnd type="none" w="med" len="med"/>
              <a:tailEnd type="none" w="med" len="med"/>
            </a:ln>
            <a:effectLst/>
          </p:spPr>
          <p:txBody>
            <a:bodyPr vert="horz" wrap="square" lIns="18288" tIns="18288" rIns="18288" bIns="18288" numCol="1" rtlCol="0" anchor="ctr" anchorCtr="1" compatLnSpc="1">
              <a:prstTxWarp prst="textNoShape">
                <a:avLst/>
              </a:prstTxWarp>
            </a:bodyPr>
            <a:lstStyle/>
            <a:p>
              <a:pPr marL="0" marR="0" lvl="0" indent="0" algn="ctr" defTabSz="873125" eaLnBrk="0" fontAlgn="base" latinLnBrk="0" hangingPunct="0">
                <a:lnSpc>
                  <a:spcPct val="100000"/>
                </a:lnSpc>
                <a:spcBef>
                  <a:spcPct val="50000"/>
                </a:spcBef>
                <a:spcAft>
                  <a:spcPct val="0"/>
                </a:spcAft>
                <a:buClr>
                  <a:srgbClr val="FFCC00"/>
                </a:buClr>
                <a:buSzPct val="75000"/>
                <a:buFont typeface="Wingdings" pitchFamily="2" charset="2"/>
                <a:buNone/>
                <a:tabLst/>
                <a:defRPr/>
              </a:pPr>
              <a:endParaRPr kumimoji="0" lang="zh-CN" altLang="en-US" sz="1400" b="1" i="0" u="none" strike="noStrike" kern="0" cap="none" spc="0" normalizeH="0" baseline="0" noProof="0">
                <a:ln>
                  <a:noFill/>
                </a:ln>
                <a:solidFill>
                  <a:prstClr val="white"/>
                </a:solidFill>
                <a:effectLst/>
                <a:uLnTx/>
                <a:uFillTx/>
                <a:cs typeface="Arial" panose="020B0604020202020204" pitchFamily="34" charset="0"/>
              </a:endParaRPr>
            </a:p>
          </p:txBody>
        </p:sp>
      </p:grpSp>
      <p:sp>
        <p:nvSpPr>
          <p:cNvPr id="107" name="object 26">
            <a:extLst>
              <a:ext uri="{FF2B5EF4-FFF2-40B4-BE49-F238E27FC236}">
                <a16:creationId xmlns:a16="http://schemas.microsoft.com/office/drawing/2014/main" id="{F60BF57F-7BDC-411E-A935-DEA2F7079D0F}"/>
              </a:ext>
            </a:extLst>
          </p:cNvPr>
          <p:cNvSpPr/>
          <p:nvPr/>
        </p:nvSpPr>
        <p:spPr>
          <a:xfrm>
            <a:off x="3545414" y="5341562"/>
            <a:ext cx="1080770" cy="828040"/>
          </a:xfrm>
          <a:custGeom>
            <a:avLst/>
            <a:gdLst/>
            <a:ahLst/>
            <a:cxnLst/>
            <a:rect l="l" t="t" r="r" b="b"/>
            <a:pathLst>
              <a:path w="1080770" h="828039">
                <a:moveTo>
                  <a:pt x="942594" y="0"/>
                </a:moveTo>
                <a:lnTo>
                  <a:pt x="137922" y="0"/>
                </a:lnTo>
                <a:lnTo>
                  <a:pt x="94317" y="7028"/>
                </a:lnTo>
                <a:lnTo>
                  <a:pt x="56455" y="26602"/>
                </a:lnTo>
                <a:lnTo>
                  <a:pt x="26602" y="56455"/>
                </a:lnTo>
                <a:lnTo>
                  <a:pt x="7028" y="94317"/>
                </a:lnTo>
                <a:lnTo>
                  <a:pt x="0" y="137922"/>
                </a:lnTo>
                <a:lnTo>
                  <a:pt x="0" y="689610"/>
                </a:lnTo>
                <a:lnTo>
                  <a:pt x="7028" y="733214"/>
                </a:lnTo>
                <a:lnTo>
                  <a:pt x="26602" y="771076"/>
                </a:lnTo>
                <a:lnTo>
                  <a:pt x="56455" y="800929"/>
                </a:lnTo>
                <a:lnTo>
                  <a:pt x="94317" y="820503"/>
                </a:lnTo>
                <a:lnTo>
                  <a:pt x="137922" y="827532"/>
                </a:lnTo>
                <a:lnTo>
                  <a:pt x="942594" y="827532"/>
                </a:lnTo>
                <a:lnTo>
                  <a:pt x="986198" y="820503"/>
                </a:lnTo>
                <a:lnTo>
                  <a:pt x="1024060" y="800929"/>
                </a:lnTo>
                <a:lnTo>
                  <a:pt x="1053913" y="771076"/>
                </a:lnTo>
                <a:lnTo>
                  <a:pt x="1073487" y="733214"/>
                </a:lnTo>
                <a:lnTo>
                  <a:pt x="1080515" y="689610"/>
                </a:lnTo>
                <a:lnTo>
                  <a:pt x="1080515" y="137922"/>
                </a:lnTo>
                <a:lnTo>
                  <a:pt x="1073487" y="94317"/>
                </a:lnTo>
                <a:lnTo>
                  <a:pt x="1053913" y="56455"/>
                </a:lnTo>
                <a:lnTo>
                  <a:pt x="1024060" y="26602"/>
                </a:lnTo>
                <a:lnTo>
                  <a:pt x="986198" y="7028"/>
                </a:lnTo>
                <a:lnTo>
                  <a:pt x="942594" y="0"/>
                </a:lnTo>
                <a:close/>
              </a:path>
            </a:pathLst>
          </a:custGeom>
          <a:solidFill>
            <a:srgbClr val="FDDCCC"/>
          </a:solidFill>
          <a:ln w="19050">
            <a:noFill/>
          </a:ln>
        </p:spPr>
        <p:txBody>
          <a:bodyPr wrap="square" lIns="0" tIns="0" rIns="0" bIns="0" rtlCol="0" anchor="ctr"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prstClr val="black"/>
                </a:solidFill>
                <a:effectLst/>
                <a:uLnTx/>
                <a:uFillTx/>
                <a:cs typeface="+mn-ea"/>
                <a:sym typeface="+mn-lt"/>
              </a:rPr>
              <a:t>全密文传输</a:t>
            </a:r>
            <a:endParaRPr kumimoji="0" lang="en-US" altLang="zh-CN" sz="1400" b="0" i="0" u="none" strike="noStrike" kern="0" cap="none" spc="0" normalizeH="0" baseline="0" noProof="0">
              <a:ln>
                <a:noFill/>
              </a:ln>
              <a:solidFill>
                <a:prstClr val="black"/>
              </a:solidFill>
              <a:effectLst/>
              <a:uLnTx/>
              <a:uFillTx/>
              <a:cs typeface="+mn-ea"/>
              <a:sym typeface="+mn-lt"/>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prstClr val="black"/>
                </a:solidFill>
                <a:effectLst/>
                <a:uLnTx/>
                <a:uFillTx/>
                <a:cs typeface="+mn-ea"/>
                <a:sym typeface="+mn-lt"/>
              </a:rPr>
              <a:t>授权使用</a:t>
            </a:r>
            <a:endParaRPr kumimoji="0" sz="1400" b="0" i="0" u="none" strike="noStrike" kern="0" cap="none" spc="0" normalizeH="0" baseline="0" noProof="0" dirty="0">
              <a:ln>
                <a:noFill/>
              </a:ln>
              <a:solidFill>
                <a:prstClr val="black"/>
              </a:solidFill>
              <a:effectLst/>
              <a:uLnTx/>
              <a:uFillTx/>
              <a:cs typeface="+mn-ea"/>
              <a:sym typeface="+mn-lt"/>
            </a:endParaRPr>
          </a:p>
        </p:txBody>
      </p:sp>
      <p:sp>
        <p:nvSpPr>
          <p:cNvPr id="108" name="object 26">
            <a:extLst>
              <a:ext uri="{FF2B5EF4-FFF2-40B4-BE49-F238E27FC236}">
                <a16:creationId xmlns:a16="http://schemas.microsoft.com/office/drawing/2014/main" id="{ED937346-C09B-4869-80ED-F0308CAB1CCB}"/>
              </a:ext>
            </a:extLst>
          </p:cNvPr>
          <p:cNvSpPr/>
          <p:nvPr/>
        </p:nvSpPr>
        <p:spPr>
          <a:xfrm>
            <a:off x="1921244" y="5341562"/>
            <a:ext cx="1080770" cy="828040"/>
          </a:xfrm>
          <a:custGeom>
            <a:avLst/>
            <a:gdLst/>
            <a:ahLst/>
            <a:cxnLst/>
            <a:rect l="l" t="t" r="r" b="b"/>
            <a:pathLst>
              <a:path w="1080770" h="828039">
                <a:moveTo>
                  <a:pt x="942594" y="0"/>
                </a:moveTo>
                <a:lnTo>
                  <a:pt x="137922" y="0"/>
                </a:lnTo>
                <a:lnTo>
                  <a:pt x="94317" y="7028"/>
                </a:lnTo>
                <a:lnTo>
                  <a:pt x="56455" y="26602"/>
                </a:lnTo>
                <a:lnTo>
                  <a:pt x="26602" y="56455"/>
                </a:lnTo>
                <a:lnTo>
                  <a:pt x="7028" y="94317"/>
                </a:lnTo>
                <a:lnTo>
                  <a:pt x="0" y="137922"/>
                </a:lnTo>
                <a:lnTo>
                  <a:pt x="0" y="689610"/>
                </a:lnTo>
                <a:lnTo>
                  <a:pt x="7028" y="733214"/>
                </a:lnTo>
                <a:lnTo>
                  <a:pt x="26602" y="771076"/>
                </a:lnTo>
                <a:lnTo>
                  <a:pt x="56455" y="800929"/>
                </a:lnTo>
                <a:lnTo>
                  <a:pt x="94317" y="820503"/>
                </a:lnTo>
                <a:lnTo>
                  <a:pt x="137922" y="827532"/>
                </a:lnTo>
                <a:lnTo>
                  <a:pt x="942594" y="827532"/>
                </a:lnTo>
                <a:lnTo>
                  <a:pt x="986198" y="820503"/>
                </a:lnTo>
                <a:lnTo>
                  <a:pt x="1024060" y="800929"/>
                </a:lnTo>
                <a:lnTo>
                  <a:pt x="1053913" y="771076"/>
                </a:lnTo>
                <a:lnTo>
                  <a:pt x="1073487" y="733214"/>
                </a:lnTo>
                <a:lnTo>
                  <a:pt x="1080515" y="689610"/>
                </a:lnTo>
                <a:lnTo>
                  <a:pt x="1080515" y="137922"/>
                </a:lnTo>
                <a:lnTo>
                  <a:pt x="1073487" y="94317"/>
                </a:lnTo>
                <a:lnTo>
                  <a:pt x="1053913" y="56455"/>
                </a:lnTo>
                <a:lnTo>
                  <a:pt x="1024060" y="26602"/>
                </a:lnTo>
                <a:lnTo>
                  <a:pt x="986198" y="7028"/>
                </a:lnTo>
                <a:lnTo>
                  <a:pt x="942594" y="0"/>
                </a:lnTo>
                <a:close/>
              </a:path>
            </a:pathLst>
          </a:custGeom>
          <a:solidFill>
            <a:srgbClr val="777C84">
              <a:lumMod val="20000"/>
              <a:lumOff val="80000"/>
            </a:srgbClr>
          </a:solidFill>
        </p:spPr>
        <p:txBody>
          <a:bodyPr wrap="square" lIns="0" tIns="0" rIns="0" bIns="0" rtlCol="0" anchor="ctr"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400" kern="0" noProof="0">
                <a:solidFill>
                  <a:prstClr val="black"/>
                </a:solidFill>
                <a:cs typeface="+mn-ea"/>
                <a:sym typeface="+mn-lt"/>
              </a:rPr>
              <a:t>数据</a:t>
            </a:r>
            <a:endParaRPr kumimoji="0" lang="en-US" altLang="zh-CN" sz="1400" b="0" i="0" u="none" strike="noStrike" kern="0" cap="none" spc="0" normalizeH="0" baseline="0" noProof="0">
              <a:ln>
                <a:noFill/>
              </a:ln>
              <a:solidFill>
                <a:prstClr val="black"/>
              </a:solidFill>
              <a:effectLst/>
              <a:uLnTx/>
              <a:uFillTx/>
              <a:cs typeface="+mn-ea"/>
              <a:sym typeface="+mn-lt"/>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prstClr val="black"/>
                </a:solidFill>
                <a:effectLst/>
                <a:uLnTx/>
                <a:uFillTx/>
                <a:cs typeface="+mn-ea"/>
                <a:sym typeface="+mn-lt"/>
              </a:rPr>
              <a:t>明文传输</a:t>
            </a:r>
            <a:endParaRPr kumimoji="0" sz="1400" b="0" i="0" u="none" strike="noStrike" kern="0" cap="none" spc="0" normalizeH="0" baseline="0" noProof="0" dirty="0">
              <a:ln>
                <a:noFill/>
              </a:ln>
              <a:solidFill>
                <a:prstClr val="black"/>
              </a:solidFill>
              <a:effectLst/>
              <a:uLnTx/>
              <a:uFillTx/>
              <a:cs typeface="+mn-ea"/>
              <a:sym typeface="+mn-lt"/>
            </a:endParaRPr>
          </a:p>
        </p:txBody>
      </p:sp>
      <p:grpSp>
        <p:nvGrpSpPr>
          <p:cNvPr id="112" name="组合 111">
            <a:extLst>
              <a:ext uri="{FF2B5EF4-FFF2-40B4-BE49-F238E27FC236}">
                <a16:creationId xmlns:a16="http://schemas.microsoft.com/office/drawing/2014/main" id="{236C22D6-CD6A-4132-8E6E-01D599034FE9}"/>
              </a:ext>
            </a:extLst>
          </p:cNvPr>
          <p:cNvGrpSpPr/>
          <p:nvPr/>
        </p:nvGrpSpPr>
        <p:grpSpPr>
          <a:xfrm>
            <a:off x="6501468" y="5606052"/>
            <a:ext cx="249592" cy="299061"/>
            <a:chOff x="2966058" y="3440589"/>
            <a:chExt cx="249592" cy="299061"/>
          </a:xfrm>
        </p:grpSpPr>
        <p:sp>
          <p:nvSpPr>
            <p:cNvPr id="115" name="燕尾形 63">
              <a:extLst>
                <a:ext uri="{FF2B5EF4-FFF2-40B4-BE49-F238E27FC236}">
                  <a16:creationId xmlns:a16="http://schemas.microsoft.com/office/drawing/2014/main" id="{A11A086A-D7F1-477E-B832-F60C4C19B487}"/>
                </a:ext>
              </a:extLst>
            </p:cNvPr>
            <p:cNvSpPr/>
            <p:nvPr/>
          </p:nvSpPr>
          <p:spPr bwMode="auto">
            <a:xfrm>
              <a:off x="2966058" y="3479255"/>
              <a:ext cx="129094" cy="221730"/>
            </a:xfrm>
            <a:prstGeom prst="chevron">
              <a:avLst/>
            </a:prstGeom>
            <a:solidFill>
              <a:srgbClr val="5B9BD5">
                <a:lumMod val="20000"/>
                <a:lumOff val="80000"/>
              </a:srgbClr>
            </a:solidFill>
            <a:ln w="12700" cap="flat" cmpd="sng" algn="ctr">
              <a:noFill/>
              <a:prstDash val="solid"/>
              <a:round/>
              <a:headEnd type="none" w="med" len="med"/>
              <a:tailEnd type="none" w="med" len="med"/>
            </a:ln>
            <a:effectLst/>
          </p:spPr>
          <p:txBody>
            <a:bodyPr vert="horz" wrap="square" lIns="18288" tIns="18288" rIns="18288" bIns="18288" numCol="1" rtlCol="0" anchor="ctr" anchorCtr="1" compatLnSpc="1">
              <a:prstTxWarp prst="textNoShape">
                <a:avLst/>
              </a:prstTxWarp>
            </a:bodyPr>
            <a:lstStyle/>
            <a:p>
              <a:pPr marL="0" marR="0" lvl="0" indent="0" algn="ctr" defTabSz="873125" eaLnBrk="0" fontAlgn="base" latinLnBrk="0" hangingPunct="0">
                <a:lnSpc>
                  <a:spcPct val="100000"/>
                </a:lnSpc>
                <a:spcBef>
                  <a:spcPct val="50000"/>
                </a:spcBef>
                <a:spcAft>
                  <a:spcPct val="0"/>
                </a:spcAft>
                <a:buClr>
                  <a:srgbClr val="FFCC00"/>
                </a:buClr>
                <a:buSzPct val="75000"/>
                <a:buFont typeface="Wingdings" pitchFamily="2" charset="2"/>
                <a:buNone/>
                <a:tabLst/>
                <a:defRPr/>
              </a:pPr>
              <a:endParaRPr kumimoji="0" lang="zh-CN" altLang="en-US" sz="1400" b="1" i="0" u="none" strike="noStrike" kern="0" cap="none" spc="0" normalizeH="0" baseline="0" noProof="0">
                <a:ln>
                  <a:noFill/>
                </a:ln>
                <a:solidFill>
                  <a:prstClr val="white"/>
                </a:solidFill>
                <a:effectLst/>
                <a:uLnTx/>
                <a:uFillTx/>
                <a:cs typeface="Arial" panose="020B0604020202020204" pitchFamily="34" charset="0"/>
              </a:endParaRPr>
            </a:p>
          </p:txBody>
        </p:sp>
        <p:sp>
          <p:nvSpPr>
            <p:cNvPr id="116" name="燕尾形 64">
              <a:extLst>
                <a:ext uri="{FF2B5EF4-FFF2-40B4-BE49-F238E27FC236}">
                  <a16:creationId xmlns:a16="http://schemas.microsoft.com/office/drawing/2014/main" id="{6F0CE61F-8D3E-437A-93EA-8713CFB744AF}"/>
                </a:ext>
              </a:extLst>
            </p:cNvPr>
            <p:cNvSpPr/>
            <p:nvPr/>
          </p:nvSpPr>
          <p:spPr bwMode="auto">
            <a:xfrm>
              <a:off x="3059446" y="3440589"/>
              <a:ext cx="156204" cy="299061"/>
            </a:xfrm>
            <a:prstGeom prst="chevron">
              <a:avLst/>
            </a:prstGeom>
            <a:solidFill>
              <a:srgbClr val="F66400"/>
            </a:solidFill>
            <a:ln w="12700" cap="flat" cmpd="sng" algn="ctr">
              <a:noFill/>
              <a:prstDash val="solid"/>
              <a:round/>
              <a:headEnd type="none" w="med" len="med"/>
              <a:tailEnd type="none" w="med" len="med"/>
            </a:ln>
            <a:effectLst/>
          </p:spPr>
          <p:txBody>
            <a:bodyPr vert="horz" wrap="square" lIns="18288" tIns="18288" rIns="18288" bIns="18288" numCol="1" rtlCol="0" anchor="ctr" anchorCtr="1" compatLnSpc="1">
              <a:prstTxWarp prst="textNoShape">
                <a:avLst/>
              </a:prstTxWarp>
            </a:bodyPr>
            <a:lstStyle/>
            <a:p>
              <a:pPr marL="0" marR="0" lvl="0" indent="0" algn="ctr" defTabSz="873125" eaLnBrk="0" fontAlgn="base" latinLnBrk="0" hangingPunct="0">
                <a:lnSpc>
                  <a:spcPct val="100000"/>
                </a:lnSpc>
                <a:spcBef>
                  <a:spcPct val="50000"/>
                </a:spcBef>
                <a:spcAft>
                  <a:spcPct val="0"/>
                </a:spcAft>
                <a:buClr>
                  <a:srgbClr val="FFCC00"/>
                </a:buClr>
                <a:buSzPct val="75000"/>
                <a:buFont typeface="Wingdings" pitchFamily="2" charset="2"/>
                <a:buNone/>
                <a:tabLst/>
                <a:defRPr/>
              </a:pPr>
              <a:endParaRPr kumimoji="0" lang="zh-CN" altLang="en-US" sz="1400" b="1" i="0" u="none" strike="noStrike" kern="0" cap="none" spc="0" normalizeH="0" baseline="0" noProof="0">
                <a:ln>
                  <a:noFill/>
                </a:ln>
                <a:solidFill>
                  <a:prstClr val="white"/>
                </a:solidFill>
                <a:effectLst/>
                <a:uLnTx/>
                <a:uFillTx/>
                <a:cs typeface="Arial" panose="020B0604020202020204" pitchFamily="34" charset="0"/>
              </a:endParaRPr>
            </a:p>
          </p:txBody>
        </p:sp>
      </p:grpSp>
      <p:sp>
        <p:nvSpPr>
          <p:cNvPr id="113" name="object 26">
            <a:extLst>
              <a:ext uri="{FF2B5EF4-FFF2-40B4-BE49-F238E27FC236}">
                <a16:creationId xmlns:a16="http://schemas.microsoft.com/office/drawing/2014/main" id="{FDF72CB9-2970-4BBE-96A4-A0BD522D1865}"/>
              </a:ext>
            </a:extLst>
          </p:cNvPr>
          <p:cNvSpPr/>
          <p:nvPr/>
        </p:nvSpPr>
        <p:spPr>
          <a:xfrm>
            <a:off x="6897964" y="5341562"/>
            <a:ext cx="1080770" cy="828040"/>
          </a:xfrm>
          <a:custGeom>
            <a:avLst/>
            <a:gdLst/>
            <a:ahLst/>
            <a:cxnLst/>
            <a:rect l="l" t="t" r="r" b="b"/>
            <a:pathLst>
              <a:path w="1080770" h="828039">
                <a:moveTo>
                  <a:pt x="942594" y="0"/>
                </a:moveTo>
                <a:lnTo>
                  <a:pt x="137922" y="0"/>
                </a:lnTo>
                <a:lnTo>
                  <a:pt x="94317" y="7028"/>
                </a:lnTo>
                <a:lnTo>
                  <a:pt x="56455" y="26602"/>
                </a:lnTo>
                <a:lnTo>
                  <a:pt x="26602" y="56455"/>
                </a:lnTo>
                <a:lnTo>
                  <a:pt x="7028" y="94317"/>
                </a:lnTo>
                <a:lnTo>
                  <a:pt x="0" y="137922"/>
                </a:lnTo>
                <a:lnTo>
                  <a:pt x="0" y="689610"/>
                </a:lnTo>
                <a:lnTo>
                  <a:pt x="7028" y="733214"/>
                </a:lnTo>
                <a:lnTo>
                  <a:pt x="26602" y="771076"/>
                </a:lnTo>
                <a:lnTo>
                  <a:pt x="56455" y="800929"/>
                </a:lnTo>
                <a:lnTo>
                  <a:pt x="94317" y="820503"/>
                </a:lnTo>
                <a:lnTo>
                  <a:pt x="137922" y="827532"/>
                </a:lnTo>
                <a:lnTo>
                  <a:pt x="942594" y="827532"/>
                </a:lnTo>
                <a:lnTo>
                  <a:pt x="986198" y="820503"/>
                </a:lnTo>
                <a:lnTo>
                  <a:pt x="1024060" y="800929"/>
                </a:lnTo>
                <a:lnTo>
                  <a:pt x="1053913" y="771076"/>
                </a:lnTo>
                <a:lnTo>
                  <a:pt x="1073487" y="733214"/>
                </a:lnTo>
                <a:lnTo>
                  <a:pt x="1080515" y="689610"/>
                </a:lnTo>
                <a:lnTo>
                  <a:pt x="1080515" y="137922"/>
                </a:lnTo>
                <a:lnTo>
                  <a:pt x="1073487" y="94317"/>
                </a:lnTo>
                <a:lnTo>
                  <a:pt x="1053913" y="56455"/>
                </a:lnTo>
                <a:lnTo>
                  <a:pt x="1024060" y="26602"/>
                </a:lnTo>
                <a:lnTo>
                  <a:pt x="986198" y="7028"/>
                </a:lnTo>
                <a:lnTo>
                  <a:pt x="942594" y="0"/>
                </a:lnTo>
                <a:close/>
              </a:path>
            </a:pathLst>
          </a:custGeom>
          <a:solidFill>
            <a:srgbClr val="FDDCCC"/>
          </a:solidFill>
          <a:ln w="19050">
            <a:noFill/>
          </a:ln>
        </p:spPr>
        <p:txBody>
          <a:bodyPr wrap="square" lIns="0" tIns="0" rIns="0" bIns="0" rtlCol="0" anchor="ctr" anchorCtr="1"/>
          <a:lstStyle/>
          <a:p>
            <a:pPr algn="ctr"/>
            <a:r>
              <a:rPr lang="zh-CN" altLang="en-US" sz="1400" kern="0">
                <a:solidFill>
                  <a:prstClr val="black"/>
                </a:solidFill>
                <a:cs typeface="+mn-ea"/>
                <a:sym typeface="+mn-lt"/>
              </a:rPr>
              <a:t>模块化嵌入</a:t>
            </a:r>
            <a:r>
              <a:rPr lang="en-US" altLang="zh-CN" sz="1400" kern="0">
                <a:solidFill>
                  <a:prstClr val="black"/>
                </a:solidFill>
                <a:cs typeface="+mn-ea"/>
                <a:sym typeface="+mn-lt"/>
              </a:rPr>
              <a:t>OA/</a:t>
            </a:r>
            <a:r>
              <a:rPr lang="zh-CN" altLang="en-US" sz="1400" kern="0">
                <a:solidFill>
                  <a:prstClr val="black"/>
                </a:solidFill>
                <a:cs typeface="+mn-ea"/>
                <a:sym typeface="+mn-lt"/>
              </a:rPr>
              <a:t>业务平台</a:t>
            </a:r>
            <a:endParaRPr lang="zh-CN" altLang="en-US" sz="1400" kern="0" dirty="0">
              <a:solidFill>
                <a:prstClr val="black"/>
              </a:solidFill>
              <a:cs typeface="+mn-ea"/>
              <a:sym typeface="+mn-lt"/>
            </a:endParaRPr>
          </a:p>
        </p:txBody>
      </p:sp>
      <p:sp>
        <p:nvSpPr>
          <p:cNvPr id="114" name="object 26">
            <a:extLst>
              <a:ext uri="{FF2B5EF4-FFF2-40B4-BE49-F238E27FC236}">
                <a16:creationId xmlns:a16="http://schemas.microsoft.com/office/drawing/2014/main" id="{2C0FB3E3-EACB-4B32-A0FD-085A6A3E5C08}"/>
              </a:ext>
            </a:extLst>
          </p:cNvPr>
          <p:cNvSpPr/>
          <p:nvPr/>
        </p:nvSpPr>
        <p:spPr>
          <a:xfrm>
            <a:off x="5273794" y="5341562"/>
            <a:ext cx="1080770" cy="828040"/>
          </a:xfrm>
          <a:custGeom>
            <a:avLst/>
            <a:gdLst/>
            <a:ahLst/>
            <a:cxnLst/>
            <a:rect l="l" t="t" r="r" b="b"/>
            <a:pathLst>
              <a:path w="1080770" h="828039">
                <a:moveTo>
                  <a:pt x="942594" y="0"/>
                </a:moveTo>
                <a:lnTo>
                  <a:pt x="137922" y="0"/>
                </a:lnTo>
                <a:lnTo>
                  <a:pt x="94317" y="7028"/>
                </a:lnTo>
                <a:lnTo>
                  <a:pt x="56455" y="26602"/>
                </a:lnTo>
                <a:lnTo>
                  <a:pt x="26602" y="56455"/>
                </a:lnTo>
                <a:lnTo>
                  <a:pt x="7028" y="94317"/>
                </a:lnTo>
                <a:lnTo>
                  <a:pt x="0" y="137922"/>
                </a:lnTo>
                <a:lnTo>
                  <a:pt x="0" y="689610"/>
                </a:lnTo>
                <a:lnTo>
                  <a:pt x="7028" y="733214"/>
                </a:lnTo>
                <a:lnTo>
                  <a:pt x="26602" y="771076"/>
                </a:lnTo>
                <a:lnTo>
                  <a:pt x="56455" y="800929"/>
                </a:lnTo>
                <a:lnTo>
                  <a:pt x="94317" y="820503"/>
                </a:lnTo>
                <a:lnTo>
                  <a:pt x="137922" y="827532"/>
                </a:lnTo>
                <a:lnTo>
                  <a:pt x="942594" y="827532"/>
                </a:lnTo>
                <a:lnTo>
                  <a:pt x="986198" y="820503"/>
                </a:lnTo>
                <a:lnTo>
                  <a:pt x="1024060" y="800929"/>
                </a:lnTo>
                <a:lnTo>
                  <a:pt x="1053913" y="771076"/>
                </a:lnTo>
                <a:lnTo>
                  <a:pt x="1073487" y="733214"/>
                </a:lnTo>
                <a:lnTo>
                  <a:pt x="1080515" y="689610"/>
                </a:lnTo>
                <a:lnTo>
                  <a:pt x="1080515" y="137922"/>
                </a:lnTo>
                <a:lnTo>
                  <a:pt x="1073487" y="94317"/>
                </a:lnTo>
                <a:lnTo>
                  <a:pt x="1053913" y="56455"/>
                </a:lnTo>
                <a:lnTo>
                  <a:pt x="1024060" y="26602"/>
                </a:lnTo>
                <a:lnTo>
                  <a:pt x="986198" y="7028"/>
                </a:lnTo>
                <a:lnTo>
                  <a:pt x="942594" y="0"/>
                </a:lnTo>
                <a:close/>
              </a:path>
            </a:pathLst>
          </a:custGeom>
          <a:solidFill>
            <a:srgbClr val="777C84">
              <a:lumMod val="20000"/>
              <a:lumOff val="80000"/>
            </a:srgbClr>
          </a:solidFill>
        </p:spPr>
        <p:txBody>
          <a:bodyPr wrap="square" lIns="0" tIns="0" rIns="0" bIns="0" rtlCol="0" anchor="ctr"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prstClr val="black"/>
                </a:solidFill>
                <a:effectLst/>
                <a:uLnTx/>
                <a:uFillTx/>
                <a:cs typeface="+mn-ea"/>
                <a:sym typeface="+mn-lt"/>
              </a:rPr>
              <a:t>新建平行</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prstClr val="black"/>
                </a:solidFill>
                <a:effectLst/>
                <a:uLnTx/>
                <a:uFillTx/>
                <a:cs typeface="+mn-ea"/>
                <a:sym typeface="+mn-lt"/>
              </a:rPr>
              <a:t>系统</a:t>
            </a:r>
            <a:endParaRPr kumimoji="0" lang="zh-CN" altLang="en-US" sz="1400" b="0" i="0" u="none" strike="noStrike" kern="0" cap="none" spc="0" normalizeH="0" baseline="0" noProof="0" dirty="0">
              <a:ln>
                <a:noFill/>
              </a:ln>
              <a:solidFill>
                <a:prstClr val="black"/>
              </a:solidFill>
              <a:effectLst/>
              <a:uLnTx/>
              <a:uFillTx/>
              <a:cs typeface="+mn-ea"/>
              <a:sym typeface="+mn-lt"/>
            </a:endParaRPr>
          </a:p>
        </p:txBody>
      </p:sp>
      <p:grpSp>
        <p:nvGrpSpPr>
          <p:cNvPr id="118" name="组合 117">
            <a:extLst>
              <a:ext uri="{FF2B5EF4-FFF2-40B4-BE49-F238E27FC236}">
                <a16:creationId xmlns:a16="http://schemas.microsoft.com/office/drawing/2014/main" id="{EC7083A2-0FDC-4C4E-9250-6C9263B16CA8}"/>
              </a:ext>
            </a:extLst>
          </p:cNvPr>
          <p:cNvGrpSpPr/>
          <p:nvPr/>
        </p:nvGrpSpPr>
        <p:grpSpPr>
          <a:xfrm>
            <a:off x="9854018" y="5606052"/>
            <a:ext cx="249592" cy="299061"/>
            <a:chOff x="2966058" y="3440589"/>
            <a:chExt cx="249592" cy="299061"/>
          </a:xfrm>
        </p:grpSpPr>
        <p:sp>
          <p:nvSpPr>
            <p:cNvPr id="121" name="燕尾形 75">
              <a:extLst>
                <a:ext uri="{FF2B5EF4-FFF2-40B4-BE49-F238E27FC236}">
                  <a16:creationId xmlns:a16="http://schemas.microsoft.com/office/drawing/2014/main" id="{ECC06D66-8E30-49F6-8DC0-6A0CBCEEE511}"/>
                </a:ext>
              </a:extLst>
            </p:cNvPr>
            <p:cNvSpPr/>
            <p:nvPr/>
          </p:nvSpPr>
          <p:spPr bwMode="auto">
            <a:xfrm>
              <a:off x="2966058" y="3479255"/>
              <a:ext cx="129094" cy="221730"/>
            </a:xfrm>
            <a:prstGeom prst="chevron">
              <a:avLst/>
            </a:prstGeom>
            <a:solidFill>
              <a:srgbClr val="5B9BD5">
                <a:lumMod val="20000"/>
                <a:lumOff val="80000"/>
              </a:srgbClr>
            </a:solidFill>
            <a:ln w="12700" cap="flat" cmpd="sng" algn="ctr">
              <a:noFill/>
              <a:prstDash val="solid"/>
              <a:round/>
              <a:headEnd type="none" w="med" len="med"/>
              <a:tailEnd type="none" w="med" len="med"/>
            </a:ln>
            <a:effectLst/>
          </p:spPr>
          <p:txBody>
            <a:bodyPr vert="horz" wrap="square" lIns="18288" tIns="18288" rIns="18288" bIns="18288" numCol="1" rtlCol="0" anchor="ctr" anchorCtr="1" compatLnSpc="1">
              <a:prstTxWarp prst="textNoShape">
                <a:avLst/>
              </a:prstTxWarp>
            </a:bodyPr>
            <a:lstStyle/>
            <a:p>
              <a:pPr marL="0" marR="0" lvl="0" indent="0" algn="ctr" defTabSz="873125" eaLnBrk="0" fontAlgn="base" latinLnBrk="0" hangingPunct="0">
                <a:lnSpc>
                  <a:spcPct val="100000"/>
                </a:lnSpc>
                <a:spcBef>
                  <a:spcPct val="50000"/>
                </a:spcBef>
                <a:spcAft>
                  <a:spcPct val="0"/>
                </a:spcAft>
                <a:buClr>
                  <a:srgbClr val="FFCC00"/>
                </a:buClr>
                <a:buSzPct val="75000"/>
                <a:buFont typeface="Wingdings" pitchFamily="2" charset="2"/>
                <a:buNone/>
                <a:tabLst/>
                <a:defRPr/>
              </a:pPr>
              <a:endParaRPr kumimoji="0" lang="zh-CN" altLang="en-US" sz="1400" b="1" i="0" u="none" strike="noStrike" kern="0" cap="none" spc="0" normalizeH="0" baseline="0" noProof="0">
                <a:ln>
                  <a:noFill/>
                </a:ln>
                <a:solidFill>
                  <a:prstClr val="white"/>
                </a:solidFill>
                <a:effectLst/>
                <a:uLnTx/>
                <a:uFillTx/>
                <a:cs typeface="Arial" panose="020B0604020202020204" pitchFamily="34" charset="0"/>
              </a:endParaRPr>
            </a:p>
          </p:txBody>
        </p:sp>
        <p:sp>
          <p:nvSpPr>
            <p:cNvPr id="122" name="燕尾形 76">
              <a:extLst>
                <a:ext uri="{FF2B5EF4-FFF2-40B4-BE49-F238E27FC236}">
                  <a16:creationId xmlns:a16="http://schemas.microsoft.com/office/drawing/2014/main" id="{DED70B8A-A8DE-4409-A5D8-A38F77515B4D}"/>
                </a:ext>
              </a:extLst>
            </p:cNvPr>
            <p:cNvSpPr/>
            <p:nvPr/>
          </p:nvSpPr>
          <p:spPr bwMode="auto">
            <a:xfrm>
              <a:off x="3059446" y="3440589"/>
              <a:ext cx="156204" cy="299061"/>
            </a:xfrm>
            <a:prstGeom prst="chevron">
              <a:avLst/>
            </a:prstGeom>
            <a:solidFill>
              <a:srgbClr val="F66400"/>
            </a:solidFill>
            <a:ln w="12700" cap="flat" cmpd="sng" algn="ctr">
              <a:noFill/>
              <a:prstDash val="solid"/>
              <a:round/>
              <a:headEnd type="none" w="med" len="med"/>
              <a:tailEnd type="none" w="med" len="med"/>
            </a:ln>
            <a:effectLst/>
          </p:spPr>
          <p:txBody>
            <a:bodyPr vert="horz" wrap="square" lIns="18288" tIns="18288" rIns="18288" bIns="18288" numCol="1" rtlCol="0" anchor="ctr" anchorCtr="1" compatLnSpc="1">
              <a:prstTxWarp prst="textNoShape">
                <a:avLst/>
              </a:prstTxWarp>
            </a:bodyPr>
            <a:lstStyle/>
            <a:p>
              <a:pPr marL="0" marR="0" lvl="0" indent="0" algn="ctr" defTabSz="873125" eaLnBrk="0" fontAlgn="base" latinLnBrk="0" hangingPunct="0">
                <a:lnSpc>
                  <a:spcPct val="100000"/>
                </a:lnSpc>
                <a:spcBef>
                  <a:spcPct val="50000"/>
                </a:spcBef>
                <a:spcAft>
                  <a:spcPct val="0"/>
                </a:spcAft>
                <a:buClr>
                  <a:srgbClr val="FFCC00"/>
                </a:buClr>
                <a:buSzPct val="75000"/>
                <a:buFont typeface="Wingdings" pitchFamily="2" charset="2"/>
                <a:buNone/>
                <a:tabLst/>
                <a:defRPr/>
              </a:pPr>
              <a:endParaRPr kumimoji="0" lang="zh-CN" altLang="en-US" sz="1400" b="1" i="0" u="none" strike="noStrike" kern="0" cap="none" spc="0" normalizeH="0" baseline="0" noProof="0">
                <a:ln>
                  <a:noFill/>
                </a:ln>
                <a:solidFill>
                  <a:prstClr val="white"/>
                </a:solidFill>
                <a:effectLst/>
                <a:uLnTx/>
                <a:uFillTx/>
                <a:cs typeface="Arial" panose="020B0604020202020204" pitchFamily="34" charset="0"/>
              </a:endParaRPr>
            </a:p>
          </p:txBody>
        </p:sp>
      </p:grpSp>
      <p:sp>
        <p:nvSpPr>
          <p:cNvPr id="119" name="object 26">
            <a:extLst>
              <a:ext uri="{FF2B5EF4-FFF2-40B4-BE49-F238E27FC236}">
                <a16:creationId xmlns:a16="http://schemas.microsoft.com/office/drawing/2014/main" id="{3BC5D539-2B3C-4BC7-838C-9D978C8C7219}"/>
              </a:ext>
            </a:extLst>
          </p:cNvPr>
          <p:cNvSpPr/>
          <p:nvPr/>
        </p:nvSpPr>
        <p:spPr>
          <a:xfrm>
            <a:off x="10250514" y="5341562"/>
            <a:ext cx="1080770" cy="828040"/>
          </a:xfrm>
          <a:custGeom>
            <a:avLst/>
            <a:gdLst/>
            <a:ahLst/>
            <a:cxnLst/>
            <a:rect l="l" t="t" r="r" b="b"/>
            <a:pathLst>
              <a:path w="1080770" h="828039">
                <a:moveTo>
                  <a:pt x="942594" y="0"/>
                </a:moveTo>
                <a:lnTo>
                  <a:pt x="137922" y="0"/>
                </a:lnTo>
                <a:lnTo>
                  <a:pt x="94317" y="7028"/>
                </a:lnTo>
                <a:lnTo>
                  <a:pt x="56455" y="26602"/>
                </a:lnTo>
                <a:lnTo>
                  <a:pt x="26602" y="56455"/>
                </a:lnTo>
                <a:lnTo>
                  <a:pt x="7028" y="94317"/>
                </a:lnTo>
                <a:lnTo>
                  <a:pt x="0" y="137922"/>
                </a:lnTo>
                <a:lnTo>
                  <a:pt x="0" y="689610"/>
                </a:lnTo>
                <a:lnTo>
                  <a:pt x="7028" y="733214"/>
                </a:lnTo>
                <a:lnTo>
                  <a:pt x="26602" y="771076"/>
                </a:lnTo>
                <a:lnTo>
                  <a:pt x="56455" y="800929"/>
                </a:lnTo>
                <a:lnTo>
                  <a:pt x="94317" y="820503"/>
                </a:lnTo>
                <a:lnTo>
                  <a:pt x="137922" y="827532"/>
                </a:lnTo>
                <a:lnTo>
                  <a:pt x="942594" y="827532"/>
                </a:lnTo>
                <a:lnTo>
                  <a:pt x="986198" y="820503"/>
                </a:lnTo>
                <a:lnTo>
                  <a:pt x="1024060" y="800929"/>
                </a:lnTo>
                <a:lnTo>
                  <a:pt x="1053913" y="771076"/>
                </a:lnTo>
                <a:lnTo>
                  <a:pt x="1073487" y="733214"/>
                </a:lnTo>
                <a:lnTo>
                  <a:pt x="1080515" y="689610"/>
                </a:lnTo>
                <a:lnTo>
                  <a:pt x="1080515" y="137922"/>
                </a:lnTo>
                <a:lnTo>
                  <a:pt x="1073487" y="94317"/>
                </a:lnTo>
                <a:lnTo>
                  <a:pt x="1053913" y="56455"/>
                </a:lnTo>
                <a:lnTo>
                  <a:pt x="1024060" y="26602"/>
                </a:lnTo>
                <a:lnTo>
                  <a:pt x="986198" y="7028"/>
                </a:lnTo>
                <a:lnTo>
                  <a:pt x="942594" y="0"/>
                </a:lnTo>
                <a:close/>
              </a:path>
            </a:pathLst>
          </a:custGeom>
          <a:solidFill>
            <a:srgbClr val="FDDCCC"/>
          </a:solidFill>
          <a:ln w="19050">
            <a:noFill/>
          </a:ln>
        </p:spPr>
        <p:txBody>
          <a:bodyPr wrap="square" lIns="0" tIns="0" rIns="0" bIns="0" rtlCol="0" anchor="ctr" anchorCtr="1"/>
          <a:lstStyle/>
          <a:p>
            <a:pPr algn="ctr"/>
            <a:r>
              <a:rPr lang="zh-CN" altLang="en-US" sz="1400" kern="0">
                <a:solidFill>
                  <a:prstClr val="black"/>
                </a:solidFill>
                <a:cs typeface="+mn-ea"/>
                <a:sym typeface="+mn-lt"/>
              </a:rPr>
              <a:t>高危行为</a:t>
            </a:r>
            <a:endParaRPr lang="en-US" altLang="zh-CN" sz="1400" kern="0">
              <a:solidFill>
                <a:prstClr val="black"/>
              </a:solidFill>
              <a:cs typeface="+mn-ea"/>
              <a:sym typeface="+mn-lt"/>
            </a:endParaRPr>
          </a:p>
          <a:p>
            <a:pPr algn="ctr"/>
            <a:r>
              <a:rPr lang="zh-CN" altLang="en-US" sz="1400" kern="0">
                <a:solidFill>
                  <a:prstClr val="black"/>
                </a:solidFill>
                <a:cs typeface="+mn-ea"/>
                <a:sym typeface="+mn-lt"/>
              </a:rPr>
              <a:t>预警</a:t>
            </a:r>
            <a:endParaRPr lang="zh-CN" altLang="en-US" sz="1400" kern="0" dirty="0">
              <a:solidFill>
                <a:prstClr val="black"/>
              </a:solidFill>
              <a:cs typeface="+mn-ea"/>
              <a:sym typeface="+mn-lt"/>
            </a:endParaRPr>
          </a:p>
        </p:txBody>
      </p:sp>
      <p:sp>
        <p:nvSpPr>
          <p:cNvPr id="120" name="object 26">
            <a:extLst>
              <a:ext uri="{FF2B5EF4-FFF2-40B4-BE49-F238E27FC236}">
                <a16:creationId xmlns:a16="http://schemas.microsoft.com/office/drawing/2014/main" id="{D0E9B503-B813-4026-9C43-6324C2D13F50}"/>
              </a:ext>
            </a:extLst>
          </p:cNvPr>
          <p:cNvSpPr/>
          <p:nvPr/>
        </p:nvSpPr>
        <p:spPr>
          <a:xfrm>
            <a:off x="8626344" y="5341562"/>
            <a:ext cx="1080770" cy="828040"/>
          </a:xfrm>
          <a:custGeom>
            <a:avLst/>
            <a:gdLst/>
            <a:ahLst/>
            <a:cxnLst/>
            <a:rect l="l" t="t" r="r" b="b"/>
            <a:pathLst>
              <a:path w="1080770" h="828039">
                <a:moveTo>
                  <a:pt x="942594" y="0"/>
                </a:moveTo>
                <a:lnTo>
                  <a:pt x="137922" y="0"/>
                </a:lnTo>
                <a:lnTo>
                  <a:pt x="94317" y="7028"/>
                </a:lnTo>
                <a:lnTo>
                  <a:pt x="56455" y="26602"/>
                </a:lnTo>
                <a:lnTo>
                  <a:pt x="26602" y="56455"/>
                </a:lnTo>
                <a:lnTo>
                  <a:pt x="7028" y="94317"/>
                </a:lnTo>
                <a:lnTo>
                  <a:pt x="0" y="137922"/>
                </a:lnTo>
                <a:lnTo>
                  <a:pt x="0" y="689610"/>
                </a:lnTo>
                <a:lnTo>
                  <a:pt x="7028" y="733214"/>
                </a:lnTo>
                <a:lnTo>
                  <a:pt x="26602" y="771076"/>
                </a:lnTo>
                <a:lnTo>
                  <a:pt x="56455" y="800929"/>
                </a:lnTo>
                <a:lnTo>
                  <a:pt x="94317" y="820503"/>
                </a:lnTo>
                <a:lnTo>
                  <a:pt x="137922" y="827532"/>
                </a:lnTo>
                <a:lnTo>
                  <a:pt x="942594" y="827532"/>
                </a:lnTo>
                <a:lnTo>
                  <a:pt x="986198" y="820503"/>
                </a:lnTo>
                <a:lnTo>
                  <a:pt x="1024060" y="800929"/>
                </a:lnTo>
                <a:lnTo>
                  <a:pt x="1053913" y="771076"/>
                </a:lnTo>
                <a:lnTo>
                  <a:pt x="1073487" y="733214"/>
                </a:lnTo>
                <a:lnTo>
                  <a:pt x="1080515" y="689610"/>
                </a:lnTo>
                <a:lnTo>
                  <a:pt x="1080515" y="137922"/>
                </a:lnTo>
                <a:lnTo>
                  <a:pt x="1073487" y="94317"/>
                </a:lnTo>
                <a:lnTo>
                  <a:pt x="1053913" y="56455"/>
                </a:lnTo>
                <a:lnTo>
                  <a:pt x="1024060" y="26602"/>
                </a:lnTo>
                <a:lnTo>
                  <a:pt x="986198" y="7028"/>
                </a:lnTo>
                <a:lnTo>
                  <a:pt x="942594" y="0"/>
                </a:lnTo>
                <a:close/>
              </a:path>
            </a:pathLst>
          </a:custGeom>
          <a:solidFill>
            <a:srgbClr val="777C84">
              <a:lumMod val="20000"/>
              <a:lumOff val="80000"/>
            </a:srgbClr>
          </a:solidFill>
        </p:spPr>
        <p:txBody>
          <a:bodyPr wrap="square" lIns="0" tIns="0" rIns="0" bIns="0" rtlCol="0" anchor="ctr"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prstClr val="black"/>
                </a:solidFill>
                <a:effectLst/>
                <a:uLnTx/>
                <a:uFillTx/>
                <a:cs typeface="+mn-ea"/>
                <a:sym typeface="+mn-lt"/>
              </a:rPr>
              <a:t>操作日志</a:t>
            </a:r>
            <a:endParaRPr kumimoji="0" lang="en-US" altLang="zh-CN" sz="1400" b="0" i="0" u="none" strike="noStrike" kern="0" cap="none" spc="0" normalizeH="0" baseline="0" noProof="0">
              <a:ln>
                <a:noFill/>
              </a:ln>
              <a:solidFill>
                <a:prstClr val="black"/>
              </a:solidFill>
              <a:effectLst/>
              <a:uLnTx/>
              <a:uFillTx/>
              <a:cs typeface="+mn-ea"/>
              <a:sym typeface="+mn-lt"/>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prstClr val="black"/>
                </a:solidFill>
                <a:effectLst/>
                <a:uLnTx/>
                <a:uFillTx/>
                <a:cs typeface="+mn-ea"/>
                <a:sym typeface="+mn-lt"/>
              </a:rPr>
              <a:t>监控</a:t>
            </a:r>
            <a:endParaRPr kumimoji="0" lang="zh-CN" altLang="en-US" sz="1400" b="0" i="0" u="none" strike="noStrike" kern="0" cap="none" spc="0" normalizeH="0" baseline="0" noProof="0" dirty="0">
              <a:ln>
                <a:noFill/>
              </a:ln>
              <a:solidFill>
                <a:prstClr val="black"/>
              </a:solidFill>
              <a:effectLst/>
              <a:uLnTx/>
              <a:uFillTx/>
              <a:cs typeface="+mn-ea"/>
              <a:sym typeface="+mn-lt"/>
            </a:endParaRPr>
          </a:p>
        </p:txBody>
      </p:sp>
      <p:sp>
        <p:nvSpPr>
          <p:cNvPr id="4" name="矩形 3"/>
          <p:cNvSpPr/>
          <p:nvPr/>
        </p:nvSpPr>
        <p:spPr>
          <a:xfrm>
            <a:off x="371475" y="1097602"/>
            <a:ext cx="11412538" cy="418447"/>
          </a:xfrm>
          <a:prstGeom prst="rect">
            <a:avLst/>
          </a:prstGeom>
          <a:solidFill>
            <a:schemeClr val="bg1"/>
          </a:solidFill>
          <a:ln>
            <a:solidFill>
              <a:srgbClr val="FE8637"/>
            </a:solidFill>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b="1">
                <a:solidFill>
                  <a:srgbClr val="ED5408"/>
                </a:solidFill>
              </a:rPr>
              <a:t>核心痛点：</a:t>
            </a:r>
            <a:r>
              <a:rPr lang="zh-CN" altLang="en-US">
                <a:solidFill>
                  <a:schemeClr val="tx1"/>
                </a:solidFill>
              </a:rPr>
              <a:t>现有明文收集方式存在数据丢失隐患、而一旦使用加密数据，不同节点及机构对数据的使用将受限</a:t>
            </a:r>
          </a:p>
        </p:txBody>
      </p:sp>
      <p:sp>
        <p:nvSpPr>
          <p:cNvPr id="7" name="矩形 6"/>
          <p:cNvSpPr/>
          <p:nvPr/>
        </p:nvSpPr>
        <p:spPr>
          <a:xfrm>
            <a:off x="359709" y="5616605"/>
            <a:ext cx="1338828" cy="369332"/>
          </a:xfrm>
          <a:prstGeom prst="rect">
            <a:avLst/>
          </a:prstGeom>
        </p:spPr>
        <p:txBody>
          <a:bodyPr wrap="none">
            <a:spAutoFit/>
          </a:bodyPr>
          <a:lstStyle/>
          <a:p>
            <a:r>
              <a:rPr lang="zh-CN" altLang="en-US" b="1">
                <a:solidFill>
                  <a:srgbClr val="ED5408"/>
                </a:solidFill>
              </a:rPr>
              <a:t>核心优化点</a:t>
            </a:r>
            <a:endParaRPr lang="zh-CN" altLang="en-US"/>
          </a:p>
        </p:txBody>
      </p:sp>
      <p:sp>
        <p:nvSpPr>
          <p:cNvPr id="140" name="矩形 139">
            <a:extLst>
              <a:ext uri="{FF2B5EF4-FFF2-40B4-BE49-F238E27FC236}">
                <a16:creationId xmlns:a16="http://schemas.microsoft.com/office/drawing/2014/main" id="{09633DE2-B1E9-4643-9BE3-767658DF2AA7}"/>
              </a:ext>
            </a:extLst>
          </p:cNvPr>
          <p:cNvSpPr/>
          <p:nvPr/>
        </p:nvSpPr>
        <p:spPr>
          <a:xfrm>
            <a:off x="371475" y="1927255"/>
            <a:ext cx="7455190" cy="3160803"/>
          </a:xfrm>
          <a:prstGeom prst="rect">
            <a:avLst/>
          </a:prstGeom>
          <a:solidFill>
            <a:schemeClr val="bg1"/>
          </a:solidFill>
          <a:ln>
            <a:solidFill>
              <a:srgbClr val="ED5408"/>
            </a:solidFill>
          </a:ln>
          <a:effectLst/>
        </p:spPr>
        <p:txBody>
          <a:bodyPr wrap="square">
            <a:noAutofit/>
          </a:bodyPr>
          <a:lstStyle/>
          <a:p>
            <a:pPr algn="ctr"/>
            <a:endParaRPr lang="en-US" altLang="zh-CN" sz="1400"/>
          </a:p>
        </p:txBody>
      </p:sp>
      <p:sp>
        <p:nvSpPr>
          <p:cNvPr id="12" name="矩形 11">
            <a:extLst>
              <a:ext uri="{FF2B5EF4-FFF2-40B4-BE49-F238E27FC236}">
                <a16:creationId xmlns:a16="http://schemas.microsoft.com/office/drawing/2014/main" id="{01D1A04E-0C53-4923-90F8-EC225D1057BC}"/>
              </a:ext>
            </a:extLst>
          </p:cNvPr>
          <p:cNvSpPr/>
          <p:nvPr/>
        </p:nvSpPr>
        <p:spPr>
          <a:xfrm>
            <a:off x="371475" y="1755339"/>
            <a:ext cx="7455190" cy="383907"/>
          </a:xfrm>
          <a:prstGeom prst="rect">
            <a:avLst/>
          </a:prstGeom>
          <a:solidFill>
            <a:srgbClr val="ED5408"/>
          </a:solid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b="1" i="0" u="none" strike="noStrike" kern="1200" cap="none" spc="0" normalizeH="0" baseline="0" noProof="0">
                <a:ln>
                  <a:noFill/>
                </a:ln>
                <a:solidFill>
                  <a:schemeClr val="bg1"/>
                </a:solidFill>
                <a:effectLst/>
                <a:uLnTx/>
                <a:uFillTx/>
                <a:latin typeface="Arial" panose="020B0604020202020204" pitchFamily="34" charset="0"/>
                <a:ea typeface="STKaiti" panose="02010600040101010101" pitchFamily="2" charset="-122"/>
                <a:sym typeface="Arial" panose="020B0604020202020204" pitchFamily="34" charset="0"/>
              </a:rPr>
              <a:t>政府收集企业数据</a:t>
            </a:r>
            <a:r>
              <a:rPr lang="zh-CN" altLang="en-US" b="1">
                <a:solidFill>
                  <a:schemeClr val="bg1"/>
                </a:solidFill>
                <a:latin typeface="Arial" panose="020B0604020202020204" pitchFamily="34" charset="0"/>
                <a:ea typeface="STKaiti" panose="02010600040101010101" pitchFamily="2" charset="-122"/>
                <a:sym typeface="Arial" panose="020B0604020202020204" pitchFamily="34" charset="0"/>
              </a:rPr>
              <a:t>场景</a:t>
            </a:r>
            <a:endParaRPr kumimoji="0" lang="zh-CN" altLang="en-US" b="1" i="0" u="none" strike="noStrike" kern="1200" cap="none" spc="0" normalizeH="0" baseline="0" noProof="0" dirty="0">
              <a:ln>
                <a:noFill/>
              </a:ln>
              <a:solidFill>
                <a:schemeClr val="bg1"/>
              </a:solidFill>
              <a:effectLst/>
              <a:uLnTx/>
              <a:uFillTx/>
              <a:latin typeface="Arial" panose="020B0604020202020204" pitchFamily="34" charset="0"/>
              <a:ea typeface="STKaiti" panose="02010600040101010101" pitchFamily="2" charset="-122"/>
              <a:sym typeface="Arial" panose="020B0604020202020204" pitchFamily="34" charset="0"/>
            </a:endParaRPr>
          </a:p>
        </p:txBody>
      </p:sp>
      <p:sp>
        <p:nvSpPr>
          <p:cNvPr id="24" name="箭头: 上 23">
            <a:extLst>
              <a:ext uri="{FF2B5EF4-FFF2-40B4-BE49-F238E27FC236}">
                <a16:creationId xmlns:a16="http://schemas.microsoft.com/office/drawing/2014/main" id="{620B1C01-97DA-430B-80AC-BF731D8EE67D}"/>
              </a:ext>
            </a:extLst>
          </p:cNvPr>
          <p:cNvSpPr/>
          <p:nvPr/>
        </p:nvSpPr>
        <p:spPr>
          <a:xfrm>
            <a:off x="3859692" y="4234347"/>
            <a:ext cx="1628694" cy="234738"/>
          </a:xfrm>
          <a:prstGeom prst="upArrow">
            <a:avLst>
              <a:gd name="adj1" fmla="val 65254"/>
              <a:gd name="adj2" fmla="val 54501"/>
            </a:avLst>
          </a:prstGeom>
          <a:solidFill>
            <a:schemeClr val="bg1">
              <a:lumMod val="9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a:solidFill>
                  <a:srgbClr val="FF0000"/>
                </a:solidFill>
              </a:rPr>
              <a:t>明文</a:t>
            </a:r>
            <a:r>
              <a:rPr lang="en-US" altLang="zh-CN" sz="1200">
                <a:solidFill>
                  <a:srgbClr val="FF0000"/>
                </a:solidFill>
              </a:rPr>
              <a:t>/</a:t>
            </a:r>
            <a:r>
              <a:rPr lang="zh-CN" altLang="en-US" sz="1200">
                <a:solidFill>
                  <a:srgbClr val="FF0000"/>
                </a:solidFill>
              </a:rPr>
              <a:t>纸质数据</a:t>
            </a:r>
          </a:p>
        </p:txBody>
      </p:sp>
      <p:sp>
        <p:nvSpPr>
          <p:cNvPr id="26" name="流程图: 文档 25">
            <a:extLst>
              <a:ext uri="{FF2B5EF4-FFF2-40B4-BE49-F238E27FC236}">
                <a16:creationId xmlns:a16="http://schemas.microsoft.com/office/drawing/2014/main" id="{93EAB8B4-FBA8-4B8B-9821-0A50D343138C}"/>
              </a:ext>
            </a:extLst>
          </p:cNvPr>
          <p:cNvSpPr/>
          <p:nvPr/>
        </p:nvSpPr>
        <p:spPr>
          <a:xfrm>
            <a:off x="1887643" y="4625727"/>
            <a:ext cx="1132920" cy="341398"/>
          </a:xfrm>
          <a:prstGeom prst="flowChartDocument">
            <a:avLst/>
          </a:prstGeom>
          <a:solidFill>
            <a:schemeClr val="bg1"/>
          </a:solidFill>
          <a:ln>
            <a:solidFill>
              <a:schemeClr val="accent3"/>
            </a:solidFill>
          </a:ln>
        </p:spPr>
        <p:txBody>
          <a:bodyPr wrap="square" anchor="ctr">
            <a:noAutofit/>
          </a:bodyPr>
          <a:lstStyle/>
          <a:p>
            <a:pPr algn="ctr"/>
            <a:r>
              <a:rPr lang="zh-CN" altLang="en-US" sz="1200"/>
              <a:t>产品信息</a:t>
            </a:r>
            <a:endParaRPr lang="en-US" altLang="zh-CN" sz="1200"/>
          </a:p>
        </p:txBody>
      </p:sp>
      <p:sp>
        <p:nvSpPr>
          <p:cNvPr id="41" name="流程图: 文档 40">
            <a:extLst>
              <a:ext uri="{FF2B5EF4-FFF2-40B4-BE49-F238E27FC236}">
                <a16:creationId xmlns:a16="http://schemas.microsoft.com/office/drawing/2014/main" id="{A276DEB7-2740-4E80-B2F5-C359B765F55D}"/>
              </a:ext>
            </a:extLst>
          </p:cNvPr>
          <p:cNvSpPr/>
          <p:nvPr/>
        </p:nvSpPr>
        <p:spPr>
          <a:xfrm>
            <a:off x="4863230" y="4625727"/>
            <a:ext cx="1132920" cy="341398"/>
          </a:xfrm>
          <a:prstGeom prst="flowChartDocument">
            <a:avLst/>
          </a:prstGeom>
          <a:solidFill>
            <a:schemeClr val="bg1"/>
          </a:solidFill>
          <a:ln>
            <a:solidFill>
              <a:schemeClr val="accent3"/>
            </a:solidFill>
          </a:ln>
        </p:spPr>
        <p:txBody>
          <a:bodyPr wrap="square" anchor="ctr">
            <a:noAutofit/>
          </a:bodyPr>
          <a:lstStyle/>
          <a:p>
            <a:pPr algn="ctr"/>
            <a:r>
              <a:rPr lang="zh-CN" altLang="en-US" sz="1200"/>
              <a:t>客户列表</a:t>
            </a:r>
            <a:endParaRPr lang="en-US" altLang="zh-CN" sz="1200"/>
          </a:p>
        </p:txBody>
      </p:sp>
      <p:sp>
        <p:nvSpPr>
          <p:cNvPr id="42" name="流程图: 文档 41">
            <a:extLst>
              <a:ext uri="{FF2B5EF4-FFF2-40B4-BE49-F238E27FC236}">
                <a16:creationId xmlns:a16="http://schemas.microsoft.com/office/drawing/2014/main" id="{FD7FFAA2-EFBF-4E10-9BCD-61959AF1551E}"/>
              </a:ext>
            </a:extLst>
          </p:cNvPr>
          <p:cNvSpPr/>
          <p:nvPr/>
        </p:nvSpPr>
        <p:spPr>
          <a:xfrm>
            <a:off x="6351024" y="4625727"/>
            <a:ext cx="1132920" cy="341398"/>
          </a:xfrm>
          <a:prstGeom prst="flowChartDocument">
            <a:avLst/>
          </a:prstGeom>
          <a:solidFill>
            <a:schemeClr val="bg1"/>
          </a:solidFill>
          <a:ln>
            <a:solidFill>
              <a:schemeClr val="accent3"/>
            </a:solidFill>
          </a:ln>
        </p:spPr>
        <p:txBody>
          <a:bodyPr wrap="square" anchor="ctr">
            <a:noAutofit/>
          </a:bodyPr>
          <a:lstStyle/>
          <a:p>
            <a:pPr algn="ctr"/>
            <a:r>
              <a:rPr lang="en-US" altLang="zh-CN" sz="1200"/>
              <a:t>……</a:t>
            </a:r>
            <a:endParaRPr lang="zh-CN" altLang="en-US" sz="1200"/>
          </a:p>
        </p:txBody>
      </p:sp>
      <p:sp>
        <p:nvSpPr>
          <p:cNvPr id="43" name="流程图: 文档 42">
            <a:extLst>
              <a:ext uri="{FF2B5EF4-FFF2-40B4-BE49-F238E27FC236}">
                <a16:creationId xmlns:a16="http://schemas.microsoft.com/office/drawing/2014/main" id="{EF9B5666-D837-4C69-97E3-F8B17BFBE716}"/>
              </a:ext>
            </a:extLst>
          </p:cNvPr>
          <p:cNvSpPr/>
          <p:nvPr/>
        </p:nvSpPr>
        <p:spPr>
          <a:xfrm>
            <a:off x="3375438" y="4625727"/>
            <a:ext cx="1132920" cy="341398"/>
          </a:xfrm>
          <a:prstGeom prst="flowChartDocument">
            <a:avLst/>
          </a:prstGeom>
          <a:solidFill>
            <a:schemeClr val="bg1"/>
          </a:solidFill>
          <a:ln>
            <a:solidFill>
              <a:schemeClr val="accent3"/>
            </a:solidFill>
          </a:ln>
        </p:spPr>
        <p:txBody>
          <a:bodyPr wrap="square" anchor="ctr">
            <a:noAutofit/>
          </a:bodyPr>
          <a:lstStyle/>
          <a:p>
            <a:pPr algn="ctr"/>
            <a:r>
              <a:rPr lang="zh-CN" altLang="en-US" sz="1200"/>
              <a:t>经营数据</a:t>
            </a:r>
            <a:endParaRPr lang="en-US" altLang="zh-CN" sz="1200"/>
          </a:p>
        </p:txBody>
      </p:sp>
      <p:sp>
        <p:nvSpPr>
          <p:cNvPr id="61" name="矩形 60">
            <a:extLst>
              <a:ext uri="{FF2B5EF4-FFF2-40B4-BE49-F238E27FC236}">
                <a16:creationId xmlns:a16="http://schemas.microsoft.com/office/drawing/2014/main" id="{DB9AC1B5-BCCC-4CFB-8F97-CE53A0912CE7}"/>
              </a:ext>
            </a:extLst>
          </p:cNvPr>
          <p:cNvSpPr/>
          <p:nvPr/>
        </p:nvSpPr>
        <p:spPr>
          <a:xfrm>
            <a:off x="803025" y="4510315"/>
            <a:ext cx="979796" cy="542312"/>
          </a:xfrm>
          <a:prstGeom prst="rect">
            <a:avLst/>
          </a:prstGeom>
          <a:noFill/>
        </p:spPr>
        <p:txBody>
          <a:bodyPr wrap="square">
            <a:noAutofit/>
          </a:bodyPr>
          <a:lstStyle/>
          <a:p>
            <a:pPr algn="ctr"/>
            <a:r>
              <a:rPr lang="zh-CN" altLang="en-US" sz="1600" b="1">
                <a:solidFill>
                  <a:srgbClr val="ED5408"/>
                </a:solidFill>
              </a:rPr>
              <a:t>数据</a:t>
            </a:r>
            <a:endParaRPr lang="en-US" altLang="zh-CN" sz="1600" b="1">
              <a:solidFill>
                <a:srgbClr val="ED5408"/>
              </a:solidFill>
            </a:endParaRPr>
          </a:p>
          <a:p>
            <a:pPr algn="ctr"/>
            <a:r>
              <a:rPr lang="zh-CN" altLang="en-US" sz="1600" b="1">
                <a:solidFill>
                  <a:srgbClr val="ED5408"/>
                </a:solidFill>
              </a:rPr>
              <a:t>提供方</a:t>
            </a:r>
            <a:endParaRPr lang="en-US" altLang="zh-CN" sz="1600" b="1">
              <a:solidFill>
                <a:srgbClr val="ED5408"/>
              </a:solidFill>
            </a:endParaRPr>
          </a:p>
        </p:txBody>
      </p:sp>
      <p:sp>
        <p:nvSpPr>
          <p:cNvPr id="62" name="矩形 61">
            <a:extLst>
              <a:ext uri="{FF2B5EF4-FFF2-40B4-BE49-F238E27FC236}">
                <a16:creationId xmlns:a16="http://schemas.microsoft.com/office/drawing/2014/main" id="{157C6013-F0BF-4850-83A1-16FD0D7F7B5E}"/>
              </a:ext>
            </a:extLst>
          </p:cNvPr>
          <p:cNvSpPr/>
          <p:nvPr/>
        </p:nvSpPr>
        <p:spPr>
          <a:xfrm>
            <a:off x="777626" y="2881054"/>
            <a:ext cx="979796" cy="542312"/>
          </a:xfrm>
          <a:prstGeom prst="rect">
            <a:avLst/>
          </a:prstGeom>
          <a:noFill/>
        </p:spPr>
        <p:txBody>
          <a:bodyPr wrap="square">
            <a:noAutofit/>
          </a:bodyPr>
          <a:lstStyle/>
          <a:p>
            <a:pPr algn="ctr"/>
            <a:r>
              <a:rPr lang="zh-CN" altLang="en-US" sz="1600" b="1">
                <a:solidFill>
                  <a:srgbClr val="ED5408"/>
                </a:solidFill>
              </a:rPr>
              <a:t>数据</a:t>
            </a:r>
            <a:endParaRPr lang="en-US" altLang="zh-CN" sz="1600" b="1">
              <a:solidFill>
                <a:srgbClr val="ED5408"/>
              </a:solidFill>
            </a:endParaRPr>
          </a:p>
          <a:p>
            <a:pPr algn="ctr"/>
            <a:r>
              <a:rPr lang="zh-CN" altLang="en-US" sz="1600" b="1">
                <a:solidFill>
                  <a:srgbClr val="ED5408"/>
                </a:solidFill>
              </a:rPr>
              <a:t>集纳方</a:t>
            </a:r>
            <a:endParaRPr lang="en-US" altLang="zh-CN" sz="1600" b="1">
              <a:solidFill>
                <a:srgbClr val="ED5408"/>
              </a:solidFill>
            </a:endParaRPr>
          </a:p>
        </p:txBody>
      </p:sp>
      <p:pic>
        <p:nvPicPr>
          <p:cNvPr id="67" name="图片 66">
            <a:extLst>
              <a:ext uri="{FF2B5EF4-FFF2-40B4-BE49-F238E27FC236}">
                <a16:creationId xmlns:a16="http://schemas.microsoft.com/office/drawing/2014/main" id="{58539BEC-97DD-488B-9828-C53093EBD0D1}"/>
              </a:ext>
            </a:extLst>
          </p:cNvPr>
          <p:cNvPicPr>
            <a:picLocks noChangeAspect="1"/>
          </p:cNvPicPr>
          <p:nvPr/>
        </p:nvPicPr>
        <p:blipFill>
          <a:blip r:embed="rId5" cstate="print">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457192" y="4563551"/>
            <a:ext cx="414583" cy="393967"/>
          </a:xfrm>
          <a:prstGeom prst="rect">
            <a:avLst/>
          </a:prstGeom>
        </p:spPr>
      </p:pic>
      <p:pic>
        <p:nvPicPr>
          <p:cNvPr id="69" name="图片 68">
            <a:extLst>
              <a:ext uri="{FF2B5EF4-FFF2-40B4-BE49-F238E27FC236}">
                <a16:creationId xmlns:a16="http://schemas.microsoft.com/office/drawing/2014/main" id="{6D6F67E4-C94F-4BAA-BB64-1B05CE338496}"/>
              </a:ext>
            </a:extLst>
          </p:cNvPr>
          <p:cNvPicPr>
            <a:picLocks noChangeAspect="1"/>
          </p:cNvPicPr>
          <p:nvPr/>
        </p:nvPicPr>
        <p:blipFill>
          <a:blip r:embed="rId7" cstate="print">
            <a:extLst>
              <a:ext uri="{BEBA8EAE-BF5A-486C-A8C5-ECC9F3942E4B}">
                <a14:imgProps xmlns:a14="http://schemas.microsoft.com/office/drawing/2010/main">
                  <a14:imgLayer r:embed="rId8">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457192" y="2955226"/>
            <a:ext cx="414583" cy="393967"/>
          </a:xfrm>
          <a:prstGeom prst="rect">
            <a:avLst/>
          </a:prstGeom>
        </p:spPr>
      </p:pic>
      <p:sp>
        <p:nvSpPr>
          <p:cNvPr id="73" name="文本框 72">
            <a:extLst>
              <a:ext uri="{FF2B5EF4-FFF2-40B4-BE49-F238E27FC236}">
                <a16:creationId xmlns:a16="http://schemas.microsoft.com/office/drawing/2014/main" id="{E30EB648-168A-400F-A94D-3052A968B290}"/>
              </a:ext>
            </a:extLst>
          </p:cNvPr>
          <p:cNvSpPr txBox="1"/>
          <p:nvPr/>
        </p:nvSpPr>
        <p:spPr>
          <a:xfrm>
            <a:off x="8158544" y="2678813"/>
            <a:ext cx="1719730" cy="633643"/>
          </a:xfrm>
          <a:prstGeom prst="rect">
            <a:avLst/>
          </a:prstGeom>
          <a:noFill/>
          <a:ln w="12700" cap="flat">
            <a:noFill/>
            <a:miter lim="400000"/>
          </a:ln>
          <a:effectLst/>
          <a:sp3d/>
        </p:spPr>
        <p:txBody>
          <a:bodyPr rot="0" spcFirstLastPara="1" vertOverflow="overflow" horzOverflow="overflow" vert="horz" wrap="square" lIns="45719" tIns="45719" rIns="45719" bIns="45719" numCol="1" spcCol="38100" rtlCol="0" anchor="t">
            <a:spAutoFit/>
          </a:bodyPr>
          <a:lstStyle/>
          <a:p>
            <a:pPr marL="285750" marR="0" lvl="0" indent="-285750" defTabSz="575980" eaLnBrk="1" fontAlgn="auto" latinLnBrk="0" hangingPunct="0">
              <a:spcBef>
                <a:spcPts val="0"/>
              </a:spcBef>
              <a:spcAft>
                <a:spcPts val="0"/>
              </a:spcAft>
              <a:buClrTx/>
              <a:buSzTx/>
              <a:buFont typeface="Arial" panose="020B0604020202020204" pitchFamily="34" charset="0"/>
              <a:buChar char="•"/>
              <a:tabLst/>
              <a:defRPr/>
            </a:pPr>
            <a:r>
              <a:rPr lang="zh-CN" altLang="en-US" sz="1400" kern="0">
                <a:latin typeface="+mn-ea"/>
                <a:cs typeface="Calibri"/>
                <a:sym typeface="Calibri"/>
              </a:rPr>
              <a:t>密文上传</a:t>
            </a:r>
            <a:endParaRPr kumimoji="0" lang="en-US" altLang="zh-CN" sz="1400" b="0" i="0" u="none" strike="noStrike" kern="0" cap="none" spc="0" normalizeH="0" baseline="0" noProof="0">
              <a:ln>
                <a:noFill/>
              </a:ln>
              <a:effectLst/>
              <a:uLnTx/>
              <a:uFillTx/>
              <a:latin typeface="+mn-ea"/>
              <a:cs typeface="Calibri"/>
              <a:sym typeface="Calibri"/>
            </a:endParaRPr>
          </a:p>
          <a:p>
            <a:pPr marL="285750" marR="0" lvl="0" indent="-285750" defTabSz="575980" eaLnBrk="1" fontAlgn="auto" latinLnBrk="0" hangingPunct="0">
              <a:spcBef>
                <a:spcPts val="0"/>
              </a:spcBef>
              <a:spcAft>
                <a:spcPts val="0"/>
              </a:spcAft>
              <a:buClrTx/>
              <a:buSzTx/>
              <a:buFont typeface="Arial" panose="020B0604020202020204" pitchFamily="34" charset="0"/>
              <a:buChar char="•"/>
              <a:tabLst/>
              <a:defRPr/>
            </a:pPr>
            <a:r>
              <a:rPr lang="zh-CN" altLang="en-US" sz="1400" kern="0">
                <a:latin typeface="+mn-ea"/>
                <a:cs typeface="Calibri"/>
                <a:sym typeface="Calibri"/>
              </a:rPr>
              <a:t>授权</a:t>
            </a:r>
            <a:r>
              <a:rPr lang="en-US" altLang="zh-CN" sz="1400" kern="0">
                <a:latin typeface="+mn-ea"/>
                <a:cs typeface="Calibri"/>
                <a:sym typeface="Calibri"/>
              </a:rPr>
              <a:t>/</a:t>
            </a:r>
            <a:r>
              <a:rPr lang="zh-CN" altLang="en-US" sz="1400" kern="0">
                <a:latin typeface="+mn-ea"/>
                <a:cs typeface="Calibri"/>
                <a:sym typeface="Calibri"/>
              </a:rPr>
              <a:t>标签</a:t>
            </a:r>
            <a:endParaRPr lang="en-US" altLang="zh-CN" sz="1400" kern="0">
              <a:latin typeface="+mn-ea"/>
              <a:cs typeface="Calibri"/>
              <a:sym typeface="Calibri"/>
            </a:endParaRPr>
          </a:p>
          <a:p>
            <a:pPr marL="285750" marR="0" lvl="0" indent="-285750" defTabSz="575980" eaLnBrk="1" fontAlgn="auto" latinLnBrk="0" hangingPunct="0">
              <a:spcBef>
                <a:spcPts val="0"/>
              </a:spcBef>
              <a:spcAft>
                <a:spcPts val="0"/>
              </a:spcAft>
              <a:buClrTx/>
              <a:buSzTx/>
              <a:buFont typeface="Arial" panose="020B0604020202020204" pitchFamily="34" charset="0"/>
              <a:buChar char="•"/>
              <a:tabLst/>
              <a:defRPr/>
            </a:pPr>
            <a:r>
              <a:rPr lang="en-US" altLang="zh-CN" sz="1400" kern="0">
                <a:latin typeface="+mn-ea"/>
                <a:cs typeface="Calibri"/>
                <a:sym typeface="Calibri"/>
              </a:rPr>
              <a:t>OA</a:t>
            </a:r>
            <a:r>
              <a:rPr kumimoji="0" lang="zh-CN" altLang="en-US" sz="1400" b="0" i="0" u="none" strike="noStrike" kern="0" cap="none" spc="0" normalizeH="0" baseline="0" noProof="0">
                <a:ln>
                  <a:noFill/>
                </a:ln>
                <a:effectLst/>
                <a:uLnTx/>
                <a:uFillTx/>
                <a:latin typeface="+mn-ea"/>
                <a:cs typeface="Calibri"/>
                <a:sym typeface="Calibri"/>
              </a:rPr>
              <a:t>系统模块集成</a:t>
            </a:r>
            <a:endParaRPr kumimoji="0" lang="en-US" altLang="zh-CN" sz="1400" b="0" i="0" u="none" strike="noStrike" kern="0" cap="none" spc="0" normalizeH="0" baseline="0" noProof="0">
              <a:ln>
                <a:noFill/>
              </a:ln>
              <a:effectLst/>
              <a:uLnTx/>
              <a:uFillTx/>
              <a:latin typeface="+mn-ea"/>
              <a:cs typeface="Calibri"/>
              <a:sym typeface="Calibri"/>
            </a:endParaRPr>
          </a:p>
        </p:txBody>
      </p:sp>
      <p:sp>
        <p:nvSpPr>
          <p:cNvPr id="74" name="矩形 73">
            <a:extLst>
              <a:ext uri="{FF2B5EF4-FFF2-40B4-BE49-F238E27FC236}">
                <a16:creationId xmlns:a16="http://schemas.microsoft.com/office/drawing/2014/main" id="{7469388D-2B1E-48BD-B10A-46C2C5F991BD}"/>
              </a:ext>
            </a:extLst>
          </p:cNvPr>
          <p:cNvSpPr/>
          <p:nvPr/>
        </p:nvSpPr>
        <p:spPr>
          <a:xfrm>
            <a:off x="8232160" y="2219157"/>
            <a:ext cx="1564213" cy="341557"/>
          </a:xfrm>
          <a:prstGeom prst="rect">
            <a:avLst/>
          </a:prstGeom>
          <a:solidFill>
            <a:srgbClr val="FDDCCC"/>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r>
              <a:rPr lang="en-US" altLang="zh-CN" sz="1400" b="1">
                <a:solidFill>
                  <a:schemeClr val="tx1"/>
                </a:solidFill>
                <a:latin typeface="+mj-ea"/>
                <a:ea typeface="+mj-ea"/>
              </a:rPr>
              <a:t>1. </a:t>
            </a:r>
            <a:r>
              <a:rPr lang="zh-CN" altLang="en-US" sz="1400" b="1">
                <a:solidFill>
                  <a:schemeClr val="tx1"/>
                </a:solidFill>
                <a:latin typeface="+mj-ea"/>
                <a:ea typeface="+mj-ea"/>
              </a:rPr>
              <a:t>采集加密管理</a:t>
            </a:r>
            <a:endParaRPr lang="zh-CN" altLang="en-US" sz="1400" b="1" dirty="0">
              <a:solidFill>
                <a:schemeClr val="tx1"/>
              </a:solidFill>
              <a:latin typeface="+mj-ea"/>
              <a:ea typeface="+mj-ea"/>
            </a:endParaRPr>
          </a:p>
        </p:txBody>
      </p:sp>
      <p:sp>
        <p:nvSpPr>
          <p:cNvPr id="77" name="文本框 76">
            <a:extLst>
              <a:ext uri="{FF2B5EF4-FFF2-40B4-BE49-F238E27FC236}">
                <a16:creationId xmlns:a16="http://schemas.microsoft.com/office/drawing/2014/main" id="{D4C0A02B-0D56-49FD-8358-4FC809B01245}"/>
              </a:ext>
            </a:extLst>
          </p:cNvPr>
          <p:cNvSpPr txBox="1"/>
          <p:nvPr/>
        </p:nvSpPr>
        <p:spPr>
          <a:xfrm>
            <a:off x="9929208" y="2678813"/>
            <a:ext cx="1719730" cy="633643"/>
          </a:xfrm>
          <a:prstGeom prst="rect">
            <a:avLst/>
          </a:prstGeom>
          <a:noFill/>
          <a:ln w="12700" cap="flat">
            <a:noFill/>
            <a:miter lim="400000"/>
          </a:ln>
          <a:effectLst/>
          <a:sp3d/>
        </p:spPr>
        <p:txBody>
          <a:bodyPr rot="0" spcFirstLastPara="1" vertOverflow="overflow" horzOverflow="overflow" vert="horz" wrap="square" lIns="45719" tIns="45719" rIns="45719" bIns="45719" numCol="1" spcCol="38100" rtlCol="0" anchor="t">
            <a:spAutoFit/>
          </a:bodyPr>
          <a:lstStyle/>
          <a:p>
            <a:pPr marL="285750" marR="0" lvl="0" indent="-285750" defTabSz="575980" eaLnBrk="1" fontAlgn="auto" latinLnBrk="0" hangingPunct="0">
              <a:spcBef>
                <a:spcPts val="0"/>
              </a:spcBef>
              <a:spcAft>
                <a:spcPts val="0"/>
              </a:spcAft>
              <a:buClrTx/>
              <a:buSzTx/>
              <a:buFont typeface="Arial" panose="020B0604020202020204" pitchFamily="34" charset="0"/>
              <a:buChar char="•"/>
              <a:tabLst/>
              <a:defRPr/>
            </a:pPr>
            <a:r>
              <a:rPr kumimoji="0" lang="zh-CN" altLang="en-US" sz="1400" b="0" i="0" u="none" strike="noStrike" kern="0" cap="none" spc="0" normalizeH="0" baseline="0" noProof="0">
                <a:ln>
                  <a:noFill/>
                </a:ln>
                <a:effectLst/>
                <a:uLnTx/>
                <a:uFillTx/>
                <a:latin typeface="+mn-ea"/>
                <a:cs typeface="Calibri"/>
                <a:sym typeface="Calibri"/>
              </a:rPr>
              <a:t>全密文传输</a:t>
            </a:r>
            <a:endParaRPr kumimoji="0" lang="en-US" altLang="zh-CN" sz="1400" b="0" i="0" u="none" strike="noStrike" kern="0" cap="none" spc="0" normalizeH="0" baseline="0" noProof="0">
              <a:ln>
                <a:noFill/>
              </a:ln>
              <a:effectLst/>
              <a:uLnTx/>
              <a:uFillTx/>
              <a:latin typeface="+mn-ea"/>
              <a:cs typeface="Calibri"/>
              <a:sym typeface="Calibri"/>
            </a:endParaRPr>
          </a:p>
          <a:p>
            <a:pPr marL="285750" marR="0" lvl="0" indent="-285750" defTabSz="575980" eaLnBrk="1" fontAlgn="auto" latinLnBrk="0" hangingPunct="0">
              <a:spcBef>
                <a:spcPts val="0"/>
              </a:spcBef>
              <a:spcAft>
                <a:spcPts val="0"/>
              </a:spcAft>
              <a:buClrTx/>
              <a:buSzTx/>
              <a:buFont typeface="Arial" panose="020B0604020202020204" pitchFamily="34" charset="0"/>
              <a:buChar char="•"/>
              <a:tabLst/>
              <a:defRPr/>
            </a:pPr>
            <a:r>
              <a:rPr lang="zh-CN" altLang="en-US" sz="1400" kern="0">
                <a:latin typeface="+mn-ea"/>
                <a:cs typeface="Calibri"/>
                <a:sym typeface="Calibri"/>
              </a:rPr>
              <a:t>多业务平台兼容</a:t>
            </a:r>
            <a:endParaRPr lang="en-US" altLang="zh-CN" sz="1400" kern="0">
              <a:latin typeface="+mn-ea"/>
              <a:cs typeface="Calibri"/>
              <a:sym typeface="Calibri"/>
            </a:endParaRPr>
          </a:p>
          <a:p>
            <a:pPr marL="285750" marR="0" lvl="0" indent="-285750" defTabSz="575980" eaLnBrk="1" fontAlgn="auto" latinLnBrk="0" hangingPunct="0">
              <a:spcBef>
                <a:spcPts val="0"/>
              </a:spcBef>
              <a:spcAft>
                <a:spcPts val="0"/>
              </a:spcAft>
              <a:buClrTx/>
              <a:buSzTx/>
              <a:buFont typeface="Arial" panose="020B0604020202020204" pitchFamily="34" charset="0"/>
              <a:buChar char="•"/>
              <a:tabLst/>
              <a:defRPr/>
            </a:pPr>
            <a:r>
              <a:rPr lang="zh-CN" altLang="en-US" sz="1400" kern="0">
                <a:latin typeface="+mn-ea"/>
                <a:cs typeface="Calibri"/>
                <a:sym typeface="Calibri"/>
              </a:rPr>
              <a:t>业务平台</a:t>
            </a:r>
            <a:r>
              <a:rPr kumimoji="0" lang="zh-CN" altLang="en-US" sz="1400" b="0" i="0" u="none" strike="noStrike" kern="0" cap="none" spc="0" normalizeH="0" baseline="0" noProof="0">
                <a:ln>
                  <a:noFill/>
                </a:ln>
                <a:effectLst/>
                <a:uLnTx/>
                <a:uFillTx/>
                <a:latin typeface="+mn-ea"/>
                <a:cs typeface="Calibri"/>
                <a:sym typeface="Calibri"/>
              </a:rPr>
              <a:t>嵌套</a:t>
            </a:r>
            <a:endParaRPr kumimoji="0" lang="en-US" altLang="zh-CN" sz="1400" b="0" i="0" u="none" strike="noStrike" kern="0" cap="none" spc="0" normalizeH="0" baseline="0" noProof="0" dirty="0">
              <a:ln>
                <a:noFill/>
              </a:ln>
              <a:effectLst/>
              <a:uLnTx/>
              <a:uFillTx/>
              <a:latin typeface="+mn-ea"/>
              <a:cs typeface="Calibri"/>
              <a:sym typeface="Calibri"/>
            </a:endParaRPr>
          </a:p>
        </p:txBody>
      </p:sp>
      <p:sp>
        <p:nvSpPr>
          <p:cNvPr id="78" name="矩形 77">
            <a:extLst>
              <a:ext uri="{FF2B5EF4-FFF2-40B4-BE49-F238E27FC236}">
                <a16:creationId xmlns:a16="http://schemas.microsoft.com/office/drawing/2014/main" id="{30DAA16C-0436-4311-810A-0C473400B320}"/>
              </a:ext>
            </a:extLst>
          </p:cNvPr>
          <p:cNvSpPr/>
          <p:nvPr/>
        </p:nvSpPr>
        <p:spPr>
          <a:xfrm>
            <a:off x="10050947" y="2219157"/>
            <a:ext cx="1564213" cy="341557"/>
          </a:xfrm>
          <a:prstGeom prst="rect">
            <a:avLst/>
          </a:prstGeom>
          <a:solidFill>
            <a:srgbClr val="FDDCCC"/>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r>
              <a:rPr lang="en-US" altLang="zh-CN" sz="1400" b="1">
                <a:solidFill>
                  <a:schemeClr val="tx1"/>
                </a:solidFill>
                <a:latin typeface="+mj-ea"/>
                <a:ea typeface="+mj-ea"/>
              </a:rPr>
              <a:t>2. </a:t>
            </a:r>
            <a:r>
              <a:rPr lang="zh-CN" altLang="en-US" sz="1400" b="1">
                <a:solidFill>
                  <a:schemeClr val="tx1"/>
                </a:solidFill>
                <a:latin typeface="+mj-ea"/>
                <a:ea typeface="+mj-ea"/>
              </a:rPr>
              <a:t>传输加密管理</a:t>
            </a:r>
            <a:endParaRPr lang="zh-CN" altLang="en-US" sz="1400" b="1" dirty="0">
              <a:solidFill>
                <a:schemeClr val="tx1"/>
              </a:solidFill>
              <a:latin typeface="+mj-ea"/>
              <a:ea typeface="+mj-ea"/>
            </a:endParaRPr>
          </a:p>
        </p:txBody>
      </p:sp>
      <p:sp>
        <p:nvSpPr>
          <p:cNvPr id="81" name="文本框 80">
            <a:extLst>
              <a:ext uri="{FF2B5EF4-FFF2-40B4-BE49-F238E27FC236}">
                <a16:creationId xmlns:a16="http://schemas.microsoft.com/office/drawing/2014/main" id="{2BAF3AB3-FEAF-4225-B17D-82629575AFEC}"/>
              </a:ext>
            </a:extLst>
          </p:cNvPr>
          <p:cNvSpPr txBox="1"/>
          <p:nvPr/>
        </p:nvSpPr>
        <p:spPr>
          <a:xfrm>
            <a:off x="8158236" y="4227655"/>
            <a:ext cx="1719730" cy="633643"/>
          </a:xfrm>
          <a:prstGeom prst="rect">
            <a:avLst/>
          </a:prstGeom>
          <a:noFill/>
          <a:ln w="12700" cap="flat">
            <a:noFill/>
            <a:miter lim="400000"/>
          </a:ln>
          <a:effectLst/>
          <a:sp3d/>
        </p:spPr>
        <p:txBody>
          <a:bodyPr rot="0" spcFirstLastPara="1" vertOverflow="overflow" horzOverflow="overflow" vert="horz" wrap="square" lIns="45719" tIns="45719" rIns="45719" bIns="45719" numCol="1" spcCol="38100" rtlCol="0" anchor="t">
            <a:spAutoFit/>
          </a:bodyPr>
          <a:lstStyle/>
          <a:p>
            <a:pPr marL="285750" marR="0" lvl="0" indent="-285750" defTabSz="575980" eaLnBrk="1" fontAlgn="auto" latinLnBrk="0" hangingPunct="0">
              <a:spcBef>
                <a:spcPts val="0"/>
              </a:spcBef>
              <a:spcAft>
                <a:spcPts val="0"/>
              </a:spcAft>
              <a:buClrTx/>
              <a:buSzTx/>
              <a:buFont typeface="Arial" panose="020B0604020202020204" pitchFamily="34" charset="0"/>
              <a:buChar char="•"/>
              <a:tabLst/>
              <a:defRPr/>
            </a:pPr>
            <a:r>
              <a:rPr lang="zh-CN" altLang="en-US" sz="1400" kern="0">
                <a:latin typeface="+mn-ea"/>
                <a:cs typeface="Calibri"/>
                <a:sym typeface="Calibri"/>
              </a:rPr>
              <a:t>数据计算</a:t>
            </a:r>
            <a:r>
              <a:rPr lang="en-US" altLang="zh-CN" sz="1400" kern="0">
                <a:latin typeface="+mn-ea"/>
                <a:cs typeface="Calibri"/>
                <a:sym typeface="Calibri"/>
              </a:rPr>
              <a:t>/</a:t>
            </a:r>
            <a:r>
              <a:rPr lang="zh-CN" altLang="en-US" sz="1400" kern="0">
                <a:latin typeface="+mn-ea"/>
                <a:cs typeface="Calibri"/>
                <a:sym typeface="Calibri"/>
              </a:rPr>
              <a:t>跟踪</a:t>
            </a:r>
            <a:endParaRPr lang="en-US" altLang="zh-CN" sz="1400" kern="0">
              <a:latin typeface="+mn-ea"/>
              <a:cs typeface="Calibri"/>
              <a:sym typeface="Calibri"/>
            </a:endParaRPr>
          </a:p>
          <a:p>
            <a:pPr marL="285750" marR="0" lvl="0" indent="-285750" defTabSz="575980" eaLnBrk="1" fontAlgn="auto" latinLnBrk="0" hangingPunct="0">
              <a:spcBef>
                <a:spcPts val="0"/>
              </a:spcBef>
              <a:spcAft>
                <a:spcPts val="0"/>
              </a:spcAft>
              <a:buClrTx/>
              <a:buSzTx/>
              <a:buFont typeface="Arial" panose="020B0604020202020204" pitchFamily="34" charset="0"/>
              <a:buChar char="•"/>
              <a:tabLst/>
              <a:defRPr/>
            </a:pPr>
            <a:r>
              <a:rPr lang="zh-CN" altLang="en-US" sz="1400" kern="0">
                <a:latin typeface="+mn-ea"/>
                <a:cs typeface="Calibri"/>
                <a:sym typeface="Calibri"/>
              </a:rPr>
              <a:t>分级管理</a:t>
            </a:r>
            <a:endParaRPr lang="en-US" altLang="zh-CN" sz="1400" kern="0" dirty="0">
              <a:latin typeface="+mn-ea"/>
              <a:cs typeface="Calibri"/>
              <a:sym typeface="Calibri"/>
            </a:endParaRPr>
          </a:p>
          <a:p>
            <a:pPr marL="285750" marR="0" lvl="0" indent="-285750" defTabSz="575980" eaLnBrk="1" fontAlgn="auto" latinLnBrk="0" hangingPunct="0">
              <a:spcBef>
                <a:spcPts val="0"/>
              </a:spcBef>
              <a:spcAft>
                <a:spcPts val="0"/>
              </a:spcAft>
              <a:buClrTx/>
              <a:buSzTx/>
              <a:buFont typeface="Arial" panose="020B0604020202020204" pitchFamily="34" charset="0"/>
              <a:buChar char="•"/>
              <a:tabLst/>
              <a:defRPr/>
            </a:pPr>
            <a:r>
              <a:rPr lang="zh-CN" altLang="en-US" sz="1400" kern="0">
                <a:latin typeface="+mn-ea"/>
                <a:cs typeface="Calibri"/>
                <a:sym typeface="Calibri"/>
              </a:rPr>
              <a:t>权限</a:t>
            </a:r>
            <a:r>
              <a:rPr lang="en-US" altLang="zh-CN" sz="1400" kern="0">
                <a:latin typeface="+mn-ea"/>
                <a:cs typeface="Calibri"/>
                <a:sym typeface="Calibri"/>
              </a:rPr>
              <a:t>/</a:t>
            </a:r>
            <a:r>
              <a:rPr lang="zh-CN" altLang="en-US" sz="1400" kern="0">
                <a:latin typeface="+mn-ea"/>
                <a:cs typeface="Calibri"/>
                <a:sym typeface="Calibri"/>
              </a:rPr>
              <a:t>访问控制</a:t>
            </a:r>
            <a:endParaRPr kumimoji="0" lang="en-US" altLang="zh-CN" sz="1400" b="0" i="0" u="none" strike="noStrike" kern="0" cap="none" spc="0" normalizeH="0" baseline="0" noProof="0">
              <a:ln>
                <a:noFill/>
              </a:ln>
              <a:effectLst/>
              <a:uLnTx/>
              <a:uFillTx/>
              <a:latin typeface="+mn-ea"/>
              <a:cs typeface="Calibri"/>
              <a:sym typeface="Calibri"/>
            </a:endParaRPr>
          </a:p>
        </p:txBody>
      </p:sp>
      <p:sp>
        <p:nvSpPr>
          <p:cNvPr id="82" name="矩形 81">
            <a:extLst>
              <a:ext uri="{FF2B5EF4-FFF2-40B4-BE49-F238E27FC236}">
                <a16:creationId xmlns:a16="http://schemas.microsoft.com/office/drawing/2014/main" id="{C703CF3C-93F3-43BF-ABF0-60F0E60610A7}"/>
              </a:ext>
            </a:extLst>
          </p:cNvPr>
          <p:cNvSpPr/>
          <p:nvPr/>
        </p:nvSpPr>
        <p:spPr>
          <a:xfrm>
            <a:off x="8231851" y="3768000"/>
            <a:ext cx="1564213" cy="341557"/>
          </a:xfrm>
          <a:prstGeom prst="rect">
            <a:avLst/>
          </a:prstGeom>
          <a:solidFill>
            <a:srgbClr val="FDDCCC"/>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r>
              <a:rPr lang="en-US" altLang="zh-CN" sz="1400" b="1">
                <a:solidFill>
                  <a:schemeClr val="tx1"/>
                </a:solidFill>
                <a:latin typeface="+mj-ea"/>
                <a:ea typeface="+mj-ea"/>
              </a:rPr>
              <a:t>3. </a:t>
            </a:r>
            <a:r>
              <a:rPr lang="zh-CN" altLang="en-US" sz="1400" b="1">
                <a:solidFill>
                  <a:schemeClr val="tx1"/>
                </a:solidFill>
                <a:latin typeface="+mj-ea"/>
                <a:ea typeface="+mj-ea"/>
              </a:rPr>
              <a:t>加工加密管理</a:t>
            </a:r>
            <a:endParaRPr lang="zh-CN" altLang="en-US" sz="1400" b="1" dirty="0">
              <a:solidFill>
                <a:schemeClr val="tx1"/>
              </a:solidFill>
              <a:latin typeface="+mj-ea"/>
              <a:ea typeface="+mj-ea"/>
            </a:endParaRPr>
          </a:p>
        </p:txBody>
      </p:sp>
      <p:sp>
        <p:nvSpPr>
          <p:cNvPr id="85" name="文本框 84">
            <a:extLst>
              <a:ext uri="{FF2B5EF4-FFF2-40B4-BE49-F238E27FC236}">
                <a16:creationId xmlns:a16="http://schemas.microsoft.com/office/drawing/2014/main" id="{33889A01-EDF4-4E79-8C6C-ED05D776CCC6}"/>
              </a:ext>
            </a:extLst>
          </p:cNvPr>
          <p:cNvSpPr txBox="1"/>
          <p:nvPr/>
        </p:nvSpPr>
        <p:spPr>
          <a:xfrm>
            <a:off x="9933044" y="4239809"/>
            <a:ext cx="1948815" cy="738662"/>
          </a:xfrm>
          <a:prstGeom prst="rect">
            <a:avLst/>
          </a:prstGeom>
          <a:noFill/>
          <a:ln w="12700" cap="flat">
            <a:noFill/>
            <a:miter lim="400000"/>
          </a:ln>
          <a:effectLst/>
          <a:sp3d/>
        </p:spPr>
        <p:txBody>
          <a:bodyPr rot="0" spcFirstLastPara="1" vertOverflow="overflow" horzOverflow="overflow" vert="horz" wrap="square" lIns="45719" tIns="45719" rIns="45719" bIns="45719" numCol="1" spcCol="38100" rtlCol="0" anchor="t">
            <a:spAutoFit/>
          </a:bodyPr>
          <a:lstStyle/>
          <a:p>
            <a:pPr marL="285750" marR="0" lvl="0" indent="-285750" defTabSz="575980" eaLnBrk="1" fontAlgn="auto" latinLnBrk="0" hangingPunct="0">
              <a:spcBef>
                <a:spcPts val="0"/>
              </a:spcBef>
              <a:spcAft>
                <a:spcPts val="0"/>
              </a:spcAft>
              <a:buClrTx/>
              <a:buSzTx/>
              <a:buFont typeface="Arial" panose="020B0604020202020204" pitchFamily="34" charset="0"/>
              <a:buChar char="•"/>
              <a:tabLst/>
              <a:defRPr/>
            </a:pPr>
            <a:r>
              <a:rPr lang="zh-CN" altLang="en-US" sz="1400" kern="0">
                <a:latin typeface="+mn-ea"/>
                <a:cs typeface="Calibri"/>
                <a:sym typeface="Calibri"/>
              </a:rPr>
              <a:t>数据结果展示</a:t>
            </a:r>
            <a:endParaRPr lang="en-US" altLang="zh-CN" sz="1400" kern="0" dirty="0">
              <a:latin typeface="+mn-ea"/>
              <a:cs typeface="Calibri"/>
              <a:sym typeface="Calibri"/>
            </a:endParaRPr>
          </a:p>
          <a:p>
            <a:pPr marL="285750" marR="0" lvl="0" indent="-285750" defTabSz="575980" eaLnBrk="1" fontAlgn="auto" latinLnBrk="0" hangingPunct="0">
              <a:spcBef>
                <a:spcPts val="0"/>
              </a:spcBef>
              <a:spcAft>
                <a:spcPts val="0"/>
              </a:spcAft>
              <a:buClrTx/>
              <a:buSzTx/>
              <a:buFont typeface="Arial" panose="020B0604020202020204" pitchFamily="34" charset="0"/>
              <a:buChar char="•"/>
              <a:tabLst/>
              <a:defRPr/>
            </a:pPr>
            <a:r>
              <a:rPr lang="zh-CN" altLang="en-US" sz="1400" kern="0">
                <a:latin typeface="+mn-ea"/>
                <a:cs typeface="Calibri"/>
                <a:sym typeface="Calibri"/>
              </a:rPr>
              <a:t>交互授权</a:t>
            </a:r>
            <a:r>
              <a:rPr lang="en-US" altLang="zh-CN" sz="1400" kern="0">
                <a:latin typeface="+mn-ea"/>
                <a:cs typeface="Calibri"/>
                <a:sym typeface="Calibri"/>
              </a:rPr>
              <a:t>/</a:t>
            </a:r>
            <a:r>
              <a:rPr lang="zh-CN" altLang="en-US" sz="1400" kern="0">
                <a:latin typeface="+mn-ea"/>
                <a:cs typeface="Calibri"/>
                <a:sym typeface="Calibri"/>
              </a:rPr>
              <a:t>行为审计</a:t>
            </a:r>
            <a:endParaRPr kumimoji="0" lang="en-US" altLang="zh-CN" sz="1400" b="0" i="0" u="none" strike="noStrike" kern="0" cap="none" spc="0" normalizeH="0" baseline="0" noProof="0">
              <a:ln>
                <a:noFill/>
              </a:ln>
              <a:effectLst/>
              <a:uLnTx/>
              <a:uFillTx/>
              <a:latin typeface="+mn-ea"/>
              <a:cs typeface="Calibri"/>
              <a:sym typeface="Calibri"/>
            </a:endParaRPr>
          </a:p>
          <a:p>
            <a:pPr marL="285750" marR="0" lvl="0" indent="-285750" defTabSz="575980" eaLnBrk="1" fontAlgn="auto" latinLnBrk="0" hangingPunct="0">
              <a:spcBef>
                <a:spcPts val="0"/>
              </a:spcBef>
              <a:spcAft>
                <a:spcPts val="0"/>
              </a:spcAft>
              <a:buClrTx/>
              <a:buSzTx/>
              <a:buFont typeface="Arial" panose="020B0604020202020204" pitchFamily="34" charset="0"/>
              <a:buChar char="•"/>
              <a:tabLst/>
              <a:defRPr/>
            </a:pPr>
            <a:r>
              <a:rPr lang="zh-CN" altLang="en-US" sz="1400" kern="0">
                <a:latin typeface="+mn-ea"/>
                <a:cs typeface="Calibri"/>
                <a:sym typeface="Calibri"/>
              </a:rPr>
              <a:t>事件溯源</a:t>
            </a:r>
            <a:endParaRPr kumimoji="0" lang="en-US" altLang="zh-CN" sz="1400" b="0" i="0" u="none" strike="noStrike" kern="0" cap="none" spc="0" normalizeH="0" baseline="0" noProof="0" dirty="0">
              <a:ln>
                <a:noFill/>
              </a:ln>
              <a:effectLst/>
              <a:uLnTx/>
              <a:uFillTx/>
              <a:latin typeface="+mn-ea"/>
              <a:cs typeface="Calibri"/>
              <a:sym typeface="Calibri"/>
            </a:endParaRPr>
          </a:p>
        </p:txBody>
      </p:sp>
      <p:sp>
        <p:nvSpPr>
          <p:cNvPr id="86" name="矩形 85">
            <a:extLst>
              <a:ext uri="{FF2B5EF4-FFF2-40B4-BE49-F238E27FC236}">
                <a16:creationId xmlns:a16="http://schemas.microsoft.com/office/drawing/2014/main" id="{26548BD1-4B18-4CF5-9B36-82DF3F4C33BC}"/>
              </a:ext>
            </a:extLst>
          </p:cNvPr>
          <p:cNvSpPr/>
          <p:nvPr/>
        </p:nvSpPr>
        <p:spPr>
          <a:xfrm>
            <a:off x="10054784" y="3780153"/>
            <a:ext cx="1564213" cy="341557"/>
          </a:xfrm>
          <a:prstGeom prst="rect">
            <a:avLst/>
          </a:prstGeom>
          <a:solidFill>
            <a:srgbClr val="FDDCCC"/>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r>
              <a:rPr lang="en-US" altLang="zh-CN" sz="1400" b="1">
                <a:solidFill>
                  <a:schemeClr val="tx1"/>
                </a:solidFill>
                <a:latin typeface="+mj-ea"/>
                <a:ea typeface="+mj-ea"/>
              </a:rPr>
              <a:t>4. </a:t>
            </a:r>
            <a:r>
              <a:rPr lang="zh-CN" altLang="en-US" sz="1400" b="1">
                <a:solidFill>
                  <a:schemeClr val="tx1"/>
                </a:solidFill>
                <a:latin typeface="+mj-ea"/>
                <a:ea typeface="+mj-ea"/>
              </a:rPr>
              <a:t>使用加密管理</a:t>
            </a:r>
            <a:endParaRPr lang="zh-CN" altLang="en-US" sz="1400" b="1" dirty="0">
              <a:solidFill>
                <a:schemeClr val="tx1"/>
              </a:solidFill>
              <a:latin typeface="+mj-ea"/>
              <a:ea typeface="+mj-ea"/>
            </a:endParaRPr>
          </a:p>
        </p:txBody>
      </p:sp>
      <p:sp>
        <p:nvSpPr>
          <p:cNvPr id="124" name="矩形 123">
            <a:extLst>
              <a:ext uri="{FF2B5EF4-FFF2-40B4-BE49-F238E27FC236}">
                <a16:creationId xmlns:a16="http://schemas.microsoft.com/office/drawing/2014/main" id="{9552B673-9BFE-40B1-BF2A-FFC05CE8359A}"/>
              </a:ext>
            </a:extLst>
          </p:cNvPr>
          <p:cNvSpPr/>
          <p:nvPr/>
        </p:nvSpPr>
        <p:spPr>
          <a:xfrm>
            <a:off x="3952227" y="3628764"/>
            <a:ext cx="464986" cy="342797"/>
          </a:xfrm>
          <a:prstGeom prst="rect">
            <a:avLst/>
          </a:prstGeom>
          <a:solidFill>
            <a:schemeClr val="bg1">
              <a:lumMod val="9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b="1">
                <a:solidFill>
                  <a:srgbClr val="FF0000"/>
                </a:solidFill>
              </a:rPr>
              <a:t>基础数据泄露</a:t>
            </a:r>
            <a:endParaRPr lang="en-US" altLang="zh-CN" sz="1200" b="1">
              <a:solidFill>
                <a:srgbClr val="FF0000"/>
              </a:solidFill>
            </a:endParaRPr>
          </a:p>
        </p:txBody>
      </p:sp>
      <p:sp>
        <p:nvSpPr>
          <p:cNvPr id="125" name="矩形 124">
            <a:extLst>
              <a:ext uri="{FF2B5EF4-FFF2-40B4-BE49-F238E27FC236}">
                <a16:creationId xmlns:a16="http://schemas.microsoft.com/office/drawing/2014/main" id="{7AA85B35-3058-4171-A508-740CEBEC59F0}"/>
              </a:ext>
            </a:extLst>
          </p:cNvPr>
          <p:cNvSpPr/>
          <p:nvPr/>
        </p:nvSpPr>
        <p:spPr>
          <a:xfrm>
            <a:off x="3952227" y="2889324"/>
            <a:ext cx="464986" cy="638220"/>
          </a:xfrm>
          <a:prstGeom prst="rect">
            <a:avLst/>
          </a:prstGeom>
          <a:solidFill>
            <a:schemeClr val="bg1">
              <a:lumMod val="9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b="1">
                <a:solidFill>
                  <a:srgbClr val="FF0000"/>
                </a:solidFill>
              </a:rPr>
              <a:t>部分统计数据泄露</a:t>
            </a:r>
          </a:p>
        </p:txBody>
      </p:sp>
      <p:sp>
        <p:nvSpPr>
          <p:cNvPr id="127" name="矩形 126">
            <a:extLst>
              <a:ext uri="{FF2B5EF4-FFF2-40B4-BE49-F238E27FC236}">
                <a16:creationId xmlns:a16="http://schemas.microsoft.com/office/drawing/2014/main" id="{F21656C6-CBED-49B6-A292-1F3ADEF9DFB8}"/>
              </a:ext>
            </a:extLst>
          </p:cNvPr>
          <p:cNvSpPr/>
          <p:nvPr/>
        </p:nvSpPr>
        <p:spPr>
          <a:xfrm>
            <a:off x="3952227" y="2442434"/>
            <a:ext cx="464986" cy="342797"/>
          </a:xfrm>
          <a:prstGeom prst="rect">
            <a:avLst/>
          </a:prstGeom>
          <a:solidFill>
            <a:schemeClr val="bg1">
              <a:lumMod val="9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b="1">
                <a:solidFill>
                  <a:srgbClr val="FF0000"/>
                </a:solidFill>
              </a:rPr>
              <a:t>统计数据泄露</a:t>
            </a:r>
          </a:p>
        </p:txBody>
      </p:sp>
      <p:cxnSp>
        <p:nvCxnSpPr>
          <p:cNvPr id="129" name="直接箭头连接符 128">
            <a:extLst>
              <a:ext uri="{FF2B5EF4-FFF2-40B4-BE49-F238E27FC236}">
                <a16:creationId xmlns:a16="http://schemas.microsoft.com/office/drawing/2014/main" id="{A95D5AF6-2036-476F-8056-FB9ABFBBC810}"/>
              </a:ext>
            </a:extLst>
          </p:cNvPr>
          <p:cNvCxnSpPr>
            <a:cxnSpLocks/>
            <a:endCxn id="124" idx="1"/>
          </p:cNvCxnSpPr>
          <p:nvPr/>
        </p:nvCxnSpPr>
        <p:spPr>
          <a:xfrm flipV="1">
            <a:off x="3773336" y="3800163"/>
            <a:ext cx="178891" cy="5311"/>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直接箭头连接符 131">
            <a:extLst>
              <a:ext uri="{FF2B5EF4-FFF2-40B4-BE49-F238E27FC236}">
                <a16:creationId xmlns:a16="http://schemas.microsoft.com/office/drawing/2014/main" id="{103030DA-1485-4DEC-ABFB-BA768D767DD7}"/>
              </a:ext>
            </a:extLst>
          </p:cNvPr>
          <p:cNvCxnSpPr>
            <a:cxnSpLocks/>
            <a:stCxn id="79" idx="3"/>
            <a:endCxn id="125" idx="1"/>
          </p:cNvCxnSpPr>
          <p:nvPr/>
        </p:nvCxnSpPr>
        <p:spPr>
          <a:xfrm flipV="1">
            <a:off x="3762135" y="3208434"/>
            <a:ext cx="190092" cy="5135"/>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直接箭头连接符 134">
            <a:extLst>
              <a:ext uri="{FF2B5EF4-FFF2-40B4-BE49-F238E27FC236}">
                <a16:creationId xmlns:a16="http://schemas.microsoft.com/office/drawing/2014/main" id="{6FEEA7FF-5C7E-4AFA-9769-AC517FA43136}"/>
              </a:ext>
            </a:extLst>
          </p:cNvPr>
          <p:cNvCxnSpPr>
            <a:cxnSpLocks/>
            <a:stCxn id="55" idx="3"/>
            <a:endCxn id="127" idx="1"/>
          </p:cNvCxnSpPr>
          <p:nvPr/>
        </p:nvCxnSpPr>
        <p:spPr>
          <a:xfrm>
            <a:off x="3773335" y="2613832"/>
            <a:ext cx="178892"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5" name="矩形 54">
            <a:extLst>
              <a:ext uri="{FF2B5EF4-FFF2-40B4-BE49-F238E27FC236}">
                <a16:creationId xmlns:a16="http://schemas.microsoft.com/office/drawing/2014/main" id="{B62D0CC4-EDFA-4935-A770-779077999E2B}"/>
              </a:ext>
            </a:extLst>
          </p:cNvPr>
          <p:cNvSpPr/>
          <p:nvPr/>
        </p:nvSpPr>
        <p:spPr>
          <a:xfrm>
            <a:off x="1698537" y="2486108"/>
            <a:ext cx="2074798" cy="255448"/>
          </a:xfrm>
          <a:prstGeom prst="rect">
            <a:avLst/>
          </a:prstGeom>
          <a:solidFill>
            <a:srgbClr val="FE8637"/>
          </a:solidFill>
          <a:ln>
            <a:noFill/>
          </a:ln>
        </p:spPr>
        <p:txBody>
          <a:bodyPr wrap="square">
            <a:noAutofit/>
          </a:bodyPr>
          <a:lstStyle/>
          <a:p>
            <a:pPr algn="ctr"/>
            <a:r>
              <a:rPr lang="zh-CN" altLang="en-US" sz="1200" b="1">
                <a:solidFill>
                  <a:schemeClr val="bg1"/>
                </a:solidFill>
              </a:rPr>
              <a:t>国家级机构</a:t>
            </a:r>
            <a:endParaRPr lang="en-US" altLang="zh-CN" sz="1200" b="1">
              <a:solidFill>
                <a:schemeClr val="bg1"/>
              </a:solidFill>
            </a:endParaRPr>
          </a:p>
        </p:txBody>
      </p:sp>
      <p:sp>
        <p:nvSpPr>
          <p:cNvPr id="56" name="箭头: 上 55">
            <a:extLst>
              <a:ext uri="{FF2B5EF4-FFF2-40B4-BE49-F238E27FC236}">
                <a16:creationId xmlns:a16="http://schemas.microsoft.com/office/drawing/2014/main" id="{D6B730DF-56FB-4EB9-B897-12B4AADBBC47}"/>
              </a:ext>
            </a:extLst>
          </p:cNvPr>
          <p:cNvSpPr/>
          <p:nvPr/>
        </p:nvSpPr>
        <p:spPr>
          <a:xfrm>
            <a:off x="2234206" y="3408006"/>
            <a:ext cx="1003460" cy="199326"/>
          </a:xfrm>
          <a:prstGeom prst="upArrow">
            <a:avLst>
              <a:gd name="adj1" fmla="val 65254"/>
              <a:gd name="adj2" fmla="val 54501"/>
            </a:avLst>
          </a:prstGeom>
          <a:solidFill>
            <a:schemeClr val="bg1">
              <a:lumMod val="9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a:solidFill>
                  <a:srgbClr val="FF0000"/>
                </a:solidFill>
              </a:rPr>
              <a:t>内网明文</a:t>
            </a:r>
          </a:p>
        </p:txBody>
      </p:sp>
      <p:sp>
        <p:nvSpPr>
          <p:cNvPr id="57" name="箭头: 上 56">
            <a:extLst>
              <a:ext uri="{FF2B5EF4-FFF2-40B4-BE49-F238E27FC236}">
                <a16:creationId xmlns:a16="http://schemas.microsoft.com/office/drawing/2014/main" id="{0788E368-F8AF-4DCE-BE99-CA5AE0E0A8EC}"/>
              </a:ext>
            </a:extLst>
          </p:cNvPr>
          <p:cNvSpPr/>
          <p:nvPr/>
        </p:nvSpPr>
        <p:spPr>
          <a:xfrm>
            <a:off x="2234206" y="2793191"/>
            <a:ext cx="1003460" cy="199326"/>
          </a:xfrm>
          <a:prstGeom prst="upArrow">
            <a:avLst>
              <a:gd name="adj1" fmla="val 65254"/>
              <a:gd name="adj2" fmla="val 54501"/>
            </a:avLst>
          </a:prstGeom>
          <a:solidFill>
            <a:schemeClr val="bg1">
              <a:lumMod val="9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a:solidFill>
                  <a:srgbClr val="FF0000"/>
                </a:solidFill>
              </a:rPr>
              <a:t>内网明文</a:t>
            </a:r>
          </a:p>
        </p:txBody>
      </p:sp>
      <p:sp>
        <p:nvSpPr>
          <p:cNvPr id="46" name="矩形 45">
            <a:extLst>
              <a:ext uri="{FF2B5EF4-FFF2-40B4-BE49-F238E27FC236}">
                <a16:creationId xmlns:a16="http://schemas.microsoft.com/office/drawing/2014/main" id="{BB226918-2358-4B5B-8BFE-0C6159054F88}"/>
              </a:ext>
            </a:extLst>
          </p:cNvPr>
          <p:cNvSpPr/>
          <p:nvPr/>
        </p:nvSpPr>
        <p:spPr>
          <a:xfrm>
            <a:off x="1698537" y="3684049"/>
            <a:ext cx="776047" cy="232225"/>
          </a:xfrm>
          <a:prstGeom prst="rect">
            <a:avLst/>
          </a:prstGeom>
          <a:solidFill>
            <a:schemeClr val="bg1"/>
          </a:solidFill>
          <a:ln>
            <a:solidFill>
              <a:srgbClr val="ED5408"/>
            </a:solidFill>
          </a:ln>
        </p:spPr>
        <p:txBody>
          <a:bodyPr wrap="square" lIns="0" tIns="0" rIns="0" bIns="0" anchor="ctr">
            <a:noAutofit/>
          </a:bodyPr>
          <a:lstStyle/>
          <a:p>
            <a:pPr algn="ctr"/>
            <a:r>
              <a:rPr lang="zh-CN" altLang="en-US" sz="1200"/>
              <a:t>分支机构</a:t>
            </a:r>
            <a:r>
              <a:rPr lang="en-US" altLang="zh-CN" sz="1200"/>
              <a:t>1</a:t>
            </a:r>
          </a:p>
        </p:txBody>
      </p:sp>
      <p:sp>
        <p:nvSpPr>
          <p:cNvPr id="47" name="矩形 46">
            <a:extLst>
              <a:ext uri="{FF2B5EF4-FFF2-40B4-BE49-F238E27FC236}">
                <a16:creationId xmlns:a16="http://schemas.microsoft.com/office/drawing/2014/main" id="{3D050117-4626-4BE5-B4D7-83309727B009}"/>
              </a:ext>
            </a:extLst>
          </p:cNvPr>
          <p:cNvSpPr/>
          <p:nvPr/>
        </p:nvSpPr>
        <p:spPr>
          <a:xfrm>
            <a:off x="2531219" y="3684049"/>
            <a:ext cx="776047" cy="232225"/>
          </a:xfrm>
          <a:prstGeom prst="rect">
            <a:avLst/>
          </a:prstGeom>
          <a:solidFill>
            <a:schemeClr val="bg1"/>
          </a:solidFill>
          <a:ln>
            <a:solidFill>
              <a:srgbClr val="ED5408"/>
            </a:solidFill>
          </a:ln>
        </p:spPr>
        <p:txBody>
          <a:bodyPr wrap="square" lIns="0" tIns="0" rIns="0" bIns="0" anchor="ctr">
            <a:noAutofit/>
          </a:bodyPr>
          <a:lstStyle/>
          <a:p>
            <a:pPr algn="ctr"/>
            <a:r>
              <a:rPr lang="zh-CN" altLang="en-US" sz="1200"/>
              <a:t>分支机构</a:t>
            </a:r>
            <a:r>
              <a:rPr lang="en-US" altLang="zh-CN" sz="1200"/>
              <a:t>2</a:t>
            </a:r>
          </a:p>
        </p:txBody>
      </p:sp>
      <p:sp>
        <p:nvSpPr>
          <p:cNvPr id="49" name="矩形 48">
            <a:extLst>
              <a:ext uri="{FF2B5EF4-FFF2-40B4-BE49-F238E27FC236}">
                <a16:creationId xmlns:a16="http://schemas.microsoft.com/office/drawing/2014/main" id="{CD5C44EA-9464-449F-AD38-146F45695144}"/>
              </a:ext>
            </a:extLst>
          </p:cNvPr>
          <p:cNvSpPr/>
          <p:nvPr/>
        </p:nvSpPr>
        <p:spPr>
          <a:xfrm>
            <a:off x="3363901" y="3684049"/>
            <a:ext cx="398234" cy="232225"/>
          </a:xfrm>
          <a:prstGeom prst="rect">
            <a:avLst/>
          </a:prstGeom>
          <a:solidFill>
            <a:schemeClr val="bg1"/>
          </a:solidFill>
          <a:ln>
            <a:solidFill>
              <a:srgbClr val="ED5408"/>
            </a:solidFill>
          </a:ln>
        </p:spPr>
        <p:txBody>
          <a:bodyPr wrap="square" lIns="0" tIns="0" rIns="0" bIns="0" anchor="ctr">
            <a:noAutofit/>
          </a:bodyPr>
          <a:lstStyle/>
          <a:p>
            <a:pPr algn="ctr"/>
            <a:r>
              <a:rPr lang="en-US" altLang="zh-CN" sz="1200"/>
              <a:t>…</a:t>
            </a:r>
          </a:p>
        </p:txBody>
      </p:sp>
      <p:sp>
        <p:nvSpPr>
          <p:cNvPr id="70" name="矩形 69">
            <a:extLst>
              <a:ext uri="{FF2B5EF4-FFF2-40B4-BE49-F238E27FC236}">
                <a16:creationId xmlns:a16="http://schemas.microsoft.com/office/drawing/2014/main" id="{A6450B1B-7182-4471-BD5D-8F8FBB41CD7C}"/>
              </a:ext>
            </a:extLst>
          </p:cNvPr>
          <p:cNvSpPr/>
          <p:nvPr/>
        </p:nvSpPr>
        <p:spPr>
          <a:xfrm>
            <a:off x="1698537" y="3097456"/>
            <a:ext cx="776047" cy="232225"/>
          </a:xfrm>
          <a:prstGeom prst="rect">
            <a:avLst/>
          </a:prstGeom>
          <a:solidFill>
            <a:srgbClr val="FBE5D6"/>
          </a:solidFill>
          <a:ln>
            <a:solidFill>
              <a:srgbClr val="ED5408"/>
            </a:solidFill>
          </a:ln>
        </p:spPr>
        <p:txBody>
          <a:bodyPr wrap="square" lIns="0" tIns="0" rIns="0" bIns="0" anchor="ctr">
            <a:noAutofit/>
          </a:bodyPr>
          <a:lstStyle/>
          <a:p>
            <a:pPr algn="ctr"/>
            <a:r>
              <a:rPr lang="zh-CN" altLang="en-US" sz="1200"/>
              <a:t>省级机构</a:t>
            </a:r>
            <a:r>
              <a:rPr lang="en-US" altLang="zh-CN" sz="1200"/>
              <a:t>1</a:t>
            </a:r>
          </a:p>
        </p:txBody>
      </p:sp>
      <p:sp>
        <p:nvSpPr>
          <p:cNvPr id="75" name="矩形 74">
            <a:extLst>
              <a:ext uri="{FF2B5EF4-FFF2-40B4-BE49-F238E27FC236}">
                <a16:creationId xmlns:a16="http://schemas.microsoft.com/office/drawing/2014/main" id="{19F8DDC3-15FF-45FF-86F0-592A061355DA}"/>
              </a:ext>
            </a:extLst>
          </p:cNvPr>
          <p:cNvSpPr/>
          <p:nvPr/>
        </p:nvSpPr>
        <p:spPr>
          <a:xfrm>
            <a:off x="2531219" y="3097456"/>
            <a:ext cx="776047" cy="232225"/>
          </a:xfrm>
          <a:prstGeom prst="rect">
            <a:avLst/>
          </a:prstGeom>
          <a:solidFill>
            <a:srgbClr val="FBE5D6"/>
          </a:solidFill>
          <a:ln>
            <a:solidFill>
              <a:srgbClr val="ED5408"/>
            </a:solidFill>
          </a:ln>
        </p:spPr>
        <p:txBody>
          <a:bodyPr wrap="square" lIns="0" tIns="0" rIns="0" bIns="0" anchor="ctr">
            <a:noAutofit/>
          </a:bodyPr>
          <a:lstStyle/>
          <a:p>
            <a:pPr algn="ctr"/>
            <a:r>
              <a:rPr lang="zh-CN" altLang="en-US" sz="1200"/>
              <a:t>省级机构</a:t>
            </a:r>
            <a:r>
              <a:rPr lang="en-US" altLang="zh-CN" sz="1200"/>
              <a:t>2</a:t>
            </a:r>
          </a:p>
        </p:txBody>
      </p:sp>
      <p:sp>
        <p:nvSpPr>
          <p:cNvPr id="79" name="矩形 78">
            <a:extLst>
              <a:ext uri="{FF2B5EF4-FFF2-40B4-BE49-F238E27FC236}">
                <a16:creationId xmlns:a16="http://schemas.microsoft.com/office/drawing/2014/main" id="{196E6588-9482-4EF6-8533-E9C022ADB0EF}"/>
              </a:ext>
            </a:extLst>
          </p:cNvPr>
          <p:cNvSpPr/>
          <p:nvPr/>
        </p:nvSpPr>
        <p:spPr>
          <a:xfrm>
            <a:off x="3363901" y="3097456"/>
            <a:ext cx="398234" cy="232225"/>
          </a:xfrm>
          <a:prstGeom prst="rect">
            <a:avLst/>
          </a:prstGeom>
          <a:solidFill>
            <a:srgbClr val="FBE5D6"/>
          </a:solidFill>
          <a:ln>
            <a:solidFill>
              <a:srgbClr val="ED5408"/>
            </a:solidFill>
          </a:ln>
        </p:spPr>
        <p:txBody>
          <a:bodyPr wrap="square" lIns="0" tIns="0" rIns="0" bIns="0" anchor="ctr">
            <a:noAutofit/>
          </a:bodyPr>
          <a:lstStyle/>
          <a:p>
            <a:pPr algn="ctr"/>
            <a:r>
              <a:rPr lang="en-US" altLang="zh-CN" sz="1200"/>
              <a:t>…</a:t>
            </a:r>
          </a:p>
        </p:txBody>
      </p:sp>
      <p:cxnSp>
        <p:nvCxnSpPr>
          <p:cNvPr id="83" name="直接连接符 82">
            <a:extLst>
              <a:ext uri="{FF2B5EF4-FFF2-40B4-BE49-F238E27FC236}">
                <a16:creationId xmlns:a16="http://schemas.microsoft.com/office/drawing/2014/main" id="{6057A181-4083-405E-8356-3BAFD81D41D7}"/>
              </a:ext>
            </a:extLst>
          </p:cNvPr>
          <p:cNvCxnSpPr>
            <a:cxnSpLocks/>
          </p:cNvCxnSpPr>
          <p:nvPr/>
        </p:nvCxnSpPr>
        <p:spPr>
          <a:xfrm rot="5400000">
            <a:off x="3971324" y="3075433"/>
            <a:ext cx="1463778" cy="0"/>
          </a:xfrm>
          <a:prstGeom prst="line">
            <a:avLst/>
          </a:prstGeom>
          <a:ln w="19050">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87" name="椭圆 86">
            <a:extLst>
              <a:ext uri="{FF2B5EF4-FFF2-40B4-BE49-F238E27FC236}">
                <a16:creationId xmlns:a16="http://schemas.microsoft.com/office/drawing/2014/main" id="{615E1337-4B90-4B08-8FC9-003A98611E37}"/>
              </a:ext>
            </a:extLst>
          </p:cNvPr>
          <p:cNvSpPr/>
          <p:nvPr/>
        </p:nvSpPr>
        <p:spPr>
          <a:xfrm>
            <a:off x="4491201" y="2959059"/>
            <a:ext cx="402104" cy="382108"/>
          </a:xfrm>
          <a:prstGeom prst="ellipse">
            <a:avLst/>
          </a:prstGeom>
          <a:solidFill>
            <a:srgbClr val="FE8637"/>
          </a:solidFill>
          <a:ln>
            <a:solidFill>
              <a:srgbClr val="FE8637"/>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b="1"/>
              <a:t>VS</a:t>
            </a:r>
            <a:endParaRPr lang="zh-CN" altLang="en-US" sz="1600" b="1"/>
          </a:p>
        </p:txBody>
      </p:sp>
      <p:cxnSp>
        <p:nvCxnSpPr>
          <p:cNvPr id="131" name="直接箭头连接符 130">
            <a:extLst>
              <a:ext uri="{FF2B5EF4-FFF2-40B4-BE49-F238E27FC236}">
                <a16:creationId xmlns:a16="http://schemas.microsoft.com/office/drawing/2014/main" id="{2A53FED1-B062-480B-B043-13A87A54806B}"/>
              </a:ext>
            </a:extLst>
          </p:cNvPr>
          <p:cNvCxnSpPr>
            <a:cxnSpLocks/>
          </p:cNvCxnSpPr>
          <p:nvPr/>
        </p:nvCxnSpPr>
        <p:spPr>
          <a:xfrm>
            <a:off x="7192962" y="3803155"/>
            <a:ext cx="179812"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接箭头连接符 132">
            <a:extLst>
              <a:ext uri="{FF2B5EF4-FFF2-40B4-BE49-F238E27FC236}">
                <a16:creationId xmlns:a16="http://schemas.microsoft.com/office/drawing/2014/main" id="{7C81BBD2-7575-45B6-93AB-D96E07BF8660}"/>
              </a:ext>
            </a:extLst>
          </p:cNvPr>
          <p:cNvCxnSpPr>
            <a:cxnSpLocks/>
          </p:cNvCxnSpPr>
          <p:nvPr/>
        </p:nvCxnSpPr>
        <p:spPr>
          <a:xfrm>
            <a:off x="7192961" y="3216563"/>
            <a:ext cx="179813"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接箭头连接符 133">
            <a:extLst>
              <a:ext uri="{FF2B5EF4-FFF2-40B4-BE49-F238E27FC236}">
                <a16:creationId xmlns:a16="http://schemas.microsoft.com/office/drawing/2014/main" id="{114D7151-14A3-4F87-9E1D-77A1548FD222}"/>
              </a:ext>
            </a:extLst>
          </p:cNvPr>
          <p:cNvCxnSpPr>
            <a:cxnSpLocks/>
          </p:cNvCxnSpPr>
          <p:nvPr/>
        </p:nvCxnSpPr>
        <p:spPr>
          <a:xfrm flipV="1">
            <a:off x="7192961" y="2616825"/>
            <a:ext cx="179813" cy="1"/>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4" name="矩形 103">
            <a:extLst>
              <a:ext uri="{FF2B5EF4-FFF2-40B4-BE49-F238E27FC236}">
                <a16:creationId xmlns:a16="http://schemas.microsoft.com/office/drawing/2014/main" id="{F0727594-DD81-4F67-8D3A-AA5F99DBF6C5}"/>
              </a:ext>
            </a:extLst>
          </p:cNvPr>
          <p:cNvSpPr/>
          <p:nvPr/>
        </p:nvSpPr>
        <p:spPr>
          <a:xfrm>
            <a:off x="5071332" y="2486490"/>
            <a:ext cx="2074798" cy="255447"/>
          </a:xfrm>
          <a:prstGeom prst="rect">
            <a:avLst/>
          </a:prstGeom>
          <a:solidFill>
            <a:srgbClr val="FE8637"/>
          </a:solidFill>
          <a:ln>
            <a:noFill/>
          </a:ln>
        </p:spPr>
        <p:txBody>
          <a:bodyPr wrap="square">
            <a:noAutofit/>
          </a:bodyPr>
          <a:lstStyle/>
          <a:p>
            <a:pPr algn="ctr"/>
            <a:r>
              <a:rPr lang="zh-CN" altLang="en-US" sz="1200" b="1">
                <a:solidFill>
                  <a:schemeClr val="bg1"/>
                </a:solidFill>
              </a:rPr>
              <a:t>国家级机构</a:t>
            </a:r>
            <a:endParaRPr lang="en-US" altLang="zh-CN" sz="1200" b="1">
              <a:solidFill>
                <a:schemeClr val="bg1"/>
              </a:solidFill>
            </a:endParaRPr>
          </a:p>
        </p:txBody>
      </p:sp>
      <p:sp>
        <p:nvSpPr>
          <p:cNvPr id="105" name="箭头: 上 104">
            <a:extLst>
              <a:ext uri="{FF2B5EF4-FFF2-40B4-BE49-F238E27FC236}">
                <a16:creationId xmlns:a16="http://schemas.microsoft.com/office/drawing/2014/main" id="{A85EE0D7-A0E9-49A5-9C98-5FBDD8237938}"/>
              </a:ext>
            </a:extLst>
          </p:cNvPr>
          <p:cNvSpPr/>
          <p:nvPr/>
        </p:nvSpPr>
        <p:spPr>
          <a:xfrm>
            <a:off x="5557443" y="3408388"/>
            <a:ext cx="1102577" cy="199326"/>
          </a:xfrm>
          <a:prstGeom prst="upArrow">
            <a:avLst>
              <a:gd name="adj1" fmla="val 65254"/>
              <a:gd name="adj2" fmla="val 54501"/>
            </a:avLst>
          </a:prstGeom>
          <a:solidFill>
            <a:schemeClr val="bg1">
              <a:lumMod val="9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a:solidFill>
                  <a:srgbClr val="00B050"/>
                </a:solidFill>
              </a:rPr>
              <a:t>内网密文</a:t>
            </a:r>
          </a:p>
        </p:txBody>
      </p:sp>
      <p:sp>
        <p:nvSpPr>
          <p:cNvPr id="111" name="箭头: 上 110">
            <a:extLst>
              <a:ext uri="{FF2B5EF4-FFF2-40B4-BE49-F238E27FC236}">
                <a16:creationId xmlns:a16="http://schemas.microsoft.com/office/drawing/2014/main" id="{C28607B9-30E3-4D6B-BE0D-9A762B4FE9A3}"/>
              </a:ext>
            </a:extLst>
          </p:cNvPr>
          <p:cNvSpPr/>
          <p:nvPr/>
        </p:nvSpPr>
        <p:spPr>
          <a:xfrm>
            <a:off x="5557443" y="2793572"/>
            <a:ext cx="1102577" cy="199326"/>
          </a:xfrm>
          <a:prstGeom prst="upArrow">
            <a:avLst>
              <a:gd name="adj1" fmla="val 65254"/>
              <a:gd name="adj2" fmla="val 54501"/>
            </a:avLst>
          </a:prstGeom>
          <a:solidFill>
            <a:schemeClr val="bg1">
              <a:lumMod val="9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a:solidFill>
                  <a:srgbClr val="00B050"/>
                </a:solidFill>
              </a:rPr>
              <a:t>内网密文</a:t>
            </a:r>
          </a:p>
        </p:txBody>
      </p:sp>
      <p:sp>
        <p:nvSpPr>
          <p:cNvPr id="128" name="矩形 127">
            <a:extLst>
              <a:ext uri="{FF2B5EF4-FFF2-40B4-BE49-F238E27FC236}">
                <a16:creationId xmlns:a16="http://schemas.microsoft.com/office/drawing/2014/main" id="{5F3049C3-A870-4F48-A558-6A9D72183D3F}"/>
              </a:ext>
            </a:extLst>
          </p:cNvPr>
          <p:cNvSpPr/>
          <p:nvPr/>
        </p:nvSpPr>
        <p:spPr>
          <a:xfrm>
            <a:off x="7416522" y="2508707"/>
            <a:ext cx="212141" cy="1461836"/>
          </a:xfrm>
          <a:prstGeom prst="rect">
            <a:avLst/>
          </a:prstGeom>
          <a:solidFill>
            <a:schemeClr val="bg1">
              <a:lumMod val="9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a:solidFill>
                  <a:srgbClr val="00B050"/>
                </a:solidFill>
              </a:rPr>
              <a:t>授权操作及使用</a:t>
            </a:r>
          </a:p>
        </p:txBody>
      </p:sp>
      <p:sp>
        <p:nvSpPr>
          <p:cNvPr id="137" name="矩形 136">
            <a:extLst>
              <a:ext uri="{FF2B5EF4-FFF2-40B4-BE49-F238E27FC236}">
                <a16:creationId xmlns:a16="http://schemas.microsoft.com/office/drawing/2014/main" id="{4DAD1D07-2DEF-4A0A-9922-EC1A0D9031DA}"/>
              </a:ext>
            </a:extLst>
          </p:cNvPr>
          <p:cNvSpPr/>
          <p:nvPr/>
        </p:nvSpPr>
        <p:spPr>
          <a:xfrm>
            <a:off x="5725754" y="2124392"/>
            <a:ext cx="979796" cy="314106"/>
          </a:xfrm>
          <a:prstGeom prst="rect">
            <a:avLst/>
          </a:prstGeom>
          <a:noFill/>
        </p:spPr>
        <p:txBody>
          <a:bodyPr wrap="square" anchor="ctr">
            <a:noAutofit/>
          </a:bodyPr>
          <a:lstStyle/>
          <a:p>
            <a:pPr algn="ctr"/>
            <a:r>
              <a:rPr lang="zh-CN" altLang="en-US" sz="1600" b="1">
                <a:solidFill>
                  <a:srgbClr val="ED5408"/>
                </a:solidFill>
              </a:rPr>
              <a:t>未来</a:t>
            </a:r>
            <a:endParaRPr lang="en-US" altLang="zh-CN" sz="1600" b="1">
              <a:solidFill>
                <a:srgbClr val="ED5408"/>
              </a:solidFill>
            </a:endParaRPr>
          </a:p>
        </p:txBody>
      </p:sp>
      <p:sp>
        <p:nvSpPr>
          <p:cNvPr id="138" name="矩形 137">
            <a:extLst>
              <a:ext uri="{FF2B5EF4-FFF2-40B4-BE49-F238E27FC236}">
                <a16:creationId xmlns:a16="http://schemas.microsoft.com/office/drawing/2014/main" id="{DD09254E-A642-422F-BDB6-82BB43B5BFAE}"/>
              </a:ext>
            </a:extLst>
          </p:cNvPr>
          <p:cNvSpPr/>
          <p:nvPr/>
        </p:nvSpPr>
        <p:spPr>
          <a:xfrm>
            <a:off x="1138905" y="2124392"/>
            <a:ext cx="3075021" cy="314106"/>
          </a:xfrm>
          <a:prstGeom prst="rect">
            <a:avLst/>
          </a:prstGeom>
          <a:noFill/>
        </p:spPr>
        <p:txBody>
          <a:bodyPr wrap="square" anchor="ctr">
            <a:noAutofit/>
          </a:bodyPr>
          <a:lstStyle/>
          <a:p>
            <a:pPr algn="ctr"/>
            <a:r>
              <a:rPr lang="zh-CN" altLang="en-US" sz="1600" b="1">
                <a:solidFill>
                  <a:srgbClr val="ED5408"/>
                </a:solidFill>
              </a:rPr>
              <a:t>现状</a:t>
            </a:r>
            <a:endParaRPr lang="en-US" altLang="zh-CN" sz="1600" b="1">
              <a:solidFill>
                <a:srgbClr val="ED5408"/>
              </a:solidFill>
            </a:endParaRPr>
          </a:p>
        </p:txBody>
      </p:sp>
      <p:grpSp>
        <p:nvGrpSpPr>
          <p:cNvPr id="5" name="组合 4">
            <a:extLst>
              <a:ext uri="{FF2B5EF4-FFF2-40B4-BE49-F238E27FC236}">
                <a16:creationId xmlns:a16="http://schemas.microsoft.com/office/drawing/2014/main" id="{7BE497A8-90F0-4179-B3C3-819F09B1DC33}"/>
              </a:ext>
            </a:extLst>
          </p:cNvPr>
          <p:cNvGrpSpPr/>
          <p:nvPr/>
        </p:nvGrpSpPr>
        <p:grpSpPr>
          <a:xfrm>
            <a:off x="5067582" y="3684049"/>
            <a:ext cx="2078548" cy="232225"/>
            <a:chOff x="4972496" y="3446076"/>
            <a:chExt cx="1915458" cy="244377"/>
          </a:xfrm>
        </p:grpSpPr>
        <p:sp>
          <p:nvSpPr>
            <p:cNvPr id="88" name="矩形 87">
              <a:extLst>
                <a:ext uri="{FF2B5EF4-FFF2-40B4-BE49-F238E27FC236}">
                  <a16:creationId xmlns:a16="http://schemas.microsoft.com/office/drawing/2014/main" id="{9A8EF8FF-893E-41FE-A7C4-0E0F1BCAC972}"/>
                </a:ext>
              </a:extLst>
            </p:cNvPr>
            <p:cNvSpPr/>
            <p:nvPr/>
          </p:nvSpPr>
          <p:spPr>
            <a:xfrm>
              <a:off x="4972496" y="3446076"/>
              <a:ext cx="720337" cy="244377"/>
            </a:xfrm>
            <a:prstGeom prst="rect">
              <a:avLst/>
            </a:prstGeom>
            <a:solidFill>
              <a:schemeClr val="bg1"/>
            </a:solidFill>
            <a:ln>
              <a:solidFill>
                <a:srgbClr val="ED5408"/>
              </a:solidFill>
            </a:ln>
          </p:spPr>
          <p:txBody>
            <a:bodyPr wrap="square" lIns="0" tIns="0" rIns="0" bIns="0" anchor="ctr">
              <a:noAutofit/>
            </a:bodyPr>
            <a:lstStyle/>
            <a:p>
              <a:pPr algn="ctr"/>
              <a:r>
                <a:rPr lang="zh-CN" altLang="en-US" sz="1200"/>
                <a:t>分支机构</a:t>
              </a:r>
              <a:r>
                <a:rPr lang="en-US" altLang="zh-CN" sz="1200"/>
                <a:t>1</a:t>
              </a:r>
            </a:p>
          </p:txBody>
        </p:sp>
        <p:sp>
          <p:nvSpPr>
            <p:cNvPr id="89" name="矩形 88">
              <a:extLst>
                <a:ext uri="{FF2B5EF4-FFF2-40B4-BE49-F238E27FC236}">
                  <a16:creationId xmlns:a16="http://schemas.microsoft.com/office/drawing/2014/main" id="{DE9A2703-C96F-46D7-962B-4B2A68012E0E}"/>
                </a:ext>
              </a:extLst>
            </p:cNvPr>
            <p:cNvSpPr/>
            <p:nvPr/>
          </p:nvSpPr>
          <p:spPr>
            <a:xfrm>
              <a:off x="5745402" y="3446076"/>
              <a:ext cx="720337" cy="244377"/>
            </a:xfrm>
            <a:prstGeom prst="rect">
              <a:avLst/>
            </a:prstGeom>
            <a:solidFill>
              <a:schemeClr val="bg1"/>
            </a:solidFill>
            <a:ln>
              <a:solidFill>
                <a:srgbClr val="ED5408"/>
              </a:solidFill>
            </a:ln>
          </p:spPr>
          <p:txBody>
            <a:bodyPr wrap="square" lIns="0" tIns="0" rIns="0" bIns="0" anchor="ctr">
              <a:noAutofit/>
            </a:bodyPr>
            <a:lstStyle/>
            <a:p>
              <a:pPr algn="ctr"/>
              <a:r>
                <a:rPr lang="zh-CN" altLang="en-US" sz="1200"/>
                <a:t>分支机构</a:t>
              </a:r>
              <a:r>
                <a:rPr lang="en-US" altLang="zh-CN" sz="1200"/>
                <a:t>2</a:t>
              </a:r>
            </a:p>
          </p:txBody>
        </p:sp>
        <p:sp>
          <p:nvSpPr>
            <p:cNvPr id="90" name="矩形 89">
              <a:extLst>
                <a:ext uri="{FF2B5EF4-FFF2-40B4-BE49-F238E27FC236}">
                  <a16:creationId xmlns:a16="http://schemas.microsoft.com/office/drawing/2014/main" id="{C31F8194-8AB4-4346-87C0-8ADC76F81FD2}"/>
                </a:ext>
              </a:extLst>
            </p:cNvPr>
            <p:cNvSpPr/>
            <p:nvPr/>
          </p:nvSpPr>
          <p:spPr>
            <a:xfrm>
              <a:off x="6518308" y="3446076"/>
              <a:ext cx="369646" cy="244377"/>
            </a:xfrm>
            <a:prstGeom prst="rect">
              <a:avLst/>
            </a:prstGeom>
            <a:solidFill>
              <a:schemeClr val="bg1"/>
            </a:solidFill>
            <a:ln>
              <a:solidFill>
                <a:srgbClr val="ED5408"/>
              </a:solidFill>
            </a:ln>
          </p:spPr>
          <p:txBody>
            <a:bodyPr wrap="square" lIns="0" tIns="0" rIns="0" bIns="0" anchor="ctr">
              <a:noAutofit/>
            </a:bodyPr>
            <a:lstStyle/>
            <a:p>
              <a:pPr algn="ctr"/>
              <a:r>
                <a:rPr lang="en-US" altLang="zh-CN" sz="1200"/>
                <a:t>…</a:t>
              </a:r>
            </a:p>
          </p:txBody>
        </p:sp>
      </p:grpSp>
      <p:sp>
        <p:nvSpPr>
          <p:cNvPr id="91" name="矩形 90">
            <a:extLst>
              <a:ext uri="{FF2B5EF4-FFF2-40B4-BE49-F238E27FC236}">
                <a16:creationId xmlns:a16="http://schemas.microsoft.com/office/drawing/2014/main" id="{92335444-D2F0-441D-BA0C-5E65AA669366}"/>
              </a:ext>
            </a:extLst>
          </p:cNvPr>
          <p:cNvSpPr/>
          <p:nvPr/>
        </p:nvSpPr>
        <p:spPr>
          <a:xfrm>
            <a:off x="5067582" y="3101474"/>
            <a:ext cx="781669" cy="232225"/>
          </a:xfrm>
          <a:prstGeom prst="rect">
            <a:avLst/>
          </a:prstGeom>
          <a:solidFill>
            <a:srgbClr val="FBE5D6"/>
          </a:solidFill>
          <a:ln>
            <a:solidFill>
              <a:srgbClr val="ED5408"/>
            </a:solidFill>
          </a:ln>
        </p:spPr>
        <p:txBody>
          <a:bodyPr wrap="square" lIns="0" tIns="0" rIns="0" bIns="0" anchor="ctr">
            <a:noAutofit/>
          </a:bodyPr>
          <a:lstStyle/>
          <a:p>
            <a:pPr algn="ctr"/>
            <a:r>
              <a:rPr lang="zh-CN" altLang="en-US" sz="1200"/>
              <a:t>省级机构</a:t>
            </a:r>
            <a:r>
              <a:rPr lang="en-US" altLang="zh-CN" sz="1200"/>
              <a:t>1</a:t>
            </a:r>
          </a:p>
        </p:txBody>
      </p:sp>
      <p:sp>
        <p:nvSpPr>
          <p:cNvPr id="92" name="矩形 91">
            <a:extLst>
              <a:ext uri="{FF2B5EF4-FFF2-40B4-BE49-F238E27FC236}">
                <a16:creationId xmlns:a16="http://schemas.microsoft.com/office/drawing/2014/main" id="{02501806-CCEC-4F4D-8F66-C00198C74E27}"/>
              </a:ext>
            </a:extLst>
          </p:cNvPr>
          <p:cNvSpPr/>
          <p:nvPr/>
        </p:nvSpPr>
        <p:spPr>
          <a:xfrm>
            <a:off x="5906296" y="3101474"/>
            <a:ext cx="781669" cy="232225"/>
          </a:xfrm>
          <a:prstGeom prst="rect">
            <a:avLst/>
          </a:prstGeom>
          <a:solidFill>
            <a:srgbClr val="FBE5D6"/>
          </a:solidFill>
          <a:ln>
            <a:solidFill>
              <a:srgbClr val="ED5408"/>
            </a:solidFill>
          </a:ln>
        </p:spPr>
        <p:txBody>
          <a:bodyPr wrap="square" lIns="0" tIns="0" rIns="0" bIns="0" anchor="ctr">
            <a:noAutofit/>
          </a:bodyPr>
          <a:lstStyle/>
          <a:p>
            <a:pPr algn="ctr"/>
            <a:r>
              <a:rPr lang="zh-CN" altLang="en-US" sz="1200"/>
              <a:t>省级机构</a:t>
            </a:r>
            <a:r>
              <a:rPr lang="en-US" altLang="zh-CN" sz="1200"/>
              <a:t>2</a:t>
            </a:r>
          </a:p>
        </p:txBody>
      </p:sp>
      <p:sp>
        <p:nvSpPr>
          <p:cNvPr id="93" name="矩形 92">
            <a:extLst>
              <a:ext uri="{FF2B5EF4-FFF2-40B4-BE49-F238E27FC236}">
                <a16:creationId xmlns:a16="http://schemas.microsoft.com/office/drawing/2014/main" id="{B7DDDF11-57C5-4FF2-A9EA-9555DB72FA0B}"/>
              </a:ext>
            </a:extLst>
          </p:cNvPr>
          <p:cNvSpPr/>
          <p:nvPr/>
        </p:nvSpPr>
        <p:spPr>
          <a:xfrm>
            <a:off x="6745011" y="3101474"/>
            <a:ext cx="401119" cy="232225"/>
          </a:xfrm>
          <a:prstGeom prst="rect">
            <a:avLst/>
          </a:prstGeom>
          <a:solidFill>
            <a:srgbClr val="FBE5D6"/>
          </a:solidFill>
          <a:ln>
            <a:solidFill>
              <a:srgbClr val="ED5408"/>
            </a:solidFill>
          </a:ln>
        </p:spPr>
        <p:txBody>
          <a:bodyPr wrap="square" lIns="0" tIns="0" rIns="0" bIns="0" anchor="ctr">
            <a:noAutofit/>
          </a:bodyPr>
          <a:lstStyle/>
          <a:p>
            <a:pPr algn="ctr"/>
            <a:r>
              <a:rPr lang="en-US" altLang="zh-CN" sz="1200"/>
              <a:t>…</a:t>
            </a:r>
          </a:p>
        </p:txBody>
      </p:sp>
      <p:sp>
        <p:nvSpPr>
          <p:cNvPr id="8" name="左箭头 7"/>
          <p:cNvSpPr/>
          <p:nvPr/>
        </p:nvSpPr>
        <p:spPr>
          <a:xfrm>
            <a:off x="7888905" y="3097456"/>
            <a:ext cx="145824" cy="1016432"/>
          </a:xfrm>
          <a:prstGeom prst="lef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a:extLst>
              <a:ext uri="{FF2B5EF4-FFF2-40B4-BE49-F238E27FC236}">
                <a16:creationId xmlns:a16="http://schemas.microsoft.com/office/drawing/2014/main" id="{38AF5D02-5822-400F-8CDC-932A4F7B79A5}"/>
              </a:ext>
            </a:extLst>
          </p:cNvPr>
          <p:cNvSpPr/>
          <p:nvPr/>
        </p:nvSpPr>
        <p:spPr>
          <a:xfrm>
            <a:off x="9225551" y="1760007"/>
            <a:ext cx="1569660" cy="369332"/>
          </a:xfrm>
          <a:prstGeom prst="rect">
            <a:avLst/>
          </a:prstGeom>
        </p:spPr>
        <p:txBody>
          <a:bodyPr wrap="none">
            <a:spAutoFit/>
          </a:bodyPr>
          <a:lstStyle/>
          <a:p>
            <a:r>
              <a:rPr lang="zh-CN" altLang="en-US" b="1">
                <a:solidFill>
                  <a:srgbClr val="ED5408"/>
                </a:solidFill>
              </a:rPr>
              <a:t>技术方案说明</a:t>
            </a:r>
            <a:endParaRPr lang="zh-CN" altLang="en-US"/>
          </a:p>
        </p:txBody>
      </p:sp>
    </p:spTree>
    <p:extLst>
      <p:ext uri="{BB962C8B-B14F-4D97-AF65-F5344CB8AC3E}">
        <p14:creationId xmlns:p14="http://schemas.microsoft.com/office/powerpoint/2010/main" val="3901096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8D9714AD-10AE-4F59-811A-D2A2197EA45A}"/>
              </a:ext>
            </a:extLst>
          </p:cNvPr>
          <p:cNvGraphicFramePr>
            <a:graphicFrameLocks noChangeAspect="1"/>
          </p:cNvGraphicFramePr>
          <p:nvPr>
            <p:custDataLst>
              <p:tags r:id="rId1"/>
            </p:custDataLst>
            <p:extLst>
              <p:ext uri="{D42A27DB-BD31-4B8C-83A1-F6EECF244321}">
                <p14:modId xmlns:p14="http://schemas.microsoft.com/office/powerpoint/2010/main" val="6406884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幻灯片" r:id="rId4" imgW="415" imgH="416" progId="TCLayout.ActiveDocument.1">
                  <p:embed/>
                </p:oleObj>
              </mc:Choice>
              <mc:Fallback>
                <p:oleObj name="think-cell 幻灯片" r:id="rId4" imgW="415" imgH="416" progId="TCLayout.ActiveDocument.1">
                  <p:embed/>
                  <p:pic>
                    <p:nvPicPr>
                      <p:cNvPr id="3" name="对象 2" hidden="1">
                        <a:extLst>
                          <a:ext uri="{FF2B5EF4-FFF2-40B4-BE49-F238E27FC236}">
                            <a16:creationId xmlns:a16="http://schemas.microsoft.com/office/drawing/2014/main" id="{8D9714AD-10AE-4F59-811A-D2A2197EA45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1" name="矩形 70">
            <a:extLst>
              <a:ext uri="{FF2B5EF4-FFF2-40B4-BE49-F238E27FC236}">
                <a16:creationId xmlns:a16="http://schemas.microsoft.com/office/drawing/2014/main" id="{E9B8E945-3557-436E-A63B-085D0EFED9C2}"/>
              </a:ext>
            </a:extLst>
          </p:cNvPr>
          <p:cNvSpPr/>
          <p:nvPr/>
        </p:nvSpPr>
        <p:spPr>
          <a:xfrm>
            <a:off x="371475" y="1936728"/>
            <a:ext cx="7455190" cy="3115901"/>
          </a:xfrm>
          <a:prstGeom prst="rect">
            <a:avLst/>
          </a:prstGeom>
          <a:solidFill>
            <a:schemeClr val="bg1"/>
          </a:solidFill>
          <a:ln>
            <a:solidFill>
              <a:srgbClr val="ED5408"/>
            </a:solidFill>
          </a:ln>
          <a:effectLst/>
        </p:spPr>
        <p:txBody>
          <a:bodyPr wrap="square">
            <a:noAutofit/>
          </a:bodyPr>
          <a:lstStyle/>
          <a:p>
            <a:pPr algn="ctr"/>
            <a:endParaRPr lang="en-US" altLang="zh-CN" sz="1400"/>
          </a:p>
        </p:txBody>
      </p:sp>
      <p:sp>
        <p:nvSpPr>
          <p:cNvPr id="72" name="矩形 71">
            <a:extLst>
              <a:ext uri="{FF2B5EF4-FFF2-40B4-BE49-F238E27FC236}">
                <a16:creationId xmlns:a16="http://schemas.microsoft.com/office/drawing/2014/main" id="{7B770EF3-3044-4803-BF55-9A14039A84D3}"/>
              </a:ext>
            </a:extLst>
          </p:cNvPr>
          <p:cNvSpPr/>
          <p:nvPr/>
        </p:nvSpPr>
        <p:spPr>
          <a:xfrm>
            <a:off x="1266418" y="3705190"/>
            <a:ext cx="970433" cy="423928"/>
          </a:xfrm>
          <a:prstGeom prst="rect">
            <a:avLst/>
          </a:prstGeom>
          <a:solidFill>
            <a:srgbClr val="FBE5D6"/>
          </a:solidFill>
        </p:spPr>
        <p:txBody>
          <a:bodyPr wrap="square" lIns="0" tIns="0" rIns="0" bIns="0" anchor="ctr">
            <a:noAutofit/>
          </a:bodyPr>
          <a:lstStyle/>
          <a:p>
            <a:pPr algn="ctr"/>
            <a:r>
              <a:rPr lang="zh-CN" altLang="en-US" sz="1400"/>
              <a:t>政府</a:t>
            </a:r>
            <a:endParaRPr lang="en-US" altLang="zh-CN" sz="1400"/>
          </a:p>
          <a:p>
            <a:pPr algn="ctr"/>
            <a:r>
              <a:rPr lang="zh-CN" altLang="en-US" sz="1200"/>
              <a:t>数据保管者</a:t>
            </a:r>
          </a:p>
        </p:txBody>
      </p:sp>
      <p:sp>
        <p:nvSpPr>
          <p:cNvPr id="75" name="矩形 74">
            <a:extLst>
              <a:ext uri="{FF2B5EF4-FFF2-40B4-BE49-F238E27FC236}">
                <a16:creationId xmlns:a16="http://schemas.microsoft.com/office/drawing/2014/main" id="{9F25DDC4-E77D-480F-BD3B-87992512A105}"/>
              </a:ext>
            </a:extLst>
          </p:cNvPr>
          <p:cNvSpPr/>
          <p:nvPr/>
        </p:nvSpPr>
        <p:spPr>
          <a:xfrm>
            <a:off x="1266417" y="4328838"/>
            <a:ext cx="970433" cy="423928"/>
          </a:xfrm>
          <a:prstGeom prst="rect">
            <a:avLst/>
          </a:prstGeom>
          <a:solidFill>
            <a:srgbClr val="FBE5D6"/>
          </a:solidFill>
        </p:spPr>
        <p:txBody>
          <a:bodyPr wrap="square" lIns="0" tIns="0" rIns="0" bIns="0" anchor="ctr">
            <a:noAutofit/>
          </a:bodyPr>
          <a:lstStyle/>
          <a:p>
            <a:pPr algn="ctr"/>
            <a:r>
              <a:rPr lang="zh-CN" altLang="en-US" sz="1400"/>
              <a:t>企业</a:t>
            </a:r>
            <a:endParaRPr lang="en-US" altLang="zh-CN" sz="1400"/>
          </a:p>
          <a:p>
            <a:pPr algn="ctr"/>
            <a:r>
              <a:rPr lang="zh-CN" altLang="en-US" sz="1200"/>
              <a:t>明细数据</a:t>
            </a:r>
          </a:p>
        </p:txBody>
      </p:sp>
      <p:sp>
        <p:nvSpPr>
          <p:cNvPr id="76" name="矩形 75">
            <a:extLst>
              <a:ext uri="{FF2B5EF4-FFF2-40B4-BE49-F238E27FC236}">
                <a16:creationId xmlns:a16="http://schemas.microsoft.com/office/drawing/2014/main" id="{EF95B489-FAF7-410D-A00D-510F2F1C9165}"/>
              </a:ext>
            </a:extLst>
          </p:cNvPr>
          <p:cNvSpPr/>
          <p:nvPr/>
        </p:nvSpPr>
        <p:spPr>
          <a:xfrm>
            <a:off x="1266417" y="2293831"/>
            <a:ext cx="970433" cy="423928"/>
          </a:xfrm>
          <a:prstGeom prst="rect">
            <a:avLst/>
          </a:prstGeom>
          <a:solidFill>
            <a:srgbClr val="FBE5D6"/>
          </a:solidFill>
        </p:spPr>
        <p:txBody>
          <a:bodyPr wrap="square" lIns="0" tIns="0" rIns="0" bIns="0" anchor="ctr">
            <a:noAutofit/>
          </a:bodyPr>
          <a:lstStyle/>
          <a:p>
            <a:pPr algn="ctr"/>
            <a:r>
              <a:rPr lang="zh-CN" altLang="en-US" sz="1400"/>
              <a:t>政府</a:t>
            </a:r>
            <a:endParaRPr lang="en-US" altLang="zh-CN" sz="1400"/>
          </a:p>
          <a:p>
            <a:pPr algn="ctr"/>
            <a:r>
              <a:rPr lang="zh-CN" altLang="en-US" sz="1200"/>
              <a:t>数据保管者</a:t>
            </a:r>
          </a:p>
        </p:txBody>
      </p:sp>
      <p:sp>
        <p:nvSpPr>
          <p:cNvPr id="79" name="矩形 78">
            <a:extLst>
              <a:ext uri="{FF2B5EF4-FFF2-40B4-BE49-F238E27FC236}">
                <a16:creationId xmlns:a16="http://schemas.microsoft.com/office/drawing/2014/main" id="{69C88ABC-2A6A-420C-AAEB-7CF117BAAD64}"/>
              </a:ext>
            </a:extLst>
          </p:cNvPr>
          <p:cNvSpPr/>
          <p:nvPr/>
        </p:nvSpPr>
        <p:spPr>
          <a:xfrm>
            <a:off x="1266416" y="2896090"/>
            <a:ext cx="970433" cy="423928"/>
          </a:xfrm>
          <a:prstGeom prst="rect">
            <a:avLst/>
          </a:prstGeom>
          <a:solidFill>
            <a:srgbClr val="FBE5D6"/>
          </a:solidFill>
        </p:spPr>
        <p:txBody>
          <a:bodyPr wrap="square" lIns="0" tIns="0" rIns="0" bIns="0" anchor="ctr">
            <a:noAutofit/>
          </a:bodyPr>
          <a:lstStyle/>
          <a:p>
            <a:pPr algn="ctr"/>
            <a:r>
              <a:rPr lang="zh-CN" altLang="en-US" sz="1400"/>
              <a:t>企业</a:t>
            </a:r>
            <a:endParaRPr lang="en-US" altLang="zh-CN" sz="1400"/>
          </a:p>
          <a:p>
            <a:pPr algn="ctr"/>
            <a:r>
              <a:rPr lang="zh-CN" altLang="en-US" sz="1200"/>
              <a:t>明细数据</a:t>
            </a:r>
          </a:p>
        </p:txBody>
      </p:sp>
      <p:sp>
        <p:nvSpPr>
          <p:cNvPr id="83" name="流程图: 文档 82">
            <a:extLst>
              <a:ext uri="{FF2B5EF4-FFF2-40B4-BE49-F238E27FC236}">
                <a16:creationId xmlns:a16="http://schemas.microsoft.com/office/drawing/2014/main" id="{39857F11-1C28-48F0-A4EF-B6018944FD1D}"/>
              </a:ext>
            </a:extLst>
          </p:cNvPr>
          <p:cNvSpPr/>
          <p:nvPr/>
        </p:nvSpPr>
        <p:spPr>
          <a:xfrm>
            <a:off x="2581958" y="2516356"/>
            <a:ext cx="540946" cy="576849"/>
          </a:xfrm>
          <a:prstGeom prst="flowChartDocument">
            <a:avLst/>
          </a:prstGeom>
          <a:solidFill>
            <a:schemeClr val="bg1"/>
          </a:solidFill>
          <a:ln>
            <a:solidFill>
              <a:srgbClr val="F7CBA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a:ln>
                  <a:noFill/>
                </a:ln>
                <a:solidFill>
                  <a:schemeClr val="tx1"/>
                </a:solidFill>
                <a:effectLst/>
                <a:uLnTx/>
                <a:uFillTx/>
                <a:cs typeface="+mn-ea"/>
                <a:sym typeface="+mn-lt"/>
              </a:rPr>
              <a:t>标签化</a:t>
            </a:r>
            <a:endParaRPr kumimoji="0" lang="zh-CN" altLang="en-US" sz="1400" b="1" i="0" u="none" strike="noStrike" kern="1200" cap="none" spc="0" normalizeH="0" baseline="0" noProof="0" dirty="0">
              <a:ln>
                <a:noFill/>
              </a:ln>
              <a:solidFill>
                <a:schemeClr val="tx1"/>
              </a:solidFill>
              <a:effectLst/>
              <a:uLnTx/>
              <a:uFillTx/>
              <a:cs typeface="+mn-ea"/>
              <a:sym typeface="+mn-lt"/>
            </a:endParaRPr>
          </a:p>
        </p:txBody>
      </p:sp>
      <p:sp>
        <p:nvSpPr>
          <p:cNvPr id="87" name="矩形 86">
            <a:extLst>
              <a:ext uri="{FF2B5EF4-FFF2-40B4-BE49-F238E27FC236}">
                <a16:creationId xmlns:a16="http://schemas.microsoft.com/office/drawing/2014/main" id="{F2F1EAC7-2ECD-41A1-955D-DA402CEEC9E5}"/>
              </a:ext>
            </a:extLst>
          </p:cNvPr>
          <p:cNvSpPr/>
          <p:nvPr/>
        </p:nvSpPr>
        <p:spPr>
          <a:xfrm>
            <a:off x="3551060" y="2544265"/>
            <a:ext cx="728255" cy="521030"/>
          </a:xfrm>
          <a:prstGeom prst="rect">
            <a:avLst/>
          </a:prstGeom>
          <a:solidFill>
            <a:srgbClr val="FBE5D6"/>
          </a:solidFill>
        </p:spPr>
        <p:txBody>
          <a:bodyPr wrap="square" lIns="0" tIns="0" rIns="0" bIns="0" anchor="ctr">
            <a:noAutofit/>
          </a:bodyPr>
          <a:lstStyle/>
          <a:p>
            <a:pPr algn="ctr"/>
            <a:r>
              <a:rPr lang="zh-CN" altLang="en-US" sz="1400"/>
              <a:t>模型</a:t>
            </a:r>
          </a:p>
        </p:txBody>
      </p:sp>
      <p:sp>
        <p:nvSpPr>
          <p:cNvPr id="88" name="矩形 87">
            <a:extLst>
              <a:ext uri="{FF2B5EF4-FFF2-40B4-BE49-F238E27FC236}">
                <a16:creationId xmlns:a16="http://schemas.microsoft.com/office/drawing/2014/main" id="{456CE280-6F93-40E3-93D0-05D520BA6E99}"/>
              </a:ext>
            </a:extLst>
          </p:cNvPr>
          <p:cNvSpPr/>
          <p:nvPr/>
        </p:nvSpPr>
        <p:spPr>
          <a:xfrm>
            <a:off x="4707473" y="2544265"/>
            <a:ext cx="728255" cy="521030"/>
          </a:xfrm>
          <a:prstGeom prst="rect">
            <a:avLst/>
          </a:prstGeom>
          <a:solidFill>
            <a:srgbClr val="F2F2F2"/>
          </a:solidFill>
          <a:ln w="19050">
            <a:solidFill>
              <a:srgbClr val="FF0000"/>
            </a:solidFill>
          </a:ln>
        </p:spPr>
        <p:txBody>
          <a:bodyPr wrap="square" lIns="0" tIns="0" rIns="0" bIns="0" anchor="ctr">
            <a:noAutofit/>
          </a:bodyPr>
          <a:lstStyle/>
          <a:p>
            <a:pPr algn="ctr"/>
            <a:r>
              <a:rPr lang="zh-CN" altLang="en-US" sz="1600">
                <a:solidFill>
                  <a:srgbClr val="FF0000"/>
                </a:solidFill>
              </a:rPr>
              <a:t>结果</a:t>
            </a:r>
            <a:endParaRPr lang="en-US" altLang="zh-CN" sz="1600">
              <a:solidFill>
                <a:srgbClr val="FF0000"/>
              </a:solidFill>
            </a:endParaRPr>
          </a:p>
          <a:p>
            <a:pPr algn="ctr"/>
            <a:r>
              <a:rPr lang="zh-CN" altLang="en-US" sz="1600">
                <a:solidFill>
                  <a:srgbClr val="FF0000"/>
                </a:solidFill>
              </a:rPr>
              <a:t>偏差</a:t>
            </a:r>
          </a:p>
        </p:txBody>
      </p:sp>
      <p:sp>
        <p:nvSpPr>
          <p:cNvPr id="89" name="矩形 88">
            <a:extLst>
              <a:ext uri="{FF2B5EF4-FFF2-40B4-BE49-F238E27FC236}">
                <a16:creationId xmlns:a16="http://schemas.microsoft.com/office/drawing/2014/main" id="{CA23F23A-6D2F-4BA1-9A32-1EF6E8D2811D}"/>
              </a:ext>
            </a:extLst>
          </p:cNvPr>
          <p:cNvSpPr/>
          <p:nvPr/>
        </p:nvSpPr>
        <p:spPr>
          <a:xfrm>
            <a:off x="6026762" y="2226500"/>
            <a:ext cx="1651623" cy="2489539"/>
          </a:xfrm>
          <a:prstGeom prst="rect">
            <a:avLst/>
          </a:prstGeom>
          <a:solidFill>
            <a:srgbClr val="FBE5D6"/>
          </a:solidFill>
        </p:spPr>
        <p:txBody>
          <a:bodyPr wrap="square" lIns="0" tIns="0" rIns="0" bIns="0" anchor="ctr">
            <a:noAutofit/>
          </a:bodyPr>
          <a:lstStyle/>
          <a:p>
            <a:pPr marL="285750" indent="-285750">
              <a:buFont typeface="Arial" panose="020B0604020202020204" pitchFamily="34" charset="0"/>
              <a:buChar char="•"/>
            </a:pPr>
            <a:r>
              <a:rPr lang="zh-CN" altLang="en-US" sz="1600" b="1">
                <a:solidFill>
                  <a:srgbClr val="ED5408"/>
                </a:solidFill>
              </a:rPr>
              <a:t>企业精准营销</a:t>
            </a:r>
            <a:endParaRPr lang="en-US" altLang="zh-CN" sz="1600" b="1">
              <a:solidFill>
                <a:srgbClr val="ED5408"/>
              </a:solidFill>
            </a:endParaRPr>
          </a:p>
          <a:p>
            <a:pPr marL="539750" indent="-357188">
              <a:buFont typeface="Arial" panose="020B0604020202020204" pitchFamily="34" charset="0"/>
              <a:buChar char="─"/>
            </a:pPr>
            <a:r>
              <a:rPr lang="zh-CN" altLang="en-US" sz="1600"/>
              <a:t>倾向推荐</a:t>
            </a:r>
            <a:endParaRPr lang="en-US" altLang="zh-CN" sz="1600"/>
          </a:p>
          <a:p>
            <a:pPr marL="539750" indent="-357188">
              <a:buFont typeface="Arial" panose="020B0604020202020204" pitchFamily="34" charset="0"/>
              <a:buChar char="─"/>
            </a:pPr>
            <a:r>
              <a:rPr lang="zh-CN" altLang="en-US" sz="1600"/>
              <a:t>精准画像</a:t>
            </a:r>
            <a:endParaRPr lang="en-US" altLang="zh-CN" sz="1600"/>
          </a:p>
          <a:p>
            <a:pPr marL="539750" indent="-357188">
              <a:buFont typeface="Arial" panose="020B0604020202020204" pitchFamily="34" charset="0"/>
              <a:buChar char="─"/>
            </a:pPr>
            <a:r>
              <a:rPr lang="zh-CN" altLang="en-US" sz="1600"/>
              <a:t>生态画像</a:t>
            </a:r>
            <a:endParaRPr lang="en-US" altLang="zh-CN" sz="1600"/>
          </a:p>
          <a:p>
            <a:pPr marL="285750" indent="-285750">
              <a:buFont typeface="Arial" panose="020B0604020202020204" pitchFamily="34" charset="0"/>
              <a:buChar char="•"/>
            </a:pPr>
            <a:endParaRPr lang="en-US" altLang="zh-CN" sz="1600"/>
          </a:p>
          <a:p>
            <a:pPr marL="285750" indent="-285750">
              <a:buFont typeface="Arial" panose="020B0604020202020204" pitchFamily="34" charset="0"/>
              <a:buChar char="•"/>
            </a:pPr>
            <a:r>
              <a:rPr lang="zh-CN" altLang="en-US" sz="1600" b="1">
                <a:solidFill>
                  <a:srgbClr val="ED5408"/>
                </a:solidFill>
              </a:rPr>
              <a:t>政府精细管理</a:t>
            </a:r>
            <a:endParaRPr lang="en-US" altLang="zh-CN" sz="1600" b="1">
              <a:solidFill>
                <a:srgbClr val="ED5408"/>
              </a:solidFill>
            </a:endParaRPr>
          </a:p>
          <a:p>
            <a:pPr marL="539750" indent="-357188">
              <a:buFont typeface="Arial" panose="020B0604020202020204" pitchFamily="34" charset="0"/>
              <a:buChar char="─"/>
            </a:pPr>
            <a:r>
              <a:rPr lang="zh-CN" altLang="en-US" sz="1600"/>
              <a:t>趋势分析</a:t>
            </a:r>
            <a:endParaRPr lang="en-US" altLang="zh-CN" sz="1600"/>
          </a:p>
          <a:p>
            <a:pPr marL="539750" indent="-357188">
              <a:buFont typeface="Arial" panose="020B0604020202020204" pitchFamily="34" charset="0"/>
              <a:buChar char="─"/>
            </a:pPr>
            <a:r>
              <a:rPr lang="zh-CN" altLang="en-US" sz="1600"/>
              <a:t>规律分析</a:t>
            </a:r>
            <a:endParaRPr lang="en-US" altLang="zh-CN" sz="1600"/>
          </a:p>
          <a:p>
            <a:pPr marL="539750" indent="-357188">
              <a:buFont typeface="Arial" panose="020B0604020202020204" pitchFamily="34" charset="0"/>
              <a:buChar char="─"/>
            </a:pPr>
            <a:r>
              <a:rPr lang="zh-CN" altLang="en-US" sz="1600"/>
              <a:t>预判</a:t>
            </a:r>
            <a:endParaRPr lang="en-US" altLang="zh-CN" sz="1600"/>
          </a:p>
        </p:txBody>
      </p:sp>
      <p:sp>
        <p:nvSpPr>
          <p:cNvPr id="90" name="流程图: 文档 89">
            <a:extLst>
              <a:ext uri="{FF2B5EF4-FFF2-40B4-BE49-F238E27FC236}">
                <a16:creationId xmlns:a16="http://schemas.microsoft.com/office/drawing/2014/main" id="{080C05E8-8AD0-45DA-8F4F-A0F438F59E65}"/>
              </a:ext>
            </a:extLst>
          </p:cNvPr>
          <p:cNvSpPr/>
          <p:nvPr/>
        </p:nvSpPr>
        <p:spPr>
          <a:xfrm>
            <a:off x="2581958" y="3842957"/>
            <a:ext cx="540946" cy="767786"/>
          </a:xfrm>
          <a:prstGeom prst="flowChartDocument">
            <a:avLst/>
          </a:prstGeom>
          <a:solidFill>
            <a:schemeClr val="bg1"/>
          </a:solidFill>
          <a:ln>
            <a:solidFill>
              <a:srgbClr val="F7CBA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a:ln>
                  <a:noFill/>
                </a:ln>
                <a:solidFill>
                  <a:schemeClr val="tx1"/>
                </a:solidFill>
                <a:effectLst/>
                <a:uLnTx/>
                <a:uFillTx/>
                <a:cs typeface="+mn-ea"/>
                <a:sym typeface="+mn-lt"/>
              </a:rPr>
              <a:t>密文</a:t>
            </a:r>
            <a:endParaRPr kumimoji="0" lang="en-US" altLang="zh-CN" sz="1400" b="1" i="0" u="none" strike="noStrike" kern="1200" cap="none" spc="0" normalizeH="0" baseline="0" noProof="0">
              <a:ln>
                <a:noFill/>
              </a:ln>
              <a:solidFill>
                <a:schemeClr val="tx1"/>
              </a:solidFill>
              <a:effectLst/>
              <a:uLnTx/>
              <a:uFillTx/>
              <a:cs typeface="+mn-ea"/>
              <a:sym typeface="+mn-lt"/>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a:ln>
                  <a:noFill/>
                </a:ln>
                <a:solidFill>
                  <a:schemeClr val="tx1"/>
                </a:solidFill>
                <a:effectLst/>
                <a:uLnTx/>
                <a:uFillTx/>
                <a:cs typeface="+mn-ea"/>
                <a:sym typeface="+mn-lt"/>
              </a:rPr>
              <a:t>精准</a:t>
            </a:r>
            <a:endParaRPr kumimoji="0" lang="en-US" altLang="zh-CN" sz="1400" b="1" i="0" u="none" strike="noStrike" kern="1200" cap="none" spc="0" normalizeH="0" baseline="0" noProof="0">
              <a:ln>
                <a:noFill/>
              </a:ln>
              <a:solidFill>
                <a:schemeClr val="tx1"/>
              </a:solidFill>
              <a:effectLst/>
              <a:uLnTx/>
              <a:uFillTx/>
              <a:cs typeface="+mn-ea"/>
              <a:sym typeface="+mn-lt"/>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a:ln>
                  <a:noFill/>
                </a:ln>
                <a:solidFill>
                  <a:schemeClr val="tx1"/>
                </a:solidFill>
                <a:effectLst/>
                <a:uLnTx/>
                <a:uFillTx/>
                <a:cs typeface="+mn-ea"/>
                <a:sym typeface="+mn-lt"/>
              </a:rPr>
              <a:t>数据</a:t>
            </a:r>
            <a:endParaRPr kumimoji="0" lang="zh-CN" altLang="en-US" sz="1400" b="1" i="0" u="none" strike="noStrike" kern="1200" cap="none" spc="0" normalizeH="0" baseline="0" noProof="0" dirty="0">
              <a:ln>
                <a:noFill/>
              </a:ln>
              <a:solidFill>
                <a:schemeClr val="tx1"/>
              </a:solidFill>
              <a:effectLst/>
              <a:uLnTx/>
              <a:uFillTx/>
              <a:cs typeface="+mn-ea"/>
              <a:sym typeface="+mn-lt"/>
            </a:endParaRPr>
          </a:p>
        </p:txBody>
      </p:sp>
      <p:sp>
        <p:nvSpPr>
          <p:cNvPr id="91" name="矩形 90">
            <a:extLst>
              <a:ext uri="{FF2B5EF4-FFF2-40B4-BE49-F238E27FC236}">
                <a16:creationId xmlns:a16="http://schemas.microsoft.com/office/drawing/2014/main" id="{32AEB0B1-3D9D-43E1-9FD5-6CC13C582311}"/>
              </a:ext>
            </a:extLst>
          </p:cNvPr>
          <p:cNvSpPr/>
          <p:nvPr/>
        </p:nvSpPr>
        <p:spPr>
          <a:xfrm>
            <a:off x="3551060" y="3966335"/>
            <a:ext cx="728255" cy="521030"/>
          </a:xfrm>
          <a:prstGeom prst="rect">
            <a:avLst/>
          </a:prstGeom>
          <a:solidFill>
            <a:srgbClr val="FBE5D6"/>
          </a:solidFill>
        </p:spPr>
        <p:txBody>
          <a:bodyPr wrap="square" lIns="0" tIns="0" rIns="0" bIns="0" anchor="ctr">
            <a:noAutofit/>
          </a:bodyPr>
          <a:lstStyle/>
          <a:p>
            <a:pPr algn="ctr"/>
            <a:r>
              <a:rPr lang="zh-CN" altLang="en-US" sz="1400"/>
              <a:t>模型</a:t>
            </a:r>
          </a:p>
        </p:txBody>
      </p:sp>
      <p:sp>
        <p:nvSpPr>
          <p:cNvPr id="92" name="矩形 91">
            <a:extLst>
              <a:ext uri="{FF2B5EF4-FFF2-40B4-BE49-F238E27FC236}">
                <a16:creationId xmlns:a16="http://schemas.microsoft.com/office/drawing/2014/main" id="{903A0DF9-49F0-4033-85B0-A35B284AB6A4}"/>
              </a:ext>
            </a:extLst>
          </p:cNvPr>
          <p:cNvSpPr/>
          <p:nvPr/>
        </p:nvSpPr>
        <p:spPr>
          <a:xfrm>
            <a:off x="4707473" y="3966335"/>
            <a:ext cx="728255" cy="521030"/>
          </a:xfrm>
          <a:prstGeom prst="rect">
            <a:avLst/>
          </a:prstGeom>
          <a:solidFill>
            <a:srgbClr val="F2F2F2"/>
          </a:solidFill>
          <a:ln w="19050">
            <a:solidFill>
              <a:srgbClr val="00B050"/>
            </a:solidFill>
          </a:ln>
        </p:spPr>
        <p:txBody>
          <a:bodyPr wrap="square" lIns="0" tIns="0" rIns="0" bIns="0" anchor="ctr">
            <a:noAutofit/>
          </a:bodyPr>
          <a:lstStyle/>
          <a:p>
            <a:pPr algn="ctr"/>
            <a:r>
              <a:rPr lang="zh-CN" altLang="en-US" sz="1600">
                <a:solidFill>
                  <a:srgbClr val="00B050"/>
                </a:solidFill>
              </a:rPr>
              <a:t>精准</a:t>
            </a:r>
            <a:endParaRPr lang="en-US" altLang="zh-CN" sz="1600">
              <a:solidFill>
                <a:srgbClr val="00B050"/>
              </a:solidFill>
            </a:endParaRPr>
          </a:p>
          <a:p>
            <a:pPr algn="ctr"/>
            <a:r>
              <a:rPr lang="zh-CN" altLang="en-US" sz="1600">
                <a:solidFill>
                  <a:srgbClr val="00B050"/>
                </a:solidFill>
              </a:rPr>
              <a:t>结果</a:t>
            </a:r>
          </a:p>
        </p:txBody>
      </p:sp>
      <p:sp>
        <p:nvSpPr>
          <p:cNvPr id="93" name="矩形 92">
            <a:extLst>
              <a:ext uri="{FF2B5EF4-FFF2-40B4-BE49-F238E27FC236}">
                <a16:creationId xmlns:a16="http://schemas.microsoft.com/office/drawing/2014/main" id="{9A321AAD-9B81-4C57-B525-DB8EE3DCE7C0}"/>
              </a:ext>
            </a:extLst>
          </p:cNvPr>
          <p:cNvSpPr/>
          <p:nvPr/>
        </p:nvSpPr>
        <p:spPr>
          <a:xfrm>
            <a:off x="447629" y="3997077"/>
            <a:ext cx="979796" cy="512158"/>
          </a:xfrm>
          <a:prstGeom prst="rect">
            <a:avLst/>
          </a:prstGeom>
          <a:noFill/>
        </p:spPr>
        <p:txBody>
          <a:bodyPr wrap="square" anchor="ctr">
            <a:noAutofit/>
          </a:bodyPr>
          <a:lstStyle/>
          <a:p>
            <a:pPr algn="ctr"/>
            <a:r>
              <a:rPr lang="zh-CN" altLang="en-US" sz="1600" b="1">
                <a:solidFill>
                  <a:srgbClr val="ED5408"/>
                </a:solidFill>
              </a:rPr>
              <a:t>未来</a:t>
            </a:r>
            <a:endParaRPr lang="en-US" altLang="zh-CN" sz="1600" b="1">
              <a:solidFill>
                <a:srgbClr val="ED5408"/>
              </a:solidFill>
            </a:endParaRPr>
          </a:p>
        </p:txBody>
      </p:sp>
      <p:sp>
        <p:nvSpPr>
          <p:cNvPr id="104" name="矩形 103">
            <a:extLst>
              <a:ext uri="{FF2B5EF4-FFF2-40B4-BE49-F238E27FC236}">
                <a16:creationId xmlns:a16="http://schemas.microsoft.com/office/drawing/2014/main" id="{5849DCEE-4804-4AC4-A029-26B3E20A4F0C}"/>
              </a:ext>
            </a:extLst>
          </p:cNvPr>
          <p:cNvSpPr/>
          <p:nvPr/>
        </p:nvSpPr>
        <p:spPr>
          <a:xfrm>
            <a:off x="447629" y="2356143"/>
            <a:ext cx="979796" cy="512158"/>
          </a:xfrm>
          <a:prstGeom prst="rect">
            <a:avLst/>
          </a:prstGeom>
          <a:noFill/>
        </p:spPr>
        <p:txBody>
          <a:bodyPr wrap="square" anchor="ctr">
            <a:noAutofit/>
          </a:bodyPr>
          <a:lstStyle/>
          <a:p>
            <a:pPr algn="ctr"/>
            <a:r>
              <a:rPr lang="zh-CN" altLang="en-US" sz="1600" b="1">
                <a:solidFill>
                  <a:srgbClr val="ED5408"/>
                </a:solidFill>
              </a:rPr>
              <a:t>现状</a:t>
            </a:r>
            <a:endParaRPr lang="en-US" altLang="zh-CN" sz="1600" b="1">
              <a:solidFill>
                <a:srgbClr val="ED5408"/>
              </a:solidFill>
            </a:endParaRPr>
          </a:p>
        </p:txBody>
      </p:sp>
      <p:cxnSp>
        <p:nvCxnSpPr>
          <p:cNvPr id="105" name="直接连接符 104">
            <a:extLst>
              <a:ext uri="{FF2B5EF4-FFF2-40B4-BE49-F238E27FC236}">
                <a16:creationId xmlns:a16="http://schemas.microsoft.com/office/drawing/2014/main" id="{B10DA5A7-928A-4028-87A6-6E2C44DA1F38}"/>
              </a:ext>
            </a:extLst>
          </p:cNvPr>
          <p:cNvCxnSpPr/>
          <p:nvPr/>
        </p:nvCxnSpPr>
        <p:spPr>
          <a:xfrm>
            <a:off x="523043" y="3562275"/>
            <a:ext cx="4912685" cy="0"/>
          </a:xfrm>
          <a:prstGeom prst="line">
            <a:avLst/>
          </a:prstGeom>
          <a:ln w="19050">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7" name="箭头: 右 106">
            <a:extLst>
              <a:ext uri="{FF2B5EF4-FFF2-40B4-BE49-F238E27FC236}">
                <a16:creationId xmlns:a16="http://schemas.microsoft.com/office/drawing/2014/main" id="{4BDC5F6D-1B6A-48A9-B2D5-A92A50300E0D}"/>
              </a:ext>
            </a:extLst>
          </p:cNvPr>
          <p:cNvSpPr/>
          <p:nvPr/>
        </p:nvSpPr>
        <p:spPr>
          <a:xfrm>
            <a:off x="2147466" y="3882196"/>
            <a:ext cx="440828" cy="689308"/>
          </a:xfrm>
          <a:prstGeom prst="right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a:solidFill>
                  <a:schemeClr val="tx1"/>
                </a:solidFill>
              </a:rPr>
              <a:t>加密</a:t>
            </a:r>
            <a:endParaRPr lang="en-US" altLang="zh-CN" sz="1200">
              <a:solidFill>
                <a:schemeClr val="tx1"/>
              </a:solidFill>
            </a:endParaRPr>
          </a:p>
          <a:p>
            <a:pPr algn="ctr"/>
            <a:r>
              <a:rPr lang="zh-CN" altLang="en-US" sz="1200">
                <a:solidFill>
                  <a:schemeClr val="tx1"/>
                </a:solidFill>
              </a:rPr>
              <a:t>封装</a:t>
            </a:r>
          </a:p>
        </p:txBody>
      </p:sp>
      <p:sp>
        <p:nvSpPr>
          <p:cNvPr id="108" name="箭头: 右 107">
            <a:extLst>
              <a:ext uri="{FF2B5EF4-FFF2-40B4-BE49-F238E27FC236}">
                <a16:creationId xmlns:a16="http://schemas.microsoft.com/office/drawing/2014/main" id="{D1F9F516-3F1C-4695-B99E-33822B00EC8D}"/>
              </a:ext>
            </a:extLst>
          </p:cNvPr>
          <p:cNvSpPr/>
          <p:nvPr/>
        </p:nvSpPr>
        <p:spPr>
          <a:xfrm>
            <a:off x="3116568" y="3882196"/>
            <a:ext cx="440828" cy="689308"/>
          </a:xfrm>
          <a:prstGeom prst="right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a:solidFill>
                  <a:schemeClr val="tx1"/>
                </a:solidFill>
              </a:rPr>
              <a:t>授权使用</a:t>
            </a:r>
          </a:p>
        </p:txBody>
      </p:sp>
      <p:sp>
        <p:nvSpPr>
          <p:cNvPr id="109" name="箭头: 右 108">
            <a:extLst>
              <a:ext uri="{FF2B5EF4-FFF2-40B4-BE49-F238E27FC236}">
                <a16:creationId xmlns:a16="http://schemas.microsoft.com/office/drawing/2014/main" id="{63E75B8F-DBB8-43C0-905A-E36CC20E441E}"/>
              </a:ext>
            </a:extLst>
          </p:cNvPr>
          <p:cNvSpPr/>
          <p:nvPr/>
        </p:nvSpPr>
        <p:spPr>
          <a:xfrm>
            <a:off x="4272979" y="3991447"/>
            <a:ext cx="440828" cy="470807"/>
          </a:xfrm>
          <a:prstGeom prst="right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200">
              <a:solidFill>
                <a:schemeClr val="tx1"/>
              </a:solidFill>
            </a:endParaRPr>
          </a:p>
        </p:txBody>
      </p:sp>
      <p:sp>
        <p:nvSpPr>
          <p:cNvPr id="110" name="箭头: 右 109">
            <a:extLst>
              <a:ext uri="{FF2B5EF4-FFF2-40B4-BE49-F238E27FC236}">
                <a16:creationId xmlns:a16="http://schemas.microsoft.com/office/drawing/2014/main" id="{858B1194-E572-4556-9172-5206D1EB75DF}"/>
              </a:ext>
            </a:extLst>
          </p:cNvPr>
          <p:cNvSpPr/>
          <p:nvPr/>
        </p:nvSpPr>
        <p:spPr>
          <a:xfrm>
            <a:off x="2147466" y="2569377"/>
            <a:ext cx="440828" cy="470807"/>
          </a:xfrm>
          <a:prstGeom prst="right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200">
              <a:solidFill>
                <a:schemeClr val="tx1"/>
              </a:solidFill>
            </a:endParaRPr>
          </a:p>
        </p:txBody>
      </p:sp>
      <p:sp>
        <p:nvSpPr>
          <p:cNvPr id="111" name="箭头: 右 110">
            <a:extLst>
              <a:ext uri="{FF2B5EF4-FFF2-40B4-BE49-F238E27FC236}">
                <a16:creationId xmlns:a16="http://schemas.microsoft.com/office/drawing/2014/main" id="{770DAF58-A774-429C-9AB9-CF65E2CA8A95}"/>
              </a:ext>
            </a:extLst>
          </p:cNvPr>
          <p:cNvSpPr/>
          <p:nvPr/>
        </p:nvSpPr>
        <p:spPr>
          <a:xfrm>
            <a:off x="3116568" y="2569377"/>
            <a:ext cx="440828" cy="470807"/>
          </a:xfrm>
          <a:prstGeom prst="right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200">
              <a:solidFill>
                <a:schemeClr val="tx1"/>
              </a:solidFill>
            </a:endParaRPr>
          </a:p>
        </p:txBody>
      </p:sp>
      <p:sp>
        <p:nvSpPr>
          <p:cNvPr id="112" name="箭头: 右 111">
            <a:extLst>
              <a:ext uri="{FF2B5EF4-FFF2-40B4-BE49-F238E27FC236}">
                <a16:creationId xmlns:a16="http://schemas.microsoft.com/office/drawing/2014/main" id="{26769863-D553-4977-A654-CC62E6340A4A}"/>
              </a:ext>
            </a:extLst>
          </p:cNvPr>
          <p:cNvSpPr/>
          <p:nvPr/>
        </p:nvSpPr>
        <p:spPr>
          <a:xfrm>
            <a:off x="4272979" y="2569377"/>
            <a:ext cx="440828" cy="470807"/>
          </a:xfrm>
          <a:prstGeom prst="right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200">
              <a:solidFill>
                <a:schemeClr val="tx1"/>
              </a:solidFill>
            </a:endParaRPr>
          </a:p>
        </p:txBody>
      </p:sp>
      <p:cxnSp>
        <p:nvCxnSpPr>
          <p:cNvPr id="113" name="直接连接符 112">
            <a:extLst>
              <a:ext uri="{FF2B5EF4-FFF2-40B4-BE49-F238E27FC236}">
                <a16:creationId xmlns:a16="http://schemas.microsoft.com/office/drawing/2014/main" id="{C9ACFA97-6006-4176-B264-157392E7A0EC}"/>
              </a:ext>
            </a:extLst>
          </p:cNvPr>
          <p:cNvCxnSpPr/>
          <p:nvPr/>
        </p:nvCxnSpPr>
        <p:spPr>
          <a:xfrm>
            <a:off x="5720404" y="2194735"/>
            <a:ext cx="0" cy="2489539"/>
          </a:xfrm>
          <a:prstGeom prst="line">
            <a:avLst/>
          </a:prstGeom>
          <a:ln>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97" name="矩形 96">
            <a:extLst>
              <a:ext uri="{FF2B5EF4-FFF2-40B4-BE49-F238E27FC236}">
                <a16:creationId xmlns:a16="http://schemas.microsoft.com/office/drawing/2014/main" id="{88861EEC-57B1-48FC-AAFF-692F68F2AF65}"/>
              </a:ext>
            </a:extLst>
          </p:cNvPr>
          <p:cNvSpPr/>
          <p:nvPr/>
        </p:nvSpPr>
        <p:spPr>
          <a:xfrm>
            <a:off x="8129276" y="1749989"/>
            <a:ext cx="3654738" cy="1570030"/>
          </a:xfrm>
          <a:prstGeom prst="rect">
            <a:avLst/>
          </a:prstGeom>
          <a:solidFill>
            <a:schemeClr val="bg1"/>
          </a:solidFill>
          <a:ln>
            <a:solidFill>
              <a:srgbClr val="FE8637"/>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zh-CN" altLang="en-US">
              <a:solidFill>
                <a:schemeClr val="tx1"/>
              </a:solidFill>
            </a:endParaRPr>
          </a:p>
        </p:txBody>
      </p:sp>
      <p:sp>
        <p:nvSpPr>
          <p:cNvPr id="94" name="矩形 93"/>
          <p:cNvSpPr/>
          <p:nvPr/>
        </p:nvSpPr>
        <p:spPr>
          <a:xfrm>
            <a:off x="371475" y="5303801"/>
            <a:ext cx="11412538" cy="897885"/>
          </a:xfrm>
          <a:prstGeom prst="rect">
            <a:avLst/>
          </a:prstGeom>
          <a:solidFill>
            <a:schemeClr val="bg1"/>
          </a:solidFill>
          <a:ln>
            <a:solidFill>
              <a:srgbClr val="FE8637"/>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zh-CN" altLang="en-US">
              <a:solidFill>
                <a:schemeClr val="tx1"/>
              </a:solidFill>
            </a:endParaRPr>
          </a:p>
        </p:txBody>
      </p:sp>
      <p:sp>
        <p:nvSpPr>
          <p:cNvPr id="2" name="标题 1"/>
          <p:cNvSpPr>
            <a:spLocks noGrp="1"/>
          </p:cNvSpPr>
          <p:nvPr>
            <p:ph type="title"/>
          </p:nvPr>
        </p:nvSpPr>
        <p:spPr>
          <a:xfrm>
            <a:off x="708152" y="249899"/>
            <a:ext cx="10024504" cy="641784"/>
          </a:xfrm>
        </p:spPr>
        <p:txBody>
          <a:bodyPr>
            <a:normAutofit/>
          </a:bodyPr>
          <a:lstStyle/>
          <a:p>
            <a:r>
              <a:rPr lang="en-US" altLang="zh-CN">
                <a:solidFill>
                  <a:srgbClr val="ED5408"/>
                </a:solidFill>
              </a:rPr>
              <a:t>Themis</a:t>
            </a:r>
            <a:r>
              <a:rPr lang="zh-CN" altLang="en-US">
                <a:solidFill>
                  <a:srgbClr val="ED5408"/>
                </a:solidFill>
              </a:rPr>
              <a:t>应用场景四：</a:t>
            </a:r>
            <a:r>
              <a:rPr lang="zh-CN" altLang="en-US"/>
              <a:t>模型训练场景应用</a:t>
            </a:r>
          </a:p>
        </p:txBody>
      </p:sp>
      <p:sp>
        <p:nvSpPr>
          <p:cNvPr id="4" name="矩形 3"/>
          <p:cNvSpPr/>
          <p:nvPr/>
        </p:nvSpPr>
        <p:spPr>
          <a:xfrm>
            <a:off x="371475" y="1097597"/>
            <a:ext cx="11412538" cy="418447"/>
          </a:xfrm>
          <a:prstGeom prst="rect">
            <a:avLst/>
          </a:prstGeom>
          <a:solidFill>
            <a:schemeClr val="bg1"/>
          </a:solidFill>
          <a:ln>
            <a:solidFill>
              <a:srgbClr val="FE8637"/>
            </a:solidFill>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b="1">
                <a:solidFill>
                  <a:srgbClr val="ED5408"/>
                </a:solidFill>
              </a:rPr>
              <a:t>核心痛点：</a:t>
            </a:r>
            <a:r>
              <a:rPr lang="zh-CN" altLang="en-US">
                <a:solidFill>
                  <a:schemeClr val="tx1"/>
                </a:solidFill>
              </a:rPr>
              <a:t>现有标签化数据将显著影响模型精度，且由于主观因素、模型训练结果可能存在偏差</a:t>
            </a:r>
          </a:p>
        </p:txBody>
      </p:sp>
      <p:sp>
        <p:nvSpPr>
          <p:cNvPr id="7" name="矩形 6"/>
          <p:cNvSpPr/>
          <p:nvPr/>
        </p:nvSpPr>
        <p:spPr>
          <a:xfrm>
            <a:off x="359709" y="5616607"/>
            <a:ext cx="1338828" cy="369332"/>
          </a:xfrm>
          <a:prstGeom prst="rect">
            <a:avLst/>
          </a:prstGeom>
        </p:spPr>
        <p:txBody>
          <a:bodyPr wrap="none">
            <a:spAutoFit/>
          </a:bodyPr>
          <a:lstStyle/>
          <a:p>
            <a:r>
              <a:rPr lang="zh-CN" altLang="en-US" b="1">
                <a:solidFill>
                  <a:srgbClr val="ED5408"/>
                </a:solidFill>
              </a:rPr>
              <a:t>核心优化点</a:t>
            </a:r>
            <a:endParaRPr lang="zh-CN" altLang="en-US"/>
          </a:p>
        </p:txBody>
      </p:sp>
      <p:sp>
        <p:nvSpPr>
          <p:cNvPr id="73" name="文本框 72">
            <a:extLst>
              <a:ext uri="{FF2B5EF4-FFF2-40B4-BE49-F238E27FC236}">
                <a16:creationId xmlns:a16="http://schemas.microsoft.com/office/drawing/2014/main" id="{E30EB648-168A-400F-A94D-3052A968B290}"/>
              </a:ext>
            </a:extLst>
          </p:cNvPr>
          <p:cNvSpPr txBox="1"/>
          <p:nvPr/>
        </p:nvSpPr>
        <p:spPr>
          <a:xfrm>
            <a:off x="8179932" y="2539783"/>
            <a:ext cx="1719730" cy="523218"/>
          </a:xfrm>
          <a:prstGeom prst="rect">
            <a:avLst/>
          </a:prstGeom>
          <a:noFill/>
          <a:ln w="12700" cap="flat">
            <a:noFill/>
            <a:miter lim="400000"/>
          </a:ln>
          <a:effectLst/>
          <a:sp3d/>
        </p:spPr>
        <p:txBody>
          <a:bodyPr rot="0" spcFirstLastPara="1" vertOverflow="overflow" horzOverflow="overflow" vert="horz" wrap="square" lIns="45719" tIns="45719" rIns="45719" bIns="45719" numCol="1" spcCol="38100" rtlCol="0" anchor="t">
            <a:spAutoFit/>
          </a:bodyPr>
          <a:lstStyle/>
          <a:p>
            <a:pPr marL="285750" lvl="0" indent="-285750" defTabSz="575980" hangingPunct="0">
              <a:buFont typeface="Arial" panose="020B0604020202020204" pitchFamily="34" charset="0"/>
              <a:buChar char="•"/>
              <a:defRPr/>
            </a:pPr>
            <a:r>
              <a:rPr lang="zh-CN" altLang="en-US" sz="1400" kern="0">
                <a:latin typeface="+mn-ea"/>
                <a:cs typeface="Calibri"/>
                <a:sym typeface="Calibri"/>
              </a:rPr>
              <a:t>数据加密</a:t>
            </a:r>
            <a:endParaRPr lang="en-US" altLang="zh-CN" sz="1400" kern="0">
              <a:latin typeface="+mn-ea"/>
              <a:cs typeface="Calibri"/>
              <a:sym typeface="Calibri"/>
            </a:endParaRPr>
          </a:p>
          <a:p>
            <a:pPr marL="285750" lvl="0" indent="-285750" defTabSz="575980" hangingPunct="0">
              <a:buFont typeface="Arial" panose="020B0604020202020204" pitchFamily="34" charset="0"/>
              <a:buChar char="•"/>
              <a:defRPr/>
            </a:pPr>
            <a:r>
              <a:rPr lang="zh-CN" altLang="en-US" sz="1400" kern="0">
                <a:latin typeface="+mn-ea"/>
                <a:cs typeface="Calibri"/>
                <a:sym typeface="Calibri"/>
              </a:rPr>
              <a:t>密文计算</a:t>
            </a:r>
            <a:endParaRPr lang="en-US" altLang="zh-CN" sz="1400" kern="0">
              <a:latin typeface="+mn-ea"/>
              <a:cs typeface="Calibri"/>
              <a:sym typeface="Calibri"/>
            </a:endParaRPr>
          </a:p>
        </p:txBody>
      </p:sp>
      <p:sp>
        <p:nvSpPr>
          <p:cNvPr id="74" name="矩形 73">
            <a:extLst>
              <a:ext uri="{FF2B5EF4-FFF2-40B4-BE49-F238E27FC236}">
                <a16:creationId xmlns:a16="http://schemas.microsoft.com/office/drawing/2014/main" id="{7469388D-2B1E-48BD-B10A-46C2C5F991BD}"/>
              </a:ext>
            </a:extLst>
          </p:cNvPr>
          <p:cNvSpPr/>
          <p:nvPr/>
        </p:nvSpPr>
        <p:spPr>
          <a:xfrm>
            <a:off x="8232160" y="2144291"/>
            <a:ext cx="1564213" cy="341557"/>
          </a:xfrm>
          <a:prstGeom prst="rect">
            <a:avLst/>
          </a:prstGeom>
          <a:solidFill>
            <a:srgbClr val="FDDCCC"/>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r>
              <a:rPr lang="en-US" altLang="zh-CN" sz="1400" b="1">
                <a:solidFill>
                  <a:schemeClr val="tx1"/>
                </a:solidFill>
                <a:latin typeface="+mj-ea"/>
                <a:ea typeface="+mj-ea"/>
              </a:rPr>
              <a:t>1.</a:t>
            </a:r>
            <a:r>
              <a:rPr lang="zh-CN" altLang="en-US" sz="1400" b="1">
                <a:solidFill>
                  <a:schemeClr val="tx1"/>
                </a:solidFill>
                <a:latin typeface="+mj-ea"/>
                <a:ea typeface="+mj-ea"/>
              </a:rPr>
              <a:t>密文计算</a:t>
            </a:r>
          </a:p>
        </p:txBody>
      </p:sp>
      <p:sp>
        <p:nvSpPr>
          <p:cNvPr id="77" name="文本框 76">
            <a:extLst>
              <a:ext uri="{FF2B5EF4-FFF2-40B4-BE49-F238E27FC236}">
                <a16:creationId xmlns:a16="http://schemas.microsoft.com/office/drawing/2014/main" id="{D4C0A02B-0D56-49FD-8358-4FC809B01245}"/>
              </a:ext>
            </a:extLst>
          </p:cNvPr>
          <p:cNvSpPr txBox="1"/>
          <p:nvPr/>
        </p:nvSpPr>
        <p:spPr>
          <a:xfrm>
            <a:off x="9891776" y="2539783"/>
            <a:ext cx="1719730" cy="738662"/>
          </a:xfrm>
          <a:prstGeom prst="rect">
            <a:avLst/>
          </a:prstGeom>
          <a:noFill/>
          <a:ln w="12700" cap="flat">
            <a:noFill/>
            <a:miter lim="400000"/>
          </a:ln>
          <a:effectLst/>
          <a:sp3d/>
        </p:spPr>
        <p:txBody>
          <a:bodyPr rot="0" spcFirstLastPara="1" vertOverflow="overflow" horzOverflow="overflow" vert="horz" wrap="square" lIns="45719" tIns="45719" rIns="45719" bIns="45719" numCol="1" spcCol="38100" rtlCol="0" anchor="t">
            <a:spAutoFit/>
          </a:bodyPr>
          <a:lstStyle/>
          <a:p>
            <a:pPr marL="285750" lvl="0" indent="-285750" defTabSz="575980" hangingPunct="0">
              <a:buFont typeface="Arial" panose="020B0604020202020204" pitchFamily="34" charset="0"/>
              <a:buChar char="•"/>
              <a:defRPr/>
            </a:pPr>
            <a:r>
              <a:rPr lang="zh-CN" altLang="en-US" sz="1400" kern="0">
                <a:latin typeface="+mn-ea"/>
                <a:cs typeface="Calibri"/>
                <a:sym typeface="Calibri"/>
              </a:rPr>
              <a:t>可访问数据人员</a:t>
            </a:r>
            <a:endParaRPr lang="en-US" altLang="zh-CN" sz="1400" kern="0">
              <a:latin typeface="+mn-ea"/>
              <a:cs typeface="Calibri"/>
              <a:sym typeface="Calibri"/>
            </a:endParaRPr>
          </a:p>
          <a:p>
            <a:pPr marL="285750" lvl="0" indent="-285750" defTabSz="575980" hangingPunct="0">
              <a:buFont typeface="Arial" panose="020B0604020202020204" pitchFamily="34" charset="0"/>
              <a:buChar char="•"/>
              <a:defRPr/>
            </a:pPr>
            <a:r>
              <a:rPr lang="zh-CN" altLang="en-US" sz="1400" kern="0">
                <a:latin typeface="+mn-ea"/>
                <a:cs typeface="Calibri"/>
                <a:sym typeface="Calibri"/>
              </a:rPr>
              <a:t>数据使用期限</a:t>
            </a:r>
            <a:endParaRPr lang="en-US" altLang="zh-CN" sz="1400" kern="0">
              <a:latin typeface="+mn-ea"/>
              <a:cs typeface="Calibri"/>
              <a:sym typeface="Calibri"/>
            </a:endParaRPr>
          </a:p>
          <a:p>
            <a:pPr marL="285750" lvl="0" indent="-285750" defTabSz="575980" hangingPunct="0">
              <a:buFont typeface="Arial" panose="020B0604020202020204" pitchFamily="34" charset="0"/>
              <a:buChar char="•"/>
              <a:defRPr/>
            </a:pPr>
            <a:r>
              <a:rPr lang="zh-CN" altLang="en-US" sz="1400" kern="0">
                <a:latin typeface="+mn-ea"/>
                <a:cs typeface="Calibri"/>
                <a:sym typeface="Calibri"/>
              </a:rPr>
              <a:t>数据使用方法</a:t>
            </a:r>
            <a:endParaRPr lang="en-US" altLang="zh-CN" sz="1400" kern="0">
              <a:latin typeface="+mn-ea"/>
              <a:cs typeface="Calibri"/>
              <a:sym typeface="Calibri"/>
            </a:endParaRPr>
          </a:p>
        </p:txBody>
      </p:sp>
      <p:sp>
        <p:nvSpPr>
          <p:cNvPr id="78" name="矩形 77">
            <a:extLst>
              <a:ext uri="{FF2B5EF4-FFF2-40B4-BE49-F238E27FC236}">
                <a16:creationId xmlns:a16="http://schemas.microsoft.com/office/drawing/2014/main" id="{30DAA16C-0436-4311-810A-0C473400B320}"/>
              </a:ext>
            </a:extLst>
          </p:cNvPr>
          <p:cNvSpPr/>
          <p:nvPr/>
        </p:nvSpPr>
        <p:spPr>
          <a:xfrm>
            <a:off x="9903325" y="2144291"/>
            <a:ext cx="1776002" cy="341557"/>
          </a:xfrm>
          <a:prstGeom prst="rect">
            <a:avLst/>
          </a:prstGeom>
          <a:solidFill>
            <a:srgbClr val="FDDCCC"/>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r>
              <a:rPr lang="en-US" altLang="zh-CN" sz="1400" b="1">
                <a:solidFill>
                  <a:schemeClr val="tx1"/>
                </a:solidFill>
                <a:latin typeface="+mj-ea"/>
                <a:ea typeface="+mj-ea"/>
              </a:rPr>
              <a:t>2.</a:t>
            </a:r>
            <a:r>
              <a:rPr lang="zh-CN" altLang="en-US" sz="1400" b="1">
                <a:solidFill>
                  <a:schemeClr val="tx1"/>
                </a:solidFill>
                <a:latin typeface="+mj-ea"/>
                <a:ea typeface="+mj-ea"/>
              </a:rPr>
              <a:t>数据资产授权</a:t>
            </a:r>
          </a:p>
        </p:txBody>
      </p:sp>
      <p:sp>
        <p:nvSpPr>
          <p:cNvPr id="8" name="左箭头 7"/>
          <p:cNvSpPr/>
          <p:nvPr/>
        </p:nvSpPr>
        <p:spPr>
          <a:xfrm>
            <a:off x="7904420" y="2133895"/>
            <a:ext cx="145824" cy="1016432"/>
          </a:xfrm>
          <a:prstGeom prst="lef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a:extLst>
              <a:ext uri="{FF2B5EF4-FFF2-40B4-BE49-F238E27FC236}">
                <a16:creationId xmlns:a16="http://schemas.microsoft.com/office/drawing/2014/main" id="{38AF5D02-5822-400F-8CDC-932A4F7B79A5}"/>
              </a:ext>
            </a:extLst>
          </p:cNvPr>
          <p:cNvSpPr/>
          <p:nvPr/>
        </p:nvSpPr>
        <p:spPr>
          <a:xfrm>
            <a:off x="9225551" y="1754651"/>
            <a:ext cx="1569660" cy="369332"/>
          </a:xfrm>
          <a:prstGeom prst="rect">
            <a:avLst/>
          </a:prstGeom>
        </p:spPr>
        <p:txBody>
          <a:bodyPr wrap="none">
            <a:spAutoFit/>
          </a:bodyPr>
          <a:lstStyle/>
          <a:p>
            <a:r>
              <a:rPr lang="zh-CN" altLang="en-US" b="1">
                <a:solidFill>
                  <a:srgbClr val="ED5408"/>
                </a:solidFill>
              </a:rPr>
              <a:t>技术方案说明</a:t>
            </a:r>
            <a:endParaRPr lang="zh-CN" altLang="en-US"/>
          </a:p>
        </p:txBody>
      </p:sp>
      <p:sp>
        <p:nvSpPr>
          <p:cNvPr id="179" name="矩形 178">
            <a:extLst>
              <a:ext uri="{FF2B5EF4-FFF2-40B4-BE49-F238E27FC236}">
                <a16:creationId xmlns:a16="http://schemas.microsoft.com/office/drawing/2014/main" id="{1BEFF12C-51F9-4967-9296-50E68D64B773}"/>
              </a:ext>
            </a:extLst>
          </p:cNvPr>
          <p:cNvSpPr/>
          <p:nvPr/>
        </p:nvSpPr>
        <p:spPr>
          <a:xfrm>
            <a:off x="371475" y="1749988"/>
            <a:ext cx="7455190" cy="383907"/>
          </a:xfrm>
          <a:prstGeom prst="rect">
            <a:avLst/>
          </a:prstGeom>
          <a:solidFill>
            <a:srgbClr val="ED5408"/>
          </a:solid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defRPr/>
            </a:pPr>
            <a:r>
              <a:rPr lang="zh-CN" altLang="en-US" b="1">
                <a:solidFill>
                  <a:schemeClr val="bg1"/>
                </a:solidFill>
                <a:latin typeface="Arial" panose="020B0604020202020204" pitchFamily="34" charset="0"/>
                <a:ea typeface="STKaiti" panose="02010600040101010101" pitchFamily="2" charset="-122"/>
                <a:sym typeface="Arial" panose="020B0604020202020204" pitchFamily="34" charset="0"/>
              </a:rPr>
              <a:t>使用数据训练模型场景</a:t>
            </a:r>
            <a:endParaRPr kumimoji="0" lang="zh-CN" altLang="en-US" b="1" i="0" u="none" strike="noStrike" kern="1200" cap="none" spc="0" normalizeH="0" baseline="0" noProof="0" dirty="0">
              <a:ln>
                <a:noFill/>
              </a:ln>
              <a:solidFill>
                <a:schemeClr val="bg1"/>
              </a:solidFill>
              <a:effectLst/>
              <a:uLnTx/>
              <a:uFillTx/>
              <a:latin typeface="Arial" panose="020B0604020202020204" pitchFamily="34" charset="0"/>
              <a:ea typeface="STKaiti" panose="02010600040101010101" pitchFamily="2" charset="-122"/>
              <a:sym typeface="Arial" panose="020B0604020202020204" pitchFamily="34" charset="0"/>
            </a:endParaRPr>
          </a:p>
        </p:txBody>
      </p:sp>
      <p:sp>
        <p:nvSpPr>
          <p:cNvPr id="106" name="椭圆 105">
            <a:extLst>
              <a:ext uri="{FF2B5EF4-FFF2-40B4-BE49-F238E27FC236}">
                <a16:creationId xmlns:a16="http://schemas.microsoft.com/office/drawing/2014/main" id="{BC705CFE-9BBC-49D3-BC70-E4BA03D3E1BA}"/>
              </a:ext>
            </a:extLst>
          </p:cNvPr>
          <p:cNvSpPr/>
          <p:nvPr/>
        </p:nvSpPr>
        <p:spPr>
          <a:xfrm>
            <a:off x="716370" y="3339939"/>
            <a:ext cx="442314" cy="442314"/>
          </a:xfrm>
          <a:prstGeom prst="ellipse">
            <a:avLst/>
          </a:prstGeom>
          <a:solidFill>
            <a:srgbClr val="FE8637"/>
          </a:solidFill>
          <a:ln>
            <a:solidFill>
              <a:srgbClr val="FE8637"/>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b="1"/>
              <a:t>VS</a:t>
            </a:r>
            <a:endParaRPr lang="zh-CN" altLang="en-US" sz="1600" b="1"/>
          </a:p>
        </p:txBody>
      </p:sp>
      <p:sp>
        <p:nvSpPr>
          <p:cNvPr id="114" name="圆角矩形 5">
            <a:extLst>
              <a:ext uri="{FF2B5EF4-FFF2-40B4-BE49-F238E27FC236}">
                <a16:creationId xmlns:a16="http://schemas.microsoft.com/office/drawing/2014/main" id="{6F9E8624-B2F5-4C36-B5BF-696500E9577C}"/>
              </a:ext>
            </a:extLst>
          </p:cNvPr>
          <p:cNvSpPr/>
          <p:nvPr/>
        </p:nvSpPr>
        <p:spPr>
          <a:xfrm>
            <a:off x="8119116" y="3438118"/>
            <a:ext cx="3664897" cy="1614511"/>
          </a:xfrm>
          <a:prstGeom prst="roundRect">
            <a:avLst>
              <a:gd name="adj" fmla="val 13926"/>
            </a:avLst>
          </a:prstGeom>
          <a:ln>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15" name="Freeform 130">
            <a:extLst>
              <a:ext uri="{FF2B5EF4-FFF2-40B4-BE49-F238E27FC236}">
                <a16:creationId xmlns:a16="http://schemas.microsoft.com/office/drawing/2014/main" id="{E7E8E0AE-6D37-45DD-88FE-84B3D1469269}"/>
              </a:ext>
            </a:extLst>
          </p:cNvPr>
          <p:cNvSpPr>
            <a:spLocks noChangeAspect="1" noEditPoints="1"/>
          </p:cNvSpPr>
          <p:nvPr/>
        </p:nvSpPr>
        <p:spPr bwMode="auto">
          <a:xfrm>
            <a:off x="9526810" y="3501741"/>
            <a:ext cx="733274" cy="431897"/>
          </a:xfrm>
          <a:custGeom>
            <a:avLst/>
            <a:gdLst>
              <a:gd name="T0" fmla="*/ 2147483647 w 6568"/>
              <a:gd name="T1" fmla="*/ 2147483647 h 3906"/>
              <a:gd name="T2" fmla="*/ 2147483647 w 6568"/>
              <a:gd name="T3" fmla="*/ 2147483647 h 3906"/>
              <a:gd name="T4" fmla="*/ 2147483647 w 6568"/>
              <a:gd name="T5" fmla="*/ 2147483647 h 3906"/>
              <a:gd name="T6" fmla="*/ 2147483647 w 6568"/>
              <a:gd name="T7" fmla="*/ 2147483647 h 3906"/>
              <a:gd name="T8" fmla="*/ 2147483647 w 6568"/>
              <a:gd name="T9" fmla="*/ 2147483647 h 3906"/>
              <a:gd name="T10" fmla="*/ 2147483647 w 6568"/>
              <a:gd name="T11" fmla="*/ 2147483647 h 3906"/>
              <a:gd name="T12" fmla="*/ 2147483647 w 6568"/>
              <a:gd name="T13" fmla="*/ 2147483647 h 3906"/>
              <a:gd name="T14" fmla="*/ 2147483647 w 6568"/>
              <a:gd name="T15" fmla="*/ 2147483647 h 3906"/>
              <a:gd name="T16" fmla="*/ 2147483647 w 6568"/>
              <a:gd name="T17" fmla="*/ 2147483647 h 3906"/>
              <a:gd name="T18" fmla="*/ 2147483647 w 6568"/>
              <a:gd name="T19" fmla="*/ 2147483647 h 3906"/>
              <a:gd name="T20" fmla="*/ 2147483647 w 6568"/>
              <a:gd name="T21" fmla="*/ 2147483647 h 3906"/>
              <a:gd name="T22" fmla="*/ 2147483647 w 6568"/>
              <a:gd name="T23" fmla="*/ 2147483647 h 3906"/>
              <a:gd name="T24" fmla="*/ 2147483647 w 6568"/>
              <a:gd name="T25" fmla="*/ 2147483647 h 3906"/>
              <a:gd name="T26" fmla="*/ 2147483647 w 6568"/>
              <a:gd name="T27" fmla="*/ 2147483647 h 3906"/>
              <a:gd name="T28" fmla="*/ 2147483647 w 6568"/>
              <a:gd name="T29" fmla="*/ 2147483647 h 3906"/>
              <a:gd name="T30" fmla="*/ 2147483647 w 6568"/>
              <a:gd name="T31" fmla="*/ 2147483647 h 3906"/>
              <a:gd name="T32" fmla="*/ 2147483647 w 6568"/>
              <a:gd name="T33" fmla="*/ 2147483647 h 3906"/>
              <a:gd name="T34" fmla="*/ 2147483647 w 6568"/>
              <a:gd name="T35" fmla="*/ 2147483647 h 3906"/>
              <a:gd name="T36" fmla="*/ 2147483647 w 6568"/>
              <a:gd name="T37" fmla="*/ 2147483647 h 3906"/>
              <a:gd name="T38" fmla="*/ 2147483647 w 6568"/>
              <a:gd name="T39" fmla="*/ 2147483647 h 3906"/>
              <a:gd name="T40" fmla="*/ 2147483647 w 6568"/>
              <a:gd name="T41" fmla="*/ 2147483647 h 3906"/>
              <a:gd name="T42" fmla="*/ 2147483647 w 6568"/>
              <a:gd name="T43" fmla="*/ 2147483647 h 3906"/>
              <a:gd name="T44" fmla="*/ 2147483647 w 6568"/>
              <a:gd name="T45" fmla="*/ 2147483647 h 3906"/>
              <a:gd name="T46" fmla="*/ 2147483647 w 6568"/>
              <a:gd name="T47" fmla="*/ 2147483647 h 3906"/>
              <a:gd name="T48" fmla="*/ 2147483647 w 6568"/>
              <a:gd name="T49" fmla="*/ 2147483647 h 3906"/>
              <a:gd name="T50" fmla="*/ 2147483647 w 6568"/>
              <a:gd name="T51" fmla="*/ 2147483647 h 3906"/>
              <a:gd name="T52" fmla="*/ 2147483647 w 6568"/>
              <a:gd name="T53" fmla="*/ 2147483647 h 3906"/>
              <a:gd name="T54" fmla="*/ 2147483647 w 6568"/>
              <a:gd name="T55" fmla="*/ 2147483647 h 3906"/>
              <a:gd name="T56" fmla="*/ 2147483647 w 6568"/>
              <a:gd name="T57" fmla="*/ 2147483647 h 3906"/>
              <a:gd name="T58" fmla="*/ 2147483647 w 6568"/>
              <a:gd name="T59" fmla="*/ 2147483647 h 3906"/>
              <a:gd name="T60" fmla="*/ 2147483647 w 6568"/>
              <a:gd name="T61" fmla="*/ 2147483647 h 3906"/>
              <a:gd name="T62" fmla="*/ 2147483647 w 6568"/>
              <a:gd name="T63" fmla="*/ 2147483647 h 3906"/>
              <a:gd name="T64" fmla="*/ 2147483647 w 6568"/>
              <a:gd name="T65" fmla="*/ 2147483647 h 3906"/>
              <a:gd name="T66" fmla="*/ 2147483647 w 6568"/>
              <a:gd name="T67" fmla="*/ 2147483647 h 3906"/>
              <a:gd name="T68" fmla="*/ 2147483647 w 6568"/>
              <a:gd name="T69" fmla="*/ 2147483647 h 3906"/>
              <a:gd name="T70" fmla="*/ 2147483647 w 6568"/>
              <a:gd name="T71" fmla="*/ 2147483647 h 3906"/>
              <a:gd name="T72" fmla="*/ 2147483647 w 6568"/>
              <a:gd name="T73" fmla="*/ 2147483647 h 3906"/>
              <a:gd name="T74" fmla="*/ 2147483647 w 6568"/>
              <a:gd name="T75" fmla="*/ 2147483647 h 3906"/>
              <a:gd name="T76" fmla="*/ 2147483647 w 6568"/>
              <a:gd name="T77" fmla="*/ 2147483647 h 3906"/>
              <a:gd name="T78" fmla="*/ 2147483647 w 6568"/>
              <a:gd name="T79" fmla="*/ 2147483647 h 3906"/>
              <a:gd name="T80" fmla="*/ 2147483647 w 6568"/>
              <a:gd name="T81" fmla="*/ 2147483647 h 3906"/>
              <a:gd name="T82" fmla="*/ 2147483647 w 6568"/>
              <a:gd name="T83" fmla="*/ 2147483647 h 3906"/>
              <a:gd name="T84" fmla="*/ 2147483647 w 6568"/>
              <a:gd name="T85" fmla="*/ 2147483647 h 3906"/>
              <a:gd name="T86" fmla="*/ 2147483647 w 6568"/>
              <a:gd name="T87" fmla="*/ 2147483647 h 3906"/>
              <a:gd name="T88" fmla="*/ 2147483647 w 6568"/>
              <a:gd name="T89" fmla="*/ 2147483647 h 3906"/>
              <a:gd name="T90" fmla="*/ 2147483647 w 6568"/>
              <a:gd name="T91" fmla="*/ 2147483647 h 3906"/>
              <a:gd name="T92" fmla="*/ 2147483647 w 6568"/>
              <a:gd name="T93" fmla="*/ 2147483647 h 3906"/>
              <a:gd name="T94" fmla="*/ 2147483647 w 6568"/>
              <a:gd name="T95" fmla="*/ 2147483647 h 3906"/>
              <a:gd name="T96" fmla="*/ 2147483647 w 6568"/>
              <a:gd name="T97" fmla="*/ 2147483647 h 3906"/>
              <a:gd name="T98" fmla="*/ 2147483647 w 6568"/>
              <a:gd name="T99" fmla="*/ 2147483647 h 3906"/>
              <a:gd name="T100" fmla="*/ 2147483647 w 6568"/>
              <a:gd name="T101" fmla="*/ 2147483647 h 3906"/>
              <a:gd name="T102" fmla="*/ 2147483647 w 6568"/>
              <a:gd name="T103" fmla="*/ 2147483647 h 3906"/>
              <a:gd name="T104" fmla="*/ 2147483647 w 6568"/>
              <a:gd name="T105" fmla="*/ 2147483647 h 3906"/>
              <a:gd name="T106" fmla="*/ 2147483647 w 6568"/>
              <a:gd name="T107" fmla="*/ 2147483647 h 3906"/>
              <a:gd name="T108" fmla="*/ 2147483647 w 6568"/>
              <a:gd name="T109" fmla="*/ 2147483647 h 3906"/>
              <a:gd name="T110" fmla="*/ 2147483647 w 6568"/>
              <a:gd name="T111" fmla="*/ 2147483647 h 3906"/>
              <a:gd name="T112" fmla="*/ 2147483647 w 6568"/>
              <a:gd name="T113" fmla="*/ 2147483647 h 3906"/>
              <a:gd name="T114" fmla="*/ 2147483647 w 6568"/>
              <a:gd name="T115" fmla="*/ 2147483647 h 3906"/>
              <a:gd name="T116" fmla="*/ 2147483647 w 6568"/>
              <a:gd name="T117" fmla="*/ 2147483647 h 3906"/>
              <a:gd name="T118" fmla="*/ 2147483647 w 6568"/>
              <a:gd name="T119" fmla="*/ 2147483647 h 3906"/>
              <a:gd name="T120" fmla="*/ 2147483647 w 6568"/>
              <a:gd name="T121" fmla="*/ 2147483647 h 390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6568"/>
              <a:gd name="T184" fmla="*/ 0 h 3906"/>
              <a:gd name="T185" fmla="*/ 6568 w 6568"/>
              <a:gd name="T186" fmla="*/ 3906 h 390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6568" h="3906">
                <a:moveTo>
                  <a:pt x="0" y="3296"/>
                </a:moveTo>
                <a:lnTo>
                  <a:pt x="84" y="2390"/>
                </a:lnTo>
                <a:lnTo>
                  <a:pt x="88" y="2350"/>
                </a:lnTo>
                <a:lnTo>
                  <a:pt x="96" y="2312"/>
                </a:lnTo>
                <a:lnTo>
                  <a:pt x="104" y="2276"/>
                </a:lnTo>
                <a:lnTo>
                  <a:pt x="114" y="2242"/>
                </a:lnTo>
                <a:lnTo>
                  <a:pt x="126" y="2210"/>
                </a:lnTo>
                <a:lnTo>
                  <a:pt x="142" y="2182"/>
                </a:lnTo>
                <a:lnTo>
                  <a:pt x="158" y="2154"/>
                </a:lnTo>
                <a:lnTo>
                  <a:pt x="178" y="2130"/>
                </a:lnTo>
                <a:lnTo>
                  <a:pt x="198" y="2108"/>
                </a:lnTo>
                <a:lnTo>
                  <a:pt x="222" y="2090"/>
                </a:lnTo>
                <a:lnTo>
                  <a:pt x="250" y="2074"/>
                </a:lnTo>
                <a:lnTo>
                  <a:pt x="278" y="2060"/>
                </a:lnTo>
                <a:lnTo>
                  <a:pt x="310" y="2050"/>
                </a:lnTo>
                <a:lnTo>
                  <a:pt x="346" y="2042"/>
                </a:lnTo>
                <a:lnTo>
                  <a:pt x="384" y="2036"/>
                </a:lnTo>
                <a:lnTo>
                  <a:pt x="424" y="2036"/>
                </a:lnTo>
                <a:lnTo>
                  <a:pt x="808" y="2036"/>
                </a:lnTo>
                <a:lnTo>
                  <a:pt x="850" y="2036"/>
                </a:lnTo>
                <a:lnTo>
                  <a:pt x="890" y="2042"/>
                </a:lnTo>
                <a:lnTo>
                  <a:pt x="928" y="2050"/>
                </a:lnTo>
                <a:lnTo>
                  <a:pt x="964" y="2060"/>
                </a:lnTo>
                <a:lnTo>
                  <a:pt x="998" y="2072"/>
                </a:lnTo>
                <a:lnTo>
                  <a:pt x="1030" y="2088"/>
                </a:lnTo>
                <a:lnTo>
                  <a:pt x="1058" y="2106"/>
                </a:lnTo>
                <a:lnTo>
                  <a:pt x="1086" y="2128"/>
                </a:lnTo>
                <a:lnTo>
                  <a:pt x="1110" y="2150"/>
                </a:lnTo>
                <a:lnTo>
                  <a:pt x="1134" y="2176"/>
                </a:lnTo>
                <a:lnTo>
                  <a:pt x="1154" y="2202"/>
                </a:lnTo>
                <a:lnTo>
                  <a:pt x="1174" y="2232"/>
                </a:lnTo>
                <a:lnTo>
                  <a:pt x="1190" y="2262"/>
                </a:lnTo>
                <a:lnTo>
                  <a:pt x="1206" y="2294"/>
                </a:lnTo>
                <a:lnTo>
                  <a:pt x="1218" y="2328"/>
                </a:lnTo>
                <a:lnTo>
                  <a:pt x="1230" y="2362"/>
                </a:lnTo>
                <a:lnTo>
                  <a:pt x="1376" y="2874"/>
                </a:lnTo>
                <a:lnTo>
                  <a:pt x="1472" y="2828"/>
                </a:lnTo>
                <a:lnTo>
                  <a:pt x="1570" y="2782"/>
                </a:lnTo>
                <a:lnTo>
                  <a:pt x="1672" y="2740"/>
                </a:lnTo>
                <a:lnTo>
                  <a:pt x="1778" y="2700"/>
                </a:lnTo>
                <a:lnTo>
                  <a:pt x="1888" y="2664"/>
                </a:lnTo>
                <a:lnTo>
                  <a:pt x="2000" y="2630"/>
                </a:lnTo>
                <a:lnTo>
                  <a:pt x="2116" y="2598"/>
                </a:lnTo>
                <a:lnTo>
                  <a:pt x="2234" y="2570"/>
                </a:lnTo>
                <a:lnTo>
                  <a:pt x="2354" y="2544"/>
                </a:lnTo>
                <a:lnTo>
                  <a:pt x="2478" y="2522"/>
                </a:lnTo>
                <a:lnTo>
                  <a:pt x="2602" y="2502"/>
                </a:lnTo>
                <a:lnTo>
                  <a:pt x="2730" y="2488"/>
                </a:lnTo>
                <a:lnTo>
                  <a:pt x="2860" y="2474"/>
                </a:lnTo>
                <a:lnTo>
                  <a:pt x="2992" y="2466"/>
                </a:lnTo>
                <a:lnTo>
                  <a:pt x="3126" y="2460"/>
                </a:lnTo>
                <a:lnTo>
                  <a:pt x="3262" y="2458"/>
                </a:lnTo>
                <a:lnTo>
                  <a:pt x="3400" y="2460"/>
                </a:lnTo>
                <a:lnTo>
                  <a:pt x="3536" y="2466"/>
                </a:lnTo>
                <a:lnTo>
                  <a:pt x="3670" y="2476"/>
                </a:lnTo>
                <a:lnTo>
                  <a:pt x="3802" y="2488"/>
                </a:lnTo>
                <a:lnTo>
                  <a:pt x="3932" y="2504"/>
                </a:lnTo>
                <a:lnTo>
                  <a:pt x="4060" y="2524"/>
                </a:lnTo>
                <a:lnTo>
                  <a:pt x="4184" y="2548"/>
                </a:lnTo>
                <a:lnTo>
                  <a:pt x="4308" y="2574"/>
                </a:lnTo>
                <a:lnTo>
                  <a:pt x="4428" y="2602"/>
                </a:lnTo>
                <a:lnTo>
                  <a:pt x="4544" y="2636"/>
                </a:lnTo>
                <a:lnTo>
                  <a:pt x="4658" y="2670"/>
                </a:lnTo>
                <a:lnTo>
                  <a:pt x="4768" y="2710"/>
                </a:lnTo>
                <a:lnTo>
                  <a:pt x="4876" y="2750"/>
                </a:lnTo>
                <a:lnTo>
                  <a:pt x="4978" y="2794"/>
                </a:lnTo>
                <a:lnTo>
                  <a:pt x="5078" y="2840"/>
                </a:lnTo>
                <a:lnTo>
                  <a:pt x="5174" y="2890"/>
                </a:lnTo>
                <a:lnTo>
                  <a:pt x="5190" y="2888"/>
                </a:lnTo>
                <a:lnTo>
                  <a:pt x="5212" y="2816"/>
                </a:lnTo>
                <a:lnTo>
                  <a:pt x="5238" y="2732"/>
                </a:lnTo>
                <a:lnTo>
                  <a:pt x="5290" y="2550"/>
                </a:lnTo>
                <a:lnTo>
                  <a:pt x="5350" y="2336"/>
                </a:lnTo>
                <a:lnTo>
                  <a:pt x="5360" y="2304"/>
                </a:lnTo>
                <a:lnTo>
                  <a:pt x="5374" y="2272"/>
                </a:lnTo>
                <a:lnTo>
                  <a:pt x="5388" y="2242"/>
                </a:lnTo>
                <a:lnTo>
                  <a:pt x="5406" y="2214"/>
                </a:lnTo>
                <a:lnTo>
                  <a:pt x="5424" y="2188"/>
                </a:lnTo>
                <a:lnTo>
                  <a:pt x="5444" y="2162"/>
                </a:lnTo>
                <a:lnTo>
                  <a:pt x="5468" y="2140"/>
                </a:lnTo>
                <a:lnTo>
                  <a:pt x="5492" y="2118"/>
                </a:lnTo>
                <a:lnTo>
                  <a:pt x="5518" y="2100"/>
                </a:lnTo>
                <a:lnTo>
                  <a:pt x="5548" y="2084"/>
                </a:lnTo>
                <a:lnTo>
                  <a:pt x="5578" y="2068"/>
                </a:lnTo>
                <a:lnTo>
                  <a:pt x="5610" y="2058"/>
                </a:lnTo>
                <a:lnTo>
                  <a:pt x="5646" y="2048"/>
                </a:lnTo>
                <a:lnTo>
                  <a:pt x="5682" y="2040"/>
                </a:lnTo>
                <a:lnTo>
                  <a:pt x="5720" y="2036"/>
                </a:lnTo>
                <a:lnTo>
                  <a:pt x="5762" y="2036"/>
                </a:lnTo>
                <a:lnTo>
                  <a:pt x="6144" y="2036"/>
                </a:lnTo>
                <a:lnTo>
                  <a:pt x="6186" y="2036"/>
                </a:lnTo>
                <a:lnTo>
                  <a:pt x="6224" y="2042"/>
                </a:lnTo>
                <a:lnTo>
                  <a:pt x="6258" y="2050"/>
                </a:lnTo>
                <a:lnTo>
                  <a:pt x="6290" y="2060"/>
                </a:lnTo>
                <a:lnTo>
                  <a:pt x="6320" y="2074"/>
                </a:lnTo>
                <a:lnTo>
                  <a:pt x="6346" y="2090"/>
                </a:lnTo>
                <a:lnTo>
                  <a:pt x="6370" y="2108"/>
                </a:lnTo>
                <a:lnTo>
                  <a:pt x="6392" y="2130"/>
                </a:lnTo>
                <a:lnTo>
                  <a:pt x="6412" y="2154"/>
                </a:lnTo>
                <a:lnTo>
                  <a:pt x="6428" y="2182"/>
                </a:lnTo>
                <a:lnTo>
                  <a:pt x="6442" y="2210"/>
                </a:lnTo>
                <a:lnTo>
                  <a:pt x="6456" y="2242"/>
                </a:lnTo>
                <a:lnTo>
                  <a:pt x="6466" y="2276"/>
                </a:lnTo>
                <a:lnTo>
                  <a:pt x="6474" y="2312"/>
                </a:lnTo>
                <a:lnTo>
                  <a:pt x="6480" y="2350"/>
                </a:lnTo>
                <a:lnTo>
                  <a:pt x="6484" y="2390"/>
                </a:lnTo>
                <a:lnTo>
                  <a:pt x="6568" y="3296"/>
                </a:lnTo>
                <a:lnTo>
                  <a:pt x="6408" y="3296"/>
                </a:lnTo>
                <a:lnTo>
                  <a:pt x="6326" y="2404"/>
                </a:lnTo>
                <a:lnTo>
                  <a:pt x="6322" y="2374"/>
                </a:lnTo>
                <a:lnTo>
                  <a:pt x="6318" y="2348"/>
                </a:lnTo>
                <a:lnTo>
                  <a:pt x="6314" y="2324"/>
                </a:lnTo>
                <a:lnTo>
                  <a:pt x="6308" y="2302"/>
                </a:lnTo>
                <a:lnTo>
                  <a:pt x="6300" y="2282"/>
                </a:lnTo>
                <a:lnTo>
                  <a:pt x="6292" y="2266"/>
                </a:lnTo>
                <a:lnTo>
                  <a:pt x="6284" y="2250"/>
                </a:lnTo>
                <a:lnTo>
                  <a:pt x="6272" y="2238"/>
                </a:lnTo>
                <a:lnTo>
                  <a:pt x="6262" y="2226"/>
                </a:lnTo>
                <a:lnTo>
                  <a:pt x="6248" y="2218"/>
                </a:lnTo>
                <a:lnTo>
                  <a:pt x="6234" y="2210"/>
                </a:lnTo>
                <a:lnTo>
                  <a:pt x="6220" y="2204"/>
                </a:lnTo>
                <a:lnTo>
                  <a:pt x="6204" y="2200"/>
                </a:lnTo>
                <a:lnTo>
                  <a:pt x="6186" y="2198"/>
                </a:lnTo>
                <a:lnTo>
                  <a:pt x="6166" y="2196"/>
                </a:lnTo>
                <a:lnTo>
                  <a:pt x="6144" y="2196"/>
                </a:lnTo>
                <a:lnTo>
                  <a:pt x="5762" y="2196"/>
                </a:lnTo>
                <a:lnTo>
                  <a:pt x="5736" y="2196"/>
                </a:lnTo>
                <a:lnTo>
                  <a:pt x="5712" y="2198"/>
                </a:lnTo>
                <a:lnTo>
                  <a:pt x="5690" y="2202"/>
                </a:lnTo>
                <a:lnTo>
                  <a:pt x="5666" y="2206"/>
                </a:lnTo>
                <a:lnTo>
                  <a:pt x="5644" y="2212"/>
                </a:lnTo>
                <a:lnTo>
                  <a:pt x="5624" y="2220"/>
                </a:lnTo>
                <a:lnTo>
                  <a:pt x="5604" y="2230"/>
                </a:lnTo>
                <a:lnTo>
                  <a:pt x="5586" y="2240"/>
                </a:lnTo>
                <a:lnTo>
                  <a:pt x="5568" y="2252"/>
                </a:lnTo>
                <a:lnTo>
                  <a:pt x="5552" y="2264"/>
                </a:lnTo>
                <a:lnTo>
                  <a:pt x="5536" y="2278"/>
                </a:lnTo>
                <a:lnTo>
                  <a:pt x="5522" y="2294"/>
                </a:lnTo>
                <a:lnTo>
                  <a:pt x="5510" y="2312"/>
                </a:lnTo>
                <a:lnTo>
                  <a:pt x="5500" y="2330"/>
                </a:lnTo>
                <a:lnTo>
                  <a:pt x="5492" y="2350"/>
                </a:lnTo>
                <a:lnTo>
                  <a:pt x="5486" y="2370"/>
                </a:lnTo>
                <a:lnTo>
                  <a:pt x="5466" y="2452"/>
                </a:lnTo>
                <a:lnTo>
                  <a:pt x="5418" y="2644"/>
                </a:lnTo>
                <a:lnTo>
                  <a:pt x="5360" y="2864"/>
                </a:lnTo>
                <a:lnTo>
                  <a:pt x="5332" y="2958"/>
                </a:lnTo>
                <a:lnTo>
                  <a:pt x="5310" y="3032"/>
                </a:lnTo>
                <a:lnTo>
                  <a:pt x="4598" y="3132"/>
                </a:lnTo>
                <a:lnTo>
                  <a:pt x="4598" y="3470"/>
                </a:lnTo>
                <a:lnTo>
                  <a:pt x="5632" y="3470"/>
                </a:lnTo>
                <a:lnTo>
                  <a:pt x="5942" y="2764"/>
                </a:lnTo>
                <a:lnTo>
                  <a:pt x="6016" y="2798"/>
                </a:lnTo>
                <a:lnTo>
                  <a:pt x="5774" y="3348"/>
                </a:lnTo>
                <a:lnTo>
                  <a:pt x="5824" y="3410"/>
                </a:lnTo>
                <a:lnTo>
                  <a:pt x="5870" y="3472"/>
                </a:lnTo>
                <a:lnTo>
                  <a:pt x="5912" y="3538"/>
                </a:lnTo>
                <a:lnTo>
                  <a:pt x="5932" y="3570"/>
                </a:lnTo>
                <a:lnTo>
                  <a:pt x="5950" y="3602"/>
                </a:lnTo>
                <a:lnTo>
                  <a:pt x="5966" y="3636"/>
                </a:lnTo>
                <a:lnTo>
                  <a:pt x="5982" y="3670"/>
                </a:lnTo>
                <a:lnTo>
                  <a:pt x="5996" y="3704"/>
                </a:lnTo>
                <a:lnTo>
                  <a:pt x="6008" y="3738"/>
                </a:lnTo>
                <a:lnTo>
                  <a:pt x="6020" y="3772"/>
                </a:lnTo>
                <a:lnTo>
                  <a:pt x="6030" y="3806"/>
                </a:lnTo>
                <a:lnTo>
                  <a:pt x="6040" y="3842"/>
                </a:lnTo>
                <a:lnTo>
                  <a:pt x="6048" y="3876"/>
                </a:lnTo>
                <a:lnTo>
                  <a:pt x="470" y="3906"/>
                </a:lnTo>
                <a:lnTo>
                  <a:pt x="478" y="3866"/>
                </a:lnTo>
                <a:lnTo>
                  <a:pt x="488" y="3828"/>
                </a:lnTo>
                <a:lnTo>
                  <a:pt x="498" y="3788"/>
                </a:lnTo>
                <a:lnTo>
                  <a:pt x="510" y="3750"/>
                </a:lnTo>
                <a:lnTo>
                  <a:pt x="524" y="3710"/>
                </a:lnTo>
                <a:lnTo>
                  <a:pt x="540" y="3672"/>
                </a:lnTo>
                <a:lnTo>
                  <a:pt x="558" y="3636"/>
                </a:lnTo>
                <a:lnTo>
                  <a:pt x="576" y="3598"/>
                </a:lnTo>
                <a:lnTo>
                  <a:pt x="596" y="3560"/>
                </a:lnTo>
                <a:lnTo>
                  <a:pt x="618" y="3524"/>
                </a:lnTo>
                <a:lnTo>
                  <a:pt x="642" y="3488"/>
                </a:lnTo>
                <a:lnTo>
                  <a:pt x="668" y="3452"/>
                </a:lnTo>
                <a:lnTo>
                  <a:pt x="694" y="3416"/>
                </a:lnTo>
                <a:lnTo>
                  <a:pt x="722" y="3382"/>
                </a:lnTo>
                <a:lnTo>
                  <a:pt x="750" y="3348"/>
                </a:lnTo>
                <a:lnTo>
                  <a:pt x="782" y="3314"/>
                </a:lnTo>
                <a:lnTo>
                  <a:pt x="554" y="2798"/>
                </a:lnTo>
                <a:lnTo>
                  <a:pt x="628" y="2764"/>
                </a:lnTo>
                <a:lnTo>
                  <a:pt x="938" y="3470"/>
                </a:lnTo>
                <a:lnTo>
                  <a:pt x="1972" y="3470"/>
                </a:lnTo>
                <a:lnTo>
                  <a:pt x="1972" y="3132"/>
                </a:lnTo>
                <a:lnTo>
                  <a:pt x="1260" y="3032"/>
                </a:lnTo>
                <a:lnTo>
                  <a:pt x="1110" y="2422"/>
                </a:lnTo>
                <a:lnTo>
                  <a:pt x="1102" y="2396"/>
                </a:lnTo>
                <a:lnTo>
                  <a:pt x="1092" y="2372"/>
                </a:lnTo>
                <a:lnTo>
                  <a:pt x="1082" y="2350"/>
                </a:lnTo>
                <a:lnTo>
                  <a:pt x="1070" y="2328"/>
                </a:lnTo>
                <a:lnTo>
                  <a:pt x="1054" y="2308"/>
                </a:lnTo>
                <a:lnTo>
                  <a:pt x="1040" y="2290"/>
                </a:lnTo>
                <a:lnTo>
                  <a:pt x="1022" y="2272"/>
                </a:lnTo>
                <a:lnTo>
                  <a:pt x="1002" y="2256"/>
                </a:lnTo>
                <a:lnTo>
                  <a:pt x="982" y="2242"/>
                </a:lnTo>
                <a:lnTo>
                  <a:pt x="962" y="2230"/>
                </a:lnTo>
                <a:lnTo>
                  <a:pt x="938" y="2220"/>
                </a:lnTo>
                <a:lnTo>
                  <a:pt x="914" y="2212"/>
                </a:lnTo>
                <a:lnTo>
                  <a:pt x="890" y="2204"/>
                </a:lnTo>
                <a:lnTo>
                  <a:pt x="864" y="2200"/>
                </a:lnTo>
                <a:lnTo>
                  <a:pt x="836" y="2196"/>
                </a:lnTo>
                <a:lnTo>
                  <a:pt x="808" y="2196"/>
                </a:lnTo>
                <a:lnTo>
                  <a:pt x="424" y="2196"/>
                </a:lnTo>
                <a:lnTo>
                  <a:pt x="404" y="2196"/>
                </a:lnTo>
                <a:lnTo>
                  <a:pt x="384" y="2198"/>
                </a:lnTo>
                <a:lnTo>
                  <a:pt x="366" y="2200"/>
                </a:lnTo>
                <a:lnTo>
                  <a:pt x="350" y="2204"/>
                </a:lnTo>
                <a:lnTo>
                  <a:pt x="334" y="2210"/>
                </a:lnTo>
                <a:lnTo>
                  <a:pt x="320" y="2218"/>
                </a:lnTo>
                <a:lnTo>
                  <a:pt x="308" y="2226"/>
                </a:lnTo>
                <a:lnTo>
                  <a:pt x="296" y="2238"/>
                </a:lnTo>
                <a:lnTo>
                  <a:pt x="286" y="2250"/>
                </a:lnTo>
                <a:lnTo>
                  <a:pt x="276" y="2266"/>
                </a:lnTo>
                <a:lnTo>
                  <a:pt x="268" y="2282"/>
                </a:lnTo>
                <a:lnTo>
                  <a:pt x="262" y="2302"/>
                </a:lnTo>
                <a:lnTo>
                  <a:pt x="256" y="2324"/>
                </a:lnTo>
                <a:lnTo>
                  <a:pt x="250" y="2348"/>
                </a:lnTo>
                <a:lnTo>
                  <a:pt x="246" y="2374"/>
                </a:lnTo>
                <a:lnTo>
                  <a:pt x="244" y="2404"/>
                </a:lnTo>
                <a:lnTo>
                  <a:pt x="162" y="3296"/>
                </a:lnTo>
                <a:lnTo>
                  <a:pt x="0" y="3296"/>
                </a:lnTo>
                <a:close/>
                <a:moveTo>
                  <a:pt x="2874" y="2672"/>
                </a:moveTo>
                <a:lnTo>
                  <a:pt x="2422" y="3676"/>
                </a:lnTo>
                <a:lnTo>
                  <a:pt x="4168" y="3676"/>
                </a:lnTo>
                <a:lnTo>
                  <a:pt x="3716" y="2672"/>
                </a:lnTo>
                <a:lnTo>
                  <a:pt x="2874" y="2672"/>
                </a:lnTo>
                <a:close/>
                <a:moveTo>
                  <a:pt x="2764" y="3426"/>
                </a:moveTo>
                <a:lnTo>
                  <a:pt x="3824" y="3426"/>
                </a:lnTo>
                <a:lnTo>
                  <a:pt x="3858" y="3506"/>
                </a:lnTo>
                <a:lnTo>
                  <a:pt x="2730" y="3506"/>
                </a:lnTo>
                <a:lnTo>
                  <a:pt x="2764" y="3426"/>
                </a:lnTo>
                <a:close/>
                <a:moveTo>
                  <a:pt x="2838" y="3258"/>
                </a:moveTo>
                <a:lnTo>
                  <a:pt x="3752" y="3258"/>
                </a:lnTo>
                <a:lnTo>
                  <a:pt x="3786" y="3338"/>
                </a:lnTo>
                <a:lnTo>
                  <a:pt x="2802" y="3338"/>
                </a:lnTo>
                <a:lnTo>
                  <a:pt x="2838" y="3258"/>
                </a:lnTo>
                <a:close/>
                <a:moveTo>
                  <a:pt x="3714" y="3170"/>
                </a:moveTo>
                <a:lnTo>
                  <a:pt x="2876" y="3170"/>
                </a:lnTo>
                <a:lnTo>
                  <a:pt x="2910" y="3090"/>
                </a:lnTo>
                <a:lnTo>
                  <a:pt x="3678" y="3090"/>
                </a:lnTo>
                <a:lnTo>
                  <a:pt x="3714" y="3170"/>
                </a:lnTo>
                <a:close/>
                <a:moveTo>
                  <a:pt x="3166" y="2810"/>
                </a:moveTo>
                <a:lnTo>
                  <a:pt x="3166" y="2810"/>
                </a:lnTo>
                <a:lnTo>
                  <a:pt x="3134" y="2810"/>
                </a:lnTo>
                <a:lnTo>
                  <a:pt x="3108" y="2816"/>
                </a:lnTo>
                <a:lnTo>
                  <a:pt x="3086" y="2822"/>
                </a:lnTo>
                <a:lnTo>
                  <a:pt x="3068" y="2830"/>
                </a:lnTo>
                <a:lnTo>
                  <a:pt x="3054" y="2838"/>
                </a:lnTo>
                <a:lnTo>
                  <a:pt x="3044" y="2848"/>
                </a:lnTo>
                <a:lnTo>
                  <a:pt x="3038" y="2854"/>
                </a:lnTo>
                <a:lnTo>
                  <a:pt x="3036" y="2860"/>
                </a:lnTo>
                <a:lnTo>
                  <a:pt x="3038" y="2866"/>
                </a:lnTo>
                <a:lnTo>
                  <a:pt x="3042" y="2872"/>
                </a:lnTo>
                <a:lnTo>
                  <a:pt x="3052" y="2882"/>
                </a:lnTo>
                <a:lnTo>
                  <a:pt x="3064" y="2890"/>
                </a:lnTo>
                <a:lnTo>
                  <a:pt x="3082" y="2898"/>
                </a:lnTo>
                <a:lnTo>
                  <a:pt x="3104" y="2906"/>
                </a:lnTo>
                <a:lnTo>
                  <a:pt x="3132" y="2912"/>
                </a:lnTo>
                <a:lnTo>
                  <a:pt x="3166" y="2914"/>
                </a:lnTo>
                <a:lnTo>
                  <a:pt x="3202" y="2912"/>
                </a:lnTo>
                <a:lnTo>
                  <a:pt x="3230" y="2906"/>
                </a:lnTo>
                <a:lnTo>
                  <a:pt x="3252" y="2898"/>
                </a:lnTo>
                <a:lnTo>
                  <a:pt x="3270" y="2890"/>
                </a:lnTo>
                <a:lnTo>
                  <a:pt x="3282" y="2882"/>
                </a:lnTo>
                <a:lnTo>
                  <a:pt x="3290" y="2872"/>
                </a:lnTo>
                <a:lnTo>
                  <a:pt x="3296" y="2866"/>
                </a:lnTo>
                <a:lnTo>
                  <a:pt x="3296" y="2860"/>
                </a:lnTo>
                <a:lnTo>
                  <a:pt x="3294" y="2854"/>
                </a:lnTo>
                <a:lnTo>
                  <a:pt x="3288" y="2848"/>
                </a:lnTo>
                <a:lnTo>
                  <a:pt x="3280" y="2838"/>
                </a:lnTo>
                <a:lnTo>
                  <a:pt x="3266" y="2830"/>
                </a:lnTo>
                <a:lnTo>
                  <a:pt x="3248" y="2822"/>
                </a:lnTo>
                <a:lnTo>
                  <a:pt x="3226" y="2816"/>
                </a:lnTo>
                <a:lnTo>
                  <a:pt x="3198" y="2810"/>
                </a:lnTo>
                <a:lnTo>
                  <a:pt x="3166" y="2810"/>
                </a:lnTo>
                <a:close/>
                <a:moveTo>
                  <a:pt x="3166" y="2738"/>
                </a:moveTo>
                <a:lnTo>
                  <a:pt x="3166" y="2738"/>
                </a:lnTo>
                <a:lnTo>
                  <a:pt x="3192" y="2738"/>
                </a:lnTo>
                <a:lnTo>
                  <a:pt x="3216" y="2740"/>
                </a:lnTo>
                <a:lnTo>
                  <a:pt x="3238" y="2744"/>
                </a:lnTo>
                <a:lnTo>
                  <a:pt x="3258" y="2748"/>
                </a:lnTo>
                <a:lnTo>
                  <a:pt x="3276" y="2754"/>
                </a:lnTo>
                <a:lnTo>
                  <a:pt x="3294" y="2762"/>
                </a:lnTo>
                <a:lnTo>
                  <a:pt x="3310" y="2770"/>
                </a:lnTo>
                <a:lnTo>
                  <a:pt x="3324" y="2778"/>
                </a:lnTo>
                <a:lnTo>
                  <a:pt x="3336" y="2788"/>
                </a:lnTo>
                <a:lnTo>
                  <a:pt x="3346" y="2798"/>
                </a:lnTo>
                <a:lnTo>
                  <a:pt x="3356" y="2810"/>
                </a:lnTo>
                <a:lnTo>
                  <a:pt x="3362" y="2820"/>
                </a:lnTo>
                <a:lnTo>
                  <a:pt x="3368" y="2832"/>
                </a:lnTo>
                <a:lnTo>
                  <a:pt x="3372" y="2844"/>
                </a:lnTo>
                <a:lnTo>
                  <a:pt x="3374" y="2856"/>
                </a:lnTo>
                <a:lnTo>
                  <a:pt x="3376" y="2870"/>
                </a:lnTo>
                <a:lnTo>
                  <a:pt x="3376" y="2882"/>
                </a:lnTo>
                <a:lnTo>
                  <a:pt x="3372" y="2894"/>
                </a:lnTo>
                <a:lnTo>
                  <a:pt x="3368" y="2906"/>
                </a:lnTo>
                <a:lnTo>
                  <a:pt x="3362" y="2918"/>
                </a:lnTo>
                <a:lnTo>
                  <a:pt x="3356" y="2930"/>
                </a:lnTo>
                <a:lnTo>
                  <a:pt x="3346" y="2940"/>
                </a:lnTo>
                <a:lnTo>
                  <a:pt x="3336" y="2950"/>
                </a:lnTo>
                <a:lnTo>
                  <a:pt x="3324" y="2960"/>
                </a:lnTo>
                <a:lnTo>
                  <a:pt x="3310" y="2968"/>
                </a:lnTo>
                <a:lnTo>
                  <a:pt x="3294" y="2976"/>
                </a:lnTo>
                <a:lnTo>
                  <a:pt x="3278" y="2984"/>
                </a:lnTo>
                <a:lnTo>
                  <a:pt x="3258" y="2990"/>
                </a:lnTo>
                <a:lnTo>
                  <a:pt x="3238" y="2994"/>
                </a:lnTo>
                <a:lnTo>
                  <a:pt x="3216" y="2998"/>
                </a:lnTo>
                <a:lnTo>
                  <a:pt x="3192" y="3000"/>
                </a:lnTo>
                <a:lnTo>
                  <a:pt x="3166" y="3002"/>
                </a:lnTo>
                <a:lnTo>
                  <a:pt x="3142" y="3000"/>
                </a:lnTo>
                <a:lnTo>
                  <a:pt x="3118" y="2998"/>
                </a:lnTo>
                <a:lnTo>
                  <a:pt x="3096" y="2994"/>
                </a:lnTo>
                <a:lnTo>
                  <a:pt x="3076" y="2990"/>
                </a:lnTo>
                <a:lnTo>
                  <a:pt x="3056" y="2984"/>
                </a:lnTo>
                <a:lnTo>
                  <a:pt x="3040" y="2976"/>
                </a:lnTo>
                <a:lnTo>
                  <a:pt x="3024" y="2968"/>
                </a:lnTo>
                <a:lnTo>
                  <a:pt x="3010" y="2960"/>
                </a:lnTo>
                <a:lnTo>
                  <a:pt x="2998" y="2950"/>
                </a:lnTo>
                <a:lnTo>
                  <a:pt x="2988" y="2940"/>
                </a:lnTo>
                <a:lnTo>
                  <a:pt x="2978" y="2930"/>
                </a:lnTo>
                <a:lnTo>
                  <a:pt x="2970" y="2918"/>
                </a:lnTo>
                <a:lnTo>
                  <a:pt x="2964" y="2906"/>
                </a:lnTo>
                <a:lnTo>
                  <a:pt x="2960" y="2894"/>
                </a:lnTo>
                <a:lnTo>
                  <a:pt x="2958" y="2882"/>
                </a:lnTo>
                <a:lnTo>
                  <a:pt x="2958" y="2870"/>
                </a:lnTo>
                <a:lnTo>
                  <a:pt x="2958" y="2856"/>
                </a:lnTo>
                <a:lnTo>
                  <a:pt x="2960" y="2844"/>
                </a:lnTo>
                <a:lnTo>
                  <a:pt x="2964" y="2832"/>
                </a:lnTo>
                <a:lnTo>
                  <a:pt x="2970" y="2820"/>
                </a:lnTo>
                <a:lnTo>
                  <a:pt x="2978" y="2810"/>
                </a:lnTo>
                <a:lnTo>
                  <a:pt x="2986" y="2798"/>
                </a:lnTo>
                <a:lnTo>
                  <a:pt x="2998" y="2788"/>
                </a:lnTo>
                <a:lnTo>
                  <a:pt x="3010" y="2778"/>
                </a:lnTo>
                <a:lnTo>
                  <a:pt x="3024" y="2770"/>
                </a:lnTo>
                <a:lnTo>
                  <a:pt x="3040" y="2762"/>
                </a:lnTo>
                <a:lnTo>
                  <a:pt x="3056" y="2754"/>
                </a:lnTo>
                <a:lnTo>
                  <a:pt x="3076" y="2748"/>
                </a:lnTo>
                <a:lnTo>
                  <a:pt x="3096" y="2744"/>
                </a:lnTo>
                <a:lnTo>
                  <a:pt x="3118" y="2740"/>
                </a:lnTo>
                <a:lnTo>
                  <a:pt x="3142" y="2738"/>
                </a:lnTo>
                <a:lnTo>
                  <a:pt x="3166" y="2738"/>
                </a:lnTo>
                <a:close/>
                <a:moveTo>
                  <a:pt x="3234" y="0"/>
                </a:moveTo>
                <a:lnTo>
                  <a:pt x="3234" y="0"/>
                </a:lnTo>
                <a:lnTo>
                  <a:pt x="3254" y="2"/>
                </a:lnTo>
                <a:lnTo>
                  <a:pt x="3276" y="4"/>
                </a:lnTo>
                <a:lnTo>
                  <a:pt x="3318" y="10"/>
                </a:lnTo>
                <a:lnTo>
                  <a:pt x="3358" y="22"/>
                </a:lnTo>
                <a:lnTo>
                  <a:pt x="3396" y="38"/>
                </a:lnTo>
                <a:lnTo>
                  <a:pt x="3432" y="58"/>
                </a:lnTo>
                <a:lnTo>
                  <a:pt x="3466" y="80"/>
                </a:lnTo>
                <a:lnTo>
                  <a:pt x="3496" y="108"/>
                </a:lnTo>
                <a:lnTo>
                  <a:pt x="3526" y="136"/>
                </a:lnTo>
                <a:lnTo>
                  <a:pt x="3552" y="170"/>
                </a:lnTo>
                <a:lnTo>
                  <a:pt x="3576" y="206"/>
                </a:lnTo>
                <a:lnTo>
                  <a:pt x="3596" y="244"/>
                </a:lnTo>
                <a:lnTo>
                  <a:pt x="3614" y="284"/>
                </a:lnTo>
                <a:lnTo>
                  <a:pt x="3626" y="326"/>
                </a:lnTo>
                <a:lnTo>
                  <a:pt x="3636" y="368"/>
                </a:lnTo>
                <a:lnTo>
                  <a:pt x="3642" y="414"/>
                </a:lnTo>
                <a:lnTo>
                  <a:pt x="3646" y="460"/>
                </a:lnTo>
                <a:lnTo>
                  <a:pt x="3646" y="570"/>
                </a:lnTo>
                <a:lnTo>
                  <a:pt x="3642" y="616"/>
                </a:lnTo>
                <a:lnTo>
                  <a:pt x="3636" y="662"/>
                </a:lnTo>
                <a:lnTo>
                  <a:pt x="3626" y="704"/>
                </a:lnTo>
                <a:lnTo>
                  <a:pt x="3614" y="746"/>
                </a:lnTo>
                <a:lnTo>
                  <a:pt x="3596" y="786"/>
                </a:lnTo>
                <a:lnTo>
                  <a:pt x="3576" y="824"/>
                </a:lnTo>
                <a:lnTo>
                  <a:pt x="3552" y="860"/>
                </a:lnTo>
                <a:lnTo>
                  <a:pt x="3526" y="892"/>
                </a:lnTo>
                <a:lnTo>
                  <a:pt x="3496" y="922"/>
                </a:lnTo>
                <a:lnTo>
                  <a:pt x="3466" y="950"/>
                </a:lnTo>
                <a:lnTo>
                  <a:pt x="3432" y="972"/>
                </a:lnTo>
                <a:lnTo>
                  <a:pt x="3396" y="992"/>
                </a:lnTo>
                <a:lnTo>
                  <a:pt x="3358" y="1008"/>
                </a:lnTo>
                <a:lnTo>
                  <a:pt x="3318" y="1020"/>
                </a:lnTo>
                <a:lnTo>
                  <a:pt x="3276" y="1026"/>
                </a:lnTo>
                <a:lnTo>
                  <a:pt x="3254" y="1028"/>
                </a:lnTo>
                <a:lnTo>
                  <a:pt x="3234" y="1030"/>
                </a:lnTo>
                <a:lnTo>
                  <a:pt x="3212" y="1028"/>
                </a:lnTo>
                <a:lnTo>
                  <a:pt x="3190" y="1026"/>
                </a:lnTo>
                <a:lnTo>
                  <a:pt x="3148" y="1020"/>
                </a:lnTo>
                <a:lnTo>
                  <a:pt x="3110" y="1008"/>
                </a:lnTo>
                <a:lnTo>
                  <a:pt x="3070" y="992"/>
                </a:lnTo>
                <a:lnTo>
                  <a:pt x="3034" y="972"/>
                </a:lnTo>
                <a:lnTo>
                  <a:pt x="3000" y="950"/>
                </a:lnTo>
                <a:lnTo>
                  <a:pt x="2970" y="922"/>
                </a:lnTo>
                <a:lnTo>
                  <a:pt x="2940" y="892"/>
                </a:lnTo>
                <a:lnTo>
                  <a:pt x="2914" y="860"/>
                </a:lnTo>
                <a:lnTo>
                  <a:pt x="2890" y="824"/>
                </a:lnTo>
                <a:lnTo>
                  <a:pt x="2870" y="786"/>
                </a:lnTo>
                <a:lnTo>
                  <a:pt x="2854" y="746"/>
                </a:lnTo>
                <a:lnTo>
                  <a:pt x="2840" y="704"/>
                </a:lnTo>
                <a:lnTo>
                  <a:pt x="2830" y="662"/>
                </a:lnTo>
                <a:lnTo>
                  <a:pt x="2824" y="616"/>
                </a:lnTo>
                <a:lnTo>
                  <a:pt x="2822" y="570"/>
                </a:lnTo>
                <a:lnTo>
                  <a:pt x="2822" y="460"/>
                </a:lnTo>
                <a:lnTo>
                  <a:pt x="2824" y="414"/>
                </a:lnTo>
                <a:lnTo>
                  <a:pt x="2830" y="368"/>
                </a:lnTo>
                <a:lnTo>
                  <a:pt x="2840" y="326"/>
                </a:lnTo>
                <a:lnTo>
                  <a:pt x="2854" y="284"/>
                </a:lnTo>
                <a:lnTo>
                  <a:pt x="2870" y="244"/>
                </a:lnTo>
                <a:lnTo>
                  <a:pt x="2890" y="206"/>
                </a:lnTo>
                <a:lnTo>
                  <a:pt x="2914" y="170"/>
                </a:lnTo>
                <a:lnTo>
                  <a:pt x="2940" y="136"/>
                </a:lnTo>
                <a:lnTo>
                  <a:pt x="2970" y="108"/>
                </a:lnTo>
                <a:lnTo>
                  <a:pt x="3000" y="80"/>
                </a:lnTo>
                <a:lnTo>
                  <a:pt x="3034" y="58"/>
                </a:lnTo>
                <a:lnTo>
                  <a:pt x="3070" y="38"/>
                </a:lnTo>
                <a:lnTo>
                  <a:pt x="3110" y="22"/>
                </a:lnTo>
                <a:lnTo>
                  <a:pt x="3148" y="10"/>
                </a:lnTo>
                <a:lnTo>
                  <a:pt x="3190" y="4"/>
                </a:lnTo>
                <a:lnTo>
                  <a:pt x="3212" y="2"/>
                </a:lnTo>
                <a:lnTo>
                  <a:pt x="3234" y="0"/>
                </a:lnTo>
                <a:close/>
                <a:moveTo>
                  <a:pt x="3366" y="112"/>
                </a:moveTo>
                <a:lnTo>
                  <a:pt x="3288" y="310"/>
                </a:lnTo>
                <a:lnTo>
                  <a:pt x="3274" y="330"/>
                </a:lnTo>
                <a:lnTo>
                  <a:pt x="3258" y="346"/>
                </a:lnTo>
                <a:lnTo>
                  <a:pt x="3242" y="360"/>
                </a:lnTo>
                <a:lnTo>
                  <a:pt x="3224" y="374"/>
                </a:lnTo>
                <a:lnTo>
                  <a:pt x="3204" y="386"/>
                </a:lnTo>
                <a:lnTo>
                  <a:pt x="3184" y="396"/>
                </a:lnTo>
                <a:lnTo>
                  <a:pt x="3160" y="406"/>
                </a:lnTo>
                <a:lnTo>
                  <a:pt x="3138" y="414"/>
                </a:lnTo>
                <a:lnTo>
                  <a:pt x="3086" y="428"/>
                </a:lnTo>
                <a:lnTo>
                  <a:pt x="3030" y="438"/>
                </a:lnTo>
                <a:lnTo>
                  <a:pt x="2968" y="448"/>
                </a:lnTo>
                <a:lnTo>
                  <a:pt x="2902" y="456"/>
                </a:lnTo>
                <a:lnTo>
                  <a:pt x="2902" y="460"/>
                </a:lnTo>
                <a:lnTo>
                  <a:pt x="2902" y="570"/>
                </a:lnTo>
                <a:lnTo>
                  <a:pt x="2904" y="610"/>
                </a:lnTo>
                <a:lnTo>
                  <a:pt x="2908" y="648"/>
                </a:lnTo>
                <a:lnTo>
                  <a:pt x="2916" y="684"/>
                </a:lnTo>
                <a:lnTo>
                  <a:pt x="2928" y="720"/>
                </a:lnTo>
                <a:lnTo>
                  <a:pt x="2942" y="752"/>
                </a:lnTo>
                <a:lnTo>
                  <a:pt x="2960" y="784"/>
                </a:lnTo>
                <a:lnTo>
                  <a:pt x="2978" y="812"/>
                </a:lnTo>
                <a:lnTo>
                  <a:pt x="3000" y="840"/>
                </a:lnTo>
                <a:lnTo>
                  <a:pt x="3024" y="864"/>
                </a:lnTo>
                <a:lnTo>
                  <a:pt x="3050" y="886"/>
                </a:lnTo>
                <a:lnTo>
                  <a:pt x="3076" y="904"/>
                </a:lnTo>
                <a:lnTo>
                  <a:pt x="3106" y="920"/>
                </a:lnTo>
                <a:lnTo>
                  <a:pt x="3136" y="932"/>
                </a:lnTo>
                <a:lnTo>
                  <a:pt x="3168" y="942"/>
                </a:lnTo>
                <a:lnTo>
                  <a:pt x="3200" y="948"/>
                </a:lnTo>
                <a:lnTo>
                  <a:pt x="3234" y="950"/>
                </a:lnTo>
                <a:lnTo>
                  <a:pt x="3266" y="948"/>
                </a:lnTo>
                <a:lnTo>
                  <a:pt x="3298" y="942"/>
                </a:lnTo>
                <a:lnTo>
                  <a:pt x="3330" y="932"/>
                </a:lnTo>
                <a:lnTo>
                  <a:pt x="3360" y="920"/>
                </a:lnTo>
                <a:lnTo>
                  <a:pt x="3390" y="904"/>
                </a:lnTo>
                <a:lnTo>
                  <a:pt x="3416" y="886"/>
                </a:lnTo>
                <a:lnTo>
                  <a:pt x="3442" y="864"/>
                </a:lnTo>
                <a:lnTo>
                  <a:pt x="3466" y="840"/>
                </a:lnTo>
                <a:lnTo>
                  <a:pt x="3488" y="812"/>
                </a:lnTo>
                <a:lnTo>
                  <a:pt x="3508" y="784"/>
                </a:lnTo>
                <a:lnTo>
                  <a:pt x="3524" y="752"/>
                </a:lnTo>
                <a:lnTo>
                  <a:pt x="3538" y="720"/>
                </a:lnTo>
                <a:lnTo>
                  <a:pt x="3550" y="684"/>
                </a:lnTo>
                <a:lnTo>
                  <a:pt x="3558" y="648"/>
                </a:lnTo>
                <a:lnTo>
                  <a:pt x="3564" y="610"/>
                </a:lnTo>
                <a:lnTo>
                  <a:pt x="3566" y="570"/>
                </a:lnTo>
                <a:lnTo>
                  <a:pt x="3566" y="460"/>
                </a:lnTo>
                <a:lnTo>
                  <a:pt x="3562" y="416"/>
                </a:lnTo>
                <a:lnTo>
                  <a:pt x="3556" y="374"/>
                </a:lnTo>
                <a:lnTo>
                  <a:pt x="3546" y="334"/>
                </a:lnTo>
                <a:lnTo>
                  <a:pt x="3532" y="294"/>
                </a:lnTo>
                <a:lnTo>
                  <a:pt x="3344" y="310"/>
                </a:lnTo>
                <a:lnTo>
                  <a:pt x="3412" y="140"/>
                </a:lnTo>
                <a:lnTo>
                  <a:pt x="3390" y="126"/>
                </a:lnTo>
                <a:lnTo>
                  <a:pt x="3366" y="112"/>
                </a:lnTo>
                <a:close/>
                <a:moveTo>
                  <a:pt x="1892" y="2512"/>
                </a:moveTo>
                <a:lnTo>
                  <a:pt x="2004" y="1662"/>
                </a:lnTo>
                <a:lnTo>
                  <a:pt x="2008" y="1632"/>
                </a:lnTo>
                <a:lnTo>
                  <a:pt x="2016" y="1606"/>
                </a:lnTo>
                <a:lnTo>
                  <a:pt x="2024" y="1580"/>
                </a:lnTo>
                <a:lnTo>
                  <a:pt x="2036" y="1558"/>
                </a:lnTo>
                <a:lnTo>
                  <a:pt x="2048" y="1538"/>
                </a:lnTo>
                <a:lnTo>
                  <a:pt x="2062" y="1518"/>
                </a:lnTo>
                <a:lnTo>
                  <a:pt x="2078" y="1500"/>
                </a:lnTo>
                <a:lnTo>
                  <a:pt x="2096" y="1484"/>
                </a:lnTo>
                <a:lnTo>
                  <a:pt x="2116" y="1470"/>
                </a:lnTo>
                <a:lnTo>
                  <a:pt x="2136" y="1456"/>
                </a:lnTo>
                <a:lnTo>
                  <a:pt x="2158" y="1442"/>
                </a:lnTo>
                <a:lnTo>
                  <a:pt x="2182" y="1430"/>
                </a:lnTo>
                <a:lnTo>
                  <a:pt x="2234" y="1406"/>
                </a:lnTo>
                <a:lnTo>
                  <a:pt x="2288" y="1384"/>
                </a:lnTo>
                <a:lnTo>
                  <a:pt x="2888" y="1142"/>
                </a:lnTo>
                <a:lnTo>
                  <a:pt x="3066" y="2194"/>
                </a:lnTo>
                <a:lnTo>
                  <a:pt x="3152" y="1326"/>
                </a:lnTo>
                <a:lnTo>
                  <a:pt x="3134" y="1314"/>
                </a:lnTo>
                <a:lnTo>
                  <a:pt x="3118" y="1302"/>
                </a:lnTo>
                <a:lnTo>
                  <a:pt x="3102" y="1286"/>
                </a:lnTo>
                <a:lnTo>
                  <a:pt x="3090" y="1268"/>
                </a:lnTo>
                <a:lnTo>
                  <a:pt x="3234" y="1134"/>
                </a:lnTo>
                <a:lnTo>
                  <a:pt x="3376" y="1268"/>
                </a:lnTo>
                <a:lnTo>
                  <a:pt x="3360" y="1288"/>
                </a:lnTo>
                <a:lnTo>
                  <a:pt x="3342" y="1306"/>
                </a:lnTo>
                <a:lnTo>
                  <a:pt x="3322" y="1320"/>
                </a:lnTo>
                <a:lnTo>
                  <a:pt x="3298" y="1332"/>
                </a:lnTo>
                <a:lnTo>
                  <a:pt x="3394" y="2174"/>
                </a:lnTo>
                <a:lnTo>
                  <a:pt x="3568" y="1142"/>
                </a:lnTo>
                <a:lnTo>
                  <a:pt x="4166" y="1384"/>
                </a:lnTo>
                <a:lnTo>
                  <a:pt x="4222" y="1406"/>
                </a:lnTo>
                <a:lnTo>
                  <a:pt x="4274" y="1430"/>
                </a:lnTo>
                <a:lnTo>
                  <a:pt x="4296" y="1442"/>
                </a:lnTo>
                <a:lnTo>
                  <a:pt x="4318" y="1456"/>
                </a:lnTo>
                <a:lnTo>
                  <a:pt x="4340" y="1470"/>
                </a:lnTo>
                <a:lnTo>
                  <a:pt x="4358" y="1484"/>
                </a:lnTo>
                <a:lnTo>
                  <a:pt x="4376" y="1500"/>
                </a:lnTo>
                <a:lnTo>
                  <a:pt x="4392" y="1518"/>
                </a:lnTo>
                <a:lnTo>
                  <a:pt x="4408" y="1538"/>
                </a:lnTo>
                <a:lnTo>
                  <a:pt x="4420" y="1558"/>
                </a:lnTo>
                <a:lnTo>
                  <a:pt x="4430" y="1580"/>
                </a:lnTo>
                <a:lnTo>
                  <a:pt x="4440" y="1606"/>
                </a:lnTo>
                <a:lnTo>
                  <a:pt x="4446" y="1632"/>
                </a:lnTo>
                <a:lnTo>
                  <a:pt x="4452" y="1662"/>
                </a:lnTo>
                <a:lnTo>
                  <a:pt x="4560" y="2490"/>
                </a:lnTo>
                <a:lnTo>
                  <a:pt x="4486" y="2470"/>
                </a:lnTo>
                <a:lnTo>
                  <a:pt x="4412" y="2450"/>
                </a:lnTo>
                <a:lnTo>
                  <a:pt x="4336" y="2432"/>
                </a:lnTo>
                <a:lnTo>
                  <a:pt x="4258" y="2414"/>
                </a:lnTo>
                <a:lnTo>
                  <a:pt x="4180" y="2398"/>
                </a:lnTo>
                <a:lnTo>
                  <a:pt x="4100" y="2384"/>
                </a:lnTo>
                <a:lnTo>
                  <a:pt x="4020" y="2370"/>
                </a:lnTo>
                <a:lnTo>
                  <a:pt x="3940" y="2358"/>
                </a:lnTo>
                <a:lnTo>
                  <a:pt x="3858" y="2348"/>
                </a:lnTo>
                <a:lnTo>
                  <a:pt x="3774" y="2338"/>
                </a:lnTo>
                <a:lnTo>
                  <a:pt x="3690" y="2330"/>
                </a:lnTo>
                <a:lnTo>
                  <a:pt x="3606" y="2324"/>
                </a:lnTo>
                <a:lnTo>
                  <a:pt x="3522" y="2318"/>
                </a:lnTo>
                <a:lnTo>
                  <a:pt x="3436" y="2314"/>
                </a:lnTo>
                <a:lnTo>
                  <a:pt x="3348" y="2312"/>
                </a:lnTo>
                <a:lnTo>
                  <a:pt x="3262" y="2312"/>
                </a:lnTo>
                <a:lnTo>
                  <a:pt x="3170" y="2312"/>
                </a:lnTo>
                <a:lnTo>
                  <a:pt x="3078" y="2316"/>
                </a:lnTo>
                <a:lnTo>
                  <a:pt x="2986" y="2320"/>
                </a:lnTo>
                <a:lnTo>
                  <a:pt x="2896" y="2326"/>
                </a:lnTo>
                <a:lnTo>
                  <a:pt x="2808" y="2332"/>
                </a:lnTo>
                <a:lnTo>
                  <a:pt x="2718" y="2342"/>
                </a:lnTo>
                <a:lnTo>
                  <a:pt x="2632" y="2352"/>
                </a:lnTo>
                <a:lnTo>
                  <a:pt x="2544" y="2364"/>
                </a:lnTo>
                <a:lnTo>
                  <a:pt x="2460" y="2378"/>
                </a:lnTo>
                <a:lnTo>
                  <a:pt x="2374" y="2392"/>
                </a:lnTo>
                <a:lnTo>
                  <a:pt x="2292" y="2408"/>
                </a:lnTo>
                <a:lnTo>
                  <a:pt x="2208" y="2426"/>
                </a:lnTo>
                <a:lnTo>
                  <a:pt x="2128" y="2446"/>
                </a:lnTo>
                <a:lnTo>
                  <a:pt x="2048" y="2466"/>
                </a:lnTo>
                <a:lnTo>
                  <a:pt x="1970" y="2488"/>
                </a:lnTo>
                <a:lnTo>
                  <a:pt x="1892" y="2512"/>
                </a:lnTo>
                <a:close/>
                <a:moveTo>
                  <a:pt x="5690" y="790"/>
                </a:moveTo>
                <a:lnTo>
                  <a:pt x="6110" y="790"/>
                </a:lnTo>
                <a:lnTo>
                  <a:pt x="6168" y="794"/>
                </a:lnTo>
                <a:lnTo>
                  <a:pt x="6220" y="800"/>
                </a:lnTo>
                <a:lnTo>
                  <a:pt x="6270" y="810"/>
                </a:lnTo>
                <a:lnTo>
                  <a:pt x="6314" y="826"/>
                </a:lnTo>
                <a:lnTo>
                  <a:pt x="6356" y="844"/>
                </a:lnTo>
                <a:lnTo>
                  <a:pt x="6392" y="864"/>
                </a:lnTo>
                <a:lnTo>
                  <a:pt x="6424" y="888"/>
                </a:lnTo>
                <a:lnTo>
                  <a:pt x="6454" y="916"/>
                </a:lnTo>
                <a:lnTo>
                  <a:pt x="6480" y="944"/>
                </a:lnTo>
                <a:lnTo>
                  <a:pt x="6502" y="976"/>
                </a:lnTo>
                <a:lnTo>
                  <a:pt x="6520" y="1010"/>
                </a:lnTo>
                <a:lnTo>
                  <a:pt x="6534" y="1044"/>
                </a:lnTo>
                <a:lnTo>
                  <a:pt x="6546" y="1080"/>
                </a:lnTo>
                <a:lnTo>
                  <a:pt x="6554" y="1118"/>
                </a:lnTo>
                <a:lnTo>
                  <a:pt x="6560" y="1156"/>
                </a:lnTo>
                <a:lnTo>
                  <a:pt x="6562" y="1194"/>
                </a:lnTo>
                <a:lnTo>
                  <a:pt x="6562" y="1232"/>
                </a:lnTo>
                <a:lnTo>
                  <a:pt x="6560" y="1272"/>
                </a:lnTo>
                <a:lnTo>
                  <a:pt x="6554" y="1310"/>
                </a:lnTo>
                <a:lnTo>
                  <a:pt x="6546" y="1348"/>
                </a:lnTo>
                <a:lnTo>
                  <a:pt x="6536" y="1384"/>
                </a:lnTo>
                <a:lnTo>
                  <a:pt x="6522" y="1420"/>
                </a:lnTo>
                <a:lnTo>
                  <a:pt x="6508" y="1454"/>
                </a:lnTo>
                <a:lnTo>
                  <a:pt x="6490" y="1488"/>
                </a:lnTo>
                <a:lnTo>
                  <a:pt x="6470" y="1518"/>
                </a:lnTo>
                <a:lnTo>
                  <a:pt x="6450" y="1546"/>
                </a:lnTo>
                <a:lnTo>
                  <a:pt x="6428" y="1572"/>
                </a:lnTo>
                <a:lnTo>
                  <a:pt x="6402" y="1596"/>
                </a:lnTo>
                <a:lnTo>
                  <a:pt x="6376" y="1616"/>
                </a:lnTo>
                <a:lnTo>
                  <a:pt x="6348" y="1634"/>
                </a:lnTo>
                <a:lnTo>
                  <a:pt x="6320" y="1646"/>
                </a:lnTo>
                <a:lnTo>
                  <a:pt x="6290" y="1656"/>
                </a:lnTo>
                <a:lnTo>
                  <a:pt x="6248" y="1684"/>
                </a:lnTo>
                <a:lnTo>
                  <a:pt x="6202" y="1714"/>
                </a:lnTo>
                <a:lnTo>
                  <a:pt x="6142" y="1746"/>
                </a:lnTo>
                <a:lnTo>
                  <a:pt x="6110" y="1776"/>
                </a:lnTo>
                <a:lnTo>
                  <a:pt x="6078" y="1804"/>
                </a:lnTo>
                <a:lnTo>
                  <a:pt x="6042" y="1826"/>
                </a:lnTo>
                <a:lnTo>
                  <a:pt x="6004" y="1846"/>
                </a:lnTo>
                <a:lnTo>
                  <a:pt x="5964" y="1862"/>
                </a:lnTo>
                <a:lnTo>
                  <a:pt x="5924" y="1872"/>
                </a:lnTo>
                <a:lnTo>
                  <a:pt x="5902" y="1876"/>
                </a:lnTo>
                <a:lnTo>
                  <a:pt x="5880" y="1880"/>
                </a:lnTo>
                <a:lnTo>
                  <a:pt x="5860" y="1880"/>
                </a:lnTo>
                <a:lnTo>
                  <a:pt x="5836" y="1880"/>
                </a:lnTo>
                <a:lnTo>
                  <a:pt x="5814" y="1880"/>
                </a:lnTo>
                <a:lnTo>
                  <a:pt x="5792" y="1878"/>
                </a:lnTo>
                <a:lnTo>
                  <a:pt x="5770" y="1874"/>
                </a:lnTo>
                <a:lnTo>
                  <a:pt x="5750" y="1870"/>
                </a:lnTo>
                <a:lnTo>
                  <a:pt x="5728" y="1864"/>
                </a:lnTo>
                <a:lnTo>
                  <a:pt x="5708" y="1856"/>
                </a:lnTo>
                <a:lnTo>
                  <a:pt x="5668" y="1840"/>
                </a:lnTo>
                <a:lnTo>
                  <a:pt x="5632" y="1818"/>
                </a:lnTo>
                <a:lnTo>
                  <a:pt x="5596" y="1794"/>
                </a:lnTo>
                <a:lnTo>
                  <a:pt x="5564" y="1766"/>
                </a:lnTo>
                <a:lnTo>
                  <a:pt x="5534" y="1734"/>
                </a:lnTo>
                <a:lnTo>
                  <a:pt x="5508" y="1700"/>
                </a:lnTo>
                <a:lnTo>
                  <a:pt x="5484" y="1662"/>
                </a:lnTo>
                <a:lnTo>
                  <a:pt x="5464" y="1622"/>
                </a:lnTo>
                <a:lnTo>
                  <a:pt x="5446" y="1580"/>
                </a:lnTo>
                <a:lnTo>
                  <a:pt x="5434" y="1536"/>
                </a:lnTo>
                <a:lnTo>
                  <a:pt x="5424" y="1492"/>
                </a:lnTo>
                <a:lnTo>
                  <a:pt x="5418" y="1444"/>
                </a:lnTo>
                <a:lnTo>
                  <a:pt x="5416" y="1396"/>
                </a:lnTo>
                <a:lnTo>
                  <a:pt x="5418" y="1282"/>
                </a:lnTo>
                <a:lnTo>
                  <a:pt x="5422" y="1238"/>
                </a:lnTo>
                <a:lnTo>
                  <a:pt x="5428" y="1196"/>
                </a:lnTo>
                <a:lnTo>
                  <a:pt x="5436" y="1154"/>
                </a:lnTo>
                <a:lnTo>
                  <a:pt x="5448" y="1114"/>
                </a:lnTo>
                <a:lnTo>
                  <a:pt x="5454" y="1080"/>
                </a:lnTo>
                <a:lnTo>
                  <a:pt x="5460" y="1048"/>
                </a:lnTo>
                <a:lnTo>
                  <a:pt x="5468" y="1018"/>
                </a:lnTo>
                <a:lnTo>
                  <a:pt x="5478" y="988"/>
                </a:lnTo>
                <a:lnTo>
                  <a:pt x="5488" y="958"/>
                </a:lnTo>
                <a:lnTo>
                  <a:pt x="5498" y="932"/>
                </a:lnTo>
                <a:lnTo>
                  <a:pt x="5512" y="906"/>
                </a:lnTo>
                <a:lnTo>
                  <a:pt x="5526" y="884"/>
                </a:lnTo>
                <a:lnTo>
                  <a:pt x="5542" y="862"/>
                </a:lnTo>
                <a:lnTo>
                  <a:pt x="5558" y="844"/>
                </a:lnTo>
                <a:lnTo>
                  <a:pt x="5576" y="828"/>
                </a:lnTo>
                <a:lnTo>
                  <a:pt x="5596" y="814"/>
                </a:lnTo>
                <a:lnTo>
                  <a:pt x="5618" y="804"/>
                </a:lnTo>
                <a:lnTo>
                  <a:pt x="5640" y="796"/>
                </a:lnTo>
                <a:lnTo>
                  <a:pt x="5664" y="792"/>
                </a:lnTo>
                <a:lnTo>
                  <a:pt x="5690" y="790"/>
                </a:lnTo>
                <a:close/>
                <a:moveTo>
                  <a:pt x="6172" y="1538"/>
                </a:moveTo>
                <a:lnTo>
                  <a:pt x="6172" y="1538"/>
                </a:lnTo>
                <a:lnTo>
                  <a:pt x="6122" y="1514"/>
                </a:lnTo>
                <a:lnTo>
                  <a:pt x="6070" y="1488"/>
                </a:lnTo>
                <a:lnTo>
                  <a:pt x="6032" y="1464"/>
                </a:lnTo>
                <a:lnTo>
                  <a:pt x="5996" y="1440"/>
                </a:lnTo>
                <a:lnTo>
                  <a:pt x="5960" y="1414"/>
                </a:lnTo>
                <a:lnTo>
                  <a:pt x="5926" y="1386"/>
                </a:lnTo>
                <a:lnTo>
                  <a:pt x="5896" y="1356"/>
                </a:lnTo>
                <a:lnTo>
                  <a:pt x="5864" y="1326"/>
                </a:lnTo>
                <a:lnTo>
                  <a:pt x="5836" y="1292"/>
                </a:lnTo>
                <a:lnTo>
                  <a:pt x="5810" y="1260"/>
                </a:lnTo>
                <a:lnTo>
                  <a:pt x="5784" y="1224"/>
                </a:lnTo>
                <a:lnTo>
                  <a:pt x="5760" y="1188"/>
                </a:lnTo>
                <a:lnTo>
                  <a:pt x="5738" y="1152"/>
                </a:lnTo>
                <a:lnTo>
                  <a:pt x="5718" y="1114"/>
                </a:lnTo>
                <a:lnTo>
                  <a:pt x="5700" y="1076"/>
                </a:lnTo>
                <a:lnTo>
                  <a:pt x="5684" y="1036"/>
                </a:lnTo>
                <a:lnTo>
                  <a:pt x="5670" y="996"/>
                </a:lnTo>
                <a:lnTo>
                  <a:pt x="5658" y="956"/>
                </a:lnTo>
                <a:lnTo>
                  <a:pt x="5640" y="970"/>
                </a:lnTo>
                <a:lnTo>
                  <a:pt x="5624" y="984"/>
                </a:lnTo>
                <a:lnTo>
                  <a:pt x="5608" y="1000"/>
                </a:lnTo>
                <a:lnTo>
                  <a:pt x="5594" y="1016"/>
                </a:lnTo>
                <a:lnTo>
                  <a:pt x="5580" y="1034"/>
                </a:lnTo>
                <a:lnTo>
                  <a:pt x="5568" y="1054"/>
                </a:lnTo>
                <a:lnTo>
                  <a:pt x="5556" y="1072"/>
                </a:lnTo>
                <a:lnTo>
                  <a:pt x="5544" y="1094"/>
                </a:lnTo>
                <a:lnTo>
                  <a:pt x="5534" y="1114"/>
                </a:lnTo>
                <a:lnTo>
                  <a:pt x="5526" y="1136"/>
                </a:lnTo>
                <a:lnTo>
                  <a:pt x="5518" y="1160"/>
                </a:lnTo>
                <a:lnTo>
                  <a:pt x="5512" y="1182"/>
                </a:lnTo>
                <a:lnTo>
                  <a:pt x="5506" y="1206"/>
                </a:lnTo>
                <a:lnTo>
                  <a:pt x="5502" y="1232"/>
                </a:lnTo>
                <a:lnTo>
                  <a:pt x="5500" y="1256"/>
                </a:lnTo>
                <a:lnTo>
                  <a:pt x="5498" y="1282"/>
                </a:lnTo>
                <a:lnTo>
                  <a:pt x="5496" y="1398"/>
                </a:lnTo>
                <a:lnTo>
                  <a:pt x="5498" y="1438"/>
                </a:lnTo>
                <a:lnTo>
                  <a:pt x="5502" y="1478"/>
                </a:lnTo>
                <a:lnTo>
                  <a:pt x="5510" y="1518"/>
                </a:lnTo>
                <a:lnTo>
                  <a:pt x="5522" y="1554"/>
                </a:lnTo>
                <a:lnTo>
                  <a:pt x="5536" y="1590"/>
                </a:lnTo>
                <a:lnTo>
                  <a:pt x="5554" y="1622"/>
                </a:lnTo>
                <a:lnTo>
                  <a:pt x="5574" y="1654"/>
                </a:lnTo>
                <a:lnTo>
                  <a:pt x="5596" y="1682"/>
                </a:lnTo>
                <a:lnTo>
                  <a:pt x="5620" y="1708"/>
                </a:lnTo>
                <a:lnTo>
                  <a:pt x="5646" y="1730"/>
                </a:lnTo>
                <a:lnTo>
                  <a:pt x="5674" y="1752"/>
                </a:lnTo>
                <a:lnTo>
                  <a:pt x="5704" y="1768"/>
                </a:lnTo>
                <a:lnTo>
                  <a:pt x="5736" y="1782"/>
                </a:lnTo>
                <a:lnTo>
                  <a:pt x="5770" y="1792"/>
                </a:lnTo>
                <a:lnTo>
                  <a:pt x="5804" y="1798"/>
                </a:lnTo>
                <a:lnTo>
                  <a:pt x="5838" y="1800"/>
                </a:lnTo>
                <a:lnTo>
                  <a:pt x="5866" y="1800"/>
                </a:lnTo>
                <a:lnTo>
                  <a:pt x="5894" y="1796"/>
                </a:lnTo>
                <a:lnTo>
                  <a:pt x="5920" y="1792"/>
                </a:lnTo>
                <a:lnTo>
                  <a:pt x="5946" y="1784"/>
                </a:lnTo>
                <a:lnTo>
                  <a:pt x="5972" y="1772"/>
                </a:lnTo>
                <a:lnTo>
                  <a:pt x="5996" y="1760"/>
                </a:lnTo>
                <a:lnTo>
                  <a:pt x="6020" y="1746"/>
                </a:lnTo>
                <a:lnTo>
                  <a:pt x="6042" y="1730"/>
                </a:lnTo>
                <a:lnTo>
                  <a:pt x="6064" y="1710"/>
                </a:lnTo>
                <a:lnTo>
                  <a:pt x="6084" y="1690"/>
                </a:lnTo>
                <a:lnTo>
                  <a:pt x="6104" y="1668"/>
                </a:lnTo>
                <a:lnTo>
                  <a:pt x="6120" y="1646"/>
                </a:lnTo>
                <a:lnTo>
                  <a:pt x="6136" y="1620"/>
                </a:lnTo>
                <a:lnTo>
                  <a:pt x="6150" y="1594"/>
                </a:lnTo>
                <a:lnTo>
                  <a:pt x="6162" y="1566"/>
                </a:lnTo>
                <a:lnTo>
                  <a:pt x="6172" y="1538"/>
                </a:lnTo>
                <a:close/>
                <a:moveTo>
                  <a:pt x="290" y="1352"/>
                </a:moveTo>
                <a:lnTo>
                  <a:pt x="290" y="1414"/>
                </a:lnTo>
                <a:lnTo>
                  <a:pt x="292" y="1454"/>
                </a:lnTo>
                <a:lnTo>
                  <a:pt x="298" y="1492"/>
                </a:lnTo>
                <a:lnTo>
                  <a:pt x="306" y="1530"/>
                </a:lnTo>
                <a:lnTo>
                  <a:pt x="318" y="1566"/>
                </a:lnTo>
                <a:lnTo>
                  <a:pt x="334" y="1600"/>
                </a:lnTo>
                <a:lnTo>
                  <a:pt x="352" y="1632"/>
                </a:lnTo>
                <a:lnTo>
                  <a:pt x="372" y="1662"/>
                </a:lnTo>
                <a:lnTo>
                  <a:pt x="394" y="1690"/>
                </a:lnTo>
                <a:lnTo>
                  <a:pt x="418" y="1714"/>
                </a:lnTo>
                <a:lnTo>
                  <a:pt x="446" y="1736"/>
                </a:lnTo>
                <a:lnTo>
                  <a:pt x="474" y="1756"/>
                </a:lnTo>
                <a:lnTo>
                  <a:pt x="504" y="1772"/>
                </a:lnTo>
                <a:lnTo>
                  <a:pt x="536" y="1784"/>
                </a:lnTo>
                <a:lnTo>
                  <a:pt x="568" y="1794"/>
                </a:lnTo>
                <a:lnTo>
                  <a:pt x="602" y="1800"/>
                </a:lnTo>
                <a:lnTo>
                  <a:pt x="636" y="1802"/>
                </a:lnTo>
                <a:lnTo>
                  <a:pt x="672" y="1800"/>
                </a:lnTo>
                <a:lnTo>
                  <a:pt x="706" y="1794"/>
                </a:lnTo>
                <a:lnTo>
                  <a:pt x="738" y="1784"/>
                </a:lnTo>
                <a:lnTo>
                  <a:pt x="770" y="1772"/>
                </a:lnTo>
                <a:lnTo>
                  <a:pt x="800" y="1756"/>
                </a:lnTo>
                <a:lnTo>
                  <a:pt x="828" y="1736"/>
                </a:lnTo>
                <a:lnTo>
                  <a:pt x="856" y="1714"/>
                </a:lnTo>
                <a:lnTo>
                  <a:pt x="880" y="1690"/>
                </a:lnTo>
                <a:lnTo>
                  <a:pt x="902" y="1662"/>
                </a:lnTo>
                <a:lnTo>
                  <a:pt x="922" y="1632"/>
                </a:lnTo>
                <a:lnTo>
                  <a:pt x="940" y="1600"/>
                </a:lnTo>
                <a:lnTo>
                  <a:pt x="954" y="1566"/>
                </a:lnTo>
                <a:lnTo>
                  <a:pt x="966" y="1530"/>
                </a:lnTo>
                <a:lnTo>
                  <a:pt x="976" y="1492"/>
                </a:lnTo>
                <a:lnTo>
                  <a:pt x="980" y="1454"/>
                </a:lnTo>
                <a:lnTo>
                  <a:pt x="982" y="1414"/>
                </a:lnTo>
                <a:lnTo>
                  <a:pt x="982" y="1284"/>
                </a:lnTo>
                <a:lnTo>
                  <a:pt x="982" y="1258"/>
                </a:lnTo>
                <a:lnTo>
                  <a:pt x="980" y="1234"/>
                </a:lnTo>
                <a:lnTo>
                  <a:pt x="976" y="1210"/>
                </a:lnTo>
                <a:lnTo>
                  <a:pt x="972" y="1186"/>
                </a:lnTo>
                <a:lnTo>
                  <a:pt x="966" y="1164"/>
                </a:lnTo>
                <a:lnTo>
                  <a:pt x="958" y="1142"/>
                </a:lnTo>
                <a:lnTo>
                  <a:pt x="950" y="1120"/>
                </a:lnTo>
                <a:lnTo>
                  <a:pt x="942" y="1100"/>
                </a:lnTo>
                <a:lnTo>
                  <a:pt x="930" y="1080"/>
                </a:lnTo>
                <a:lnTo>
                  <a:pt x="920" y="1060"/>
                </a:lnTo>
                <a:lnTo>
                  <a:pt x="906" y="1042"/>
                </a:lnTo>
                <a:lnTo>
                  <a:pt x="894" y="1024"/>
                </a:lnTo>
                <a:lnTo>
                  <a:pt x="880" y="1008"/>
                </a:lnTo>
                <a:lnTo>
                  <a:pt x="864" y="992"/>
                </a:lnTo>
                <a:lnTo>
                  <a:pt x="848" y="978"/>
                </a:lnTo>
                <a:lnTo>
                  <a:pt x="832" y="964"/>
                </a:lnTo>
                <a:lnTo>
                  <a:pt x="584" y="1100"/>
                </a:lnTo>
                <a:lnTo>
                  <a:pt x="690" y="1224"/>
                </a:lnTo>
                <a:lnTo>
                  <a:pt x="456" y="1232"/>
                </a:lnTo>
                <a:lnTo>
                  <a:pt x="456" y="1352"/>
                </a:lnTo>
                <a:lnTo>
                  <a:pt x="290" y="1352"/>
                </a:lnTo>
                <a:close/>
                <a:moveTo>
                  <a:pt x="594" y="776"/>
                </a:moveTo>
                <a:lnTo>
                  <a:pt x="594" y="776"/>
                </a:lnTo>
                <a:lnTo>
                  <a:pt x="620" y="776"/>
                </a:lnTo>
                <a:lnTo>
                  <a:pt x="946" y="780"/>
                </a:lnTo>
                <a:lnTo>
                  <a:pt x="956" y="782"/>
                </a:lnTo>
                <a:lnTo>
                  <a:pt x="964" y="784"/>
                </a:lnTo>
                <a:lnTo>
                  <a:pt x="972" y="788"/>
                </a:lnTo>
                <a:lnTo>
                  <a:pt x="978" y="794"/>
                </a:lnTo>
                <a:lnTo>
                  <a:pt x="984" y="800"/>
                </a:lnTo>
                <a:lnTo>
                  <a:pt x="988" y="808"/>
                </a:lnTo>
                <a:lnTo>
                  <a:pt x="990" y="816"/>
                </a:lnTo>
                <a:lnTo>
                  <a:pt x="992" y="826"/>
                </a:lnTo>
                <a:lnTo>
                  <a:pt x="994" y="834"/>
                </a:lnTo>
                <a:lnTo>
                  <a:pt x="992" y="844"/>
                </a:lnTo>
                <a:lnTo>
                  <a:pt x="990" y="854"/>
                </a:lnTo>
                <a:lnTo>
                  <a:pt x="986" y="864"/>
                </a:lnTo>
                <a:lnTo>
                  <a:pt x="980" y="874"/>
                </a:lnTo>
                <a:lnTo>
                  <a:pt x="972" y="882"/>
                </a:lnTo>
                <a:lnTo>
                  <a:pt x="962" y="890"/>
                </a:lnTo>
                <a:lnTo>
                  <a:pt x="952" y="898"/>
                </a:lnTo>
                <a:lnTo>
                  <a:pt x="908" y="922"/>
                </a:lnTo>
                <a:lnTo>
                  <a:pt x="924" y="938"/>
                </a:lnTo>
                <a:lnTo>
                  <a:pt x="942" y="956"/>
                </a:lnTo>
                <a:lnTo>
                  <a:pt x="958" y="976"/>
                </a:lnTo>
                <a:lnTo>
                  <a:pt x="972" y="994"/>
                </a:lnTo>
                <a:lnTo>
                  <a:pt x="986" y="1016"/>
                </a:lnTo>
                <a:lnTo>
                  <a:pt x="998" y="1036"/>
                </a:lnTo>
                <a:lnTo>
                  <a:pt x="1010" y="1058"/>
                </a:lnTo>
                <a:lnTo>
                  <a:pt x="1020" y="1082"/>
                </a:lnTo>
                <a:lnTo>
                  <a:pt x="1030" y="1104"/>
                </a:lnTo>
                <a:lnTo>
                  <a:pt x="1038" y="1128"/>
                </a:lnTo>
                <a:lnTo>
                  <a:pt x="1046" y="1154"/>
                </a:lnTo>
                <a:lnTo>
                  <a:pt x="1052" y="1178"/>
                </a:lnTo>
                <a:lnTo>
                  <a:pt x="1056" y="1204"/>
                </a:lnTo>
                <a:lnTo>
                  <a:pt x="1060" y="1230"/>
                </a:lnTo>
                <a:lnTo>
                  <a:pt x="1062" y="1256"/>
                </a:lnTo>
                <a:lnTo>
                  <a:pt x="1062" y="1284"/>
                </a:lnTo>
                <a:lnTo>
                  <a:pt x="1062" y="1414"/>
                </a:lnTo>
                <a:lnTo>
                  <a:pt x="1060" y="1460"/>
                </a:lnTo>
                <a:lnTo>
                  <a:pt x="1054" y="1506"/>
                </a:lnTo>
                <a:lnTo>
                  <a:pt x="1044" y="1552"/>
                </a:lnTo>
                <a:lnTo>
                  <a:pt x="1030" y="1594"/>
                </a:lnTo>
                <a:lnTo>
                  <a:pt x="1012" y="1634"/>
                </a:lnTo>
                <a:lnTo>
                  <a:pt x="990" y="1674"/>
                </a:lnTo>
                <a:lnTo>
                  <a:pt x="966" y="1710"/>
                </a:lnTo>
                <a:lnTo>
                  <a:pt x="940" y="1742"/>
                </a:lnTo>
                <a:lnTo>
                  <a:pt x="910" y="1772"/>
                </a:lnTo>
                <a:lnTo>
                  <a:pt x="876" y="1800"/>
                </a:lnTo>
                <a:lnTo>
                  <a:pt x="842" y="1824"/>
                </a:lnTo>
                <a:lnTo>
                  <a:pt x="804" y="1844"/>
                </a:lnTo>
                <a:lnTo>
                  <a:pt x="764" y="1860"/>
                </a:lnTo>
                <a:lnTo>
                  <a:pt x="724" y="1872"/>
                </a:lnTo>
                <a:lnTo>
                  <a:pt x="702" y="1876"/>
                </a:lnTo>
                <a:lnTo>
                  <a:pt x="680" y="1878"/>
                </a:lnTo>
                <a:lnTo>
                  <a:pt x="660" y="1880"/>
                </a:lnTo>
                <a:lnTo>
                  <a:pt x="636" y="1882"/>
                </a:lnTo>
                <a:lnTo>
                  <a:pt x="602" y="1880"/>
                </a:lnTo>
                <a:lnTo>
                  <a:pt x="568" y="1874"/>
                </a:lnTo>
                <a:lnTo>
                  <a:pt x="534" y="1868"/>
                </a:lnTo>
                <a:lnTo>
                  <a:pt x="502" y="1856"/>
                </a:lnTo>
                <a:lnTo>
                  <a:pt x="470" y="1844"/>
                </a:lnTo>
                <a:lnTo>
                  <a:pt x="440" y="1828"/>
                </a:lnTo>
                <a:lnTo>
                  <a:pt x="412" y="1810"/>
                </a:lnTo>
                <a:lnTo>
                  <a:pt x="384" y="1790"/>
                </a:lnTo>
                <a:lnTo>
                  <a:pt x="358" y="1768"/>
                </a:lnTo>
                <a:lnTo>
                  <a:pt x="336" y="1744"/>
                </a:lnTo>
                <a:lnTo>
                  <a:pt x="312" y="1718"/>
                </a:lnTo>
                <a:lnTo>
                  <a:pt x="292" y="1690"/>
                </a:lnTo>
                <a:lnTo>
                  <a:pt x="274" y="1660"/>
                </a:lnTo>
                <a:lnTo>
                  <a:pt x="258" y="1628"/>
                </a:lnTo>
                <a:lnTo>
                  <a:pt x="244" y="1596"/>
                </a:lnTo>
                <a:lnTo>
                  <a:pt x="232" y="1562"/>
                </a:lnTo>
                <a:lnTo>
                  <a:pt x="210" y="1548"/>
                </a:lnTo>
                <a:lnTo>
                  <a:pt x="190" y="1534"/>
                </a:lnTo>
                <a:lnTo>
                  <a:pt x="172" y="1516"/>
                </a:lnTo>
                <a:lnTo>
                  <a:pt x="158" y="1500"/>
                </a:lnTo>
                <a:lnTo>
                  <a:pt x="146" y="1480"/>
                </a:lnTo>
                <a:lnTo>
                  <a:pt x="136" y="1460"/>
                </a:lnTo>
                <a:lnTo>
                  <a:pt x="130" y="1438"/>
                </a:lnTo>
                <a:lnTo>
                  <a:pt x="128" y="1414"/>
                </a:lnTo>
                <a:lnTo>
                  <a:pt x="128" y="1368"/>
                </a:lnTo>
                <a:lnTo>
                  <a:pt x="128" y="1284"/>
                </a:lnTo>
                <a:lnTo>
                  <a:pt x="130" y="1240"/>
                </a:lnTo>
                <a:lnTo>
                  <a:pt x="136" y="1198"/>
                </a:lnTo>
                <a:lnTo>
                  <a:pt x="144" y="1156"/>
                </a:lnTo>
                <a:lnTo>
                  <a:pt x="154" y="1116"/>
                </a:lnTo>
                <a:lnTo>
                  <a:pt x="168" y="1078"/>
                </a:lnTo>
                <a:lnTo>
                  <a:pt x="186" y="1040"/>
                </a:lnTo>
                <a:lnTo>
                  <a:pt x="204" y="1006"/>
                </a:lnTo>
                <a:lnTo>
                  <a:pt x="228" y="972"/>
                </a:lnTo>
                <a:lnTo>
                  <a:pt x="252" y="940"/>
                </a:lnTo>
                <a:lnTo>
                  <a:pt x="278" y="910"/>
                </a:lnTo>
                <a:lnTo>
                  <a:pt x="308" y="884"/>
                </a:lnTo>
                <a:lnTo>
                  <a:pt x="338" y="860"/>
                </a:lnTo>
                <a:lnTo>
                  <a:pt x="370" y="838"/>
                </a:lnTo>
                <a:lnTo>
                  <a:pt x="406" y="820"/>
                </a:lnTo>
                <a:lnTo>
                  <a:pt x="442" y="804"/>
                </a:lnTo>
                <a:lnTo>
                  <a:pt x="480" y="792"/>
                </a:lnTo>
                <a:lnTo>
                  <a:pt x="508" y="784"/>
                </a:lnTo>
                <a:lnTo>
                  <a:pt x="536" y="780"/>
                </a:lnTo>
                <a:lnTo>
                  <a:pt x="564" y="776"/>
                </a:lnTo>
                <a:lnTo>
                  <a:pt x="594" y="776"/>
                </a:lnTo>
                <a:close/>
              </a:path>
            </a:pathLst>
          </a:custGeom>
          <a:solidFill>
            <a:srgbClr val="ED5408"/>
          </a:solidFill>
          <a:ln w="9525">
            <a:noFill/>
            <a:round/>
            <a:headEnd/>
            <a:tailEnd/>
          </a:ln>
        </p:spPr>
        <p:txBody>
          <a:bodyPr lIns="80147" tIns="40074" rIns="80147" bIns="40074"/>
          <a:lstStyle/>
          <a:p>
            <a:endParaRPr lang="de-DE">
              <a:solidFill>
                <a:srgbClr val="000000"/>
              </a:solidFill>
              <a:cs typeface="+mn-ea"/>
              <a:sym typeface="+mn-lt"/>
            </a:endParaRPr>
          </a:p>
        </p:txBody>
      </p:sp>
      <p:sp>
        <p:nvSpPr>
          <p:cNvPr id="116" name="矩形: 圆角 46">
            <a:extLst>
              <a:ext uri="{FF2B5EF4-FFF2-40B4-BE49-F238E27FC236}">
                <a16:creationId xmlns:a16="http://schemas.microsoft.com/office/drawing/2014/main" id="{E59E16E1-C293-4FBA-91C1-05CDDC8366E4}"/>
              </a:ext>
            </a:extLst>
          </p:cNvPr>
          <p:cNvSpPr/>
          <p:nvPr/>
        </p:nvSpPr>
        <p:spPr>
          <a:xfrm>
            <a:off x="8278727" y="4041569"/>
            <a:ext cx="1544826" cy="831362"/>
          </a:xfrm>
          <a:prstGeom prst="roundRect">
            <a:avLst>
              <a:gd name="adj" fmla="val 13243"/>
            </a:avLst>
          </a:prstGeom>
          <a:solidFill>
            <a:schemeClr val="bg1"/>
          </a:solidFill>
          <a:ln>
            <a:solidFill>
              <a:srgbClr val="ED5408"/>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企业数据结果为政府决策升级提供基础</a:t>
            </a:r>
          </a:p>
        </p:txBody>
      </p:sp>
      <p:sp>
        <p:nvSpPr>
          <p:cNvPr id="118" name="矩形: 圆角 46">
            <a:extLst>
              <a:ext uri="{FF2B5EF4-FFF2-40B4-BE49-F238E27FC236}">
                <a16:creationId xmlns:a16="http://schemas.microsoft.com/office/drawing/2014/main" id="{100B2757-6FEB-4976-A3FD-A0964B223E5A}"/>
              </a:ext>
            </a:extLst>
          </p:cNvPr>
          <p:cNvSpPr/>
          <p:nvPr/>
        </p:nvSpPr>
        <p:spPr>
          <a:xfrm>
            <a:off x="10048058" y="4038249"/>
            <a:ext cx="1544826" cy="834210"/>
          </a:xfrm>
          <a:prstGeom prst="roundRect">
            <a:avLst>
              <a:gd name="adj" fmla="val 13243"/>
            </a:avLst>
          </a:prstGeom>
          <a:solidFill>
            <a:schemeClr val="bg1"/>
          </a:solidFill>
          <a:ln>
            <a:solidFill>
              <a:srgbClr val="ED5408"/>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政府数据结果为企业经营升级提供参考</a:t>
            </a:r>
          </a:p>
        </p:txBody>
      </p:sp>
      <p:sp>
        <p:nvSpPr>
          <p:cNvPr id="119" name="Freeform 7">
            <a:extLst>
              <a:ext uri="{FF2B5EF4-FFF2-40B4-BE49-F238E27FC236}">
                <a16:creationId xmlns:a16="http://schemas.microsoft.com/office/drawing/2014/main" id="{B3BFFE29-6445-4134-9A61-EBF85B2F8877}"/>
              </a:ext>
            </a:extLst>
          </p:cNvPr>
          <p:cNvSpPr>
            <a:spLocks/>
          </p:cNvSpPr>
          <p:nvPr>
            <p:custDataLst>
              <p:tags r:id="rId2"/>
            </p:custDataLst>
          </p:nvPr>
        </p:nvSpPr>
        <p:spPr bwMode="auto">
          <a:xfrm flipV="1">
            <a:off x="7683601" y="3144254"/>
            <a:ext cx="513759" cy="1823578"/>
          </a:xfrm>
          <a:custGeom>
            <a:avLst/>
            <a:gdLst>
              <a:gd name="connsiteX0" fmla="*/ 397 w 1675"/>
              <a:gd name="connsiteY0" fmla="*/ 630 h 1908"/>
              <a:gd name="connsiteX1" fmla="*/ 239 w 1675"/>
              <a:gd name="connsiteY1" fmla="*/ 385 h 1908"/>
              <a:gd name="connsiteX2" fmla="*/ 0 w 1675"/>
              <a:gd name="connsiteY2" fmla="*/ 0 h 1908"/>
              <a:gd name="connsiteX3" fmla="*/ 1675 w 1675"/>
              <a:gd name="connsiteY3" fmla="*/ 950 h 1908"/>
              <a:gd name="connsiteX4" fmla="*/ 0 w 1675"/>
              <a:gd name="connsiteY4" fmla="*/ 1908 h 1908"/>
              <a:gd name="connsiteX5" fmla="*/ 397 w 1675"/>
              <a:gd name="connsiteY5" fmla="*/ 1269 h 1908"/>
              <a:gd name="connsiteX0" fmla="*/ 0 w 3102"/>
              <a:gd name="connsiteY0" fmla="*/ 174 h 1908"/>
              <a:gd name="connsiteX1" fmla="*/ 1666 w 3102"/>
              <a:gd name="connsiteY1" fmla="*/ 385 h 1908"/>
              <a:gd name="connsiteX2" fmla="*/ 1427 w 3102"/>
              <a:gd name="connsiteY2" fmla="*/ 0 h 1908"/>
              <a:gd name="connsiteX3" fmla="*/ 3102 w 3102"/>
              <a:gd name="connsiteY3" fmla="*/ 950 h 1908"/>
              <a:gd name="connsiteX4" fmla="*/ 1427 w 3102"/>
              <a:gd name="connsiteY4" fmla="*/ 1908 h 1908"/>
              <a:gd name="connsiteX5" fmla="*/ 1824 w 3102"/>
              <a:gd name="connsiteY5" fmla="*/ 1269 h 1908"/>
              <a:gd name="connsiteX0" fmla="*/ 0 w 3102"/>
              <a:gd name="connsiteY0" fmla="*/ 174 h 1908"/>
              <a:gd name="connsiteX1" fmla="*/ 1834 w 3102"/>
              <a:gd name="connsiteY1" fmla="*/ 637 h 1908"/>
              <a:gd name="connsiteX2" fmla="*/ 1427 w 3102"/>
              <a:gd name="connsiteY2" fmla="*/ 0 h 1908"/>
              <a:gd name="connsiteX3" fmla="*/ 3102 w 3102"/>
              <a:gd name="connsiteY3" fmla="*/ 950 h 1908"/>
              <a:gd name="connsiteX4" fmla="*/ 1427 w 3102"/>
              <a:gd name="connsiteY4" fmla="*/ 1908 h 1908"/>
              <a:gd name="connsiteX5" fmla="*/ 1824 w 3102"/>
              <a:gd name="connsiteY5" fmla="*/ 1269 h 1908"/>
              <a:gd name="connsiteX0" fmla="*/ 0 w 3102"/>
              <a:gd name="connsiteY0" fmla="*/ 174 h 1908"/>
              <a:gd name="connsiteX1" fmla="*/ 1834 w 3102"/>
              <a:gd name="connsiteY1" fmla="*/ 637 h 1908"/>
              <a:gd name="connsiteX2" fmla="*/ 1427 w 3102"/>
              <a:gd name="connsiteY2" fmla="*/ 0 h 1908"/>
              <a:gd name="connsiteX3" fmla="*/ 3102 w 3102"/>
              <a:gd name="connsiteY3" fmla="*/ 950 h 1908"/>
              <a:gd name="connsiteX4" fmla="*/ 1427 w 3102"/>
              <a:gd name="connsiteY4" fmla="*/ 1908 h 1908"/>
              <a:gd name="connsiteX5" fmla="*/ 1824 w 3102"/>
              <a:gd name="connsiteY5" fmla="*/ 1269 h 1908"/>
              <a:gd name="connsiteX0" fmla="*/ 0 w 3102"/>
              <a:gd name="connsiteY0" fmla="*/ 174 h 1908"/>
              <a:gd name="connsiteX1" fmla="*/ 1834 w 3102"/>
              <a:gd name="connsiteY1" fmla="*/ 637 h 1908"/>
              <a:gd name="connsiteX2" fmla="*/ 1427 w 3102"/>
              <a:gd name="connsiteY2" fmla="*/ 0 h 1908"/>
              <a:gd name="connsiteX3" fmla="*/ 3102 w 3102"/>
              <a:gd name="connsiteY3" fmla="*/ 950 h 1908"/>
              <a:gd name="connsiteX4" fmla="*/ 1427 w 3102"/>
              <a:gd name="connsiteY4" fmla="*/ 1908 h 1908"/>
              <a:gd name="connsiteX5" fmla="*/ 1690 w 3102"/>
              <a:gd name="connsiteY5" fmla="*/ 1495 h 1908"/>
              <a:gd name="connsiteX6" fmla="*/ 1824 w 3102"/>
              <a:gd name="connsiteY6" fmla="*/ 1269 h 1908"/>
              <a:gd name="connsiteX0" fmla="*/ 33 w 3135"/>
              <a:gd name="connsiteY0" fmla="*/ 174 h 1908"/>
              <a:gd name="connsiteX1" fmla="*/ 1867 w 3135"/>
              <a:gd name="connsiteY1" fmla="*/ 637 h 1908"/>
              <a:gd name="connsiteX2" fmla="*/ 1460 w 3135"/>
              <a:gd name="connsiteY2" fmla="*/ 0 h 1908"/>
              <a:gd name="connsiteX3" fmla="*/ 3135 w 3135"/>
              <a:gd name="connsiteY3" fmla="*/ 950 h 1908"/>
              <a:gd name="connsiteX4" fmla="*/ 1460 w 3135"/>
              <a:gd name="connsiteY4" fmla="*/ 1908 h 1908"/>
              <a:gd name="connsiteX5" fmla="*/ 1723 w 3135"/>
              <a:gd name="connsiteY5" fmla="*/ 1495 h 1908"/>
              <a:gd name="connsiteX6" fmla="*/ 45 w 3135"/>
              <a:gd name="connsiteY6" fmla="*/ 1755 h 1908"/>
              <a:gd name="connsiteX0" fmla="*/ 33 w 3135"/>
              <a:gd name="connsiteY0" fmla="*/ 174 h 1908"/>
              <a:gd name="connsiteX1" fmla="*/ 1867 w 3135"/>
              <a:gd name="connsiteY1" fmla="*/ 637 h 1908"/>
              <a:gd name="connsiteX2" fmla="*/ 1460 w 3135"/>
              <a:gd name="connsiteY2" fmla="*/ 0 h 1908"/>
              <a:gd name="connsiteX3" fmla="*/ 3135 w 3135"/>
              <a:gd name="connsiteY3" fmla="*/ 950 h 1908"/>
              <a:gd name="connsiteX4" fmla="*/ 1460 w 3135"/>
              <a:gd name="connsiteY4" fmla="*/ 1908 h 1908"/>
              <a:gd name="connsiteX5" fmla="*/ 1861 w 3135"/>
              <a:gd name="connsiteY5" fmla="*/ 1273 h 1908"/>
              <a:gd name="connsiteX6" fmla="*/ 45 w 3135"/>
              <a:gd name="connsiteY6" fmla="*/ 1755 h 1908"/>
              <a:gd name="connsiteX0" fmla="*/ 33 w 3135"/>
              <a:gd name="connsiteY0" fmla="*/ 174 h 1908"/>
              <a:gd name="connsiteX1" fmla="*/ 1867 w 3135"/>
              <a:gd name="connsiteY1" fmla="*/ 637 h 1908"/>
              <a:gd name="connsiteX2" fmla="*/ 1460 w 3135"/>
              <a:gd name="connsiteY2" fmla="*/ 0 h 1908"/>
              <a:gd name="connsiteX3" fmla="*/ 3135 w 3135"/>
              <a:gd name="connsiteY3" fmla="*/ 950 h 1908"/>
              <a:gd name="connsiteX4" fmla="*/ 1460 w 3135"/>
              <a:gd name="connsiteY4" fmla="*/ 1908 h 1908"/>
              <a:gd name="connsiteX5" fmla="*/ 1861 w 3135"/>
              <a:gd name="connsiteY5" fmla="*/ 1273 h 1908"/>
              <a:gd name="connsiteX6" fmla="*/ 45 w 3135"/>
              <a:gd name="connsiteY6" fmla="*/ 1755 h 1908"/>
              <a:gd name="connsiteX0" fmla="*/ 33 w 3135"/>
              <a:gd name="connsiteY0" fmla="*/ 30 h 1764"/>
              <a:gd name="connsiteX1" fmla="*/ 1867 w 3135"/>
              <a:gd name="connsiteY1" fmla="*/ 493 h 1764"/>
              <a:gd name="connsiteX2" fmla="*/ 1897 w 3135"/>
              <a:gd name="connsiteY2" fmla="*/ 0 h 1764"/>
              <a:gd name="connsiteX3" fmla="*/ 3135 w 3135"/>
              <a:gd name="connsiteY3" fmla="*/ 806 h 1764"/>
              <a:gd name="connsiteX4" fmla="*/ 1460 w 3135"/>
              <a:gd name="connsiteY4" fmla="*/ 1764 h 1764"/>
              <a:gd name="connsiteX5" fmla="*/ 1861 w 3135"/>
              <a:gd name="connsiteY5" fmla="*/ 1129 h 1764"/>
              <a:gd name="connsiteX6" fmla="*/ 45 w 3135"/>
              <a:gd name="connsiteY6" fmla="*/ 1611 h 1764"/>
              <a:gd name="connsiteX0" fmla="*/ 33 w 3135"/>
              <a:gd name="connsiteY0" fmla="*/ 30 h 1764"/>
              <a:gd name="connsiteX1" fmla="*/ 1867 w 3135"/>
              <a:gd name="connsiteY1" fmla="*/ 493 h 1764"/>
              <a:gd name="connsiteX2" fmla="*/ 1897 w 3135"/>
              <a:gd name="connsiteY2" fmla="*/ 0 h 1764"/>
              <a:gd name="connsiteX3" fmla="*/ 3135 w 3135"/>
              <a:gd name="connsiteY3" fmla="*/ 806 h 1764"/>
              <a:gd name="connsiteX4" fmla="*/ 1460 w 3135"/>
              <a:gd name="connsiteY4" fmla="*/ 1764 h 1764"/>
              <a:gd name="connsiteX5" fmla="*/ 1861 w 3135"/>
              <a:gd name="connsiteY5" fmla="*/ 1129 h 1764"/>
              <a:gd name="connsiteX6" fmla="*/ 45 w 3135"/>
              <a:gd name="connsiteY6" fmla="*/ 1611 h 1764"/>
              <a:gd name="connsiteX0" fmla="*/ 33 w 3135"/>
              <a:gd name="connsiteY0" fmla="*/ 19 h 1753"/>
              <a:gd name="connsiteX1" fmla="*/ 1867 w 3135"/>
              <a:gd name="connsiteY1" fmla="*/ 482 h 1753"/>
              <a:gd name="connsiteX2" fmla="*/ 1925 w 3135"/>
              <a:gd name="connsiteY2" fmla="*/ 0 h 1753"/>
              <a:gd name="connsiteX3" fmla="*/ 3135 w 3135"/>
              <a:gd name="connsiteY3" fmla="*/ 795 h 1753"/>
              <a:gd name="connsiteX4" fmla="*/ 1460 w 3135"/>
              <a:gd name="connsiteY4" fmla="*/ 1753 h 1753"/>
              <a:gd name="connsiteX5" fmla="*/ 1861 w 3135"/>
              <a:gd name="connsiteY5" fmla="*/ 1118 h 1753"/>
              <a:gd name="connsiteX6" fmla="*/ 45 w 3135"/>
              <a:gd name="connsiteY6" fmla="*/ 1600 h 1753"/>
              <a:gd name="connsiteX0" fmla="*/ 33 w 3135"/>
              <a:gd name="connsiteY0" fmla="*/ 19 h 1675"/>
              <a:gd name="connsiteX1" fmla="*/ 1867 w 3135"/>
              <a:gd name="connsiteY1" fmla="*/ 482 h 1675"/>
              <a:gd name="connsiteX2" fmla="*/ 1925 w 3135"/>
              <a:gd name="connsiteY2" fmla="*/ 0 h 1675"/>
              <a:gd name="connsiteX3" fmla="*/ 3135 w 3135"/>
              <a:gd name="connsiteY3" fmla="*/ 795 h 1675"/>
              <a:gd name="connsiteX4" fmla="*/ 1895 w 3135"/>
              <a:gd name="connsiteY4" fmla="*/ 1541 h 1675"/>
              <a:gd name="connsiteX5" fmla="*/ 1861 w 3135"/>
              <a:gd name="connsiteY5" fmla="*/ 1118 h 1675"/>
              <a:gd name="connsiteX6" fmla="*/ 45 w 3135"/>
              <a:gd name="connsiteY6" fmla="*/ 1600 h 1675"/>
              <a:gd name="connsiteX0" fmla="*/ 33 w 3135"/>
              <a:gd name="connsiteY0" fmla="*/ 19 h 1675"/>
              <a:gd name="connsiteX1" fmla="*/ 1867 w 3135"/>
              <a:gd name="connsiteY1" fmla="*/ 482 h 1675"/>
              <a:gd name="connsiteX2" fmla="*/ 1925 w 3135"/>
              <a:gd name="connsiteY2" fmla="*/ 0 h 1675"/>
              <a:gd name="connsiteX3" fmla="*/ 3135 w 3135"/>
              <a:gd name="connsiteY3" fmla="*/ 795 h 1675"/>
              <a:gd name="connsiteX4" fmla="*/ 1895 w 3135"/>
              <a:gd name="connsiteY4" fmla="*/ 1541 h 1675"/>
              <a:gd name="connsiteX5" fmla="*/ 1861 w 3135"/>
              <a:gd name="connsiteY5" fmla="*/ 1118 h 1675"/>
              <a:gd name="connsiteX6" fmla="*/ 45 w 3135"/>
              <a:gd name="connsiteY6" fmla="*/ 1600 h 1675"/>
              <a:gd name="connsiteX0" fmla="*/ 33 w 3135"/>
              <a:gd name="connsiteY0" fmla="*/ 19 h 1675"/>
              <a:gd name="connsiteX1" fmla="*/ 1867 w 3135"/>
              <a:gd name="connsiteY1" fmla="*/ 482 h 1675"/>
              <a:gd name="connsiteX2" fmla="*/ 1925 w 3135"/>
              <a:gd name="connsiteY2" fmla="*/ 0 h 1675"/>
              <a:gd name="connsiteX3" fmla="*/ 3135 w 3135"/>
              <a:gd name="connsiteY3" fmla="*/ 795 h 1675"/>
              <a:gd name="connsiteX4" fmla="*/ 1895 w 3135"/>
              <a:gd name="connsiteY4" fmla="*/ 1541 h 1675"/>
              <a:gd name="connsiteX5" fmla="*/ 1861 w 3135"/>
              <a:gd name="connsiteY5" fmla="*/ 1118 h 1675"/>
              <a:gd name="connsiteX6" fmla="*/ 45 w 3135"/>
              <a:gd name="connsiteY6" fmla="*/ 1600 h 1675"/>
              <a:gd name="connsiteX0" fmla="*/ 33 w 3135"/>
              <a:gd name="connsiteY0" fmla="*/ 19 h 1675"/>
              <a:gd name="connsiteX1" fmla="*/ 1867 w 3135"/>
              <a:gd name="connsiteY1" fmla="*/ 482 h 1675"/>
              <a:gd name="connsiteX2" fmla="*/ 1925 w 3135"/>
              <a:gd name="connsiteY2" fmla="*/ 0 h 1675"/>
              <a:gd name="connsiteX3" fmla="*/ 3135 w 3135"/>
              <a:gd name="connsiteY3" fmla="*/ 795 h 1675"/>
              <a:gd name="connsiteX4" fmla="*/ 1895 w 3135"/>
              <a:gd name="connsiteY4" fmla="*/ 1541 h 1675"/>
              <a:gd name="connsiteX5" fmla="*/ 1861 w 3135"/>
              <a:gd name="connsiteY5" fmla="*/ 1118 h 1675"/>
              <a:gd name="connsiteX6" fmla="*/ 45 w 3135"/>
              <a:gd name="connsiteY6" fmla="*/ 1600 h 1675"/>
              <a:gd name="connsiteX0" fmla="*/ 33 w 3135"/>
              <a:gd name="connsiteY0" fmla="*/ 0 h 1656"/>
              <a:gd name="connsiteX1" fmla="*/ 1867 w 3135"/>
              <a:gd name="connsiteY1" fmla="*/ 463 h 1656"/>
              <a:gd name="connsiteX2" fmla="*/ 1940 w 3135"/>
              <a:gd name="connsiteY2" fmla="*/ 45 h 1656"/>
              <a:gd name="connsiteX3" fmla="*/ 3135 w 3135"/>
              <a:gd name="connsiteY3" fmla="*/ 776 h 1656"/>
              <a:gd name="connsiteX4" fmla="*/ 1895 w 3135"/>
              <a:gd name="connsiteY4" fmla="*/ 1522 h 1656"/>
              <a:gd name="connsiteX5" fmla="*/ 1861 w 3135"/>
              <a:gd name="connsiteY5" fmla="*/ 1099 h 1656"/>
              <a:gd name="connsiteX6" fmla="*/ 45 w 3135"/>
              <a:gd name="connsiteY6" fmla="*/ 1581 h 1656"/>
              <a:gd name="connsiteX0" fmla="*/ 33 w 3135"/>
              <a:gd name="connsiteY0" fmla="*/ 0 h 1656"/>
              <a:gd name="connsiteX1" fmla="*/ 1867 w 3135"/>
              <a:gd name="connsiteY1" fmla="*/ 463 h 1656"/>
              <a:gd name="connsiteX2" fmla="*/ 1940 w 3135"/>
              <a:gd name="connsiteY2" fmla="*/ 45 h 1656"/>
              <a:gd name="connsiteX3" fmla="*/ 3135 w 3135"/>
              <a:gd name="connsiteY3" fmla="*/ 776 h 1656"/>
              <a:gd name="connsiteX4" fmla="*/ 1895 w 3135"/>
              <a:gd name="connsiteY4" fmla="*/ 1522 h 1656"/>
              <a:gd name="connsiteX5" fmla="*/ 1861 w 3135"/>
              <a:gd name="connsiteY5" fmla="*/ 1099 h 1656"/>
              <a:gd name="connsiteX6" fmla="*/ 45 w 3135"/>
              <a:gd name="connsiteY6" fmla="*/ 1581 h 1656"/>
              <a:gd name="connsiteX0" fmla="*/ 0 w 3102"/>
              <a:gd name="connsiteY0" fmla="*/ 0 h 1581"/>
              <a:gd name="connsiteX1" fmla="*/ 1834 w 3102"/>
              <a:gd name="connsiteY1" fmla="*/ 463 h 1581"/>
              <a:gd name="connsiteX2" fmla="*/ 1907 w 3102"/>
              <a:gd name="connsiteY2" fmla="*/ 45 h 1581"/>
              <a:gd name="connsiteX3" fmla="*/ 3102 w 3102"/>
              <a:gd name="connsiteY3" fmla="*/ 776 h 1581"/>
              <a:gd name="connsiteX4" fmla="*/ 1862 w 3102"/>
              <a:gd name="connsiteY4" fmla="*/ 1522 h 1581"/>
              <a:gd name="connsiteX5" fmla="*/ 1828 w 3102"/>
              <a:gd name="connsiteY5" fmla="*/ 1099 h 1581"/>
              <a:gd name="connsiteX6" fmla="*/ 607 w 3102"/>
              <a:gd name="connsiteY6" fmla="*/ 1343 h 1581"/>
              <a:gd name="connsiteX7" fmla="*/ 12 w 3102"/>
              <a:gd name="connsiteY7" fmla="*/ 1581 h 1581"/>
              <a:gd name="connsiteX0" fmla="*/ 0 w 3102"/>
              <a:gd name="connsiteY0" fmla="*/ 0 h 1972"/>
              <a:gd name="connsiteX1" fmla="*/ 1834 w 3102"/>
              <a:gd name="connsiteY1" fmla="*/ 463 h 1972"/>
              <a:gd name="connsiteX2" fmla="*/ 1907 w 3102"/>
              <a:gd name="connsiteY2" fmla="*/ 45 h 1972"/>
              <a:gd name="connsiteX3" fmla="*/ 3102 w 3102"/>
              <a:gd name="connsiteY3" fmla="*/ 776 h 1972"/>
              <a:gd name="connsiteX4" fmla="*/ 1862 w 3102"/>
              <a:gd name="connsiteY4" fmla="*/ 1522 h 1972"/>
              <a:gd name="connsiteX5" fmla="*/ 1828 w 3102"/>
              <a:gd name="connsiteY5" fmla="*/ 1099 h 1972"/>
              <a:gd name="connsiteX6" fmla="*/ 607 w 3102"/>
              <a:gd name="connsiteY6" fmla="*/ 1343 h 1972"/>
              <a:gd name="connsiteX7" fmla="*/ 44 w 3102"/>
              <a:gd name="connsiteY7" fmla="*/ 1972 h 1972"/>
              <a:gd name="connsiteX0" fmla="*/ 0 w 3102"/>
              <a:gd name="connsiteY0" fmla="*/ 0 h 1972"/>
              <a:gd name="connsiteX1" fmla="*/ 1834 w 3102"/>
              <a:gd name="connsiteY1" fmla="*/ 463 h 1972"/>
              <a:gd name="connsiteX2" fmla="*/ 1907 w 3102"/>
              <a:gd name="connsiteY2" fmla="*/ 45 h 1972"/>
              <a:gd name="connsiteX3" fmla="*/ 3102 w 3102"/>
              <a:gd name="connsiteY3" fmla="*/ 776 h 1972"/>
              <a:gd name="connsiteX4" fmla="*/ 1862 w 3102"/>
              <a:gd name="connsiteY4" fmla="*/ 1522 h 1972"/>
              <a:gd name="connsiteX5" fmla="*/ 1828 w 3102"/>
              <a:gd name="connsiteY5" fmla="*/ 1099 h 1972"/>
              <a:gd name="connsiteX6" fmla="*/ 607 w 3102"/>
              <a:gd name="connsiteY6" fmla="*/ 1343 h 1972"/>
              <a:gd name="connsiteX7" fmla="*/ 44 w 3102"/>
              <a:gd name="connsiteY7" fmla="*/ 1972 h 1972"/>
              <a:gd name="connsiteX0" fmla="*/ 0 w 3102"/>
              <a:gd name="connsiteY0" fmla="*/ 0 h 1972"/>
              <a:gd name="connsiteX1" fmla="*/ 694 w 3102"/>
              <a:gd name="connsiteY1" fmla="*/ 222 h 1972"/>
              <a:gd name="connsiteX2" fmla="*/ 1834 w 3102"/>
              <a:gd name="connsiteY2" fmla="*/ 463 h 1972"/>
              <a:gd name="connsiteX3" fmla="*/ 1907 w 3102"/>
              <a:gd name="connsiteY3" fmla="*/ 45 h 1972"/>
              <a:gd name="connsiteX4" fmla="*/ 3102 w 3102"/>
              <a:gd name="connsiteY4" fmla="*/ 776 h 1972"/>
              <a:gd name="connsiteX5" fmla="*/ 1862 w 3102"/>
              <a:gd name="connsiteY5" fmla="*/ 1522 h 1972"/>
              <a:gd name="connsiteX6" fmla="*/ 1828 w 3102"/>
              <a:gd name="connsiteY6" fmla="*/ 1099 h 1972"/>
              <a:gd name="connsiteX7" fmla="*/ 607 w 3102"/>
              <a:gd name="connsiteY7" fmla="*/ 1343 h 1972"/>
              <a:gd name="connsiteX8" fmla="*/ 44 w 3102"/>
              <a:gd name="connsiteY8" fmla="*/ 1972 h 1972"/>
              <a:gd name="connsiteX0" fmla="*/ 97 w 3058"/>
              <a:gd name="connsiteY0" fmla="*/ 0 h 2387"/>
              <a:gd name="connsiteX1" fmla="*/ 650 w 3058"/>
              <a:gd name="connsiteY1" fmla="*/ 637 h 2387"/>
              <a:gd name="connsiteX2" fmla="*/ 1790 w 3058"/>
              <a:gd name="connsiteY2" fmla="*/ 878 h 2387"/>
              <a:gd name="connsiteX3" fmla="*/ 1863 w 3058"/>
              <a:gd name="connsiteY3" fmla="*/ 460 h 2387"/>
              <a:gd name="connsiteX4" fmla="*/ 3058 w 3058"/>
              <a:gd name="connsiteY4" fmla="*/ 1191 h 2387"/>
              <a:gd name="connsiteX5" fmla="*/ 1818 w 3058"/>
              <a:gd name="connsiteY5" fmla="*/ 1937 h 2387"/>
              <a:gd name="connsiteX6" fmla="*/ 1784 w 3058"/>
              <a:gd name="connsiteY6" fmla="*/ 1514 h 2387"/>
              <a:gd name="connsiteX7" fmla="*/ 563 w 3058"/>
              <a:gd name="connsiteY7" fmla="*/ 1758 h 2387"/>
              <a:gd name="connsiteX8" fmla="*/ 0 w 3058"/>
              <a:gd name="connsiteY8" fmla="*/ 2387 h 2387"/>
              <a:gd name="connsiteX0" fmla="*/ 97 w 3058"/>
              <a:gd name="connsiteY0" fmla="*/ 0 h 2387"/>
              <a:gd name="connsiteX1" fmla="*/ 650 w 3058"/>
              <a:gd name="connsiteY1" fmla="*/ 637 h 2387"/>
              <a:gd name="connsiteX2" fmla="*/ 1790 w 3058"/>
              <a:gd name="connsiteY2" fmla="*/ 878 h 2387"/>
              <a:gd name="connsiteX3" fmla="*/ 1863 w 3058"/>
              <a:gd name="connsiteY3" fmla="*/ 460 h 2387"/>
              <a:gd name="connsiteX4" fmla="*/ 3058 w 3058"/>
              <a:gd name="connsiteY4" fmla="*/ 1191 h 2387"/>
              <a:gd name="connsiteX5" fmla="*/ 1818 w 3058"/>
              <a:gd name="connsiteY5" fmla="*/ 1937 h 2387"/>
              <a:gd name="connsiteX6" fmla="*/ 1784 w 3058"/>
              <a:gd name="connsiteY6" fmla="*/ 1514 h 2387"/>
              <a:gd name="connsiteX7" fmla="*/ 563 w 3058"/>
              <a:gd name="connsiteY7" fmla="*/ 1758 h 2387"/>
              <a:gd name="connsiteX8" fmla="*/ 0 w 3058"/>
              <a:gd name="connsiteY8" fmla="*/ 2387 h 2387"/>
              <a:gd name="connsiteX0" fmla="*/ 97 w 3058"/>
              <a:gd name="connsiteY0" fmla="*/ 0 h 2387"/>
              <a:gd name="connsiteX1" fmla="*/ 650 w 3058"/>
              <a:gd name="connsiteY1" fmla="*/ 637 h 2387"/>
              <a:gd name="connsiteX2" fmla="*/ 1790 w 3058"/>
              <a:gd name="connsiteY2" fmla="*/ 878 h 2387"/>
              <a:gd name="connsiteX3" fmla="*/ 1863 w 3058"/>
              <a:gd name="connsiteY3" fmla="*/ 460 h 2387"/>
              <a:gd name="connsiteX4" fmla="*/ 3058 w 3058"/>
              <a:gd name="connsiteY4" fmla="*/ 1191 h 2387"/>
              <a:gd name="connsiteX5" fmla="*/ 1818 w 3058"/>
              <a:gd name="connsiteY5" fmla="*/ 1937 h 2387"/>
              <a:gd name="connsiteX6" fmla="*/ 1784 w 3058"/>
              <a:gd name="connsiteY6" fmla="*/ 1514 h 2387"/>
              <a:gd name="connsiteX7" fmla="*/ 563 w 3058"/>
              <a:gd name="connsiteY7" fmla="*/ 1758 h 2387"/>
              <a:gd name="connsiteX8" fmla="*/ 0 w 3058"/>
              <a:gd name="connsiteY8" fmla="*/ 2387 h 2387"/>
              <a:gd name="connsiteX0" fmla="*/ 97 w 3058"/>
              <a:gd name="connsiteY0" fmla="*/ 0 h 2387"/>
              <a:gd name="connsiteX1" fmla="*/ 650 w 3058"/>
              <a:gd name="connsiteY1" fmla="*/ 637 h 2387"/>
              <a:gd name="connsiteX2" fmla="*/ 1790 w 3058"/>
              <a:gd name="connsiteY2" fmla="*/ 878 h 2387"/>
              <a:gd name="connsiteX3" fmla="*/ 1863 w 3058"/>
              <a:gd name="connsiteY3" fmla="*/ 460 h 2387"/>
              <a:gd name="connsiteX4" fmla="*/ 3058 w 3058"/>
              <a:gd name="connsiteY4" fmla="*/ 1191 h 2387"/>
              <a:gd name="connsiteX5" fmla="*/ 1818 w 3058"/>
              <a:gd name="connsiteY5" fmla="*/ 1937 h 2387"/>
              <a:gd name="connsiteX6" fmla="*/ 1784 w 3058"/>
              <a:gd name="connsiteY6" fmla="*/ 1514 h 2387"/>
              <a:gd name="connsiteX7" fmla="*/ 563 w 3058"/>
              <a:gd name="connsiteY7" fmla="*/ 1758 h 2387"/>
              <a:gd name="connsiteX8" fmla="*/ 0 w 3058"/>
              <a:gd name="connsiteY8" fmla="*/ 2387 h 2387"/>
              <a:gd name="connsiteX0" fmla="*/ 97 w 3058"/>
              <a:gd name="connsiteY0" fmla="*/ 0 h 2387"/>
              <a:gd name="connsiteX1" fmla="*/ 650 w 3058"/>
              <a:gd name="connsiteY1" fmla="*/ 637 h 2387"/>
              <a:gd name="connsiteX2" fmla="*/ 2330 w 3058"/>
              <a:gd name="connsiteY2" fmla="*/ 1041 h 2387"/>
              <a:gd name="connsiteX3" fmla="*/ 1863 w 3058"/>
              <a:gd name="connsiteY3" fmla="*/ 460 h 2387"/>
              <a:gd name="connsiteX4" fmla="*/ 3058 w 3058"/>
              <a:gd name="connsiteY4" fmla="*/ 1191 h 2387"/>
              <a:gd name="connsiteX5" fmla="*/ 1818 w 3058"/>
              <a:gd name="connsiteY5" fmla="*/ 1937 h 2387"/>
              <a:gd name="connsiteX6" fmla="*/ 1784 w 3058"/>
              <a:gd name="connsiteY6" fmla="*/ 1514 h 2387"/>
              <a:gd name="connsiteX7" fmla="*/ 563 w 3058"/>
              <a:gd name="connsiteY7" fmla="*/ 1758 h 2387"/>
              <a:gd name="connsiteX8" fmla="*/ 0 w 3058"/>
              <a:gd name="connsiteY8" fmla="*/ 2387 h 2387"/>
              <a:gd name="connsiteX0" fmla="*/ 97 w 3058"/>
              <a:gd name="connsiteY0" fmla="*/ 0 h 2387"/>
              <a:gd name="connsiteX1" fmla="*/ 650 w 3058"/>
              <a:gd name="connsiteY1" fmla="*/ 637 h 2387"/>
              <a:gd name="connsiteX2" fmla="*/ 2310 w 3058"/>
              <a:gd name="connsiteY2" fmla="*/ 907 h 2387"/>
              <a:gd name="connsiteX3" fmla="*/ 1863 w 3058"/>
              <a:gd name="connsiteY3" fmla="*/ 460 h 2387"/>
              <a:gd name="connsiteX4" fmla="*/ 3058 w 3058"/>
              <a:gd name="connsiteY4" fmla="*/ 1191 h 2387"/>
              <a:gd name="connsiteX5" fmla="*/ 1818 w 3058"/>
              <a:gd name="connsiteY5" fmla="*/ 1937 h 2387"/>
              <a:gd name="connsiteX6" fmla="*/ 1784 w 3058"/>
              <a:gd name="connsiteY6" fmla="*/ 1514 h 2387"/>
              <a:gd name="connsiteX7" fmla="*/ 563 w 3058"/>
              <a:gd name="connsiteY7" fmla="*/ 1758 h 2387"/>
              <a:gd name="connsiteX8" fmla="*/ 0 w 3058"/>
              <a:gd name="connsiteY8" fmla="*/ 2387 h 2387"/>
              <a:gd name="connsiteX0" fmla="*/ 97 w 3058"/>
              <a:gd name="connsiteY0" fmla="*/ 0 h 2387"/>
              <a:gd name="connsiteX1" fmla="*/ 650 w 3058"/>
              <a:gd name="connsiteY1" fmla="*/ 637 h 2387"/>
              <a:gd name="connsiteX2" fmla="*/ 2310 w 3058"/>
              <a:gd name="connsiteY2" fmla="*/ 907 h 2387"/>
              <a:gd name="connsiteX3" fmla="*/ 2363 w 3058"/>
              <a:gd name="connsiteY3" fmla="*/ 623 h 2387"/>
              <a:gd name="connsiteX4" fmla="*/ 3058 w 3058"/>
              <a:gd name="connsiteY4" fmla="*/ 1191 h 2387"/>
              <a:gd name="connsiteX5" fmla="*/ 1818 w 3058"/>
              <a:gd name="connsiteY5" fmla="*/ 1937 h 2387"/>
              <a:gd name="connsiteX6" fmla="*/ 1784 w 3058"/>
              <a:gd name="connsiteY6" fmla="*/ 1514 h 2387"/>
              <a:gd name="connsiteX7" fmla="*/ 563 w 3058"/>
              <a:gd name="connsiteY7" fmla="*/ 1758 h 2387"/>
              <a:gd name="connsiteX8" fmla="*/ 0 w 3058"/>
              <a:gd name="connsiteY8" fmla="*/ 2387 h 2387"/>
              <a:gd name="connsiteX0" fmla="*/ 97 w 3058"/>
              <a:gd name="connsiteY0" fmla="*/ 0 h 2387"/>
              <a:gd name="connsiteX1" fmla="*/ 650 w 3058"/>
              <a:gd name="connsiteY1" fmla="*/ 637 h 2387"/>
              <a:gd name="connsiteX2" fmla="*/ 2310 w 3058"/>
              <a:gd name="connsiteY2" fmla="*/ 907 h 2387"/>
              <a:gd name="connsiteX3" fmla="*/ 2363 w 3058"/>
              <a:gd name="connsiteY3" fmla="*/ 623 h 2387"/>
              <a:gd name="connsiteX4" fmla="*/ 3058 w 3058"/>
              <a:gd name="connsiteY4" fmla="*/ 1191 h 2387"/>
              <a:gd name="connsiteX5" fmla="*/ 1818 w 3058"/>
              <a:gd name="connsiteY5" fmla="*/ 1937 h 2387"/>
              <a:gd name="connsiteX6" fmla="*/ 2212 w 3058"/>
              <a:gd name="connsiteY6" fmla="*/ 1481 h 2387"/>
              <a:gd name="connsiteX7" fmla="*/ 563 w 3058"/>
              <a:gd name="connsiteY7" fmla="*/ 1758 h 2387"/>
              <a:gd name="connsiteX8" fmla="*/ 0 w 3058"/>
              <a:gd name="connsiteY8" fmla="*/ 2387 h 2387"/>
              <a:gd name="connsiteX0" fmla="*/ 97 w 3058"/>
              <a:gd name="connsiteY0" fmla="*/ 0 h 2387"/>
              <a:gd name="connsiteX1" fmla="*/ 650 w 3058"/>
              <a:gd name="connsiteY1" fmla="*/ 637 h 2387"/>
              <a:gd name="connsiteX2" fmla="*/ 2310 w 3058"/>
              <a:gd name="connsiteY2" fmla="*/ 907 h 2387"/>
              <a:gd name="connsiteX3" fmla="*/ 2363 w 3058"/>
              <a:gd name="connsiteY3" fmla="*/ 623 h 2387"/>
              <a:gd name="connsiteX4" fmla="*/ 3058 w 3058"/>
              <a:gd name="connsiteY4" fmla="*/ 1191 h 2387"/>
              <a:gd name="connsiteX5" fmla="*/ 2245 w 3058"/>
              <a:gd name="connsiteY5" fmla="*/ 1688 h 2387"/>
              <a:gd name="connsiteX6" fmla="*/ 2212 w 3058"/>
              <a:gd name="connsiteY6" fmla="*/ 1481 h 2387"/>
              <a:gd name="connsiteX7" fmla="*/ 563 w 3058"/>
              <a:gd name="connsiteY7" fmla="*/ 1758 h 2387"/>
              <a:gd name="connsiteX8" fmla="*/ 0 w 3058"/>
              <a:gd name="connsiteY8" fmla="*/ 2387 h 2387"/>
              <a:gd name="connsiteX0" fmla="*/ 97 w 3058"/>
              <a:gd name="connsiteY0" fmla="*/ 0 h 2387"/>
              <a:gd name="connsiteX1" fmla="*/ 650 w 3058"/>
              <a:gd name="connsiteY1" fmla="*/ 637 h 2387"/>
              <a:gd name="connsiteX2" fmla="*/ 2310 w 3058"/>
              <a:gd name="connsiteY2" fmla="*/ 907 h 2387"/>
              <a:gd name="connsiteX3" fmla="*/ 2363 w 3058"/>
              <a:gd name="connsiteY3" fmla="*/ 623 h 2387"/>
              <a:gd name="connsiteX4" fmla="*/ 3058 w 3058"/>
              <a:gd name="connsiteY4" fmla="*/ 1191 h 2387"/>
              <a:gd name="connsiteX5" fmla="*/ 2292 w 3058"/>
              <a:gd name="connsiteY5" fmla="*/ 1850 h 2387"/>
              <a:gd name="connsiteX6" fmla="*/ 2212 w 3058"/>
              <a:gd name="connsiteY6" fmla="*/ 1481 h 2387"/>
              <a:gd name="connsiteX7" fmla="*/ 563 w 3058"/>
              <a:gd name="connsiteY7" fmla="*/ 1758 h 2387"/>
              <a:gd name="connsiteX8" fmla="*/ 0 w 3058"/>
              <a:gd name="connsiteY8" fmla="*/ 2387 h 2387"/>
              <a:gd name="connsiteX0" fmla="*/ 97 w 3058"/>
              <a:gd name="connsiteY0" fmla="*/ 0 h 2387"/>
              <a:gd name="connsiteX1" fmla="*/ 650 w 3058"/>
              <a:gd name="connsiteY1" fmla="*/ 637 h 2387"/>
              <a:gd name="connsiteX2" fmla="*/ 2310 w 3058"/>
              <a:gd name="connsiteY2" fmla="*/ 907 h 2387"/>
              <a:gd name="connsiteX3" fmla="*/ 2363 w 3058"/>
              <a:gd name="connsiteY3" fmla="*/ 623 h 2387"/>
              <a:gd name="connsiteX4" fmla="*/ 3058 w 3058"/>
              <a:gd name="connsiteY4" fmla="*/ 1191 h 2387"/>
              <a:gd name="connsiteX5" fmla="*/ 2292 w 3058"/>
              <a:gd name="connsiteY5" fmla="*/ 1850 h 2387"/>
              <a:gd name="connsiteX6" fmla="*/ 2244 w 3058"/>
              <a:gd name="connsiteY6" fmla="*/ 1460 h 2387"/>
              <a:gd name="connsiteX7" fmla="*/ 563 w 3058"/>
              <a:gd name="connsiteY7" fmla="*/ 1758 h 2387"/>
              <a:gd name="connsiteX8" fmla="*/ 0 w 3058"/>
              <a:gd name="connsiteY8" fmla="*/ 2387 h 2387"/>
              <a:gd name="connsiteX0" fmla="*/ 97 w 3058"/>
              <a:gd name="connsiteY0" fmla="*/ 0 h 2387"/>
              <a:gd name="connsiteX1" fmla="*/ 650 w 3058"/>
              <a:gd name="connsiteY1" fmla="*/ 637 h 2387"/>
              <a:gd name="connsiteX2" fmla="*/ 2304 w 3058"/>
              <a:gd name="connsiteY2" fmla="*/ 984 h 2387"/>
              <a:gd name="connsiteX3" fmla="*/ 2363 w 3058"/>
              <a:gd name="connsiteY3" fmla="*/ 623 h 2387"/>
              <a:gd name="connsiteX4" fmla="*/ 3058 w 3058"/>
              <a:gd name="connsiteY4" fmla="*/ 1191 h 2387"/>
              <a:gd name="connsiteX5" fmla="*/ 2292 w 3058"/>
              <a:gd name="connsiteY5" fmla="*/ 1850 h 2387"/>
              <a:gd name="connsiteX6" fmla="*/ 2244 w 3058"/>
              <a:gd name="connsiteY6" fmla="*/ 1460 h 2387"/>
              <a:gd name="connsiteX7" fmla="*/ 563 w 3058"/>
              <a:gd name="connsiteY7" fmla="*/ 1758 h 2387"/>
              <a:gd name="connsiteX8" fmla="*/ 0 w 3058"/>
              <a:gd name="connsiteY8" fmla="*/ 2387 h 2387"/>
              <a:gd name="connsiteX0" fmla="*/ 97 w 3058"/>
              <a:gd name="connsiteY0" fmla="*/ 0 h 2387"/>
              <a:gd name="connsiteX1" fmla="*/ 650 w 3058"/>
              <a:gd name="connsiteY1" fmla="*/ 637 h 2387"/>
              <a:gd name="connsiteX2" fmla="*/ 2304 w 3058"/>
              <a:gd name="connsiteY2" fmla="*/ 984 h 2387"/>
              <a:gd name="connsiteX3" fmla="*/ 2363 w 3058"/>
              <a:gd name="connsiteY3" fmla="*/ 623 h 2387"/>
              <a:gd name="connsiteX4" fmla="*/ 3058 w 3058"/>
              <a:gd name="connsiteY4" fmla="*/ 1191 h 2387"/>
              <a:gd name="connsiteX5" fmla="*/ 2292 w 3058"/>
              <a:gd name="connsiteY5" fmla="*/ 1850 h 2387"/>
              <a:gd name="connsiteX6" fmla="*/ 2244 w 3058"/>
              <a:gd name="connsiteY6" fmla="*/ 1460 h 2387"/>
              <a:gd name="connsiteX7" fmla="*/ 733 w 3058"/>
              <a:gd name="connsiteY7" fmla="*/ 1709 h 2387"/>
              <a:gd name="connsiteX8" fmla="*/ 0 w 3058"/>
              <a:gd name="connsiteY8" fmla="*/ 2387 h 2387"/>
              <a:gd name="connsiteX0" fmla="*/ 97 w 3058"/>
              <a:gd name="connsiteY0" fmla="*/ 0 h 2387"/>
              <a:gd name="connsiteX1" fmla="*/ 986 w 3058"/>
              <a:gd name="connsiteY1" fmla="*/ 754 h 2387"/>
              <a:gd name="connsiteX2" fmla="*/ 2304 w 3058"/>
              <a:gd name="connsiteY2" fmla="*/ 984 h 2387"/>
              <a:gd name="connsiteX3" fmla="*/ 2363 w 3058"/>
              <a:gd name="connsiteY3" fmla="*/ 623 h 2387"/>
              <a:gd name="connsiteX4" fmla="*/ 3058 w 3058"/>
              <a:gd name="connsiteY4" fmla="*/ 1191 h 2387"/>
              <a:gd name="connsiteX5" fmla="*/ 2292 w 3058"/>
              <a:gd name="connsiteY5" fmla="*/ 1850 h 2387"/>
              <a:gd name="connsiteX6" fmla="*/ 2244 w 3058"/>
              <a:gd name="connsiteY6" fmla="*/ 1460 h 2387"/>
              <a:gd name="connsiteX7" fmla="*/ 733 w 3058"/>
              <a:gd name="connsiteY7" fmla="*/ 1709 h 2387"/>
              <a:gd name="connsiteX8" fmla="*/ 0 w 3058"/>
              <a:gd name="connsiteY8" fmla="*/ 2387 h 2387"/>
              <a:gd name="connsiteX0" fmla="*/ 30 w 2991"/>
              <a:gd name="connsiteY0" fmla="*/ 0 h 2067"/>
              <a:gd name="connsiteX1" fmla="*/ 919 w 2991"/>
              <a:gd name="connsiteY1" fmla="*/ 754 h 2067"/>
              <a:gd name="connsiteX2" fmla="*/ 2237 w 2991"/>
              <a:gd name="connsiteY2" fmla="*/ 984 h 2067"/>
              <a:gd name="connsiteX3" fmla="*/ 2296 w 2991"/>
              <a:gd name="connsiteY3" fmla="*/ 623 h 2067"/>
              <a:gd name="connsiteX4" fmla="*/ 2991 w 2991"/>
              <a:gd name="connsiteY4" fmla="*/ 1191 h 2067"/>
              <a:gd name="connsiteX5" fmla="*/ 2225 w 2991"/>
              <a:gd name="connsiteY5" fmla="*/ 1850 h 2067"/>
              <a:gd name="connsiteX6" fmla="*/ 2177 w 2991"/>
              <a:gd name="connsiteY6" fmla="*/ 1460 h 2067"/>
              <a:gd name="connsiteX7" fmla="*/ 666 w 2991"/>
              <a:gd name="connsiteY7" fmla="*/ 1709 h 2067"/>
              <a:gd name="connsiteX8" fmla="*/ 0 w 2991"/>
              <a:gd name="connsiteY8" fmla="*/ 2067 h 2067"/>
              <a:gd name="connsiteX0" fmla="*/ 30 w 2991"/>
              <a:gd name="connsiteY0" fmla="*/ 0 h 2067"/>
              <a:gd name="connsiteX1" fmla="*/ 919 w 2991"/>
              <a:gd name="connsiteY1" fmla="*/ 754 h 2067"/>
              <a:gd name="connsiteX2" fmla="*/ 2237 w 2991"/>
              <a:gd name="connsiteY2" fmla="*/ 984 h 2067"/>
              <a:gd name="connsiteX3" fmla="*/ 2296 w 2991"/>
              <a:gd name="connsiteY3" fmla="*/ 623 h 2067"/>
              <a:gd name="connsiteX4" fmla="*/ 2991 w 2991"/>
              <a:gd name="connsiteY4" fmla="*/ 1191 h 2067"/>
              <a:gd name="connsiteX5" fmla="*/ 2225 w 2991"/>
              <a:gd name="connsiteY5" fmla="*/ 1850 h 2067"/>
              <a:gd name="connsiteX6" fmla="*/ 2177 w 2991"/>
              <a:gd name="connsiteY6" fmla="*/ 1460 h 2067"/>
              <a:gd name="connsiteX7" fmla="*/ 666 w 2991"/>
              <a:gd name="connsiteY7" fmla="*/ 1709 h 2067"/>
              <a:gd name="connsiteX8" fmla="*/ 0 w 2991"/>
              <a:gd name="connsiteY8" fmla="*/ 2067 h 2067"/>
              <a:gd name="connsiteX0" fmla="*/ 125 w 2991"/>
              <a:gd name="connsiteY0" fmla="*/ 0 h 1835"/>
              <a:gd name="connsiteX1" fmla="*/ 919 w 2991"/>
              <a:gd name="connsiteY1" fmla="*/ 522 h 1835"/>
              <a:gd name="connsiteX2" fmla="*/ 2237 w 2991"/>
              <a:gd name="connsiteY2" fmla="*/ 752 h 1835"/>
              <a:gd name="connsiteX3" fmla="*/ 2296 w 2991"/>
              <a:gd name="connsiteY3" fmla="*/ 391 h 1835"/>
              <a:gd name="connsiteX4" fmla="*/ 2991 w 2991"/>
              <a:gd name="connsiteY4" fmla="*/ 959 h 1835"/>
              <a:gd name="connsiteX5" fmla="*/ 2225 w 2991"/>
              <a:gd name="connsiteY5" fmla="*/ 1618 h 1835"/>
              <a:gd name="connsiteX6" fmla="*/ 2177 w 2991"/>
              <a:gd name="connsiteY6" fmla="*/ 1228 h 1835"/>
              <a:gd name="connsiteX7" fmla="*/ 666 w 2991"/>
              <a:gd name="connsiteY7" fmla="*/ 1477 h 1835"/>
              <a:gd name="connsiteX8" fmla="*/ 0 w 2991"/>
              <a:gd name="connsiteY8" fmla="*/ 1835 h 1835"/>
              <a:gd name="connsiteX0" fmla="*/ 39 w 2991"/>
              <a:gd name="connsiteY0" fmla="*/ 0 h 1752"/>
              <a:gd name="connsiteX1" fmla="*/ 919 w 2991"/>
              <a:gd name="connsiteY1" fmla="*/ 439 h 1752"/>
              <a:gd name="connsiteX2" fmla="*/ 2237 w 2991"/>
              <a:gd name="connsiteY2" fmla="*/ 669 h 1752"/>
              <a:gd name="connsiteX3" fmla="*/ 2296 w 2991"/>
              <a:gd name="connsiteY3" fmla="*/ 308 h 1752"/>
              <a:gd name="connsiteX4" fmla="*/ 2991 w 2991"/>
              <a:gd name="connsiteY4" fmla="*/ 876 h 1752"/>
              <a:gd name="connsiteX5" fmla="*/ 2225 w 2991"/>
              <a:gd name="connsiteY5" fmla="*/ 1535 h 1752"/>
              <a:gd name="connsiteX6" fmla="*/ 2177 w 2991"/>
              <a:gd name="connsiteY6" fmla="*/ 1145 h 1752"/>
              <a:gd name="connsiteX7" fmla="*/ 666 w 2991"/>
              <a:gd name="connsiteY7" fmla="*/ 1394 h 1752"/>
              <a:gd name="connsiteX8" fmla="*/ 0 w 2991"/>
              <a:gd name="connsiteY8" fmla="*/ 1752 h 1752"/>
              <a:gd name="connsiteX0" fmla="*/ 39 w 2991"/>
              <a:gd name="connsiteY0" fmla="*/ 0 h 1752"/>
              <a:gd name="connsiteX1" fmla="*/ 919 w 2991"/>
              <a:gd name="connsiteY1" fmla="*/ 439 h 1752"/>
              <a:gd name="connsiteX2" fmla="*/ 2237 w 2991"/>
              <a:gd name="connsiteY2" fmla="*/ 669 h 1752"/>
              <a:gd name="connsiteX3" fmla="*/ 2296 w 2991"/>
              <a:gd name="connsiteY3" fmla="*/ 308 h 1752"/>
              <a:gd name="connsiteX4" fmla="*/ 2991 w 2991"/>
              <a:gd name="connsiteY4" fmla="*/ 876 h 1752"/>
              <a:gd name="connsiteX5" fmla="*/ 2225 w 2991"/>
              <a:gd name="connsiteY5" fmla="*/ 1535 h 1752"/>
              <a:gd name="connsiteX6" fmla="*/ 2177 w 2991"/>
              <a:gd name="connsiteY6" fmla="*/ 1145 h 1752"/>
              <a:gd name="connsiteX7" fmla="*/ 666 w 2991"/>
              <a:gd name="connsiteY7" fmla="*/ 1394 h 1752"/>
              <a:gd name="connsiteX8" fmla="*/ 0 w 2991"/>
              <a:gd name="connsiteY8" fmla="*/ 1752 h 1752"/>
              <a:gd name="connsiteX0" fmla="*/ 130 w 10000"/>
              <a:gd name="connsiteY0" fmla="*/ 0 h 10000"/>
              <a:gd name="connsiteX1" fmla="*/ 3073 w 10000"/>
              <a:gd name="connsiteY1" fmla="*/ 2506 h 10000"/>
              <a:gd name="connsiteX2" fmla="*/ 7479 w 10000"/>
              <a:gd name="connsiteY2" fmla="*/ 3818 h 10000"/>
              <a:gd name="connsiteX3" fmla="*/ 7676 w 10000"/>
              <a:gd name="connsiteY3" fmla="*/ 1758 h 10000"/>
              <a:gd name="connsiteX4" fmla="*/ 10000 w 10000"/>
              <a:gd name="connsiteY4" fmla="*/ 5000 h 10000"/>
              <a:gd name="connsiteX5" fmla="*/ 7364 w 10000"/>
              <a:gd name="connsiteY5" fmla="*/ 7888 h 10000"/>
              <a:gd name="connsiteX6" fmla="*/ 7279 w 10000"/>
              <a:gd name="connsiteY6" fmla="*/ 6535 h 10000"/>
              <a:gd name="connsiteX7" fmla="*/ 2227 w 10000"/>
              <a:gd name="connsiteY7" fmla="*/ 7957 h 10000"/>
              <a:gd name="connsiteX8" fmla="*/ 0 w 10000"/>
              <a:gd name="connsiteY8" fmla="*/ 10000 h 10000"/>
              <a:gd name="connsiteX0" fmla="*/ 130 w 10000"/>
              <a:gd name="connsiteY0" fmla="*/ 0 h 10000"/>
              <a:gd name="connsiteX1" fmla="*/ 3073 w 10000"/>
              <a:gd name="connsiteY1" fmla="*/ 2506 h 10000"/>
              <a:gd name="connsiteX2" fmla="*/ 7479 w 10000"/>
              <a:gd name="connsiteY2" fmla="*/ 3818 h 10000"/>
              <a:gd name="connsiteX3" fmla="*/ 7676 w 10000"/>
              <a:gd name="connsiteY3" fmla="*/ 2506 h 10000"/>
              <a:gd name="connsiteX4" fmla="*/ 10000 w 10000"/>
              <a:gd name="connsiteY4" fmla="*/ 5000 h 10000"/>
              <a:gd name="connsiteX5" fmla="*/ 7364 w 10000"/>
              <a:gd name="connsiteY5" fmla="*/ 7888 h 10000"/>
              <a:gd name="connsiteX6" fmla="*/ 7279 w 10000"/>
              <a:gd name="connsiteY6" fmla="*/ 6535 h 10000"/>
              <a:gd name="connsiteX7" fmla="*/ 2227 w 10000"/>
              <a:gd name="connsiteY7" fmla="*/ 7957 h 10000"/>
              <a:gd name="connsiteX8" fmla="*/ 0 w 10000"/>
              <a:gd name="connsiteY8" fmla="*/ 10000 h 10000"/>
              <a:gd name="connsiteX0" fmla="*/ 130 w 10000"/>
              <a:gd name="connsiteY0" fmla="*/ 0 h 10000"/>
              <a:gd name="connsiteX1" fmla="*/ 3073 w 10000"/>
              <a:gd name="connsiteY1" fmla="*/ 2506 h 10000"/>
              <a:gd name="connsiteX2" fmla="*/ 7479 w 10000"/>
              <a:gd name="connsiteY2" fmla="*/ 3818 h 10000"/>
              <a:gd name="connsiteX3" fmla="*/ 7551 w 10000"/>
              <a:gd name="connsiteY3" fmla="*/ 2428 h 10000"/>
              <a:gd name="connsiteX4" fmla="*/ 10000 w 10000"/>
              <a:gd name="connsiteY4" fmla="*/ 5000 h 10000"/>
              <a:gd name="connsiteX5" fmla="*/ 7364 w 10000"/>
              <a:gd name="connsiteY5" fmla="*/ 7888 h 10000"/>
              <a:gd name="connsiteX6" fmla="*/ 7279 w 10000"/>
              <a:gd name="connsiteY6" fmla="*/ 6535 h 10000"/>
              <a:gd name="connsiteX7" fmla="*/ 2227 w 10000"/>
              <a:gd name="connsiteY7" fmla="*/ 7957 h 10000"/>
              <a:gd name="connsiteX8" fmla="*/ 0 w 10000"/>
              <a:gd name="connsiteY8" fmla="*/ 10000 h 10000"/>
              <a:gd name="connsiteX0" fmla="*/ 130 w 10000"/>
              <a:gd name="connsiteY0" fmla="*/ 0 h 10000"/>
              <a:gd name="connsiteX1" fmla="*/ 3073 w 10000"/>
              <a:gd name="connsiteY1" fmla="*/ 2506 h 10000"/>
              <a:gd name="connsiteX2" fmla="*/ 7479 w 10000"/>
              <a:gd name="connsiteY2" fmla="*/ 3818 h 10000"/>
              <a:gd name="connsiteX3" fmla="*/ 7551 w 10000"/>
              <a:gd name="connsiteY3" fmla="*/ 2428 h 10000"/>
              <a:gd name="connsiteX4" fmla="*/ 10000 w 10000"/>
              <a:gd name="connsiteY4" fmla="*/ 5000 h 10000"/>
              <a:gd name="connsiteX5" fmla="*/ 7364 w 10000"/>
              <a:gd name="connsiteY5" fmla="*/ 7888 h 10000"/>
              <a:gd name="connsiteX6" fmla="*/ 7279 w 10000"/>
              <a:gd name="connsiteY6" fmla="*/ 6535 h 10000"/>
              <a:gd name="connsiteX7" fmla="*/ 2227 w 10000"/>
              <a:gd name="connsiteY7" fmla="*/ 7957 h 10000"/>
              <a:gd name="connsiteX8" fmla="*/ 0 w 10000"/>
              <a:gd name="connsiteY8" fmla="*/ 10000 h 10000"/>
              <a:gd name="connsiteX0" fmla="*/ 130 w 10000"/>
              <a:gd name="connsiteY0" fmla="*/ 0 h 10000"/>
              <a:gd name="connsiteX1" fmla="*/ 3073 w 10000"/>
              <a:gd name="connsiteY1" fmla="*/ 2506 h 10000"/>
              <a:gd name="connsiteX2" fmla="*/ 7479 w 10000"/>
              <a:gd name="connsiteY2" fmla="*/ 3818 h 10000"/>
              <a:gd name="connsiteX3" fmla="*/ 7551 w 10000"/>
              <a:gd name="connsiteY3" fmla="*/ 2428 h 10000"/>
              <a:gd name="connsiteX4" fmla="*/ 10000 w 10000"/>
              <a:gd name="connsiteY4" fmla="*/ 5000 h 10000"/>
              <a:gd name="connsiteX5" fmla="*/ 7294 w 10000"/>
              <a:gd name="connsiteY5" fmla="*/ 7888 h 10000"/>
              <a:gd name="connsiteX6" fmla="*/ 7279 w 10000"/>
              <a:gd name="connsiteY6" fmla="*/ 6535 h 10000"/>
              <a:gd name="connsiteX7" fmla="*/ 2227 w 10000"/>
              <a:gd name="connsiteY7" fmla="*/ 7957 h 10000"/>
              <a:gd name="connsiteX8" fmla="*/ 0 w 10000"/>
              <a:gd name="connsiteY8" fmla="*/ 10000 h 10000"/>
              <a:gd name="connsiteX0" fmla="*/ 130 w 10000"/>
              <a:gd name="connsiteY0" fmla="*/ 0 h 10000"/>
              <a:gd name="connsiteX1" fmla="*/ 3073 w 10000"/>
              <a:gd name="connsiteY1" fmla="*/ 2506 h 10000"/>
              <a:gd name="connsiteX2" fmla="*/ 7479 w 10000"/>
              <a:gd name="connsiteY2" fmla="*/ 3818 h 10000"/>
              <a:gd name="connsiteX3" fmla="*/ 7551 w 10000"/>
              <a:gd name="connsiteY3" fmla="*/ 2428 h 10000"/>
              <a:gd name="connsiteX4" fmla="*/ 10000 w 10000"/>
              <a:gd name="connsiteY4" fmla="*/ 5000 h 10000"/>
              <a:gd name="connsiteX5" fmla="*/ 7294 w 10000"/>
              <a:gd name="connsiteY5" fmla="*/ 7888 h 10000"/>
              <a:gd name="connsiteX6" fmla="*/ 7279 w 10000"/>
              <a:gd name="connsiteY6" fmla="*/ 6535 h 10000"/>
              <a:gd name="connsiteX7" fmla="*/ 2227 w 10000"/>
              <a:gd name="connsiteY7" fmla="*/ 7957 h 10000"/>
              <a:gd name="connsiteX8" fmla="*/ 0 w 10000"/>
              <a:gd name="connsiteY8" fmla="*/ 10000 h 10000"/>
              <a:gd name="connsiteX0" fmla="*/ 130 w 10000"/>
              <a:gd name="connsiteY0" fmla="*/ 0 h 10000"/>
              <a:gd name="connsiteX1" fmla="*/ 3073 w 10000"/>
              <a:gd name="connsiteY1" fmla="*/ 2506 h 10000"/>
              <a:gd name="connsiteX2" fmla="*/ 7479 w 10000"/>
              <a:gd name="connsiteY2" fmla="*/ 3818 h 10000"/>
              <a:gd name="connsiteX3" fmla="*/ 7551 w 10000"/>
              <a:gd name="connsiteY3" fmla="*/ 2428 h 10000"/>
              <a:gd name="connsiteX4" fmla="*/ 10000 w 10000"/>
              <a:gd name="connsiteY4" fmla="*/ 5000 h 10000"/>
              <a:gd name="connsiteX5" fmla="*/ 7224 w 10000"/>
              <a:gd name="connsiteY5" fmla="*/ 7888 h 10000"/>
              <a:gd name="connsiteX6" fmla="*/ 7279 w 10000"/>
              <a:gd name="connsiteY6" fmla="*/ 6535 h 10000"/>
              <a:gd name="connsiteX7" fmla="*/ 2227 w 10000"/>
              <a:gd name="connsiteY7" fmla="*/ 7957 h 10000"/>
              <a:gd name="connsiteX8" fmla="*/ 0 w 10000"/>
              <a:gd name="connsiteY8" fmla="*/ 10000 h 10000"/>
              <a:gd name="connsiteX0" fmla="*/ 130 w 10000"/>
              <a:gd name="connsiteY0" fmla="*/ 0 h 10000"/>
              <a:gd name="connsiteX1" fmla="*/ 3073 w 10000"/>
              <a:gd name="connsiteY1" fmla="*/ 2506 h 10000"/>
              <a:gd name="connsiteX2" fmla="*/ 7479 w 10000"/>
              <a:gd name="connsiteY2" fmla="*/ 3818 h 10000"/>
              <a:gd name="connsiteX3" fmla="*/ 7551 w 10000"/>
              <a:gd name="connsiteY3" fmla="*/ 2428 h 10000"/>
              <a:gd name="connsiteX4" fmla="*/ 10000 w 10000"/>
              <a:gd name="connsiteY4" fmla="*/ 5000 h 10000"/>
              <a:gd name="connsiteX5" fmla="*/ 7224 w 10000"/>
              <a:gd name="connsiteY5" fmla="*/ 7888 h 10000"/>
              <a:gd name="connsiteX6" fmla="*/ 7279 w 10000"/>
              <a:gd name="connsiteY6" fmla="*/ 6535 h 10000"/>
              <a:gd name="connsiteX7" fmla="*/ 2227 w 10000"/>
              <a:gd name="connsiteY7" fmla="*/ 7957 h 10000"/>
              <a:gd name="connsiteX8" fmla="*/ 0 w 10000"/>
              <a:gd name="connsiteY8"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00" h="10000">
                <a:moveTo>
                  <a:pt x="130" y="0"/>
                </a:moveTo>
                <a:cubicBezTo>
                  <a:pt x="1026" y="1296"/>
                  <a:pt x="1849" y="1872"/>
                  <a:pt x="3073" y="2506"/>
                </a:cubicBezTo>
                <a:cubicBezTo>
                  <a:pt x="4296" y="3145"/>
                  <a:pt x="6804" y="3984"/>
                  <a:pt x="7479" y="3818"/>
                </a:cubicBezTo>
                <a:cubicBezTo>
                  <a:pt x="7616" y="2317"/>
                  <a:pt x="7501" y="3539"/>
                  <a:pt x="7551" y="2428"/>
                </a:cubicBezTo>
                <a:cubicBezTo>
                  <a:pt x="8326" y="3259"/>
                  <a:pt x="9225" y="4169"/>
                  <a:pt x="10000" y="5000"/>
                </a:cubicBezTo>
                <a:cubicBezTo>
                  <a:pt x="8982" y="6215"/>
                  <a:pt x="8336" y="6673"/>
                  <a:pt x="7224" y="7888"/>
                </a:cubicBezTo>
                <a:cubicBezTo>
                  <a:pt x="7187" y="7084"/>
                  <a:pt x="7315" y="7340"/>
                  <a:pt x="7279" y="6535"/>
                </a:cubicBezTo>
                <a:cubicBezTo>
                  <a:pt x="6580" y="6364"/>
                  <a:pt x="3440" y="7380"/>
                  <a:pt x="2227" y="7957"/>
                </a:cubicBezTo>
                <a:cubicBezTo>
                  <a:pt x="1013" y="8533"/>
                  <a:pt x="207" y="9503"/>
                  <a:pt x="0" y="10000"/>
                </a:cubicBezTo>
              </a:path>
            </a:pathLst>
          </a:custGeom>
          <a:gradFill>
            <a:gsLst>
              <a:gs pos="0">
                <a:srgbClr val="F05A23"/>
              </a:gs>
              <a:gs pos="100000">
                <a:srgbClr val="FFFFFF"/>
              </a:gs>
            </a:gsLst>
            <a:lin ang="10800000" scaled="0"/>
          </a:gradFill>
          <a:ln w="2">
            <a:noFill/>
            <a:prstDash val="solid"/>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grpSp>
        <p:nvGrpSpPr>
          <p:cNvPr id="120" name="组合 119">
            <a:extLst>
              <a:ext uri="{FF2B5EF4-FFF2-40B4-BE49-F238E27FC236}">
                <a16:creationId xmlns:a16="http://schemas.microsoft.com/office/drawing/2014/main" id="{BA0B9D73-0F5B-4A16-948A-A2859E02653E}"/>
              </a:ext>
            </a:extLst>
          </p:cNvPr>
          <p:cNvGrpSpPr/>
          <p:nvPr/>
        </p:nvGrpSpPr>
        <p:grpSpPr>
          <a:xfrm>
            <a:off x="1686514" y="5345382"/>
            <a:ext cx="9988031" cy="828040"/>
            <a:chOff x="906156" y="5259827"/>
            <a:chExt cx="10506448" cy="828040"/>
          </a:xfrm>
        </p:grpSpPr>
        <p:grpSp>
          <p:nvGrpSpPr>
            <p:cNvPr id="121" name="组合 120">
              <a:extLst>
                <a:ext uri="{FF2B5EF4-FFF2-40B4-BE49-F238E27FC236}">
                  <a16:creationId xmlns:a16="http://schemas.microsoft.com/office/drawing/2014/main" id="{1E4B8B65-AAD8-4374-8A21-0AF81727521C}"/>
                </a:ext>
              </a:extLst>
            </p:cNvPr>
            <p:cNvGrpSpPr/>
            <p:nvPr/>
          </p:nvGrpSpPr>
          <p:grpSpPr>
            <a:xfrm>
              <a:off x="2187868" y="5524317"/>
              <a:ext cx="249592" cy="299061"/>
              <a:chOff x="2966058" y="3440589"/>
              <a:chExt cx="249592" cy="299061"/>
            </a:xfrm>
          </p:grpSpPr>
          <p:sp>
            <p:nvSpPr>
              <p:cNvPr id="138" name="燕尾形 48">
                <a:extLst>
                  <a:ext uri="{FF2B5EF4-FFF2-40B4-BE49-F238E27FC236}">
                    <a16:creationId xmlns:a16="http://schemas.microsoft.com/office/drawing/2014/main" id="{73EF4D20-C4EC-4F5B-A3CF-64E41C58645C}"/>
                  </a:ext>
                </a:extLst>
              </p:cNvPr>
              <p:cNvSpPr/>
              <p:nvPr/>
            </p:nvSpPr>
            <p:spPr bwMode="auto">
              <a:xfrm>
                <a:off x="2966058" y="3479255"/>
                <a:ext cx="129094" cy="221730"/>
              </a:xfrm>
              <a:prstGeom prst="chevron">
                <a:avLst/>
              </a:prstGeom>
              <a:solidFill>
                <a:srgbClr val="5B9BD5">
                  <a:lumMod val="20000"/>
                  <a:lumOff val="80000"/>
                </a:srgbClr>
              </a:solidFill>
              <a:ln w="12700" cap="flat" cmpd="sng" algn="ctr">
                <a:noFill/>
                <a:prstDash val="solid"/>
                <a:round/>
                <a:headEnd type="none" w="med" len="med"/>
                <a:tailEnd type="none" w="med" len="med"/>
              </a:ln>
              <a:effectLst/>
            </p:spPr>
            <p:txBody>
              <a:bodyPr vert="horz" wrap="square" lIns="18288" tIns="18288" rIns="18288" bIns="18288" numCol="1" rtlCol="0" anchor="ctr" anchorCtr="1" compatLnSpc="1">
                <a:prstTxWarp prst="textNoShape">
                  <a:avLst/>
                </a:prstTxWarp>
              </a:bodyPr>
              <a:lstStyle/>
              <a:p>
                <a:pPr marL="0" marR="0" lvl="0" indent="0" algn="ctr" defTabSz="873125" eaLnBrk="0" fontAlgn="base" latinLnBrk="0" hangingPunct="0">
                  <a:lnSpc>
                    <a:spcPct val="100000"/>
                  </a:lnSpc>
                  <a:spcBef>
                    <a:spcPct val="50000"/>
                  </a:spcBef>
                  <a:spcAft>
                    <a:spcPct val="0"/>
                  </a:spcAft>
                  <a:buClr>
                    <a:srgbClr val="FFCC00"/>
                  </a:buClr>
                  <a:buSzPct val="75000"/>
                  <a:buFont typeface="Wingdings" pitchFamily="2" charset="2"/>
                  <a:buNone/>
                  <a:tabLst/>
                  <a:defRPr/>
                </a:pPr>
                <a:endParaRPr kumimoji="0" lang="zh-CN" altLang="en-US" sz="1400" b="1" i="0" u="none" strike="noStrike" kern="0" cap="none" spc="0" normalizeH="0" baseline="0" noProof="0">
                  <a:ln>
                    <a:noFill/>
                  </a:ln>
                  <a:solidFill>
                    <a:prstClr val="white"/>
                  </a:solidFill>
                  <a:effectLst/>
                  <a:uLnTx/>
                  <a:uFillTx/>
                  <a:cs typeface="Arial" panose="020B0604020202020204" pitchFamily="34" charset="0"/>
                </a:endParaRPr>
              </a:p>
            </p:txBody>
          </p:sp>
          <p:sp>
            <p:nvSpPr>
              <p:cNvPr id="140" name="燕尾形 49">
                <a:extLst>
                  <a:ext uri="{FF2B5EF4-FFF2-40B4-BE49-F238E27FC236}">
                    <a16:creationId xmlns:a16="http://schemas.microsoft.com/office/drawing/2014/main" id="{62583261-2434-4986-8164-CFD52B8DB7CF}"/>
                  </a:ext>
                </a:extLst>
              </p:cNvPr>
              <p:cNvSpPr/>
              <p:nvPr/>
            </p:nvSpPr>
            <p:spPr bwMode="auto">
              <a:xfrm>
                <a:off x="3059446" y="3440589"/>
                <a:ext cx="156204" cy="299061"/>
              </a:xfrm>
              <a:prstGeom prst="chevron">
                <a:avLst/>
              </a:prstGeom>
              <a:solidFill>
                <a:srgbClr val="F66400"/>
              </a:solidFill>
              <a:ln w="12700" cap="flat" cmpd="sng" algn="ctr">
                <a:noFill/>
                <a:prstDash val="solid"/>
                <a:round/>
                <a:headEnd type="none" w="med" len="med"/>
                <a:tailEnd type="none" w="med" len="med"/>
              </a:ln>
              <a:effectLst/>
            </p:spPr>
            <p:txBody>
              <a:bodyPr vert="horz" wrap="square" lIns="18288" tIns="18288" rIns="18288" bIns="18288" numCol="1" rtlCol="0" anchor="ctr" anchorCtr="1" compatLnSpc="1">
                <a:prstTxWarp prst="textNoShape">
                  <a:avLst/>
                </a:prstTxWarp>
              </a:bodyPr>
              <a:lstStyle/>
              <a:p>
                <a:pPr marL="0" marR="0" lvl="0" indent="0" algn="ctr" defTabSz="873125" eaLnBrk="0" fontAlgn="base" latinLnBrk="0" hangingPunct="0">
                  <a:lnSpc>
                    <a:spcPct val="100000"/>
                  </a:lnSpc>
                  <a:spcBef>
                    <a:spcPct val="50000"/>
                  </a:spcBef>
                  <a:spcAft>
                    <a:spcPct val="0"/>
                  </a:spcAft>
                  <a:buClr>
                    <a:srgbClr val="FFCC00"/>
                  </a:buClr>
                  <a:buSzPct val="75000"/>
                  <a:buFont typeface="Wingdings" pitchFamily="2" charset="2"/>
                  <a:buNone/>
                  <a:tabLst/>
                  <a:defRPr/>
                </a:pPr>
                <a:endParaRPr kumimoji="0" lang="zh-CN" altLang="en-US" sz="1400" b="1" i="0" u="none" strike="noStrike" kern="0" cap="none" spc="0" normalizeH="0" baseline="0" noProof="0">
                  <a:ln>
                    <a:noFill/>
                  </a:ln>
                  <a:solidFill>
                    <a:prstClr val="white"/>
                  </a:solidFill>
                  <a:effectLst/>
                  <a:uLnTx/>
                  <a:uFillTx/>
                  <a:cs typeface="Arial" panose="020B0604020202020204" pitchFamily="34" charset="0"/>
                </a:endParaRPr>
              </a:p>
            </p:txBody>
          </p:sp>
        </p:grpSp>
        <p:sp>
          <p:nvSpPr>
            <p:cNvPr id="122" name="object 26">
              <a:extLst>
                <a:ext uri="{FF2B5EF4-FFF2-40B4-BE49-F238E27FC236}">
                  <a16:creationId xmlns:a16="http://schemas.microsoft.com/office/drawing/2014/main" id="{93AD32AE-3562-4AC4-9425-4644BE7E334D}"/>
                </a:ext>
              </a:extLst>
            </p:cNvPr>
            <p:cNvSpPr/>
            <p:nvPr/>
          </p:nvSpPr>
          <p:spPr>
            <a:xfrm>
              <a:off x="2584363" y="5259827"/>
              <a:ext cx="1577485" cy="828040"/>
            </a:xfrm>
            <a:custGeom>
              <a:avLst/>
              <a:gdLst/>
              <a:ahLst/>
              <a:cxnLst/>
              <a:rect l="l" t="t" r="r" b="b"/>
              <a:pathLst>
                <a:path w="1080770" h="828039">
                  <a:moveTo>
                    <a:pt x="942594" y="0"/>
                  </a:moveTo>
                  <a:lnTo>
                    <a:pt x="137922" y="0"/>
                  </a:lnTo>
                  <a:lnTo>
                    <a:pt x="94317" y="7028"/>
                  </a:lnTo>
                  <a:lnTo>
                    <a:pt x="56455" y="26602"/>
                  </a:lnTo>
                  <a:lnTo>
                    <a:pt x="26602" y="56455"/>
                  </a:lnTo>
                  <a:lnTo>
                    <a:pt x="7028" y="94317"/>
                  </a:lnTo>
                  <a:lnTo>
                    <a:pt x="0" y="137922"/>
                  </a:lnTo>
                  <a:lnTo>
                    <a:pt x="0" y="689610"/>
                  </a:lnTo>
                  <a:lnTo>
                    <a:pt x="7028" y="733214"/>
                  </a:lnTo>
                  <a:lnTo>
                    <a:pt x="26602" y="771076"/>
                  </a:lnTo>
                  <a:lnTo>
                    <a:pt x="56455" y="800929"/>
                  </a:lnTo>
                  <a:lnTo>
                    <a:pt x="94317" y="820503"/>
                  </a:lnTo>
                  <a:lnTo>
                    <a:pt x="137922" y="827532"/>
                  </a:lnTo>
                  <a:lnTo>
                    <a:pt x="942594" y="827532"/>
                  </a:lnTo>
                  <a:lnTo>
                    <a:pt x="986198" y="820503"/>
                  </a:lnTo>
                  <a:lnTo>
                    <a:pt x="1024060" y="800929"/>
                  </a:lnTo>
                  <a:lnTo>
                    <a:pt x="1053913" y="771076"/>
                  </a:lnTo>
                  <a:lnTo>
                    <a:pt x="1073487" y="733214"/>
                  </a:lnTo>
                  <a:lnTo>
                    <a:pt x="1080515" y="689610"/>
                  </a:lnTo>
                  <a:lnTo>
                    <a:pt x="1080515" y="137922"/>
                  </a:lnTo>
                  <a:lnTo>
                    <a:pt x="1073487" y="94317"/>
                  </a:lnTo>
                  <a:lnTo>
                    <a:pt x="1053913" y="56455"/>
                  </a:lnTo>
                  <a:lnTo>
                    <a:pt x="1024060" y="26602"/>
                  </a:lnTo>
                  <a:lnTo>
                    <a:pt x="986198" y="7028"/>
                  </a:lnTo>
                  <a:lnTo>
                    <a:pt x="942594" y="0"/>
                  </a:lnTo>
                  <a:close/>
                </a:path>
              </a:pathLst>
            </a:custGeom>
            <a:solidFill>
              <a:srgbClr val="FBE5D6"/>
            </a:solidFill>
            <a:ln w="19050">
              <a:solidFill>
                <a:srgbClr val="FE8637"/>
              </a:solidFill>
            </a:ln>
          </p:spPr>
          <p:txBody>
            <a:bodyPr wrap="square" lIns="0" tIns="0" rIns="0" bIns="0" rtlCol="0" anchor="ctr"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400" kern="0">
                  <a:solidFill>
                    <a:prstClr val="black"/>
                  </a:solidFill>
                  <a:cs typeface="+mn-ea"/>
                  <a:sym typeface="+mn-lt"/>
                </a:rPr>
                <a:t>可以直接基于明细数据的密文计算，提升模型精准训练</a:t>
              </a:r>
              <a:endParaRPr kumimoji="0" lang="en-US" altLang="zh-CN" sz="1400" b="0" i="0" u="none" strike="noStrike" kern="0" cap="none" spc="0" normalizeH="0" baseline="0" noProof="0">
                <a:ln>
                  <a:noFill/>
                </a:ln>
                <a:solidFill>
                  <a:prstClr val="black"/>
                </a:solidFill>
                <a:effectLst/>
                <a:uLnTx/>
                <a:uFillTx/>
                <a:cs typeface="+mn-ea"/>
                <a:sym typeface="+mn-lt"/>
              </a:endParaRPr>
            </a:p>
          </p:txBody>
        </p:sp>
        <p:sp>
          <p:nvSpPr>
            <p:cNvPr id="124" name="object 26">
              <a:extLst>
                <a:ext uri="{FF2B5EF4-FFF2-40B4-BE49-F238E27FC236}">
                  <a16:creationId xmlns:a16="http://schemas.microsoft.com/office/drawing/2014/main" id="{9A1939E4-F409-41D7-9CD0-84EA3C7B2D18}"/>
                </a:ext>
              </a:extLst>
            </p:cNvPr>
            <p:cNvSpPr/>
            <p:nvPr/>
          </p:nvSpPr>
          <p:spPr>
            <a:xfrm>
              <a:off x="906156" y="5259827"/>
              <a:ext cx="1188847" cy="828040"/>
            </a:xfrm>
            <a:custGeom>
              <a:avLst/>
              <a:gdLst/>
              <a:ahLst/>
              <a:cxnLst/>
              <a:rect l="l" t="t" r="r" b="b"/>
              <a:pathLst>
                <a:path w="1080770" h="828039">
                  <a:moveTo>
                    <a:pt x="942594" y="0"/>
                  </a:moveTo>
                  <a:lnTo>
                    <a:pt x="137922" y="0"/>
                  </a:lnTo>
                  <a:lnTo>
                    <a:pt x="94317" y="7028"/>
                  </a:lnTo>
                  <a:lnTo>
                    <a:pt x="56455" y="26602"/>
                  </a:lnTo>
                  <a:lnTo>
                    <a:pt x="26602" y="56455"/>
                  </a:lnTo>
                  <a:lnTo>
                    <a:pt x="7028" y="94317"/>
                  </a:lnTo>
                  <a:lnTo>
                    <a:pt x="0" y="137922"/>
                  </a:lnTo>
                  <a:lnTo>
                    <a:pt x="0" y="689610"/>
                  </a:lnTo>
                  <a:lnTo>
                    <a:pt x="7028" y="733214"/>
                  </a:lnTo>
                  <a:lnTo>
                    <a:pt x="26602" y="771076"/>
                  </a:lnTo>
                  <a:lnTo>
                    <a:pt x="56455" y="800929"/>
                  </a:lnTo>
                  <a:lnTo>
                    <a:pt x="94317" y="820503"/>
                  </a:lnTo>
                  <a:lnTo>
                    <a:pt x="137922" y="827532"/>
                  </a:lnTo>
                  <a:lnTo>
                    <a:pt x="942594" y="827532"/>
                  </a:lnTo>
                  <a:lnTo>
                    <a:pt x="986198" y="820503"/>
                  </a:lnTo>
                  <a:lnTo>
                    <a:pt x="1024060" y="800929"/>
                  </a:lnTo>
                  <a:lnTo>
                    <a:pt x="1053913" y="771076"/>
                  </a:lnTo>
                  <a:lnTo>
                    <a:pt x="1073487" y="733214"/>
                  </a:lnTo>
                  <a:lnTo>
                    <a:pt x="1080515" y="689610"/>
                  </a:lnTo>
                  <a:lnTo>
                    <a:pt x="1080515" y="137922"/>
                  </a:lnTo>
                  <a:lnTo>
                    <a:pt x="1073487" y="94317"/>
                  </a:lnTo>
                  <a:lnTo>
                    <a:pt x="1053913" y="56455"/>
                  </a:lnTo>
                  <a:lnTo>
                    <a:pt x="1024060" y="26602"/>
                  </a:lnTo>
                  <a:lnTo>
                    <a:pt x="986198" y="7028"/>
                  </a:lnTo>
                  <a:lnTo>
                    <a:pt x="942594" y="0"/>
                  </a:lnTo>
                  <a:close/>
                </a:path>
              </a:pathLst>
            </a:custGeom>
            <a:solidFill>
              <a:srgbClr val="777C84">
                <a:lumMod val="20000"/>
                <a:lumOff val="80000"/>
              </a:srgbClr>
            </a:solidFill>
          </p:spPr>
          <p:txBody>
            <a:bodyPr wrap="square" lIns="0" tIns="0" rIns="0" bIns="0" rtlCol="0" anchor="ctr"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400" kern="0">
                  <a:solidFill>
                    <a:prstClr val="black"/>
                  </a:solidFill>
                  <a:cs typeface="+mn-ea"/>
                  <a:sym typeface="+mn-lt"/>
                </a:rPr>
                <a:t>仅能基于</a:t>
              </a:r>
              <a:r>
                <a:rPr lang="zh-CN" altLang="en-US" sz="1400" kern="0" noProof="0">
                  <a:solidFill>
                    <a:prstClr val="black"/>
                  </a:solidFill>
                  <a:cs typeface="+mn-ea"/>
                  <a:sym typeface="+mn-lt"/>
                </a:rPr>
                <a:t>标签训练，无法满足精度训练</a:t>
              </a:r>
              <a:endParaRPr kumimoji="0" lang="en-US" altLang="zh-CN" sz="1400" b="0" i="0" u="none" strike="noStrike" kern="0" cap="none" spc="0" normalizeH="0" baseline="0" noProof="0">
                <a:ln>
                  <a:noFill/>
                </a:ln>
                <a:solidFill>
                  <a:prstClr val="black"/>
                </a:solidFill>
                <a:effectLst/>
                <a:uLnTx/>
                <a:uFillTx/>
                <a:cs typeface="+mn-ea"/>
                <a:sym typeface="+mn-lt"/>
              </a:endParaRPr>
            </a:p>
          </p:txBody>
        </p:sp>
        <p:grpSp>
          <p:nvGrpSpPr>
            <p:cNvPr id="125" name="组合 124">
              <a:extLst>
                <a:ext uri="{FF2B5EF4-FFF2-40B4-BE49-F238E27FC236}">
                  <a16:creationId xmlns:a16="http://schemas.microsoft.com/office/drawing/2014/main" id="{669A05BD-6B58-4882-83CF-121B2698187D}"/>
                </a:ext>
              </a:extLst>
            </p:cNvPr>
            <p:cNvGrpSpPr/>
            <p:nvPr/>
          </p:nvGrpSpPr>
          <p:grpSpPr>
            <a:xfrm>
              <a:off x="5864397" y="5524317"/>
              <a:ext cx="249592" cy="299061"/>
              <a:chOff x="2966058" y="3440589"/>
              <a:chExt cx="249592" cy="299061"/>
            </a:xfrm>
          </p:grpSpPr>
          <p:sp>
            <p:nvSpPr>
              <p:cNvPr id="135" name="燕尾形 63">
                <a:extLst>
                  <a:ext uri="{FF2B5EF4-FFF2-40B4-BE49-F238E27FC236}">
                    <a16:creationId xmlns:a16="http://schemas.microsoft.com/office/drawing/2014/main" id="{2B54AD6F-03EB-497F-B46B-2543E489F806}"/>
                  </a:ext>
                </a:extLst>
              </p:cNvPr>
              <p:cNvSpPr/>
              <p:nvPr/>
            </p:nvSpPr>
            <p:spPr bwMode="auto">
              <a:xfrm>
                <a:off x="2966058" y="3479255"/>
                <a:ext cx="129094" cy="221730"/>
              </a:xfrm>
              <a:prstGeom prst="chevron">
                <a:avLst/>
              </a:prstGeom>
              <a:solidFill>
                <a:srgbClr val="5B9BD5">
                  <a:lumMod val="20000"/>
                  <a:lumOff val="80000"/>
                </a:srgbClr>
              </a:solidFill>
              <a:ln w="12700" cap="flat" cmpd="sng" algn="ctr">
                <a:noFill/>
                <a:prstDash val="solid"/>
                <a:round/>
                <a:headEnd type="none" w="med" len="med"/>
                <a:tailEnd type="none" w="med" len="med"/>
              </a:ln>
              <a:effectLst/>
            </p:spPr>
            <p:txBody>
              <a:bodyPr vert="horz" wrap="square" lIns="18288" tIns="18288" rIns="18288" bIns="18288" numCol="1" rtlCol="0" anchor="ctr" anchorCtr="1" compatLnSpc="1">
                <a:prstTxWarp prst="textNoShape">
                  <a:avLst/>
                </a:prstTxWarp>
              </a:bodyPr>
              <a:lstStyle/>
              <a:p>
                <a:pPr marL="0" marR="0" lvl="0" indent="0" algn="ctr" defTabSz="873125" eaLnBrk="0" fontAlgn="base" latinLnBrk="0" hangingPunct="0">
                  <a:lnSpc>
                    <a:spcPct val="100000"/>
                  </a:lnSpc>
                  <a:spcBef>
                    <a:spcPct val="50000"/>
                  </a:spcBef>
                  <a:spcAft>
                    <a:spcPct val="0"/>
                  </a:spcAft>
                  <a:buClr>
                    <a:srgbClr val="FFCC00"/>
                  </a:buClr>
                  <a:buSzPct val="75000"/>
                  <a:buFont typeface="Wingdings" pitchFamily="2" charset="2"/>
                  <a:buNone/>
                  <a:tabLst/>
                  <a:defRPr/>
                </a:pPr>
                <a:endParaRPr kumimoji="0" lang="zh-CN" altLang="en-US" sz="1400" b="1" i="0" u="none" strike="noStrike" kern="0" cap="none" spc="0" normalizeH="0" baseline="0" noProof="0">
                  <a:ln>
                    <a:noFill/>
                  </a:ln>
                  <a:solidFill>
                    <a:prstClr val="white"/>
                  </a:solidFill>
                  <a:effectLst/>
                  <a:uLnTx/>
                  <a:uFillTx/>
                  <a:cs typeface="Arial" panose="020B0604020202020204" pitchFamily="34" charset="0"/>
                </a:endParaRPr>
              </a:p>
            </p:txBody>
          </p:sp>
          <p:sp>
            <p:nvSpPr>
              <p:cNvPr id="137" name="燕尾形 64">
                <a:extLst>
                  <a:ext uri="{FF2B5EF4-FFF2-40B4-BE49-F238E27FC236}">
                    <a16:creationId xmlns:a16="http://schemas.microsoft.com/office/drawing/2014/main" id="{39ADAF35-564D-4323-8CAA-A4CD64BBFF61}"/>
                  </a:ext>
                </a:extLst>
              </p:cNvPr>
              <p:cNvSpPr/>
              <p:nvPr/>
            </p:nvSpPr>
            <p:spPr bwMode="auto">
              <a:xfrm>
                <a:off x="3059446" y="3440589"/>
                <a:ext cx="156204" cy="299061"/>
              </a:xfrm>
              <a:prstGeom prst="chevron">
                <a:avLst/>
              </a:prstGeom>
              <a:solidFill>
                <a:srgbClr val="F66400"/>
              </a:solidFill>
              <a:ln w="12700" cap="flat" cmpd="sng" algn="ctr">
                <a:noFill/>
                <a:prstDash val="solid"/>
                <a:round/>
                <a:headEnd type="none" w="med" len="med"/>
                <a:tailEnd type="none" w="med" len="med"/>
              </a:ln>
              <a:effectLst/>
            </p:spPr>
            <p:txBody>
              <a:bodyPr vert="horz" wrap="square" lIns="18288" tIns="18288" rIns="18288" bIns="18288" numCol="1" rtlCol="0" anchor="ctr" anchorCtr="1" compatLnSpc="1">
                <a:prstTxWarp prst="textNoShape">
                  <a:avLst/>
                </a:prstTxWarp>
              </a:bodyPr>
              <a:lstStyle/>
              <a:p>
                <a:pPr marL="0" marR="0" lvl="0" indent="0" algn="ctr" defTabSz="873125" eaLnBrk="0" fontAlgn="base" latinLnBrk="0" hangingPunct="0">
                  <a:lnSpc>
                    <a:spcPct val="100000"/>
                  </a:lnSpc>
                  <a:spcBef>
                    <a:spcPct val="50000"/>
                  </a:spcBef>
                  <a:spcAft>
                    <a:spcPct val="0"/>
                  </a:spcAft>
                  <a:buClr>
                    <a:srgbClr val="FFCC00"/>
                  </a:buClr>
                  <a:buSzPct val="75000"/>
                  <a:buFont typeface="Wingdings" pitchFamily="2" charset="2"/>
                  <a:buNone/>
                  <a:tabLst/>
                  <a:defRPr/>
                </a:pPr>
                <a:endParaRPr kumimoji="0" lang="zh-CN" altLang="en-US" sz="1400" b="1" i="0" u="none" strike="noStrike" kern="0" cap="none" spc="0" normalizeH="0" baseline="0" noProof="0">
                  <a:ln>
                    <a:noFill/>
                  </a:ln>
                  <a:solidFill>
                    <a:prstClr val="white"/>
                  </a:solidFill>
                  <a:effectLst/>
                  <a:uLnTx/>
                  <a:uFillTx/>
                  <a:cs typeface="Arial" panose="020B0604020202020204" pitchFamily="34" charset="0"/>
                </a:endParaRPr>
              </a:p>
            </p:txBody>
          </p:sp>
        </p:grpSp>
        <p:sp>
          <p:nvSpPr>
            <p:cNvPr id="127" name="object 26">
              <a:extLst>
                <a:ext uri="{FF2B5EF4-FFF2-40B4-BE49-F238E27FC236}">
                  <a16:creationId xmlns:a16="http://schemas.microsoft.com/office/drawing/2014/main" id="{B1428B83-6BC4-4587-BCDF-B55B12D68470}"/>
                </a:ext>
              </a:extLst>
            </p:cNvPr>
            <p:cNvSpPr/>
            <p:nvPr/>
          </p:nvSpPr>
          <p:spPr>
            <a:xfrm>
              <a:off x="6260892" y="5259827"/>
              <a:ext cx="1315565" cy="828040"/>
            </a:xfrm>
            <a:custGeom>
              <a:avLst/>
              <a:gdLst/>
              <a:ahLst/>
              <a:cxnLst/>
              <a:rect l="l" t="t" r="r" b="b"/>
              <a:pathLst>
                <a:path w="1080770" h="828039">
                  <a:moveTo>
                    <a:pt x="942594" y="0"/>
                  </a:moveTo>
                  <a:lnTo>
                    <a:pt x="137922" y="0"/>
                  </a:lnTo>
                  <a:lnTo>
                    <a:pt x="94317" y="7028"/>
                  </a:lnTo>
                  <a:lnTo>
                    <a:pt x="56455" y="26602"/>
                  </a:lnTo>
                  <a:lnTo>
                    <a:pt x="26602" y="56455"/>
                  </a:lnTo>
                  <a:lnTo>
                    <a:pt x="7028" y="94317"/>
                  </a:lnTo>
                  <a:lnTo>
                    <a:pt x="0" y="137922"/>
                  </a:lnTo>
                  <a:lnTo>
                    <a:pt x="0" y="689610"/>
                  </a:lnTo>
                  <a:lnTo>
                    <a:pt x="7028" y="733214"/>
                  </a:lnTo>
                  <a:lnTo>
                    <a:pt x="26602" y="771076"/>
                  </a:lnTo>
                  <a:lnTo>
                    <a:pt x="56455" y="800929"/>
                  </a:lnTo>
                  <a:lnTo>
                    <a:pt x="94317" y="820503"/>
                  </a:lnTo>
                  <a:lnTo>
                    <a:pt x="137922" y="827532"/>
                  </a:lnTo>
                  <a:lnTo>
                    <a:pt x="942594" y="827532"/>
                  </a:lnTo>
                  <a:lnTo>
                    <a:pt x="986198" y="820503"/>
                  </a:lnTo>
                  <a:lnTo>
                    <a:pt x="1024060" y="800929"/>
                  </a:lnTo>
                  <a:lnTo>
                    <a:pt x="1053913" y="771076"/>
                  </a:lnTo>
                  <a:lnTo>
                    <a:pt x="1073487" y="733214"/>
                  </a:lnTo>
                  <a:lnTo>
                    <a:pt x="1080515" y="689610"/>
                  </a:lnTo>
                  <a:lnTo>
                    <a:pt x="1080515" y="137922"/>
                  </a:lnTo>
                  <a:lnTo>
                    <a:pt x="1073487" y="94317"/>
                  </a:lnTo>
                  <a:lnTo>
                    <a:pt x="1053913" y="56455"/>
                  </a:lnTo>
                  <a:lnTo>
                    <a:pt x="1024060" y="26602"/>
                  </a:lnTo>
                  <a:lnTo>
                    <a:pt x="986198" y="7028"/>
                  </a:lnTo>
                  <a:lnTo>
                    <a:pt x="942594" y="0"/>
                  </a:lnTo>
                  <a:close/>
                </a:path>
              </a:pathLst>
            </a:custGeom>
            <a:solidFill>
              <a:srgbClr val="FBE5D6"/>
            </a:solidFill>
            <a:ln w="19050">
              <a:solidFill>
                <a:srgbClr val="FE8637"/>
              </a:solidFill>
            </a:ln>
          </p:spPr>
          <p:txBody>
            <a:bodyPr wrap="square" lIns="0" tIns="0" rIns="0" bIns="0" rtlCol="0" anchor="ctr"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prstClr val="black"/>
                  </a:solidFill>
                  <a:effectLst/>
                  <a:uLnTx/>
                  <a:uFillTx/>
                  <a:cs typeface="+mn-ea"/>
                  <a:sym typeface="+mn-lt"/>
                </a:rPr>
                <a:t>可以限制访问期限、访问方法，展示数据价值</a:t>
              </a:r>
              <a:endParaRPr kumimoji="0" lang="zh-CN" altLang="en-US" sz="1400" b="0" i="0" u="none" strike="noStrike" kern="0" cap="none" spc="0" normalizeH="0" baseline="0" noProof="0" dirty="0">
                <a:ln>
                  <a:noFill/>
                </a:ln>
                <a:solidFill>
                  <a:prstClr val="black"/>
                </a:solidFill>
                <a:effectLst/>
                <a:uLnTx/>
                <a:uFillTx/>
                <a:cs typeface="+mn-ea"/>
                <a:sym typeface="+mn-lt"/>
              </a:endParaRPr>
            </a:p>
          </p:txBody>
        </p:sp>
        <p:sp>
          <p:nvSpPr>
            <p:cNvPr id="128" name="object 26">
              <a:extLst>
                <a:ext uri="{FF2B5EF4-FFF2-40B4-BE49-F238E27FC236}">
                  <a16:creationId xmlns:a16="http://schemas.microsoft.com/office/drawing/2014/main" id="{2A578DD4-8FBC-4F5C-8FD1-4D3D112575C1}"/>
                </a:ext>
              </a:extLst>
            </p:cNvPr>
            <p:cNvSpPr/>
            <p:nvPr/>
          </p:nvSpPr>
          <p:spPr>
            <a:xfrm>
              <a:off x="4636723" y="5259827"/>
              <a:ext cx="1080770" cy="828040"/>
            </a:xfrm>
            <a:custGeom>
              <a:avLst/>
              <a:gdLst/>
              <a:ahLst/>
              <a:cxnLst/>
              <a:rect l="l" t="t" r="r" b="b"/>
              <a:pathLst>
                <a:path w="1080770" h="828039">
                  <a:moveTo>
                    <a:pt x="942594" y="0"/>
                  </a:moveTo>
                  <a:lnTo>
                    <a:pt x="137922" y="0"/>
                  </a:lnTo>
                  <a:lnTo>
                    <a:pt x="94317" y="7028"/>
                  </a:lnTo>
                  <a:lnTo>
                    <a:pt x="56455" y="26602"/>
                  </a:lnTo>
                  <a:lnTo>
                    <a:pt x="26602" y="56455"/>
                  </a:lnTo>
                  <a:lnTo>
                    <a:pt x="7028" y="94317"/>
                  </a:lnTo>
                  <a:lnTo>
                    <a:pt x="0" y="137922"/>
                  </a:lnTo>
                  <a:lnTo>
                    <a:pt x="0" y="689610"/>
                  </a:lnTo>
                  <a:lnTo>
                    <a:pt x="7028" y="733214"/>
                  </a:lnTo>
                  <a:lnTo>
                    <a:pt x="26602" y="771076"/>
                  </a:lnTo>
                  <a:lnTo>
                    <a:pt x="56455" y="800929"/>
                  </a:lnTo>
                  <a:lnTo>
                    <a:pt x="94317" y="820503"/>
                  </a:lnTo>
                  <a:lnTo>
                    <a:pt x="137922" y="827532"/>
                  </a:lnTo>
                  <a:lnTo>
                    <a:pt x="942594" y="827532"/>
                  </a:lnTo>
                  <a:lnTo>
                    <a:pt x="986198" y="820503"/>
                  </a:lnTo>
                  <a:lnTo>
                    <a:pt x="1024060" y="800929"/>
                  </a:lnTo>
                  <a:lnTo>
                    <a:pt x="1053913" y="771076"/>
                  </a:lnTo>
                  <a:lnTo>
                    <a:pt x="1073487" y="733214"/>
                  </a:lnTo>
                  <a:lnTo>
                    <a:pt x="1080515" y="689610"/>
                  </a:lnTo>
                  <a:lnTo>
                    <a:pt x="1080515" y="137922"/>
                  </a:lnTo>
                  <a:lnTo>
                    <a:pt x="1073487" y="94317"/>
                  </a:lnTo>
                  <a:lnTo>
                    <a:pt x="1053913" y="56455"/>
                  </a:lnTo>
                  <a:lnTo>
                    <a:pt x="1024060" y="26602"/>
                  </a:lnTo>
                  <a:lnTo>
                    <a:pt x="986198" y="7028"/>
                  </a:lnTo>
                  <a:lnTo>
                    <a:pt x="942594" y="0"/>
                  </a:lnTo>
                  <a:close/>
                </a:path>
              </a:pathLst>
            </a:custGeom>
            <a:solidFill>
              <a:srgbClr val="777C84">
                <a:lumMod val="20000"/>
                <a:lumOff val="80000"/>
              </a:srgbClr>
            </a:solidFill>
          </p:spPr>
          <p:txBody>
            <a:bodyPr wrap="square" lIns="0" tIns="0" rIns="0" bIns="0" rtlCol="0" anchor="ctr"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400" kern="0">
                  <a:solidFill>
                    <a:prstClr val="black"/>
                  </a:solidFill>
                  <a:cs typeface="+mn-ea"/>
                  <a:sym typeface="+mn-lt"/>
                </a:rPr>
                <a:t>数据块无法提供试用</a:t>
              </a:r>
              <a:endParaRPr kumimoji="0" lang="zh-CN" altLang="en-US" sz="1400" b="0" i="0" u="none" strike="noStrike" kern="0" cap="none" spc="0" normalizeH="0" baseline="0" noProof="0">
                <a:ln>
                  <a:noFill/>
                </a:ln>
                <a:solidFill>
                  <a:prstClr val="black"/>
                </a:solidFill>
                <a:effectLst/>
                <a:uLnTx/>
                <a:uFillTx/>
                <a:cs typeface="+mn-ea"/>
                <a:sym typeface="+mn-lt"/>
              </a:endParaRPr>
            </a:p>
          </p:txBody>
        </p:sp>
        <p:grpSp>
          <p:nvGrpSpPr>
            <p:cNvPr id="129" name="组合 128">
              <a:extLst>
                <a:ext uri="{FF2B5EF4-FFF2-40B4-BE49-F238E27FC236}">
                  <a16:creationId xmlns:a16="http://schemas.microsoft.com/office/drawing/2014/main" id="{832E55FA-C264-4125-A02B-4CFA0218C632}"/>
                </a:ext>
              </a:extLst>
            </p:cNvPr>
            <p:cNvGrpSpPr/>
            <p:nvPr/>
          </p:nvGrpSpPr>
          <p:grpSpPr>
            <a:xfrm>
              <a:off x="9291035" y="5524317"/>
              <a:ext cx="260279" cy="299061"/>
              <a:chOff x="2872924" y="3440589"/>
              <a:chExt cx="260279" cy="299061"/>
            </a:xfrm>
          </p:grpSpPr>
          <p:sp>
            <p:nvSpPr>
              <p:cNvPr id="133" name="燕尾形 75">
                <a:extLst>
                  <a:ext uri="{FF2B5EF4-FFF2-40B4-BE49-F238E27FC236}">
                    <a16:creationId xmlns:a16="http://schemas.microsoft.com/office/drawing/2014/main" id="{103A67AC-F354-4916-BE83-00024CE271DB}"/>
                  </a:ext>
                </a:extLst>
              </p:cNvPr>
              <p:cNvSpPr/>
              <p:nvPr/>
            </p:nvSpPr>
            <p:spPr bwMode="auto">
              <a:xfrm>
                <a:off x="2872924" y="3479255"/>
                <a:ext cx="129094" cy="221730"/>
              </a:xfrm>
              <a:prstGeom prst="chevron">
                <a:avLst/>
              </a:prstGeom>
              <a:solidFill>
                <a:srgbClr val="5B9BD5">
                  <a:lumMod val="20000"/>
                  <a:lumOff val="80000"/>
                </a:srgbClr>
              </a:solidFill>
              <a:ln w="12700" cap="flat" cmpd="sng" algn="ctr">
                <a:noFill/>
                <a:prstDash val="solid"/>
                <a:round/>
                <a:headEnd type="none" w="med" len="med"/>
                <a:tailEnd type="none" w="med" len="med"/>
              </a:ln>
              <a:effectLst/>
            </p:spPr>
            <p:txBody>
              <a:bodyPr vert="horz" wrap="square" lIns="18288" tIns="18288" rIns="18288" bIns="18288" numCol="1" rtlCol="0" anchor="ctr" anchorCtr="1" compatLnSpc="1">
                <a:prstTxWarp prst="textNoShape">
                  <a:avLst/>
                </a:prstTxWarp>
              </a:bodyPr>
              <a:lstStyle/>
              <a:p>
                <a:pPr marL="0" marR="0" lvl="0" indent="0" algn="ctr" defTabSz="873125" eaLnBrk="0" fontAlgn="base" latinLnBrk="0" hangingPunct="0">
                  <a:lnSpc>
                    <a:spcPct val="100000"/>
                  </a:lnSpc>
                  <a:spcBef>
                    <a:spcPct val="50000"/>
                  </a:spcBef>
                  <a:spcAft>
                    <a:spcPct val="0"/>
                  </a:spcAft>
                  <a:buClr>
                    <a:srgbClr val="FFCC00"/>
                  </a:buClr>
                  <a:buSzPct val="75000"/>
                  <a:buFont typeface="Wingdings" pitchFamily="2" charset="2"/>
                  <a:buNone/>
                  <a:tabLst/>
                  <a:defRPr/>
                </a:pPr>
                <a:endParaRPr kumimoji="0" lang="zh-CN" altLang="en-US" sz="1400" b="1" i="0" u="none" strike="noStrike" kern="0" cap="none" spc="0" normalizeH="0" baseline="0" noProof="0">
                  <a:ln>
                    <a:noFill/>
                  </a:ln>
                  <a:solidFill>
                    <a:prstClr val="white"/>
                  </a:solidFill>
                  <a:effectLst/>
                  <a:uLnTx/>
                  <a:uFillTx/>
                  <a:cs typeface="Arial" panose="020B0604020202020204" pitchFamily="34" charset="0"/>
                </a:endParaRPr>
              </a:p>
            </p:txBody>
          </p:sp>
          <p:sp>
            <p:nvSpPr>
              <p:cNvPr id="134" name="燕尾形 76">
                <a:extLst>
                  <a:ext uri="{FF2B5EF4-FFF2-40B4-BE49-F238E27FC236}">
                    <a16:creationId xmlns:a16="http://schemas.microsoft.com/office/drawing/2014/main" id="{5C3DB3D4-E20B-4473-A839-6D546DCA72CA}"/>
                  </a:ext>
                </a:extLst>
              </p:cNvPr>
              <p:cNvSpPr/>
              <p:nvPr/>
            </p:nvSpPr>
            <p:spPr bwMode="auto">
              <a:xfrm>
                <a:off x="2976999" y="3440589"/>
                <a:ext cx="156204" cy="299061"/>
              </a:xfrm>
              <a:prstGeom prst="chevron">
                <a:avLst/>
              </a:prstGeom>
              <a:solidFill>
                <a:srgbClr val="F66400"/>
              </a:solidFill>
              <a:ln w="12700" cap="flat" cmpd="sng" algn="ctr">
                <a:noFill/>
                <a:prstDash val="solid"/>
                <a:round/>
                <a:headEnd type="none" w="med" len="med"/>
                <a:tailEnd type="none" w="med" len="med"/>
              </a:ln>
              <a:effectLst/>
            </p:spPr>
            <p:txBody>
              <a:bodyPr vert="horz" wrap="square" lIns="18288" tIns="18288" rIns="18288" bIns="18288" numCol="1" rtlCol="0" anchor="ctr" anchorCtr="1" compatLnSpc="1">
                <a:prstTxWarp prst="textNoShape">
                  <a:avLst/>
                </a:prstTxWarp>
              </a:bodyPr>
              <a:lstStyle/>
              <a:p>
                <a:pPr marL="0" marR="0" lvl="0" indent="0" algn="ctr" defTabSz="873125" eaLnBrk="0" fontAlgn="base" latinLnBrk="0" hangingPunct="0">
                  <a:lnSpc>
                    <a:spcPct val="100000"/>
                  </a:lnSpc>
                  <a:spcBef>
                    <a:spcPct val="50000"/>
                  </a:spcBef>
                  <a:spcAft>
                    <a:spcPct val="0"/>
                  </a:spcAft>
                  <a:buClr>
                    <a:srgbClr val="FFCC00"/>
                  </a:buClr>
                  <a:buSzPct val="75000"/>
                  <a:buFont typeface="Wingdings" pitchFamily="2" charset="2"/>
                  <a:buNone/>
                  <a:tabLst/>
                  <a:defRPr/>
                </a:pPr>
                <a:endParaRPr kumimoji="0" lang="zh-CN" altLang="en-US" sz="1400" b="1" i="0" u="none" strike="noStrike" kern="0" cap="none" spc="0" normalizeH="0" baseline="0" noProof="0">
                  <a:ln>
                    <a:noFill/>
                  </a:ln>
                  <a:solidFill>
                    <a:prstClr val="white"/>
                  </a:solidFill>
                  <a:effectLst/>
                  <a:uLnTx/>
                  <a:uFillTx/>
                  <a:cs typeface="Arial" panose="020B0604020202020204" pitchFamily="34" charset="0"/>
                </a:endParaRPr>
              </a:p>
            </p:txBody>
          </p:sp>
        </p:grpSp>
        <p:sp>
          <p:nvSpPr>
            <p:cNvPr id="131" name="object 26">
              <a:extLst>
                <a:ext uri="{FF2B5EF4-FFF2-40B4-BE49-F238E27FC236}">
                  <a16:creationId xmlns:a16="http://schemas.microsoft.com/office/drawing/2014/main" id="{54358CBC-6838-496A-8A39-715E2ACEA784}"/>
                </a:ext>
              </a:extLst>
            </p:cNvPr>
            <p:cNvSpPr/>
            <p:nvPr/>
          </p:nvSpPr>
          <p:spPr>
            <a:xfrm>
              <a:off x="9673796" y="5259827"/>
              <a:ext cx="1738808" cy="828040"/>
            </a:xfrm>
            <a:custGeom>
              <a:avLst/>
              <a:gdLst/>
              <a:ahLst/>
              <a:cxnLst/>
              <a:rect l="l" t="t" r="r" b="b"/>
              <a:pathLst>
                <a:path w="1080770" h="828039">
                  <a:moveTo>
                    <a:pt x="942594" y="0"/>
                  </a:moveTo>
                  <a:lnTo>
                    <a:pt x="137922" y="0"/>
                  </a:lnTo>
                  <a:lnTo>
                    <a:pt x="94317" y="7028"/>
                  </a:lnTo>
                  <a:lnTo>
                    <a:pt x="56455" y="26602"/>
                  </a:lnTo>
                  <a:lnTo>
                    <a:pt x="26602" y="56455"/>
                  </a:lnTo>
                  <a:lnTo>
                    <a:pt x="7028" y="94317"/>
                  </a:lnTo>
                  <a:lnTo>
                    <a:pt x="0" y="137922"/>
                  </a:lnTo>
                  <a:lnTo>
                    <a:pt x="0" y="689610"/>
                  </a:lnTo>
                  <a:lnTo>
                    <a:pt x="7028" y="733214"/>
                  </a:lnTo>
                  <a:lnTo>
                    <a:pt x="26602" y="771076"/>
                  </a:lnTo>
                  <a:lnTo>
                    <a:pt x="56455" y="800929"/>
                  </a:lnTo>
                  <a:lnTo>
                    <a:pt x="94317" y="820503"/>
                  </a:lnTo>
                  <a:lnTo>
                    <a:pt x="137922" y="827532"/>
                  </a:lnTo>
                  <a:lnTo>
                    <a:pt x="942594" y="827532"/>
                  </a:lnTo>
                  <a:lnTo>
                    <a:pt x="986198" y="820503"/>
                  </a:lnTo>
                  <a:lnTo>
                    <a:pt x="1024060" y="800929"/>
                  </a:lnTo>
                  <a:lnTo>
                    <a:pt x="1053913" y="771076"/>
                  </a:lnTo>
                  <a:lnTo>
                    <a:pt x="1073487" y="733214"/>
                  </a:lnTo>
                  <a:lnTo>
                    <a:pt x="1080515" y="689610"/>
                  </a:lnTo>
                  <a:lnTo>
                    <a:pt x="1080515" y="137922"/>
                  </a:lnTo>
                  <a:lnTo>
                    <a:pt x="1073487" y="94317"/>
                  </a:lnTo>
                  <a:lnTo>
                    <a:pt x="1053913" y="56455"/>
                  </a:lnTo>
                  <a:lnTo>
                    <a:pt x="1024060" y="26602"/>
                  </a:lnTo>
                  <a:lnTo>
                    <a:pt x="986198" y="7028"/>
                  </a:lnTo>
                  <a:lnTo>
                    <a:pt x="942594" y="0"/>
                  </a:lnTo>
                  <a:close/>
                </a:path>
              </a:pathLst>
            </a:custGeom>
            <a:solidFill>
              <a:srgbClr val="FBE5D6"/>
            </a:solidFill>
            <a:ln w="19050">
              <a:solidFill>
                <a:srgbClr val="FE8637"/>
              </a:solidFill>
            </a:ln>
          </p:spPr>
          <p:txBody>
            <a:bodyPr wrap="square" lIns="0" tIns="0" rIns="0" bIns="0" rtlCol="0" anchor="ctr"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400" kern="0">
                  <a:solidFill>
                    <a:prstClr val="black"/>
                  </a:solidFill>
                  <a:cs typeface="+mn-ea"/>
                  <a:sym typeface="+mn-lt"/>
                </a:rPr>
                <a:t>可以通过数据使用量、时间、方法 </a:t>
              </a:r>
              <a:r>
                <a:rPr lang="en-US" altLang="zh-CN" sz="1400" kern="0">
                  <a:solidFill>
                    <a:prstClr val="black"/>
                  </a:solidFill>
                  <a:cs typeface="+mn-ea"/>
                  <a:sym typeface="+mn-lt"/>
                </a:rPr>
                <a:t>3</a:t>
              </a:r>
              <a:r>
                <a:rPr lang="zh-CN" altLang="en-US" sz="1400" kern="0">
                  <a:solidFill>
                    <a:prstClr val="black"/>
                  </a:solidFill>
                  <a:cs typeface="+mn-ea"/>
                  <a:sym typeface="+mn-lt"/>
                </a:rPr>
                <a:t>个维度进行定价</a:t>
              </a:r>
              <a:endParaRPr kumimoji="0" lang="en-US" altLang="zh-CN" sz="1400" b="0" i="0" u="none" strike="noStrike" kern="0" cap="none" spc="0" normalizeH="0" baseline="0" noProof="0">
                <a:ln>
                  <a:noFill/>
                </a:ln>
                <a:solidFill>
                  <a:prstClr val="black"/>
                </a:solidFill>
                <a:effectLst/>
                <a:uLnTx/>
                <a:uFillTx/>
                <a:cs typeface="+mn-ea"/>
                <a:sym typeface="+mn-lt"/>
              </a:endParaRPr>
            </a:p>
          </p:txBody>
        </p:sp>
        <p:sp>
          <p:nvSpPr>
            <p:cNvPr id="132" name="object 26">
              <a:extLst>
                <a:ext uri="{FF2B5EF4-FFF2-40B4-BE49-F238E27FC236}">
                  <a16:creationId xmlns:a16="http://schemas.microsoft.com/office/drawing/2014/main" id="{288FDF89-C124-4D4F-82D4-4B3C9B88C27C}"/>
                </a:ext>
              </a:extLst>
            </p:cNvPr>
            <p:cNvSpPr/>
            <p:nvPr/>
          </p:nvSpPr>
          <p:spPr>
            <a:xfrm>
              <a:off x="8049620" y="5259827"/>
              <a:ext cx="1080770" cy="828040"/>
            </a:xfrm>
            <a:custGeom>
              <a:avLst/>
              <a:gdLst/>
              <a:ahLst/>
              <a:cxnLst/>
              <a:rect l="l" t="t" r="r" b="b"/>
              <a:pathLst>
                <a:path w="1080770" h="828039">
                  <a:moveTo>
                    <a:pt x="942594" y="0"/>
                  </a:moveTo>
                  <a:lnTo>
                    <a:pt x="137922" y="0"/>
                  </a:lnTo>
                  <a:lnTo>
                    <a:pt x="94317" y="7028"/>
                  </a:lnTo>
                  <a:lnTo>
                    <a:pt x="56455" y="26602"/>
                  </a:lnTo>
                  <a:lnTo>
                    <a:pt x="26602" y="56455"/>
                  </a:lnTo>
                  <a:lnTo>
                    <a:pt x="7028" y="94317"/>
                  </a:lnTo>
                  <a:lnTo>
                    <a:pt x="0" y="137922"/>
                  </a:lnTo>
                  <a:lnTo>
                    <a:pt x="0" y="689610"/>
                  </a:lnTo>
                  <a:lnTo>
                    <a:pt x="7028" y="733214"/>
                  </a:lnTo>
                  <a:lnTo>
                    <a:pt x="26602" y="771076"/>
                  </a:lnTo>
                  <a:lnTo>
                    <a:pt x="56455" y="800929"/>
                  </a:lnTo>
                  <a:lnTo>
                    <a:pt x="94317" y="820503"/>
                  </a:lnTo>
                  <a:lnTo>
                    <a:pt x="137922" y="827532"/>
                  </a:lnTo>
                  <a:lnTo>
                    <a:pt x="942594" y="827532"/>
                  </a:lnTo>
                  <a:lnTo>
                    <a:pt x="986198" y="820503"/>
                  </a:lnTo>
                  <a:lnTo>
                    <a:pt x="1024060" y="800929"/>
                  </a:lnTo>
                  <a:lnTo>
                    <a:pt x="1053913" y="771076"/>
                  </a:lnTo>
                  <a:lnTo>
                    <a:pt x="1073487" y="733214"/>
                  </a:lnTo>
                  <a:lnTo>
                    <a:pt x="1080515" y="689610"/>
                  </a:lnTo>
                  <a:lnTo>
                    <a:pt x="1080515" y="137922"/>
                  </a:lnTo>
                  <a:lnTo>
                    <a:pt x="1073487" y="94317"/>
                  </a:lnTo>
                  <a:lnTo>
                    <a:pt x="1053913" y="56455"/>
                  </a:lnTo>
                  <a:lnTo>
                    <a:pt x="1024060" y="26602"/>
                  </a:lnTo>
                  <a:lnTo>
                    <a:pt x="986198" y="7028"/>
                  </a:lnTo>
                  <a:lnTo>
                    <a:pt x="942594" y="0"/>
                  </a:lnTo>
                  <a:close/>
                </a:path>
              </a:pathLst>
            </a:custGeom>
            <a:solidFill>
              <a:srgbClr val="777C84">
                <a:lumMod val="20000"/>
                <a:lumOff val="80000"/>
              </a:srgbClr>
            </a:solidFill>
          </p:spPr>
          <p:txBody>
            <a:bodyPr wrap="square" lIns="0" tIns="0" rIns="0" bIns="0" rtlCol="0" anchor="ctr"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400" kern="0">
                  <a:solidFill>
                    <a:prstClr val="black"/>
                  </a:solidFill>
                  <a:cs typeface="+mn-ea"/>
                  <a:sym typeface="+mn-lt"/>
                </a:rPr>
                <a:t>数据无法有效定价服务</a:t>
              </a:r>
              <a:endParaRPr kumimoji="0" lang="en-US" altLang="zh-CN" sz="1400" b="0" i="0" u="none" strike="noStrike" kern="0" cap="none" spc="0" normalizeH="0" baseline="0" noProof="0">
                <a:ln>
                  <a:noFill/>
                </a:ln>
                <a:solidFill>
                  <a:prstClr val="black"/>
                </a:solidFill>
                <a:effectLst/>
                <a:uLnTx/>
                <a:uFillTx/>
                <a:cs typeface="+mn-ea"/>
                <a:sym typeface="+mn-lt"/>
              </a:endParaRPr>
            </a:p>
          </p:txBody>
        </p:sp>
      </p:grpSp>
      <p:sp>
        <p:nvSpPr>
          <p:cNvPr id="5" name="上箭头标注 4"/>
          <p:cNvSpPr/>
          <p:nvPr/>
        </p:nvSpPr>
        <p:spPr>
          <a:xfrm>
            <a:off x="2381585" y="3029600"/>
            <a:ext cx="1008132" cy="437743"/>
          </a:xfrm>
          <a:prstGeom prst="upArrowCallou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400"/>
              <a:t>主观因素</a:t>
            </a:r>
          </a:p>
        </p:txBody>
      </p:sp>
    </p:spTree>
    <p:extLst>
      <p:ext uri="{BB962C8B-B14F-4D97-AF65-F5344CB8AC3E}">
        <p14:creationId xmlns:p14="http://schemas.microsoft.com/office/powerpoint/2010/main" val="2273453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8D9714AD-10AE-4F59-811A-D2A2197EA45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幻灯片" r:id="rId3" imgW="415" imgH="416" progId="TCLayout.ActiveDocument.1">
                  <p:embed/>
                </p:oleObj>
              </mc:Choice>
              <mc:Fallback>
                <p:oleObj name="think-cell 幻灯片" r:id="rId3" imgW="415" imgH="416" progId="TCLayout.ActiveDocument.1">
                  <p:embed/>
                  <p:pic>
                    <p:nvPicPr>
                      <p:cNvPr id="3" name="对象 2" hidden="1">
                        <a:extLst>
                          <a:ext uri="{FF2B5EF4-FFF2-40B4-BE49-F238E27FC236}">
                            <a16:creationId xmlns:a16="http://schemas.microsoft.com/office/drawing/2014/main" id="{8D9714AD-10AE-4F59-811A-D2A2197EA45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标题 1"/>
          <p:cNvSpPr>
            <a:spLocks noGrp="1"/>
          </p:cNvSpPr>
          <p:nvPr>
            <p:ph type="title"/>
          </p:nvPr>
        </p:nvSpPr>
        <p:spPr>
          <a:xfrm>
            <a:off x="708152" y="249899"/>
            <a:ext cx="10024504" cy="641784"/>
          </a:xfrm>
        </p:spPr>
        <p:txBody>
          <a:bodyPr>
            <a:normAutofit/>
          </a:bodyPr>
          <a:lstStyle/>
          <a:p>
            <a:r>
              <a:rPr lang="en-US" altLang="zh-CN">
                <a:solidFill>
                  <a:srgbClr val="ED5408"/>
                </a:solidFill>
              </a:rPr>
              <a:t>Themis</a:t>
            </a:r>
            <a:r>
              <a:rPr lang="zh-CN" altLang="en-US">
                <a:solidFill>
                  <a:srgbClr val="ED5408"/>
                </a:solidFill>
              </a:rPr>
              <a:t>应用场景五：</a:t>
            </a:r>
            <a:r>
              <a:rPr lang="zh-CN" altLang="en-US"/>
              <a:t>大数据平台支持</a:t>
            </a:r>
          </a:p>
        </p:txBody>
      </p:sp>
      <p:sp>
        <p:nvSpPr>
          <p:cNvPr id="10" name="矩形 9"/>
          <p:cNvSpPr/>
          <p:nvPr/>
        </p:nvSpPr>
        <p:spPr>
          <a:xfrm>
            <a:off x="5633258" y="624382"/>
            <a:ext cx="6096000" cy="3139321"/>
          </a:xfrm>
          <a:prstGeom prst="rect">
            <a:avLst/>
          </a:prstGeom>
        </p:spPr>
        <p:txBody>
          <a:bodyPr>
            <a:spAutoFit/>
          </a:bodyPr>
          <a:lstStyle/>
          <a:p>
            <a:pPr>
              <a:lnSpc>
                <a:spcPct val="150000"/>
              </a:lnSpc>
            </a:pPr>
            <a:endParaRPr lang="zh-CN" altLang="en-US" sz="1200">
              <a:solidFill>
                <a:srgbClr val="000000"/>
              </a:solidFill>
              <a:latin typeface="宋体" panose="02010600030101010101" pitchFamily="2" charset="-122"/>
              <a:ea typeface="宋体" panose="02010600030101010101" pitchFamily="2" charset="-122"/>
            </a:endParaRPr>
          </a:p>
          <a:p>
            <a:pPr>
              <a:lnSpc>
                <a:spcPct val="150000"/>
              </a:lnSpc>
            </a:pPr>
            <a:r>
              <a:rPr lang="en-US" altLang="zh-CN" sz="1200">
                <a:solidFill>
                  <a:srgbClr val="000000"/>
                </a:solidFill>
                <a:latin typeface="宋体" panose="02010600030101010101" pitchFamily="2" charset="-122"/>
                <a:ea typeface="宋体" panose="02010600030101010101" pitchFamily="2" charset="-122"/>
              </a:rPr>
              <a:t>1</a:t>
            </a:r>
            <a:r>
              <a:rPr lang="zh-CN" altLang="en-US" sz="1200">
                <a:solidFill>
                  <a:srgbClr val="000000"/>
                </a:solidFill>
                <a:latin typeface="宋体" panose="02010600030101010101" pitchFamily="2" charset="-122"/>
                <a:ea typeface="宋体" panose="02010600030101010101" pitchFamily="2" charset="-122"/>
              </a:rPr>
              <a:t>、大数据全密文运算实现</a:t>
            </a:r>
            <a:endParaRPr lang="en-US" altLang="zh-CN" sz="1200">
              <a:solidFill>
                <a:srgbClr val="000000"/>
              </a:solidFill>
              <a:latin typeface="宋体" panose="02010600030101010101" pitchFamily="2" charset="-122"/>
              <a:ea typeface="宋体" panose="02010600030101010101" pitchFamily="2" charset="-122"/>
            </a:endParaRPr>
          </a:p>
          <a:p>
            <a:pPr>
              <a:lnSpc>
                <a:spcPct val="150000"/>
              </a:lnSpc>
            </a:pPr>
            <a:r>
              <a:rPr lang="zh-CN" altLang="en-US" sz="1200">
                <a:solidFill>
                  <a:srgbClr val="000000"/>
                </a:solidFill>
                <a:latin typeface="宋体" panose="02010600030101010101" pitchFamily="2" charset="-122"/>
                <a:ea typeface="宋体" panose="02010600030101010101" pitchFamily="2" charset="-122"/>
              </a:rPr>
              <a:t>通过对接大数据底层</a:t>
            </a:r>
            <a:r>
              <a:rPr lang="en-US" altLang="zh-CN" sz="1200">
                <a:solidFill>
                  <a:srgbClr val="000000"/>
                </a:solidFill>
                <a:latin typeface="宋体" panose="02010600030101010101" pitchFamily="2" charset="-122"/>
                <a:ea typeface="宋体" panose="02010600030101010101" pitchFamily="2" charset="-122"/>
              </a:rPr>
              <a:t>MR</a:t>
            </a:r>
            <a:r>
              <a:rPr lang="zh-CN" altLang="en-US" sz="1200">
                <a:solidFill>
                  <a:srgbClr val="000000"/>
                </a:solidFill>
                <a:latin typeface="宋体" panose="02010600030101010101" pitchFamily="2" charset="-122"/>
                <a:ea typeface="宋体" panose="02010600030101010101" pitchFamily="2" charset="-122"/>
              </a:rPr>
              <a:t>代码，结合同态算法接口，实现全密文下的大数据运算；</a:t>
            </a:r>
            <a:endParaRPr lang="en-US" altLang="zh-CN" sz="1200">
              <a:solidFill>
                <a:srgbClr val="000000"/>
              </a:solidFill>
              <a:latin typeface="宋体" panose="02010600030101010101" pitchFamily="2" charset="-122"/>
              <a:ea typeface="宋体" panose="02010600030101010101" pitchFamily="2" charset="-122"/>
            </a:endParaRPr>
          </a:p>
          <a:p>
            <a:pPr>
              <a:lnSpc>
                <a:spcPct val="150000"/>
              </a:lnSpc>
            </a:pPr>
            <a:r>
              <a:rPr lang="zh-CN" altLang="en-US" sz="1200">
                <a:solidFill>
                  <a:srgbClr val="000000"/>
                </a:solidFill>
                <a:latin typeface="宋体" panose="02010600030101010101" pitchFamily="2" charset="-122"/>
                <a:ea typeface="宋体" panose="02010600030101010101" pitchFamily="2" charset="-122"/>
              </a:rPr>
              <a:t>改造明文下的联合查询等统计函数，实现密文联合统计函数；</a:t>
            </a:r>
            <a:endParaRPr lang="en-US" altLang="zh-CN" sz="1200">
              <a:solidFill>
                <a:srgbClr val="000000"/>
              </a:solidFill>
              <a:latin typeface="宋体" panose="02010600030101010101" pitchFamily="2" charset="-122"/>
              <a:ea typeface="宋体" panose="02010600030101010101" pitchFamily="2" charset="-122"/>
            </a:endParaRPr>
          </a:p>
          <a:p>
            <a:pPr>
              <a:lnSpc>
                <a:spcPct val="150000"/>
              </a:lnSpc>
            </a:pPr>
            <a:endParaRPr lang="zh-CN" altLang="en-US" sz="1200">
              <a:solidFill>
                <a:srgbClr val="000000"/>
              </a:solidFill>
              <a:latin typeface="宋体" panose="02010600030101010101" pitchFamily="2" charset="-122"/>
              <a:ea typeface="宋体" panose="02010600030101010101" pitchFamily="2" charset="-122"/>
            </a:endParaRPr>
          </a:p>
          <a:p>
            <a:pPr>
              <a:lnSpc>
                <a:spcPct val="150000"/>
              </a:lnSpc>
            </a:pPr>
            <a:r>
              <a:rPr lang="en-US" altLang="zh-CN" sz="1200">
                <a:solidFill>
                  <a:srgbClr val="000000"/>
                </a:solidFill>
                <a:latin typeface="宋体" panose="02010600030101010101" pitchFamily="2" charset="-122"/>
                <a:ea typeface="宋体" panose="02010600030101010101" pitchFamily="2" charset="-122"/>
              </a:rPr>
              <a:t>2. </a:t>
            </a:r>
            <a:r>
              <a:rPr lang="zh-CN" altLang="en-US" sz="1200">
                <a:solidFill>
                  <a:srgbClr val="000000"/>
                </a:solidFill>
                <a:latin typeface="宋体" panose="02010600030101010101" pitchFamily="2" charset="-122"/>
                <a:ea typeface="宋体" panose="02010600030101010101" pitchFamily="2" charset="-122"/>
              </a:rPr>
              <a:t>海量密文计算支持</a:t>
            </a:r>
            <a:r>
              <a:rPr lang="en-US" altLang="zh-CN" sz="1200">
                <a:solidFill>
                  <a:srgbClr val="000000"/>
                </a:solidFill>
                <a:latin typeface="宋体" panose="02010600030101010101" pitchFamily="2" charset="-122"/>
                <a:ea typeface="宋体" panose="02010600030101010101" pitchFamily="2" charset="-122"/>
              </a:rPr>
              <a:t>:</a:t>
            </a:r>
          </a:p>
          <a:p>
            <a:pPr>
              <a:lnSpc>
                <a:spcPct val="150000"/>
              </a:lnSpc>
            </a:pPr>
            <a:r>
              <a:rPr lang="zh-CN" altLang="en-US" sz="1200">
                <a:solidFill>
                  <a:srgbClr val="000000"/>
                </a:solidFill>
                <a:latin typeface="宋体" panose="02010600030101010101" pitchFamily="2" charset="-122"/>
                <a:ea typeface="宋体" panose="02010600030101010101" pitchFamily="2" charset="-122"/>
              </a:rPr>
              <a:t>通过离线计算和实时计算两种方案，提供针对海量密文的计算支持；</a:t>
            </a:r>
            <a:endParaRPr lang="en-US" altLang="zh-CN" sz="1200">
              <a:solidFill>
                <a:srgbClr val="000000"/>
              </a:solidFill>
              <a:latin typeface="宋体" panose="02010600030101010101" pitchFamily="2" charset="-122"/>
              <a:ea typeface="宋体" panose="02010600030101010101" pitchFamily="2" charset="-122"/>
            </a:endParaRPr>
          </a:p>
          <a:p>
            <a:pPr>
              <a:lnSpc>
                <a:spcPct val="150000"/>
              </a:lnSpc>
            </a:pPr>
            <a:r>
              <a:rPr lang="zh-CN" altLang="en-US" sz="1200">
                <a:solidFill>
                  <a:srgbClr val="000000"/>
                </a:solidFill>
                <a:latin typeface="宋体" panose="02010600030101010101" pitchFamily="2" charset="-122"/>
                <a:ea typeface="宋体" panose="02010600030101010101" pitchFamily="2" charset="-122"/>
              </a:rPr>
              <a:t>提供标签化的数据</a:t>
            </a:r>
            <a:r>
              <a:rPr lang="en-US" altLang="zh-CN" sz="1200">
                <a:solidFill>
                  <a:srgbClr val="000000"/>
                </a:solidFill>
                <a:latin typeface="宋体" panose="02010600030101010101" pitchFamily="2" charset="-122"/>
                <a:ea typeface="宋体" panose="02010600030101010101" pitchFamily="2" charset="-122"/>
              </a:rPr>
              <a:t>—</a:t>
            </a:r>
            <a:r>
              <a:rPr lang="zh-CN" altLang="en-US" sz="1200">
                <a:solidFill>
                  <a:srgbClr val="000000"/>
                </a:solidFill>
                <a:latin typeface="宋体" panose="02010600030101010101" pitchFamily="2" charset="-122"/>
                <a:ea typeface="宋体" panose="02010600030101010101" pitchFamily="2" charset="-122"/>
              </a:rPr>
              <a:t>可用于数据建模</a:t>
            </a:r>
            <a:endParaRPr lang="en-US" altLang="zh-CN" sz="1200">
              <a:solidFill>
                <a:srgbClr val="000000"/>
              </a:solidFill>
              <a:latin typeface="宋体" panose="02010600030101010101" pitchFamily="2" charset="-122"/>
              <a:ea typeface="宋体" panose="02010600030101010101" pitchFamily="2" charset="-122"/>
            </a:endParaRPr>
          </a:p>
          <a:p>
            <a:pPr>
              <a:lnSpc>
                <a:spcPct val="150000"/>
              </a:lnSpc>
            </a:pPr>
            <a:r>
              <a:rPr lang="zh-CN" altLang="en-US" sz="1200">
                <a:solidFill>
                  <a:srgbClr val="000000"/>
                </a:solidFill>
                <a:latin typeface="宋体" panose="02010600030101010101" pitchFamily="2" charset="-122"/>
                <a:ea typeface="宋体" panose="02010600030101010101" pitchFamily="2" charset="-122"/>
              </a:rPr>
              <a:t>丰富多样的报表展</a:t>
            </a:r>
            <a:r>
              <a:rPr lang="en-US" altLang="zh-CN" sz="1200">
                <a:solidFill>
                  <a:srgbClr val="000000"/>
                </a:solidFill>
                <a:latin typeface="宋体" panose="02010600030101010101" pitchFamily="2" charset="-122"/>
                <a:ea typeface="宋体" panose="02010600030101010101" pitchFamily="2" charset="-122"/>
              </a:rPr>
              <a:t>—</a:t>
            </a:r>
            <a:r>
              <a:rPr lang="zh-CN" altLang="en-US" sz="1200">
                <a:solidFill>
                  <a:srgbClr val="000000"/>
                </a:solidFill>
                <a:latin typeface="宋体" panose="02010600030101010101" pitchFamily="2" charset="-122"/>
                <a:ea typeface="宋体" panose="02010600030101010101" pitchFamily="2" charset="-122"/>
              </a:rPr>
              <a:t>可用于业务跟踪和分析决策</a:t>
            </a:r>
            <a:endParaRPr lang="en-US" altLang="zh-CN" sz="1200">
              <a:solidFill>
                <a:srgbClr val="000000"/>
              </a:solidFill>
              <a:latin typeface="宋体" panose="02010600030101010101" pitchFamily="2" charset="-122"/>
              <a:ea typeface="宋体" panose="02010600030101010101" pitchFamily="2" charset="-122"/>
            </a:endParaRPr>
          </a:p>
          <a:p>
            <a:pPr>
              <a:lnSpc>
                <a:spcPct val="150000"/>
              </a:lnSpc>
            </a:pPr>
            <a:r>
              <a:rPr lang="zh-CN" altLang="en-US" sz="1200">
                <a:solidFill>
                  <a:srgbClr val="000000"/>
                </a:solidFill>
                <a:latin typeface="宋体" panose="02010600030101010101" pitchFamily="2" charset="-122"/>
                <a:ea typeface="宋体" panose="02010600030101010101" pitchFamily="2" charset="-122"/>
              </a:rPr>
              <a:t>推荐系统</a:t>
            </a:r>
            <a:r>
              <a:rPr lang="en-US" altLang="zh-CN" sz="1200">
                <a:solidFill>
                  <a:srgbClr val="000000"/>
                </a:solidFill>
                <a:latin typeface="宋体" panose="02010600030101010101" pitchFamily="2" charset="-122"/>
                <a:ea typeface="宋体" panose="02010600030101010101" pitchFamily="2" charset="-122"/>
              </a:rPr>
              <a:t>—</a:t>
            </a:r>
            <a:r>
              <a:rPr lang="zh-CN" altLang="en-US" sz="1200">
                <a:solidFill>
                  <a:srgbClr val="000000"/>
                </a:solidFill>
                <a:latin typeface="宋体" panose="02010600030101010101" pitchFamily="2" charset="-122"/>
                <a:ea typeface="宋体" panose="02010600030101010101" pitchFamily="2" charset="-122"/>
              </a:rPr>
              <a:t>可用于定向业务推广和用户挖掘</a:t>
            </a:r>
            <a:endParaRPr lang="en-US" altLang="zh-CN" sz="1200">
              <a:solidFill>
                <a:srgbClr val="000000"/>
              </a:solidFill>
              <a:latin typeface="宋体" panose="02010600030101010101" pitchFamily="2" charset="-122"/>
              <a:ea typeface="宋体" panose="02010600030101010101" pitchFamily="2" charset="-122"/>
            </a:endParaRPr>
          </a:p>
          <a:p>
            <a:pPr>
              <a:lnSpc>
                <a:spcPct val="150000"/>
              </a:lnSpc>
            </a:pPr>
            <a:r>
              <a:rPr lang="zh-CN" altLang="en-US" sz="1200">
                <a:solidFill>
                  <a:srgbClr val="000000"/>
                </a:solidFill>
                <a:latin typeface="宋体" panose="02010600030101010101" pitchFamily="2" charset="-122"/>
                <a:ea typeface="宋体" panose="02010600030101010101" pitchFamily="2" charset="-122"/>
              </a:rPr>
              <a:t>在线及时查询</a:t>
            </a:r>
            <a:r>
              <a:rPr lang="en-US" altLang="zh-CN" sz="1200">
                <a:solidFill>
                  <a:srgbClr val="000000"/>
                </a:solidFill>
                <a:latin typeface="宋体" panose="02010600030101010101" pitchFamily="2" charset="-122"/>
                <a:ea typeface="宋体" panose="02010600030101010101" pitchFamily="2" charset="-122"/>
              </a:rPr>
              <a:t>—</a:t>
            </a:r>
            <a:r>
              <a:rPr lang="zh-CN" altLang="en-US" sz="1200">
                <a:solidFill>
                  <a:srgbClr val="000000"/>
                </a:solidFill>
                <a:latin typeface="宋体" panose="02010600030101010101" pitchFamily="2" charset="-122"/>
                <a:ea typeface="宋体" panose="02010600030101010101" pitchFamily="2" charset="-122"/>
              </a:rPr>
              <a:t>可用于在线查询实时数据</a:t>
            </a:r>
          </a:p>
        </p:txBody>
      </p:sp>
      <p:pic>
        <p:nvPicPr>
          <p:cNvPr id="11" name="图片 10"/>
          <p:cNvPicPr>
            <a:picLocks noChangeAspect="1"/>
          </p:cNvPicPr>
          <p:nvPr/>
        </p:nvPicPr>
        <p:blipFill>
          <a:blip r:embed="rId5"/>
          <a:stretch>
            <a:fillRect/>
          </a:stretch>
        </p:blipFill>
        <p:spPr>
          <a:xfrm>
            <a:off x="6156150" y="3915296"/>
            <a:ext cx="4417986" cy="2301586"/>
          </a:xfrm>
          <a:prstGeom prst="rect">
            <a:avLst/>
          </a:prstGeom>
        </p:spPr>
      </p:pic>
      <p:pic>
        <p:nvPicPr>
          <p:cNvPr id="5" name="图片 4"/>
          <p:cNvPicPr>
            <a:picLocks noChangeAspect="1"/>
          </p:cNvPicPr>
          <p:nvPr/>
        </p:nvPicPr>
        <p:blipFill>
          <a:blip r:embed="rId6"/>
          <a:stretch>
            <a:fillRect/>
          </a:stretch>
        </p:blipFill>
        <p:spPr>
          <a:xfrm>
            <a:off x="292308" y="1304143"/>
            <a:ext cx="5194092" cy="5283961"/>
          </a:xfrm>
          <a:prstGeom prst="rect">
            <a:avLst/>
          </a:prstGeom>
        </p:spPr>
      </p:pic>
    </p:spTree>
    <p:extLst>
      <p:ext uri="{BB962C8B-B14F-4D97-AF65-F5344CB8AC3E}">
        <p14:creationId xmlns:p14="http://schemas.microsoft.com/office/powerpoint/2010/main" val="3416572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8D9714AD-10AE-4F59-811A-D2A2197EA45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幻灯片" r:id="rId3" imgW="415" imgH="416" progId="TCLayout.ActiveDocument.1">
                  <p:embed/>
                </p:oleObj>
              </mc:Choice>
              <mc:Fallback>
                <p:oleObj name="think-cell 幻灯片" r:id="rId3" imgW="415" imgH="416" progId="TCLayout.ActiveDocument.1">
                  <p:embed/>
                  <p:pic>
                    <p:nvPicPr>
                      <p:cNvPr id="3" name="对象 2" hidden="1">
                        <a:extLst>
                          <a:ext uri="{FF2B5EF4-FFF2-40B4-BE49-F238E27FC236}">
                            <a16:creationId xmlns:a16="http://schemas.microsoft.com/office/drawing/2014/main" id="{8D9714AD-10AE-4F59-811A-D2A2197EA45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标题 1"/>
          <p:cNvSpPr>
            <a:spLocks noGrp="1"/>
          </p:cNvSpPr>
          <p:nvPr>
            <p:ph type="title"/>
          </p:nvPr>
        </p:nvSpPr>
        <p:spPr>
          <a:xfrm>
            <a:off x="708152" y="249899"/>
            <a:ext cx="10024504" cy="641784"/>
          </a:xfrm>
        </p:spPr>
        <p:txBody>
          <a:bodyPr>
            <a:normAutofit/>
          </a:bodyPr>
          <a:lstStyle/>
          <a:p>
            <a:r>
              <a:rPr lang="en-US" altLang="zh-CN">
                <a:solidFill>
                  <a:srgbClr val="ED5408"/>
                </a:solidFill>
              </a:rPr>
              <a:t>Themis</a:t>
            </a:r>
            <a:r>
              <a:rPr lang="zh-CN" altLang="en-US">
                <a:solidFill>
                  <a:srgbClr val="ED5408"/>
                </a:solidFill>
              </a:rPr>
              <a:t>应用场景六：</a:t>
            </a:r>
            <a:r>
              <a:rPr lang="zh-CN" altLang="en-US"/>
              <a:t>联邦学习数据安全支持</a:t>
            </a:r>
          </a:p>
        </p:txBody>
      </p:sp>
      <p:sp>
        <p:nvSpPr>
          <p:cNvPr id="4" name="矩形 3"/>
          <p:cNvSpPr/>
          <p:nvPr/>
        </p:nvSpPr>
        <p:spPr>
          <a:xfrm>
            <a:off x="371475" y="1097597"/>
            <a:ext cx="11412538" cy="418447"/>
          </a:xfrm>
          <a:prstGeom prst="rect">
            <a:avLst/>
          </a:prstGeom>
          <a:solidFill>
            <a:schemeClr val="bg1"/>
          </a:solidFill>
          <a:ln>
            <a:solidFill>
              <a:srgbClr val="FE8637"/>
            </a:solidFill>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b="1">
                <a:solidFill>
                  <a:srgbClr val="ED5408"/>
                </a:solidFill>
              </a:rPr>
              <a:t>核心痛点：</a:t>
            </a:r>
            <a:r>
              <a:rPr lang="zh-CN" altLang="en-US">
                <a:solidFill>
                  <a:schemeClr val="tx1"/>
                </a:solidFill>
              </a:rPr>
              <a:t>联邦隐私计算目前通过传统加解密明文计算，无法完全保障数据安全</a:t>
            </a:r>
          </a:p>
        </p:txBody>
      </p:sp>
      <p:grpSp>
        <p:nvGrpSpPr>
          <p:cNvPr id="6" name="组合 5"/>
          <p:cNvGrpSpPr/>
          <p:nvPr/>
        </p:nvGrpSpPr>
        <p:grpSpPr>
          <a:xfrm>
            <a:off x="371475" y="1836920"/>
            <a:ext cx="6433275" cy="1399635"/>
            <a:chOff x="371475" y="1856038"/>
            <a:chExt cx="6433275" cy="1399635"/>
          </a:xfrm>
        </p:grpSpPr>
        <p:sp>
          <p:nvSpPr>
            <p:cNvPr id="9" name="任意多边形 8"/>
            <p:cNvSpPr/>
            <p:nvPr/>
          </p:nvSpPr>
          <p:spPr>
            <a:xfrm>
              <a:off x="2002259" y="1856038"/>
              <a:ext cx="2287451" cy="502371"/>
            </a:xfrm>
            <a:custGeom>
              <a:avLst/>
              <a:gdLst>
                <a:gd name="connsiteX0" fmla="*/ 0 w 2287451"/>
                <a:gd name="connsiteY0" fmla="*/ 50237 h 502371"/>
                <a:gd name="connsiteX1" fmla="*/ 50237 w 2287451"/>
                <a:gd name="connsiteY1" fmla="*/ 0 h 502371"/>
                <a:gd name="connsiteX2" fmla="*/ 2237214 w 2287451"/>
                <a:gd name="connsiteY2" fmla="*/ 0 h 502371"/>
                <a:gd name="connsiteX3" fmla="*/ 2287451 w 2287451"/>
                <a:gd name="connsiteY3" fmla="*/ 50237 h 502371"/>
                <a:gd name="connsiteX4" fmla="*/ 2287451 w 2287451"/>
                <a:gd name="connsiteY4" fmla="*/ 452134 h 502371"/>
                <a:gd name="connsiteX5" fmla="*/ 2237214 w 2287451"/>
                <a:gd name="connsiteY5" fmla="*/ 502371 h 502371"/>
                <a:gd name="connsiteX6" fmla="*/ 50237 w 2287451"/>
                <a:gd name="connsiteY6" fmla="*/ 502371 h 502371"/>
                <a:gd name="connsiteX7" fmla="*/ 0 w 2287451"/>
                <a:gd name="connsiteY7" fmla="*/ 452134 h 502371"/>
                <a:gd name="connsiteX8" fmla="*/ 0 w 2287451"/>
                <a:gd name="connsiteY8" fmla="*/ 50237 h 502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87451" h="502371">
                  <a:moveTo>
                    <a:pt x="0" y="50237"/>
                  </a:moveTo>
                  <a:cubicBezTo>
                    <a:pt x="0" y="22492"/>
                    <a:pt x="22492" y="0"/>
                    <a:pt x="50237" y="0"/>
                  </a:cubicBezTo>
                  <a:lnTo>
                    <a:pt x="2237214" y="0"/>
                  </a:lnTo>
                  <a:cubicBezTo>
                    <a:pt x="2264959" y="0"/>
                    <a:pt x="2287451" y="22492"/>
                    <a:pt x="2287451" y="50237"/>
                  </a:cubicBezTo>
                  <a:lnTo>
                    <a:pt x="2287451" y="452134"/>
                  </a:lnTo>
                  <a:cubicBezTo>
                    <a:pt x="2287451" y="479879"/>
                    <a:pt x="2264959" y="502371"/>
                    <a:pt x="2237214" y="502371"/>
                  </a:cubicBezTo>
                  <a:lnTo>
                    <a:pt x="50237" y="502371"/>
                  </a:lnTo>
                  <a:cubicBezTo>
                    <a:pt x="22492" y="502371"/>
                    <a:pt x="0" y="479879"/>
                    <a:pt x="0" y="452134"/>
                  </a:cubicBezTo>
                  <a:lnTo>
                    <a:pt x="0" y="50237"/>
                  </a:lnTo>
                  <a:close/>
                </a:path>
              </a:pathLst>
            </a:custGeom>
          </p:spPr>
          <p:style>
            <a:lnRef idx="0">
              <a:schemeClr val="accent2"/>
            </a:lnRef>
            <a:fillRef idx="3">
              <a:schemeClr val="accent2"/>
            </a:fillRef>
            <a:effectRef idx="3">
              <a:schemeClr val="accent2"/>
            </a:effectRef>
            <a:fontRef idx="minor">
              <a:schemeClr val="lt1"/>
            </a:fontRef>
          </p:style>
          <p:txBody>
            <a:bodyPr spcFirstLastPara="0" vert="horz" wrap="square" lIns="83294" tIns="83294" rIns="83294" bIns="83294" numCol="1" spcCol="1270" anchor="ctr" anchorCtr="0">
              <a:noAutofit/>
            </a:bodyPr>
            <a:lstStyle/>
            <a:p>
              <a:pPr lvl="0" algn="ctr" defTabSz="800100">
                <a:lnSpc>
                  <a:spcPct val="90000"/>
                </a:lnSpc>
                <a:spcBef>
                  <a:spcPct val="0"/>
                </a:spcBef>
                <a:spcAft>
                  <a:spcPct val="35000"/>
                </a:spcAft>
              </a:pPr>
              <a:r>
                <a:rPr lang="en-US" altLang="zh-CN" sz="1800" kern="1200" dirty="0"/>
                <a:t>Themis-</a:t>
              </a:r>
              <a:r>
                <a:rPr lang="zh-CN" altLang="en-US" sz="1800" kern="1200" dirty="0"/>
                <a:t>联邦计算版</a:t>
              </a:r>
            </a:p>
          </p:txBody>
        </p:sp>
        <p:sp>
          <p:nvSpPr>
            <p:cNvPr id="11" name="任意多边形 10"/>
            <p:cNvSpPr/>
            <p:nvPr/>
          </p:nvSpPr>
          <p:spPr>
            <a:xfrm>
              <a:off x="371475" y="2756977"/>
              <a:ext cx="1352593" cy="489251"/>
            </a:xfrm>
            <a:custGeom>
              <a:avLst/>
              <a:gdLst>
                <a:gd name="connsiteX0" fmla="*/ 0 w 1352593"/>
                <a:gd name="connsiteY0" fmla="*/ 48925 h 489251"/>
                <a:gd name="connsiteX1" fmla="*/ 48925 w 1352593"/>
                <a:gd name="connsiteY1" fmla="*/ 0 h 489251"/>
                <a:gd name="connsiteX2" fmla="*/ 1303668 w 1352593"/>
                <a:gd name="connsiteY2" fmla="*/ 0 h 489251"/>
                <a:gd name="connsiteX3" fmla="*/ 1352593 w 1352593"/>
                <a:gd name="connsiteY3" fmla="*/ 48925 h 489251"/>
                <a:gd name="connsiteX4" fmla="*/ 1352593 w 1352593"/>
                <a:gd name="connsiteY4" fmla="*/ 440326 h 489251"/>
                <a:gd name="connsiteX5" fmla="*/ 1303668 w 1352593"/>
                <a:gd name="connsiteY5" fmla="*/ 489251 h 489251"/>
                <a:gd name="connsiteX6" fmla="*/ 48925 w 1352593"/>
                <a:gd name="connsiteY6" fmla="*/ 489251 h 489251"/>
                <a:gd name="connsiteX7" fmla="*/ 0 w 1352593"/>
                <a:gd name="connsiteY7" fmla="*/ 440326 h 489251"/>
                <a:gd name="connsiteX8" fmla="*/ 0 w 1352593"/>
                <a:gd name="connsiteY8" fmla="*/ 48925 h 489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593" h="489251">
                  <a:moveTo>
                    <a:pt x="0" y="48925"/>
                  </a:moveTo>
                  <a:cubicBezTo>
                    <a:pt x="0" y="21904"/>
                    <a:pt x="21904" y="0"/>
                    <a:pt x="48925" y="0"/>
                  </a:cubicBezTo>
                  <a:lnTo>
                    <a:pt x="1303668" y="0"/>
                  </a:lnTo>
                  <a:cubicBezTo>
                    <a:pt x="1330689" y="0"/>
                    <a:pt x="1352593" y="21904"/>
                    <a:pt x="1352593" y="48925"/>
                  </a:cubicBezTo>
                  <a:lnTo>
                    <a:pt x="1352593" y="440326"/>
                  </a:lnTo>
                  <a:cubicBezTo>
                    <a:pt x="1352593" y="467347"/>
                    <a:pt x="1330689" y="489251"/>
                    <a:pt x="1303668" y="489251"/>
                  </a:cubicBezTo>
                  <a:lnTo>
                    <a:pt x="48925" y="489251"/>
                  </a:lnTo>
                  <a:cubicBezTo>
                    <a:pt x="21904" y="489251"/>
                    <a:pt x="0" y="467347"/>
                    <a:pt x="0" y="440326"/>
                  </a:cubicBezTo>
                  <a:lnTo>
                    <a:pt x="0" y="48925"/>
                  </a:lnTo>
                  <a:close/>
                </a:path>
              </a:pathLst>
            </a:custGeom>
          </p:spPr>
          <p:style>
            <a:lnRef idx="1">
              <a:schemeClr val="accent3"/>
            </a:lnRef>
            <a:fillRef idx="2">
              <a:schemeClr val="accent3"/>
            </a:fillRef>
            <a:effectRef idx="1">
              <a:schemeClr val="accent3"/>
            </a:effectRef>
            <a:fontRef idx="minor">
              <a:schemeClr val="dk1"/>
            </a:fontRef>
          </p:style>
          <p:txBody>
            <a:bodyPr spcFirstLastPara="0" vert="horz" wrap="square" lIns="82910" tIns="82910" rIns="82910" bIns="82910" numCol="1" spcCol="1270" anchor="ctr" anchorCtr="0">
              <a:noAutofit/>
            </a:bodyPr>
            <a:lstStyle/>
            <a:p>
              <a:pPr lvl="0" algn="ctr" defTabSz="800100">
                <a:lnSpc>
                  <a:spcPct val="90000"/>
                </a:lnSpc>
                <a:spcBef>
                  <a:spcPct val="0"/>
                </a:spcBef>
                <a:spcAft>
                  <a:spcPct val="35000"/>
                </a:spcAft>
              </a:pPr>
              <a:r>
                <a:rPr lang="zh-CN" altLang="en-US" sz="1800" kern="1200" dirty="0"/>
                <a:t>在线建模</a:t>
              </a:r>
            </a:p>
          </p:txBody>
        </p:sp>
        <p:sp>
          <p:nvSpPr>
            <p:cNvPr id="17" name="任意多边形 16"/>
            <p:cNvSpPr/>
            <p:nvPr/>
          </p:nvSpPr>
          <p:spPr>
            <a:xfrm>
              <a:off x="3604382" y="2764296"/>
              <a:ext cx="1352593" cy="487826"/>
            </a:xfrm>
            <a:custGeom>
              <a:avLst/>
              <a:gdLst>
                <a:gd name="connsiteX0" fmla="*/ 0 w 1352593"/>
                <a:gd name="connsiteY0" fmla="*/ 48783 h 487826"/>
                <a:gd name="connsiteX1" fmla="*/ 48783 w 1352593"/>
                <a:gd name="connsiteY1" fmla="*/ 0 h 487826"/>
                <a:gd name="connsiteX2" fmla="*/ 1303810 w 1352593"/>
                <a:gd name="connsiteY2" fmla="*/ 0 h 487826"/>
                <a:gd name="connsiteX3" fmla="*/ 1352593 w 1352593"/>
                <a:gd name="connsiteY3" fmla="*/ 48783 h 487826"/>
                <a:gd name="connsiteX4" fmla="*/ 1352593 w 1352593"/>
                <a:gd name="connsiteY4" fmla="*/ 439043 h 487826"/>
                <a:gd name="connsiteX5" fmla="*/ 1303810 w 1352593"/>
                <a:gd name="connsiteY5" fmla="*/ 487826 h 487826"/>
                <a:gd name="connsiteX6" fmla="*/ 48783 w 1352593"/>
                <a:gd name="connsiteY6" fmla="*/ 487826 h 487826"/>
                <a:gd name="connsiteX7" fmla="*/ 0 w 1352593"/>
                <a:gd name="connsiteY7" fmla="*/ 439043 h 487826"/>
                <a:gd name="connsiteX8" fmla="*/ 0 w 1352593"/>
                <a:gd name="connsiteY8" fmla="*/ 48783 h 487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593" h="487826">
                  <a:moveTo>
                    <a:pt x="0" y="48783"/>
                  </a:moveTo>
                  <a:cubicBezTo>
                    <a:pt x="0" y="21841"/>
                    <a:pt x="21841" y="0"/>
                    <a:pt x="48783" y="0"/>
                  </a:cubicBezTo>
                  <a:lnTo>
                    <a:pt x="1303810" y="0"/>
                  </a:lnTo>
                  <a:cubicBezTo>
                    <a:pt x="1330752" y="0"/>
                    <a:pt x="1352593" y="21841"/>
                    <a:pt x="1352593" y="48783"/>
                  </a:cubicBezTo>
                  <a:lnTo>
                    <a:pt x="1352593" y="439043"/>
                  </a:lnTo>
                  <a:cubicBezTo>
                    <a:pt x="1352593" y="465985"/>
                    <a:pt x="1330752" y="487826"/>
                    <a:pt x="1303810" y="487826"/>
                  </a:cubicBezTo>
                  <a:lnTo>
                    <a:pt x="48783" y="487826"/>
                  </a:lnTo>
                  <a:cubicBezTo>
                    <a:pt x="21841" y="487826"/>
                    <a:pt x="0" y="465985"/>
                    <a:pt x="0" y="439043"/>
                  </a:cubicBezTo>
                  <a:lnTo>
                    <a:pt x="0" y="48783"/>
                  </a:lnTo>
                  <a:close/>
                </a:path>
              </a:pathLst>
            </a:custGeom>
          </p:spPr>
          <p:style>
            <a:lnRef idx="1">
              <a:schemeClr val="accent3"/>
            </a:lnRef>
            <a:fillRef idx="2">
              <a:schemeClr val="accent3"/>
            </a:fillRef>
            <a:effectRef idx="1">
              <a:schemeClr val="accent3"/>
            </a:effectRef>
            <a:fontRef idx="minor">
              <a:schemeClr val="dk1"/>
            </a:fontRef>
          </p:style>
          <p:txBody>
            <a:bodyPr spcFirstLastPara="0" vert="horz" wrap="square" lIns="82868" tIns="82868" rIns="82868" bIns="82868" numCol="1" spcCol="1270" anchor="ctr" anchorCtr="0">
              <a:noAutofit/>
            </a:bodyPr>
            <a:lstStyle/>
            <a:p>
              <a:pPr lvl="0" algn="ctr" defTabSz="800100">
                <a:lnSpc>
                  <a:spcPct val="90000"/>
                </a:lnSpc>
                <a:spcBef>
                  <a:spcPct val="0"/>
                </a:spcBef>
                <a:spcAft>
                  <a:spcPct val="35000"/>
                </a:spcAft>
              </a:pPr>
              <a:r>
                <a:rPr lang="zh-CN" altLang="en-US" sz="1800" kern="1200"/>
                <a:t>模型管</a:t>
              </a:r>
              <a:r>
                <a:rPr lang="zh-CN" altLang="en-US" sz="1800" kern="1200" dirty="0"/>
                <a:t>理</a:t>
              </a:r>
            </a:p>
          </p:txBody>
        </p:sp>
        <p:sp>
          <p:nvSpPr>
            <p:cNvPr id="19" name="任意多边形 18"/>
            <p:cNvSpPr/>
            <p:nvPr/>
          </p:nvSpPr>
          <p:spPr>
            <a:xfrm>
              <a:off x="5232929" y="2746106"/>
              <a:ext cx="1571821" cy="509567"/>
            </a:xfrm>
            <a:custGeom>
              <a:avLst/>
              <a:gdLst>
                <a:gd name="connsiteX0" fmla="*/ 0 w 1571821"/>
                <a:gd name="connsiteY0" fmla="*/ 50957 h 509567"/>
                <a:gd name="connsiteX1" fmla="*/ 50957 w 1571821"/>
                <a:gd name="connsiteY1" fmla="*/ 0 h 509567"/>
                <a:gd name="connsiteX2" fmla="*/ 1520864 w 1571821"/>
                <a:gd name="connsiteY2" fmla="*/ 0 h 509567"/>
                <a:gd name="connsiteX3" fmla="*/ 1571821 w 1571821"/>
                <a:gd name="connsiteY3" fmla="*/ 50957 h 509567"/>
                <a:gd name="connsiteX4" fmla="*/ 1571821 w 1571821"/>
                <a:gd name="connsiteY4" fmla="*/ 458610 h 509567"/>
                <a:gd name="connsiteX5" fmla="*/ 1520864 w 1571821"/>
                <a:gd name="connsiteY5" fmla="*/ 509567 h 509567"/>
                <a:gd name="connsiteX6" fmla="*/ 50957 w 1571821"/>
                <a:gd name="connsiteY6" fmla="*/ 509567 h 509567"/>
                <a:gd name="connsiteX7" fmla="*/ 0 w 1571821"/>
                <a:gd name="connsiteY7" fmla="*/ 458610 h 509567"/>
                <a:gd name="connsiteX8" fmla="*/ 0 w 1571821"/>
                <a:gd name="connsiteY8" fmla="*/ 50957 h 509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71821" h="509567">
                  <a:moveTo>
                    <a:pt x="0" y="50957"/>
                  </a:moveTo>
                  <a:cubicBezTo>
                    <a:pt x="0" y="22814"/>
                    <a:pt x="22814" y="0"/>
                    <a:pt x="50957" y="0"/>
                  </a:cubicBezTo>
                  <a:lnTo>
                    <a:pt x="1520864" y="0"/>
                  </a:lnTo>
                  <a:cubicBezTo>
                    <a:pt x="1549007" y="0"/>
                    <a:pt x="1571821" y="22814"/>
                    <a:pt x="1571821" y="50957"/>
                  </a:cubicBezTo>
                  <a:lnTo>
                    <a:pt x="1571821" y="458610"/>
                  </a:lnTo>
                  <a:cubicBezTo>
                    <a:pt x="1571821" y="486753"/>
                    <a:pt x="1549007" y="509567"/>
                    <a:pt x="1520864" y="509567"/>
                  </a:cubicBezTo>
                  <a:lnTo>
                    <a:pt x="50957" y="509567"/>
                  </a:lnTo>
                  <a:cubicBezTo>
                    <a:pt x="22814" y="509567"/>
                    <a:pt x="0" y="486753"/>
                    <a:pt x="0" y="458610"/>
                  </a:cubicBezTo>
                  <a:lnTo>
                    <a:pt x="0" y="50957"/>
                  </a:lnTo>
                  <a:close/>
                </a:path>
              </a:pathLst>
            </a:custGeom>
          </p:spPr>
          <p:style>
            <a:lnRef idx="1">
              <a:schemeClr val="accent3"/>
            </a:lnRef>
            <a:fillRef idx="2">
              <a:schemeClr val="accent3"/>
            </a:fillRef>
            <a:effectRef idx="1">
              <a:schemeClr val="accent3"/>
            </a:effectRef>
            <a:fontRef idx="minor">
              <a:schemeClr val="dk1"/>
            </a:fontRef>
          </p:style>
          <p:txBody>
            <a:bodyPr spcFirstLastPara="0" vert="horz" wrap="square" lIns="83505" tIns="83505" rIns="83505" bIns="83505" numCol="1" spcCol="1270" anchor="ctr" anchorCtr="0">
              <a:noAutofit/>
            </a:bodyPr>
            <a:lstStyle/>
            <a:p>
              <a:pPr lvl="0" algn="ctr" defTabSz="800100">
                <a:lnSpc>
                  <a:spcPct val="90000"/>
                </a:lnSpc>
                <a:spcBef>
                  <a:spcPct val="0"/>
                </a:spcBef>
                <a:spcAft>
                  <a:spcPct val="35000"/>
                </a:spcAft>
              </a:pPr>
              <a:r>
                <a:rPr lang="zh-CN" altLang="en-US" sz="1800" kern="1200" dirty="0"/>
                <a:t>模型授权管理</a:t>
              </a:r>
            </a:p>
          </p:txBody>
        </p:sp>
      </p:grpSp>
      <p:cxnSp>
        <p:nvCxnSpPr>
          <p:cNvPr id="23" name="肘形连接符 22"/>
          <p:cNvCxnSpPr/>
          <p:nvPr/>
        </p:nvCxnSpPr>
        <p:spPr>
          <a:xfrm rot="10800000" flipV="1">
            <a:off x="2619988" y="2339290"/>
            <a:ext cx="620766" cy="425005"/>
          </a:xfrm>
          <a:prstGeom prst="bentConnector3">
            <a:avLst>
              <a:gd name="adj1" fmla="val 995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肘形连接符 27"/>
          <p:cNvCxnSpPr/>
          <p:nvPr/>
        </p:nvCxnSpPr>
        <p:spPr>
          <a:xfrm rot="10800000" flipV="1">
            <a:off x="955964" y="2552256"/>
            <a:ext cx="2653348" cy="193849"/>
          </a:xfrm>
          <a:prstGeom prst="bentConnector3">
            <a:avLst>
              <a:gd name="adj1" fmla="val 99813"/>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96" name="图示 95"/>
          <p:cNvGraphicFramePr/>
          <p:nvPr/>
        </p:nvGraphicFramePr>
        <p:xfrm>
          <a:off x="6705205" y="2180080"/>
          <a:ext cx="5740400" cy="34417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98" name="文本框 97"/>
          <p:cNvSpPr txBox="1"/>
          <p:nvPr/>
        </p:nvSpPr>
        <p:spPr>
          <a:xfrm>
            <a:off x="6578205" y="1672080"/>
            <a:ext cx="1479550" cy="266227"/>
          </a:xfrm>
          <a:prstGeom prst="rect">
            <a:avLst/>
          </a:prstGeom>
          <a:noFill/>
        </p:spPr>
        <p:txBody>
          <a:bodyPr wrap="square" rtlCol="0">
            <a:spAutoFit/>
          </a:bodyPr>
          <a:lstStyle/>
          <a:p>
            <a:r>
              <a:rPr lang="zh-CN" altLang="en-US" b="1" dirty="0">
                <a:solidFill>
                  <a:srgbClr val="D16C35"/>
                </a:solidFill>
              </a:rPr>
              <a:t>模型授权流程说明</a:t>
            </a:r>
          </a:p>
        </p:txBody>
      </p:sp>
      <p:sp>
        <p:nvSpPr>
          <p:cNvPr id="99" name="文本框 98"/>
          <p:cNvSpPr txBox="1"/>
          <p:nvPr/>
        </p:nvSpPr>
        <p:spPr>
          <a:xfrm>
            <a:off x="371475" y="3568661"/>
            <a:ext cx="5849620" cy="3046988"/>
          </a:xfrm>
          <a:prstGeom prst="rect">
            <a:avLst/>
          </a:prstGeom>
          <a:noFill/>
        </p:spPr>
        <p:txBody>
          <a:bodyPr wrap="square" rtlCol="0" anchor="t">
            <a:spAutoFit/>
          </a:bodyPr>
          <a:lstStyle/>
          <a:p>
            <a:pPr>
              <a:lnSpc>
                <a:spcPct val="150000"/>
              </a:lnSpc>
            </a:pPr>
            <a:r>
              <a:rPr lang="en-US" altLang="zh-CN" sz="1600">
                <a:latin typeface="微软雅黑" panose="020B0503020204020204" charset="-122"/>
                <a:ea typeface="微软雅黑" panose="020B0503020204020204" charset="-122"/>
                <a:cs typeface="微软雅黑" panose="020B0503020204020204" charset="-122"/>
              </a:rPr>
              <a:t>Themis</a:t>
            </a:r>
            <a:r>
              <a:rPr lang="zh-CN" altLang="en-US" sz="1600">
                <a:latin typeface="微软雅黑" panose="020B0503020204020204" charset="-122"/>
                <a:ea typeface="微软雅黑" panose="020B0503020204020204" charset="-122"/>
                <a:cs typeface="微软雅黑" panose="020B0503020204020204" charset="-122"/>
              </a:rPr>
              <a:t>对联邦学习的支持：</a:t>
            </a:r>
            <a:endParaRPr lang="en-US" altLang="zh-CN" sz="160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1600">
                <a:latin typeface="微软雅黑" panose="020B0503020204020204" charset="-122"/>
                <a:ea typeface="微软雅黑" panose="020B0503020204020204" charset="-122"/>
                <a:cs typeface="微软雅黑" panose="020B0503020204020204" charset="-122"/>
              </a:rPr>
              <a:t>1</a:t>
            </a:r>
            <a:r>
              <a:rPr lang="zh-CN" altLang="en-US" sz="1600">
                <a:latin typeface="微软雅黑" panose="020B0503020204020204" charset="-122"/>
                <a:ea typeface="微软雅黑" panose="020B0503020204020204" charset="-122"/>
                <a:cs typeface="微软雅黑" panose="020B0503020204020204" charset="-122"/>
              </a:rPr>
              <a:t>、加密训练过程中，可分发</a:t>
            </a:r>
            <a:r>
              <a:rPr lang="en-US" altLang="zh-CN" sz="1600">
                <a:latin typeface="微软雅黑" panose="020B0503020204020204" charset="-122"/>
                <a:ea typeface="微软雅黑" panose="020B0503020204020204" charset="-122"/>
                <a:cs typeface="微软雅黑" panose="020B0503020204020204" charset="-122"/>
              </a:rPr>
              <a:t>CA</a:t>
            </a:r>
            <a:r>
              <a:rPr lang="zh-CN" altLang="en-US" sz="1600">
                <a:latin typeface="微软雅黑" panose="020B0503020204020204" charset="-122"/>
                <a:ea typeface="微软雅黑" panose="020B0503020204020204" charset="-122"/>
                <a:cs typeface="微软雅黑" panose="020B0503020204020204" charset="-122"/>
              </a:rPr>
              <a:t>证书公钥；</a:t>
            </a:r>
            <a:endParaRPr lang="en-US" altLang="zh-CN" sz="160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1600">
                <a:latin typeface="微软雅黑" panose="020B0503020204020204" charset="-122"/>
                <a:ea typeface="微软雅黑" panose="020B0503020204020204" charset="-122"/>
                <a:cs typeface="微软雅黑" panose="020B0503020204020204" charset="-122"/>
              </a:rPr>
              <a:t>2</a:t>
            </a:r>
            <a:r>
              <a:rPr lang="zh-CN" altLang="en-US" sz="1600">
                <a:latin typeface="微软雅黑" panose="020B0503020204020204" charset="-122"/>
                <a:ea typeface="微软雅黑" panose="020B0503020204020204" charset="-122"/>
                <a:cs typeface="微软雅黑" panose="020B0503020204020204" charset="-122"/>
              </a:rPr>
              <a:t>、在特征工程中，，</a:t>
            </a:r>
            <a:r>
              <a:rPr lang="en-US" altLang="zh-CN" sz="1600">
                <a:latin typeface="微软雅黑" panose="020B0503020204020204" charset="-122"/>
                <a:ea typeface="微软雅黑" panose="020B0503020204020204" charset="-122"/>
                <a:cs typeface="微软雅黑" panose="020B0503020204020204" charset="-122"/>
              </a:rPr>
              <a:t>B</a:t>
            </a:r>
            <a:r>
              <a:rPr lang="zh-CN" altLang="en-US" sz="1600">
                <a:latin typeface="微软雅黑" panose="020B0503020204020204" charset="-122"/>
                <a:ea typeface="微软雅黑" panose="020B0503020204020204" charset="-122"/>
                <a:cs typeface="微软雅黑" panose="020B0503020204020204" charset="-122"/>
              </a:rPr>
              <a:t>公司可通过同态加密向</a:t>
            </a:r>
            <a:r>
              <a:rPr lang="en-US" altLang="zh-CN" sz="1600">
                <a:latin typeface="微软雅黑" panose="020B0503020204020204" charset="-122"/>
                <a:ea typeface="微软雅黑" panose="020B0503020204020204" charset="-122"/>
                <a:cs typeface="微软雅黑" panose="020B0503020204020204" charset="-122"/>
              </a:rPr>
              <a:t>A</a:t>
            </a:r>
            <a:r>
              <a:rPr lang="zh-CN" altLang="en-US" sz="1600">
                <a:latin typeface="微软雅黑" panose="020B0503020204020204" charset="-122"/>
                <a:ea typeface="微软雅黑" panose="020B0503020204020204" charset="-122"/>
                <a:cs typeface="微软雅黑" panose="020B0503020204020204" charset="-122"/>
              </a:rPr>
              <a:t>公司传输有</a:t>
            </a:r>
            <a:r>
              <a:rPr lang="en-US" altLang="zh-CN" sz="1600">
                <a:latin typeface="微软雅黑" panose="020B0503020204020204" charset="-122"/>
                <a:ea typeface="微软雅黑" panose="020B0503020204020204" charset="-122"/>
                <a:cs typeface="微软雅黑" panose="020B0503020204020204" charset="-122"/>
              </a:rPr>
              <a:t>Y</a:t>
            </a:r>
            <a:r>
              <a:rPr lang="zh-CN" altLang="en-US" sz="1600">
                <a:latin typeface="微软雅黑" panose="020B0503020204020204" charset="-122"/>
                <a:ea typeface="微软雅黑" panose="020B0503020204020204" charset="-122"/>
                <a:cs typeface="微软雅黑" panose="020B0503020204020204" charset="-122"/>
              </a:rPr>
              <a:t>的密文数据；</a:t>
            </a:r>
            <a:r>
              <a:rPr lang="en-US" altLang="zh-CN" sz="1600">
                <a:latin typeface="微软雅黑" panose="020B0503020204020204" charset="-122"/>
                <a:ea typeface="微软雅黑" panose="020B0503020204020204" charset="-122"/>
                <a:cs typeface="微软雅黑" panose="020B0503020204020204" charset="-122"/>
              </a:rPr>
              <a:t>A</a:t>
            </a:r>
            <a:r>
              <a:rPr lang="zh-CN" altLang="en-US" sz="1600">
                <a:latin typeface="微软雅黑" panose="020B0503020204020204" charset="-122"/>
                <a:ea typeface="微软雅黑" panose="020B0503020204020204" charset="-122"/>
                <a:cs typeface="微软雅黑" panose="020B0503020204020204" charset="-122"/>
              </a:rPr>
              <a:t>公司可通过同态加法计算出</a:t>
            </a:r>
            <a:r>
              <a:rPr lang="en-US" altLang="zh-CN" sz="1600">
                <a:latin typeface="微软雅黑" panose="020B0503020204020204" charset="-122"/>
                <a:ea typeface="微软雅黑" panose="020B0503020204020204" charset="-122"/>
                <a:cs typeface="微软雅黑" panose="020B0503020204020204" charset="-122"/>
              </a:rPr>
              <a:t>WOE</a:t>
            </a:r>
            <a:r>
              <a:rPr lang="zh-CN" altLang="en-US" sz="1600">
                <a:latin typeface="微软雅黑" panose="020B0503020204020204" charset="-122"/>
                <a:ea typeface="微软雅黑" panose="020B0503020204020204" charset="-122"/>
                <a:cs typeface="微软雅黑" panose="020B0503020204020204" charset="-122"/>
              </a:rPr>
              <a:t>和</a:t>
            </a:r>
            <a:r>
              <a:rPr lang="en-US" altLang="zh-CN" sz="1600">
                <a:latin typeface="微软雅黑" panose="020B0503020204020204" charset="-122"/>
                <a:ea typeface="微软雅黑" panose="020B0503020204020204" charset="-122"/>
                <a:cs typeface="微软雅黑" panose="020B0503020204020204" charset="-122"/>
              </a:rPr>
              <a:t>IV</a:t>
            </a:r>
            <a:r>
              <a:rPr lang="zh-CN" altLang="en-US" sz="1600">
                <a:latin typeface="微软雅黑" panose="020B0503020204020204" charset="-122"/>
                <a:ea typeface="微软雅黑" panose="020B0503020204020204" charset="-122"/>
                <a:cs typeface="微软雅黑" panose="020B0503020204020204" charset="-122"/>
              </a:rPr>
              <a:t>值，该过程中</a:t>
            </a:r>
            <a:r>
              <a:rPr lang="en-US" altLang="zh-CN" sz="1600">
                <a:latin typeface="微软雅黑" panose="020B0503020204020204" charset="-122"/>
                <a:ea typeface="微软雅黑" panose="020B0503020204020204" charset="-122"/>
                <a:cs typeface="微软雅黑" panose="020B0503020204020204" charset="-122"/>
              </a:rPr>
              <a:t>B</a:t>
            </a:r>
            <a:r>
              <a:rPr lang="zh-CN" altLang="en-US" sz="1600">
                <a:latin typeface="微软雅黑" panose="020B0503020204020204" charset="-122"/>
                <a:ea typeface="微软雅黑" panose="020B0503020204020204" charset="-122"/>
                <a:cs typeface="微软雅黑" panose="020B0503020204020204" charset="-122"/>
              </a:rPr>
              <a:t>公司无明文数据传输和泄露；</a:t>
            </a:r>
            <a:endParaRPr lang="en-US" altLang="zh-CN" sz="160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1600">
                <a:latin typeface="微软雅黑" panose="020B0503020204020204" charset="-122"/>
                <a:ea typeface="微软雅黑" panose="020B0503020204020204" charset="-122"/>
                <a:cs typeface="微软雅黑" panose="020B0503020204020204" charset="-122"/>
              </a:rPr>
              <a:t>3</a:t>
            </a:r>
            <a:r>
              <a:rPr lang="zh-CN" altLang="en-US" sz="1600">
                <a:latin typeface="微软雅黑" panose="020B0503020204020204" charset="-122"/>
                <a:ea typeface="微软雅黑" panose="020B0503020204020204" charset="-122"/>
                <a:cs typeface="微软雅黑" panose="020B0503020204020204" charset="-122"/>
              </a:rPr>
              <a:t>、梯度和损失</a:t>
            </a:r>
            <a:r>
              <a:rPr lang="en-US" altLang="zh-CN" sz="1600">
                <a:latin typeface="微软雅黑" panose="020B0503020204020204" charset="-122"/>
                <a:ea typeface="微软雅黑" panose="020B0503020204020204" charset="-122"/>
                <a:cs typeface="微软雅黑" panose="020B0503020204020204" charset="-122"/>
              </a:rPr>
              <a:t>loss</a:t>
            </a:r>
            <a:r>
              <a:rPr lang="zh-CN" altLang="en-US" sz="1600">
                <a:latin typeface="微软雅黑" panose="020B0503020204020204" charset="-122"/>
                <a:ea typeface="微软雅黑" panose="020B0503020204020204" charset="-122"/>
                <a:cs typeface="微软雅黑" panose="020B0503020204020204" charset="-122"/>
              </a:rPr>
              <a:t>的计算可进行多项式展开，满足加法操作；通过同态加法计算，由多方共享的单边参数实现计算，确保无明文数据传输和泄露；</a:t>
            </a:r>
            <a:endParaRPr lang="zh-CN" altLang="en-US" sz="1600" dirty="0">
              <a:latin typeface="微软雅黑" panose="020B0503020204020204" charset="-122"/>
              <a:ea typeface="微软雅黑" panose="020B0503020204020204" charset="-122"/>
              <a:cs typeface="微软雅黑" panose="020B0503020204020204" charset="-122"/>
            </a:endParaRPr>
          </a:p>
        </p:txBody>
      </p:sp>
      <p:cxnSp>
        <p:nvCxnSpPr>
          <p:cNvPr id="18" name="肘形连接符 17"/>
          <p:cNvCxnSpPr/>
          <p:nvPr/>
        </p:nvCxnSpPr>
        <p:spPr>
          <a:xfrm>
            <a:off x="3044045" y="2552906"/>
            <a:ext cx="2960582" cy="169138"/>
          </a:xfrm>
          <a:prstGeom prst="bentConnector3">
            <a:avLst>
              <a:gd name="adj1" fmla="val 99417"/>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任意多边形 23"/>
          <p:cNvSpPr/>
          <p:nvPr/>
        </p:nvSpPr>
        <p:spPr>
          <a:xfrm>
            <a:off x="1943692" y="2749232"/>
            <a:ext cx="1352593" cy="487826"/>
          </a:xfrm>
          <a:custGeom>
            <a:avLst/>
            <a:gdLst>
              <a:gd name="connsiteX0" fmla="*/ 0 w 1352593"/>
              <a:gd name="connsiteY0" fmla="*/ 48783 h 487826"/>
              <a:gd name="connsiteX1" fmla="*/ 48783 w 1352593"/>
              <a:gd name="connsiteY1" fmla="*/ 0 h 487826"/>
              <a:gd name="connsiteX2" fmla="*/ 1303810 w 1352593"/>
              <a:gd name="connsiteY2" fmla="*/ 0 h 487826"/>
              <a:gd name="connsiteX3" fmla="*/ 1352593 w 1352593"/>
              <a:gd name="connsiteY3" fmla="*/ 48783 h 487826"/>
              <a:gd name="connsiteX4" fmla="*/ 1352593 w 1352593"/>
              <a:gd name="connsiteY4" fmla="*/ 439043 h 487826"/>
              <a:gd name="connsiteX5" fmla="*/ 1303810 w 1352593"/>
              <a:gd name="connsiteY5" fmla="*/ 487826 h 487826"/>
              <a:gd name="connsiteX6" fmla="*/ 48783 w 1352593"/>
              <a:gd name="connsiteY6" fmla="*/ 487826 h 487826"/>
              <a:gd name="connsiteX7" fmla="*/ 0 w 1352593"/>
              <a:gd name="connsiteY7" fmla="*/ 439043 h 487826"/>
              <a:gd name="connsiteX8" fmla="*/ 0 w 1352593"/>
              <a:gd name="connsiteY8" fmla="*/ 48783 h 487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593" h="487826">
                <a:moveTo>
                  <a:pt x="0" y="48783"/>
                </a:moveTo>
                <a:cubicBezTo>
                  <a:pt x="0" y="21841"/>
                  <a:pt x="21841" y="0"/>
                  <a:pt x="48783" y="0"/>
                </a:cubicBezTo>
                <a:lnTo>
                  <a:pt x="1303810" y="0"/>
                </a:lnTo>
                <a:cubicBezTo>
                  <a:pt x="1330752" y="0"/>
                  <a:pt x="1352593" y="21841"/>
                  <a:pt x="1352593" y="48783"/>
                </a:cubicBezTo>
                <a:lnTo>
                  <a:pt x="1352593" y="439043"/>
                </a:lnTo>
                <a:cubicBezTo>
                  <a:pt x="1352593" y="465985"/>
                  <a:pt x="1330752" y="487826"/>
                  <a:pt x="1303810" y="487826"/>
                </a:cubicBezTo>
                <a:lnTo>
                  <a:pt x="48783" y="487826"/>
                </a:lnTo>
                <a:cubicBezTo>
                  <a:pt x="21841" y="487826"/>
                  <a:pt x="0" y="465985"/>
                  <a:pt x="0" y="439043"/>
                </a:cubicBezTo>
                <a:lnTo>
                  <a:pt x="0" y="48783"/>
                </a:lnTo>
                <a:close/>
              </a:path>
            </a:pathLst>
          </a:custGeom>
        </p:spPr>
        <p:style>
          <a:lnRef idx="1">
            <a:schemeClr val="accent3"/>
          </a:lnRef>
          <a:fillRef idx="2">
            <a:schemeClr val="accent3"/>
          </a:fillRef>
          <a:effectRef idx="1">
            <a:schemeClr val="accent3"/>
          </a:effectRef>
          <a:fontRef idx="minor">
            <a:schemeClr val="dk1"/>
          </a:fontRef>
        </p:style>
        <p:txBody>
          <a:bodyPr spcFirstLastPara="0" vert="horz" wrap="square" lIns="82868" tIns="82868" rIns="82868" bIns="82868" numCol="1" spcCol="1270" anchor="ctr" anchorCtr="0">
            <a:noAutofit/>
          </a:bodyPr>
          <a:lstStyle/>
          <a:p>
            <a:pPr lvl="0" algn="ctr" defTabSz="800100">
              <a:lnSpc>
                <a:spcPct val="90000"/>
              </a:lnSpc>
              <a:spcBef>
                <a:spcPct val="0"/>
              </a:spcBef>
              <a:spcAft>
                <a:spcPct val="35000"/>
              </a:spcAft>
            </a:pPr>
            <a:r>
              <a:rPr lang="zh-CN" altLang="en-US" sz="1800" kern="1200"/>
              <a:t>训练协调</a:t>
            </a:r>
            <a:endParaRPr lang="zh-CN" altLang="en-US" sz="1800" kern="1200" dirty="0"/>
          </a:p>
        </p:txBody>
      </p:sp>
      <p:cxnSp>
        <p:nvCxnSpPr>
          <p:cNvPr id="29" name="肘形连接符 28"/>
          <p:cNvCxnSpPr/>
          <p:nvPr/>
        </p:nvCxnSpPr>
        <p:spPr>
          <a:xfrm rot="5400000">
            <a:off x="4231509" y="2643438"/>
            <a:ext cx="193386" cy="1009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2716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8D9714AD-10AE-4F59-811A-D2A2197EA45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幻灯片" r:id="rId3" imgW="415" imgH="416" progId="TCLayout.ActiveDocument.1">
                  <p:embed/>
                </p:oleObj>
              </mc:Choice>
              <mc:Fallback>
                <p:oleObj name="think-cell 幻灯片" r:id="rId3" imgW="415" imgH="416" progId="TCLayout.ActiveDocument.1">
                  <p:embed/>
                  <p:pic>
                    <p:nvPicPr>
                      <p:cNvPr id="3" name="对象 2" hidden="1">
                        <a:extLst>
                          <a:ext uri="{FF2B5EF4-FFF2-40B4-BE49-F238E27FC236}">
                            <a16:creationId xmlns:a16="http://schemas.microsoft.com/office/drawing/2014/main" id="{8D9714AD-10AE-4F59-811A-D2A2197EA45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标题 1"/>
          <p:cNvSpPr>
            <a:spLocks noGrp="1"/>
          </p:cNvSpPr>
          <p:nvPr>
            <p:ph type="title"/>
          </p:nvPr>
        </p:nvSpPr>
        <p:spPr>
          <a:xfrm>
            <a:off x="708152" y="249899"/>
            <a:ext cx="10024504" cy="641784"/>
          </a:xfrm>
        </p:spPr>
        <p:txBody>
          <a:bodyPr>
            <a:normAutofit/>
          </a:bodyPr>
          <a:lstStyle/>
          <a:p>
            <a:r>
              <a:rPr lang="en-US" altLang="zh-CN">
                <a:solidFill>
                  <a:srgbClr val="ED5408"/>
                </a:solidFill>
              </a:rPr>
              <a:t>Themis</a:t>
            </a:r>
            <a:r>
              <a:rPr lang="zh-CN" altLang="en-US">
                <a:solidFill>
                  <a:srgbClr val="ED5408"/>
                </a:solidFill>
              </a:rPr>
              <a:t>应用场景七：</a:t>
            </a:r>
            <a:r>
              <a:rPr lang="zh-CN" altLang="en-US"/>
              <a:t>区块链密文计算支持</a:t>
            </a:r>
          </a:p>
        </p:txBody>
      </p:sp>
      <p:sp>
        <p:nvSpPr>
          <p:cNvPr id="32" name="Title 3"/>
          <p:cNvSpPr>
            <a:spLocks noGrp="1"/>
          </p:cNvSpPr>
          <p:nvPr/>
        </p:nvSpPr>
        <p:spPr>
          <a:xfrm>
            <a:off x="2864647" y="2330196"/>
            <a:ext cx="1150835" cy="520700"/>
          </a:xfrm>
          <a:custGeom>
            <a:avLst/>
            <a:gdLst/>
            <a:ahLst/>
            <a:cxnLst/>
            <a:rect l="0" t="0" r="0" b="0"/>
            <a:pathLst>
              <a:path w="901700" h="520700">
                <a:moveTo>
                  <a:pt x="865497" y="514174"/>
                </a:moveTo>
                <a:lnTo>
                  <a:pt x="40416" y="514174"/>
                </a:lnTo>
                <a:cubicBezTo>
                  <a:pt x="20617" y="514174"/>
                  <a:pt x="4424" y="497982"/>
                  <a:pt x="4424" y="478183"/>
                </a:cubicBezTo>
                <a:lnTo>
                  <a:pt x="4424" y="46180"/>
                </a:lnTo>
                <a:cubicBezTo>
                  <a:pt x="4424" y="26380"/>
                  <a:pt x="20617" y="10175"/>
                  <a:pt x="40416" y="10175"/>
                </a:cubicBezTo>
                <a:lnTo>
                  <a:pt x="865497" y="10175"/>
                </a:lnTo>
                <a:cubicBezTo>
                  <a:pt x="885296" y="10175"/>
                  <a:pt x="901489" y="26380"/>
                  <a:pt x="901489" y="46180"/>
                </a:cubicBezTo>
                <a:lnTo>
                  <a:pt x="901489" y="478183"/>
                </a:lnTo>
                <a:cubicBezTo>
                  <a:pt x="901489" y="497982"/>
                  <a:pt x="885296" y="514174"/>
                  <a:pt x="865497" y="514174"/>
                </a:cubicBezTo>
              </a:path>
            </a:pathLst>
          </a:custGeom>
          <a:solidFill>
            <a:srgbClr val="D16C35">
              <a:alpha val="100000"/>
            </a:srgbClr>
          </a:solidFill>
        </p:spPr>
        <p:txBody>
          <a:bodyPr wrap="none" lIns="0" tIns="0" rIns="0" bIns="0"/>
          <a:lstStyle/>
          <a:p>
            <a:pPr marL="101600">
              <a:lnSpc>
                <a:spcPts val="2600"/>
              </a:lnSpc>
            </a:pPr>
            <a:r>
              <a:rPr lang="zh-CN" altLang="en-US" sz="900">
                <a:solidFill>
                  <a:srgbClr val="FFFFFF"/>
                </a:solidFill>
                <a:latin typeface="微软雅黑" panose="020B0503020204020204" charset="-122"/>
                <a:ea typeface="微软雅黑" panose="020B0503020204020204" charset="-122"/>
              </a:rPr>
              <a:t>       深交所</a:t>
            </a:r>
            <a:endParaRPr sz="900">
              <a:solidFill>
                <a:srgbClr val="FFFFFF"/>
              </a:solidFill>
              <a:latin typeface="微软雅黑" panose="020B0503020204020204" charset="-122"/>
              <a:ea typeface="微软雅黑" panose="020B0503020204020204" charset="-122"/>
            </a:endParaRPr>
          </a:p>
        </p:txBody>
      </p:sp>
      <p:sp>
        <p:nvSpPr>
          <p:cNvPr id="34" name="Title 3"/>
          <p:cNvSpPr>
            <a:spLocks noGrp="1"/>
          </p:cNvSpPr>
          <p:nvPr/>
        </p:nvSpPr>
        <p:spPr>
          <a:xfrm>
            <a:off x="4066760" y="2336546"/>
            <a:ext cx="4763731" cy="520700"/>
          </a:xfrm>
          <a:custGeom>
            <a:avLst/>
            <a:gdLst/>
            <a:ahLst/>
            <a:cxnLst/>
            <a:rect l="0" t="0" r="0" b="0"/>
            <a:pathLst>
              <a:path w="4978400" h="520700">
                <a:moveTo>
                  <a:pt x="4965693" y="514174"/>
                </a:moveTo>
                <a:lnTo>
                  <a:pt x="4965693" y="510999"/>
                </a:lnTo>
                <a:lnTo>
                  <a:pt x="11639" y="510999"/>
                </a:lnTo>
                <a:lnTo>
                  <a:pt x="11639" y="13350"/>
                </a:lnTo>
                <a:lnTo>
                  <a:pt x="4962518" y="13350"/>
                </a:lnTo>
                <a:lnTo>
                  <a:pt x="4962518" y="514174"/>
                </a:lnTo>
                <a:lnTo>
                  <a:pt x="4965693" y="514174"/>
                </a:lnTo>
                <a:lnTo>
                  <a:pt x="4965693" y="510999"/>
                </a:lnTo>
                <a:lnTo>
                  <a:pt x="4965693" y="514174"/>
                </a:lnTo>
                <a:lnTo>
                  <a:pt x="4968868" y="514174"/>
                </a:lnTo>
                <a:lnTo>
                  <a:pt x="4968868" y="7000"/>
                </a:lnTo>
                <a:lnTo>
                  <a:pt x="5289" y="7000"/>
                </a:lnTo>
                <a:lnTo>
                  <a:pt x="5289" y="517349"/>
                </a:lnTo>
                <a:lnTo>
                  <a:pt x="4968868" y="517349"/>
                </a:lnTo>
                <a:lnTo>
                  <a:pt x="4968868" y="514174"/>
                </a:lnTo>
                <a:close/>
              </a:path>
            </a:pathLst>
          </a:custGeom>
          <a:solidFill>
            <a:srgbClr val="D16A34">
              <a:alpha val="100000"/>
            </a:srgbClr>
          </a:solidFill>
        </p:spPr>
        <p:txBody>
          <a:bodyPr wrap="none" lIns="0" tIns="0" rIns="0" bIns="0"/>
          <a:lstStyle/>
          <a:p>
            <a:endParaRPr/>
          </a:p>
        </p:txBody>
      </p:sp>
      <p:sp>
        <p:nvSpPr>
          <p:cNvPr id="37" name="Title 3"/>
          <p:cNvSpPr>
            <a:spLocks noGrp="1"/>
          </p:cNvSpPr>
          <p:nvPr/>
        </p:nvSpPr>
        <p:spPr>
          <a:xfrm>
            <a:off x="2764736" y="3486989"/>
            <a:ext cx="1048414" cy="1527365"/>
          </a:xfrm>
          <a:custGeom>
            <a:avLst/>
            <a:gdLst/>
            <a:ahLst/>
            <a:cxnLst/>
            <a:rect l="0" t="0" r="0" b="0"/>
            <a:pathLst>
              <a:path w="889000" h="800100">
                <a:moveTo>
                  <a:pt x="852797" y="793488"/>
                </a:moveTo>
                <a:lnTo>
                  <a:pt x="48696" y="793488"/>
                </a:lnTo>
                <a:cubicBezTo>
                  <a:pt x="28884" y="793488"/>
                  <a:pt x="12692" y="777295"/>
                  <a:pt x="12692" y="757496"/>
                </a:cubicBezTo>
                <a:lnTo>
                  <a:pt x="12692" y="48442"/>
                </a:lnTo>
                <a:cubicBezTo>
                  <a:pt x="12692" y="28643"/>
                  <a:pt x="28884" y="12438"/>
                  <a:pt x="48696" y="12438"/>
                </a:cubicBezTo>
                <a:lnTo>
                  <a:pt x="852797" y="12438"/>
                </a:lnTo>
                <a:cubicBezTo>
                  <a:pt x="872596" y="12438"/>
                  <a:pt x="888789" y="28643"/>
                  <a:pt x="888789" y="48442"/>
                </a:cubicBezTo>
                <a:lnTo>
                  <a:pt x="888789" y="757496"/>
                </a:lnTo>
                <a:cubicBezTo>
                  <a:pt x="888789" y="777295"/>
                  <a:pt x="872596" y="793488"/>
                  <a:pt x="852797" y="793488"/>
                </a:cubicBezTo>
              </a:path>
            </a:pathLst>
          </a:custGeom>
          <a:solidFill>
            <a:srgbClr val="D16C35">
              <a:alpha val="100000"/>
            </a:srgbClr>
          </a:solidFill>
        </p:spPr>
        <p:txBody>
          <a:bodyPr wrap="none" lIns="0" tIns="0" rIns="0" bIns="0"/>
          <a:lstStyle/>
          <a:p>
            <a:pPr marL="152400">
              <a:lnSpc>
                <a:spcPts val="3700"/>
              </a:lnSpc>
            </a:pPr>
            <a:r>
              <a:rPr lang="zh-CN" altLang="en-US" sz="900">
                <a:solidFill>
                  <a:srgbClr val="FFFFFF"/>
                </a:solidFill>
                <a:latin typeface="微软雅黑" panose="020B0503020204020204" charset="-122"/>
                <a:ea typeface="微软雅黑" panose="020B0503020204020204" charset="-122"/>
              </a:rPr>
              <a:t>     </a:t>
            </a:r>
            <a:endParaRPr sz="900">
              <a:solidFill>
                <a:srgbClr val="FFFFFF"/>
              </a:solidFill>
              <a:latin typeface="微软雅黑" panose="020B0503020204020204" charset="-122"/>
              <a:ea typeface="微软雅黑" panose="020B0503020204020204" charset="-122"/>
            </a:endParaRPr>
          </a:p>
        </p:txBody>
      </p:sp>
      <p:sp>
        <p:nvSpPr>
          <p:cNvPr id="38" name="Title 3"/>
          <p:cNvSpPr>
            <a:spLocks noGrp="1"/>
          </p:cNvSpPr>
          <p:nvPr/>
        </p:nvSpPr>
        <p:spPr>
          <a:xfrm>
            <a:off x="2695159" y="3304707"/>
            <a:ext cx="6387882" cy="2063239"/>
          </a:xfrm>
          <a:custGeom>
            <a:avLst/>
            <a:gdLst/>
            <a:ahLst/>
            <a:cxnLst/>
            <a:rect l="0" t="0" r="0" b="0"/>
            <a:pathLst>
              <a:path w="4965700" h="749300">
                <a:moveTo>
                  <a:pt x="4952993" y="742688"/>
                </a:moveTo>
                <a:lnTo>
                  <a:pt x="4952993" y="739513"/>
                </a:lnTo>
                <a:lnTo>
                  <a:pt x="11626" y="739513"/>
                </a:lnTo>
                <a:lnTo>
                  <a:pt x="11626" y="13898"/>
                </a:lnTo>
                <a:lnTo>
                  <a:pt x="4949818" y="13898"/>
                </a:lnTo>
                <a:lnTo>
                  <a:pt x="4949818" y="742688"/>
                </a:lnTo>
                <a:lnTo>
                  <a:pt x="4952993" y="742688"/>
                </a:lnTo>
                <a:lnTo>
                  <a:pt x="4952993" y="739513"/>
                </a:lnTo>
                <a:lnTo>
                  <a:pt x="4952993" y="742688"/>
                </a:lnTo>
                <a:lnTo>
                  <a:pt x="4956168" y="742688"/>
                </a:lnTo>
                <a:lnTo>
                  <a:pt x="4956168" y="7548"/>
                </a:lnTo>
                <a:lnTo>
                  <a:pt x="5289" y="7548"/>
                </a:lnTo>
                <a:lnTo>
                  <a:pt x="5289" y="745863"/>
                </a:lnTo>
                <a:lnTo>
                  <a:pt x="4956168" y="745863"/>
                </a:lnTo>
                <a:lnTo>
                  <a:pt x="4956168" y="742688"/>
                </a:lnTo>
                <a:close/>
              </a:path>
            </a:pathLst>
          </a:custGeom>
          <a:noFill/>
          <a:ln>
            <a:solidFill>
              <a:schemeClr val="tx1"/>
            </a:solidFill>
            <a:prstDash val="sysDot"/>
          </a:ln>
        </p:spPr>
        <p:txBody>
          <a:bodyPr wrap="none" lIns="0" tIns="0" rIns="0" bIns="0"/>
          <a:lstStyle/>
          <a:p>
            <a:endParaRPr/>
          </a:p>
        </p:txBody>
      </p:sp>
      <p:sp>
        <p:nvSpPr>
          <p:cNvPr id="43" name="Title 3"/>
          <p:cNvSpPr>
            <a:spLocks noGrp="1"/>
          </p:cNvSpPr>
          <p:nvPr/>
        </p:nvSpPr>
        <p:spPr>
          <a:xfrm rot="10800000">
            <a:off x="4221374" y="2865119"/>
            <a:ext cx="1499029" cy="513023"/>
          </a:xfrm>
          <a:custGeom>
            <a:avLst/>
            <a:gdLst/>
            <a:ahLst/>
            <a:cxnLst/>
            <a:rect l="0" t="0" r="0" b="0"/>
            <a:pathLst>
              <a:path w="1790700" h="381000">
                <a:moveTo>
                  <a:pt x="445504" y="184533"/>
                </a:moveTo>
                <a:lnTo>
                  <a:pt x="445504" y="378208"/>
                </a:lnTo>
                <a:lnTo>
                  <a:pt x="1340854" y="378208"/>
                </a:lnTo>
                <a:lnTo>
                  <a:pt x="1340854" y="184533"/>
                </a:lnTo>
                <a:lnTo>
                  <a:pt x="1779004" y="184533"/>
                </a:lnTo>
                <a:lnTo>
                  <a:pt x="893179" y="3558"/>
                </a:lnTo>
                <a:lnTo>
                  <a:pt x="10529" y="184533"/>
                </a:lnTo>
                <a:cubicBezTo>
                  <a:pt x="10529" y="184533"/>
                  <a:pt x="459792" y="198821"/>
                  <a:pt x="445504" y="184533"/>
                </a:cubicBezTo>
              </a:path>
            </a:pathLst>
          </a:custGeom>
          <a:solidFill>
            <a:srgbClr val="D16C35">
              <a:alpha val="100000"/>
            </a:srgbClr>
          </a:solidFill>
        </p:spPr>
        <p:txBody>
          <a:bodyPr wrap="none" lIns="0" tIns="0" rIns="0" bIns="0"/>
          <a:lstStyle/>
          <a:p>
            <a:pPr marL="584200">
              <a:lnSpc>
                <a:spcPts val="1700"/>
              </a:lnSpc>
            </a:pPr>
            <a:endParaRPr sz="900">
              <a:solidFill>
                <a:srgbClr val="FFFFFF"/>
              </a:solidFill>
              <a:latin typeface="微软雅黑" panose="020B0503020204020204" charset="-122"/>
              <a:ea typeface="微软雅黑" panose="020B0503020204020204" charset="-122"/>
            </a:endParaRPr>
          </a:p>
        </p:txBody>
      </p:sp>
      <p:sp>
        <p:nvSpPr>
          <p:cNvPr id="48" name="Title 3"/>
          <p:cNvSpPr>
            <a:spLocks noGrp="1"/>
          </p:cNvSpPr>
          <p:nvPr/>
        </p:nvSpPr>
        <p:spPr>
          <a:xfrm>
            <a:off x="7218892" y="2634256"/>
            <a:ext cx="515618" cy="88900"/>
          </a:xfrm>
          <a:prstGeom prst="rect">
            <a:avLst/>
          </a:prstGeom>
        </p:spPr>
        <p:txBody>
          <a:bodyPr wrap="none" lIns="0" tIns="0" rIns="0" bIns="0"/>
          <a:lstStyle/>
          <a:p>
            <a:pPr>
              <a:lnSpc>
                <a:spcPts val="200"/>
              </a:lnSpc>
            </a:pPr>
            <a:r>
              <a:rPr sz="900">
                <a:solidFill>
                  <a:srgbClr val="3F3837"/>
                </a:solidFill>
                <a:latin typeface="微软雅黑" panose="020B0503020204020204" charset="-122"/>
                <a:ea typeface="微软雅黑" panose="020B0503020204020204" charset="-122"/>
              </a:rPr>
              <a:t>…………</a:t>
            </a:r>
          </a:p>
        </p:txBody>
      </p:sp>
      <p:sp>
        <p:nvSpPr>
          <p:cNvPr id="72" name="Title 3"/>
          <p:cNvSpPr>
            <a:spLocks noGrp="1"/>
          </p:cNvSpPr>
          <p:nvPr/>
        </p:nvSpPr>
        <p:spPr>
          <a:xfrm>
            <a:off x="6911560" y="2933446"/>
            <a:ext cx="264420" cy="190500"/>
          </a:xfrm>
          <a:prstGeom prst="rect">
            <a:avLst/>
          </a:prstGeom>
        </p:spPr>
        <p:txBody>
          <a:bodyPr wrap="none" lIns="0" tIns="0" rIns="0" bIns="0"/>
          <a:lstStyle/>
          <a:p>
            <a:pPr>
              <a:lnSpc>
                <a:spcPts val="1200"/>
              </a:lnSpc>
            </a:pPr>
            <a:r>
              <a:rPr sz="900">
                <a:solidFill>
                  <a:srgbClr val="FFFFFF"/>
                </a:solidFill>
                <a:latin typeface="微软雅黑" panose="020B0503020204020204" charset="-122"/>
                <a:ea typeface="微软雅黑" panose="020B0503020204020204" charset="-122"/>
              </a:rPr>
              <a:t>通</a:t>
            </a:r>
          </a:p>
        </p:txBody>
      </p:sp>
      <p:sp>
        <p:nvSpPr>
          <p:cNvPr id="73" name="Title 3"/>
          <p:cNvSpPr>
            <a:spLocks noGrp="1"/>
          </p:cNvSpPr>
          <p:nvPr/>
        </p:nvSpPr>
        <p:spPr>
          <a:xfrm>
            <a:off x="7635460" y="2933446"/>
            <a:ext cx="264420" cy="190500"/>
          </a:xfrm>
          <a:prstGeom prst="rect">
            <a:avLst/>
          </a:prstGeom>
        </p:spPr>
        <p:txBody>
          <a:bodyPr wrap="none" lIns="0" tIns="0" rIns="0" bIns="0"/>
          <a:lstStyle/>
          <a:p>
            <a:pPr>
              <a:lnSpc>
                <a:spcPts val="1200"/>
              </a:lnSpc>
            </a:pPr>
            <a:r>
              <a:rPr sz="900">
                <a:solidFill>
                  <a:srgbClr val="FFFFFF"/>
                </a:solidFill>
                <a:latin typeface="微软雅黑" panose="020B0503020204020204" charset="-122"/>
                <a:ea typeface="微软雅黑" panose="020B0503020204020204" charset="-122"/>
              </a:rPr>
              <a:t>份</a:t>
            </a:r>
          </a:p>
        </p:txBody>
      </p:sp>
      <p:sp>
        <p:nvSpPr>
          <p:cNvPr id="102" name="Title 3"/>
          <p:cNvSpPr>
            <a:spLocks noGrp="1"/>
          </p:cNvSpPr>
          <p:nvPr/>
        </p:nvSpPr>
        <p:spPr>
          <a:xfrm>
            <a:off x="685994" y="2223698"/>
            <a:ext cx="933003" cy="4256119"/>
          </a:xfrm>
          <a:custGeom>
            <a:avLst/>
            <a:gdLst/>
            <a:ahLst/>
            <a:cxnLst/>
            <a:rect l="0" t="0" r="0" b="0"/>
            <a:pathLst>
              <a:path w="901700" h="520700">
                <a:moveTo>
                  <a:pt x="865497" y="514174"/>
                </a:moveTo>
                <a:lnTo>
                  <a:pt x="40416" y="514174"/>
                </a:lnTo>
                <a:cubicBezTo>
                  <a:pt x="20617" y="514174"/>
                  <a:pt x="4424" y="497982"/>
                  <a:pt x="4424" y="478183"/>
                </a:cubicBezTo>
                <a:lnTo>
                  <a:pt x="4424" y="46180"/>
                </a:lnTo>
                <a:cubicBezTo>
                  <a:pt x="4424" y="26380"/>
                  <a:pt x="20617" y="10175"/>
                  <a:pt x="40416" y="10175"/>
                </a:cubicBezTo>
                <a:lnTo>
                  <a:pt x="865497" y="10175"/>
                </a:lnTo>
                <a:cubicBezTo>
                  <a:pt x="885296" y="10175"/>
                  <a:pt x="901489" y="26380"/>
                  <a:pt x="901489" y="46180"/>
                </a:cubicBezTo>
                <a:lnTo>
                  <a:pt x="901489" y="478183"/>
                </a:lnTo>
                <a:cubicBezTo>
                  <a:pt x="901489" y="497982"/>
                  <a:pt x="885296" y="514174"/>
                  <a:pt x="865497" y="514174"/>
                </a:cubicBezTo>
              </a:path>
            </a:pathLst>
          </a:custGeom>
          <a:solidFill>
            <a:srgbClr val="D16C35">
              <a:alpha val="100000"/>
            </a:srgbClr>
          </a:solidFill>
        </p:spPr>
        <p:txBody>
          <a:bodyPr wrap="none" lIns="0" tIns="0" rIns="0" bIns="0"/>
          <a:lstStyle/>
          <a:p>
            <a:pPr marL="101600">
              <a:lnSpc>
                <a:spcPts val="2600"/>
              </a:lnSpc>
            </a:pPr>
            <a:endParaRPr sz="900">
              <a:solidFill>
                <a:srgbClr val="FFFFFF"/>
              </a:solidFill>
              <a:latin typeface="微软雅黑" panose="020B0503020204020204" charset="-122"/>
              <a:ea typeface="微软雅黑" panose="020B0503020204020204" charset="-122"/>
            </a:endParaRPr>
          </a:p>
        </p:txBody>
      </p:sp>
      <p:sp>
        <p:nvSpPr>
          <p:cNvPr id="104" name="Title 3"/>
          <p:cNvSpPr>
            <a:spLocks noGrp="1"/>
          </p:cNvSpPr>
          <p:nvPr/>
        </p:nvSpPr>
        <p:spPr>
          <a:xfrm>
            <a:off x="2844497" y="5973159"/>
            <a:ext cx="1364574" cy="469900"/>
          </a:xfrm>
          <a:custGeom>
            <a:avLst/>
            <a:gdLst/>
            <a:ahLst/>
            <a:cxnLst/>
            <a:rect l="0" t="0" r="0" b="0"/>
            <a:pathLst>
              <a:path w="901700" h="520700">
                <a:moveTo>
                  <a:pt x="865497" y="514174"/>
                </a:moveTo>
                <a:lnTo>
                  <a:pt x="40416" y="514174"/>
                </a:lnTo>
                <a:cubicBezTo>
                  <a:pt x="20617" y="514174"/>
                  <a:pt x="4424" y="497982"/>
                  <a:pt x="4424" y="478183"/>
                </a:cubicBezTo>
                <a:lnTo>
                  <a:pt x="4424" y="46180"/>
                </a:lnTo>
                <a:cubicBezTo>
                  <a:pt x="4424" y="26380"/>
                  <a:pt x="20617" y="10175"/>
                  <a:pt x="40416" y="10175"/>
                </a:cubicBezTo>
                <a:lnTo>
                  <a:pt x="865497" y="10175"/>
                </a:lnTo>
                <a:cubicBezTo>
                  <a:pt x="885296" y="10175"/>
                  <a:pt x="901489" y="26380"/>
                  <a:pt x="901489" y="46180"/>
                </a:cubicBezTo>
                <a:lnTo>
                  <a:pt x="901489" y="478183"/>
                </a:lnTo>
                <a:cubicBezTo>
                  <a:pt x="901489" y="497982"/>
                  <a:pt x="885296" y="514174"/>
                  <a:pt x="865497" y="514174"/>
                </a:cubicBezTo>
              </a:path>
            </a:pathLst>
          </a:custGeom>
          <a:solidFill>
            <a:srgbClr val="D16C35">
              <a:alpha val="100000"/>
            </a:srgbClr>
          </a:solidFill>
        </p:spPr>
        <p:txBody>
          <a:bodyPr wrap="none" lIns="0" tIns="0" rIns="0" bIns="0"/>
          <a:lstStyle/>
          <a:p>
            <a:pPr marL="101600">
              <a:lnSpc>
                <a:spcPts val="2600"/>
              </a:lnSpc>
            </a:pPr>
            <a:r>
              <a:rPr lang="zh-CN" altLang="en-US" sz="900" dirty="0">
                <a:solidFill>
                  <a:srgbClr val="FFFFFF"/>
                </a:solidFill>
                <a:latin typeface="微软雅黑" panose="020B0503020204020204" charset="-122"/>
                <a:ea typeface="微软雅黑" panose="020B0503020204020204" charset="-122"/>
              </a:rPr>
              <a:t>         证券机构</a:t>
            </a:r>
            <a:endParaRPr sz="900" dirty="0">
              <a:solidFill>
                <a:srgbClr val="FFFFFF"/>
              </a:solidFill>
              <a:latin typeface="微软雅黑" panose="020B0503020204020204" charset="-122"/>
              <a:ea typeface="微软雅黑" panose="020B0503020204020204" charset="-122"/>
            </a:endParaRPr>
          </a:p>
        </p:txBody>
      </p:sp>
      <p:sp>
        <p:nvSpPr>
          <p:cNvPr id="105" name="Title 3"/>
          <p:cNvSpPr>
            <a:spLocks noGrp="1"/>
          </p:cNvSpPr>
          <p:nvPr/>
        </p:nvSpPr>
        <p:spPr>
          <a:xfrm>
            <a:off x="4333459" y="5947759"/>
            <a:ext cx="4653787" cy="520700"/>
          </a:xfrm>
          <a:custGeom>
            <a:avLst/>
            <a:gdLst/>
            <a:ahLst/>
            <a:cxnLst/>
            <a:rect l="0" t="0" r="0" b="0"/>
            <a:pathLst>
              <a:path w="4978400" h="520700">
                <a:moveTo>
                  <a:pt x="4965693" y="514174"/>
                </a:moveTo>
                <a:lnTo>
                  <a:pt x="4965693" y="510999"/>
                </a:lnTo>
                <a:lnTo>
                  <a:pt x="11639" y="510999"/>
                </a:lnTo>
                <a:lnTo>
                  <a:pt x="11639" y="13350"/>
                </a:lnTo>
                <a:lnTo>
                  <a:pt x="4962518" y="13350"/>
                </a:lnTo>
                <a:lnTo>
                  <a:pt x="4962518" y="514174"/>
                </a:lnTo>
                <a:lnTo>
                  <a:pt x="4965693" y="514174"/>
                </a:lnTo>
                <a:lnTo>
                  <a:pt x="4965693" y="510999"/>
                </a:lnTo>
                <a:lnTo>
                  <a:pt x="4965693" y="514174"/>
                </a:lnTo>
                <a:lnTo>
                  <a:pt x="4968868" y="514174"/>
                </a:lnTo>
                <a:lnTo>
                  <a:pt x="4968868" y="7000"/>
                </a:lnTo>
                <a:lnTo>
                  <a:pt x="5289" y="7000"/>
                </a:lnTo>
                <a:lnTo>
                  <a:pt x="5289" y="517349"/>
                </a:lnTo>
                <a:lnTo>
                  <a:pt x="4968868" y="517349"/>
                </a:lnTo>
                <a:lnTo>
                  <a:pt x="4968868" y="514174"/>
                </a:lnTo>
                <a:close/>
              </a:path>
            </a:pathLst>
          </a:custGeom>
          <a:solidFill>
            <a:srgbClr val="D16A34">
              <a:alpha val="100000"/>
            </a:srgbClr>
          </a:solidFill>
        </p:spPr>
        <p:txBody>
          <a:bodyPr wrap="none" lIns="0" tIns="0" rIns="0" bIns="0"/>
          <a:lstStyle/>
          <a:p>
            <a:endParaRPr/>
          </a:p>
        </p:txBody>
      </p:sp>
      <p:sp>
        <p:nvSpPr>
          <p:cNvPr id="107" name="Title 3"/>
          <p:cNvSpPr>
            <a:spLocks noGrp="1"/>
          </p:cNvSpPr>
          <p:nvPr/>
        </p:nvSpPr>
        <p:spPr>
          <a:xfrm>
            <a:off x="7874058" y="6227159"/>
            <a:ext cx="515618" cy="88900"/>
          </a:xfrm>
          <a:prstGeom prst="rect">
            <a:avLst/>
          </a:prstGeom>
        </p:spPr>
        <p:txBody>
          <a:bodyPr wrap="none" lIns="0" tIns="0" rIns="0" bIns="0"/>
          <a:lstStyle/>
          <a:p>
            <a:pPr>
              <a:lnSpc>
                <a:spcPts val="200"/>
              </a:lnSpc>
            </a:pPr>
            <a:r>
              <a:rPr sz="900">
                <a:solidFill>
                  <a:srgbClr val="3F3837"/>
                </a:solidFill>
                <a:latin typeface="微软雅黑" panose="020B0503020204020204" charset="-122"/>
                <a:ea typeface="微软雅黑" panose="020B0503020204020204" charset="-122"/>
              </a:rPr>
              <a:t>…………</a:t>
            </a:r>
          </a:p>
        </p:txBody>
      </p:sp>
      <p:sp>
        <p:nvSpPr>
          <p:cNvPr id="117" name="Title 3"/>
          <p:cNvSpPr>
            <a:spLocks noGrp="1"/>
          </p:cNvSpPr>
          <p:nvPr/>
        </p:nvSpPr>
        <p:spPr>
          <a:xfrm>
            <a:off x="853714" y="3969948"/>
            <a:ext cx="859364" cy="190500"/>
          </a:xfrm>
          <a:prstGeom prst="rect">
            <a:avLst/>
          </a:prstGeom>
        </p:spPr>
        <p:txBody>
          <a:bodyPr wrap="none" lIns="0" tIns="0" rIns="0" bIns="0"/>
          <a:lstStyle/>
          <a:p>
            <a:pPr>
              <a:lnSpc>
                <a:spcPts val="1200"/>
              </a:lnSpc>
            </a:pPr>
            <a:r>
              <a:rPr lang="en-US" sz="900">
                <a:solidFill>
                  <a:schemeClr val="bg1"/>
                </a:solidFill>
                <a:latin typeface="微软雅黑" panose="020B0503020204020204" charset="-122"/>
                <a:ea typeface="微软雅黑" panose="020B0503020204020204" charset="-122"/>
              </a:rPr>
              <a:t>T</a:t>
            </a:r>
            <a:r>
              <a:rPr lang="en-US" altLang="zh-CN" sz="900">
                <a:solidFill>
                  <a:schemeClr val="bg1"/>
                </a:solidFill>
                <a:latin typeface="微软雅黑" panose="020B0503020204020204" charset="-122"/>
                <a:ea typeface="微软雅黑" panose="020B0503020204020204" charset="-122"/>
              </a:rPr>
              <a:t>hemis</a:t>
            </a:r>
            <a:r>
              <a:rPr lang="zh-CN" altLang="en-US" sz="900">
                <a:solidFill>
                  <a:schemeClr val="bg1"/>
                </a:solidFill>
                <a:latin typeface="微软雅黑" panose="020B0503020204020204" charset="-122"/>
                <a:ea typeface="微软雅黑" panose="020B0503020204020204" charset="-122"/>
              </a:rPr>
              <a:t>平台</a:t>
            </a:r>
            <a:endParaRPr sz="900">
              <a:solidFill>
                <a:schemeClr val="bg1"/>
              </a:solidFill>
              <a:latin typeface="微软雅黑" panose="020B0503020204020204" charset="-122"/>
              <a:ea typeface="微软雅黑" panose="020B0503020204020204" charset="-122"/>
            </a:endParaRPr>
          </a:p>
        </p:txBody>
      </p:sp>
      <p:sp>
        <p:nvSpPr>
          <p:cNvPr id="118" name="Title 3"/>
          <p:cNvSpPr>
            <a:spLocks noGrp="1"/>
          </p:cNvSpPr>
          <p:nvPr/>
        </p:nvSpPr>
        <p:spPr>
          <a:xfrm>
            <a:off x="4667797" y="3474569"/>
            <a:ext cx="879565" cy="498853"/>
          </a:xfrm>
          <a:custGeom>
            <a:avLst/>
            <a:gdLst/>
            <a:ahLst/>
            <a:cxnLst/>
            <a:rect l="0" t="0" r="0" b="0"/>
            <a:pathLst>
              <a:path w="279400" h="215900">
                <a:moveTo>
                  <a:pt x="190946" y="52459"/>
                </a:moveTo>
                <a:cubicBezTo>
                  <a:pt x="187428" y="48954"/>
                  <a:pt x="181815" y="48687"/>
                  <a:pt x="177993" y="51875"/>
                </a:cubicBezTo>
                <a:lnTo>
                  <a:pt x="140388" y="83218"/>
                </a:lnTo>
                <a:lnTo>
                  <a:pt x="117019" y="59850"/>
                </a:lnTo>
                <a:cubicBezTo>
                  <a:pt x="113565" y="56396"/>
                  <a:pt x="108041" y="56078"/>
                  <a:pt x="104218" y="59139"/>
                </a:cubicBezTo>
                <a:lnTo>
                  <a:pt x="67261" y="88705"/>
                </a:lnTo>
                <a:cubicBezTo>
                  <a:pt x="63108" y="92032"/>
                  <a:pt x="62435" y="98090"/>
                  <a:pt x="65750" y="102230"/>
                </a:cubicBezTo>
                <a:cubicBezTo>
                  <a:pt x="69064" y="106371"/>
                  <a:pt x="75110" y="107057"/>
                  <a:pt x="79262" y="103729"/>
                </a:cubicBezTo>
                <a:lnTo>
                  <a:pt x="109514" y="79523"/>
                </a:lnTo>
                <a:lnTo>
                  <a:pt x="132996" y="103018"/>
                </a:lnTo>
                <a:cubicBezTo>
                  <a:pt x="136502" y="106548"/>
                  <a:pt x="142128" y="106802"/>
                  <a:pt x="145937" y="103615"/>
                </a:cubicBezTo>
                <a:lnTo>
                  <a:pt x="183555" y="72283"/>
                </a:lnTo>
                <a:lnTo>
                  <a:pt x="199519" y="88235"/>
                </a:lnTo>
                <a:cubicBezTo>
                  <a:pt x="203278" y="91994"/>
                  <a:pt x="209362" y="91994"/>
                  <a:pt x="213121" y="88235"/>
                </a:cubicBezTo>
                <a:cubicBezTo>
                  <a:pt x="216880" y="84476"/>
                  <a:pt x="216880" y="78392"/>
                  <a:pt x="213121" y="74646"/>
                </a:cubicBezTo>
                <a:close/>
                <a:moveTo>
                  <a:pt x="110225" y="170150"/>
                </a:moveTo>
                <a:cubicBezTo>
                  <a:pt x="110225" y="168181"/>
                  <a:pt x="111000" y="166315"/>
                  <a:pt x="112384" y="164918"/>
                </a:cubicBezTo>
                <a:cubicBezTo>
                  <a:pt x="113769" y="163533"/>
                  <a:pt x="115648" y="162759"/>
                  <a:pt x="117617" y="162759"/>
                </a:cubicBezTo>
                <a:lnTo>
                  <a:pt x="161965" y="162759"/>
                </a:lnTo>
                <a:cubicBezTo>
                  <a:pt x="166054" y="162759"/>
                  <a:pt x="169356" y="166061"/>
                  <a:pt x="169356" y="170150"/>
                </a:cubicBezTo>
                <a:cubicBezTo>
                  <a:pt x="169356" y="174227"/>
                  <a:pt x="166054" y="177541"/>
                  <a:pt x="161965" y="177541"/>
                </a:cubicBezTo>
                <a:lnTo>
                  <a:pt x="117617" y="177541"/>
                </a:lnTo>
                <a:cubicBezTo>
                  <a:pt x="113527" y="177541"/>
                  <a:pt x="110225" y="174227"/>
                  <a:pt x="110225" y="170150"/>
                </a:cubicBezTo>
                <a:moveTo>
                  <a:pt x="228500" y="147976"/>
                </a:moveTo>
                <a:lnTo>
                  <a:pt x="51094" y="147976"/>
                </a:lnTo>
                <a:lnTo>
                  <a:pt x="51094" y="14918"/>
                </a:lnTo>
                <a:lnTo>
                  <a:pt x="228500" y="14918"/>
                </a:lnTo>
                <a:close/>
                <a:moveTo>
                  <a:pt x="243537" y="177541"/>
                </a:moveTo>
                <a:lnTo>
                  <a:pt x="243537" y="11870"/>
                </a:lnTo>
                <a:cubicBezTo>
                  <a:pt x="243537" y="6447"/>
                  <a:pt x="239689" y="2015"/>
                  <a:pt x="234927" y="2015"/>
                </a:cubicBezTo>
                <a:lnTo>
                  <a:pt x="44896" y="2015"/>
                </a:lnTo>
                <a:cubicBezTo>
                  <a:pt x="40147" y="2015"/>
                  <a:pt x="36298" y="6409"/>
                  <a:pt x="36298" y="11870"/>
                </a:cubicBezTo>
                <a:lnTo>
                  <a:pt x="36298" y="177541"/>
                </a:lnTo>
                <a:lnTo>
                  <a:pt x="21516" y="177541"/>
                </a:lnTo>
                <a:cubicBezTo>
                  <a:pt x="13350" y="177541"/>
                  <a:pt x="6733" y="184158"/>
                  <a:pt x="6733" y="192324"/>
                </a:cubicBezTo>
                <a:lnTo>
                  <a:pt x="6733" y="197823"/>
                </a:lnTo>
                <a:cubicBezTo>
                  <a:pt x="6733" y="203246"/>
                  <a:pt x="10568" y="207691"/>
                  <a:pt x="15331" y="207691"/>
                </a:cubicBezTo>
                <a:lnTo>
                  <a:pt x="264086" y="207691"/>
                </a:lnTo>
                <a:cubicBezTo>
                  <a:pt x="268848" y="207691"/>
                  <a:pt x="272684" y="203297"/>
                  <a:pt x="272684" y="197823"/>
                </a:cubicBezTo>
                <a:lnTo>
                  <a:pt x="272684" y="192324"/>
                </a:lnTo>
                <a:cubicBezTo>
                  <a:pt x="272684" y="188400"/>
                  <a:pt x="271121" y="184641"/>
                  <a:pt x="268353" y="181859"/>
                </a:cubicBezTo>
                <a:cubicBezTo>
                  <a:pt x="265584" y="179103"/>
                  <a:pt x="261825" y="177541"/>
                  <a:pt x="257901" y="177541"/>
                </a:cubicBezTo>
                <a:close/>
              </a:path>
            </a:pathLst>
          </a:custGeom>
          <a:solidFill>
            <a:srgbClr val="E87A40">
              <a:alpha val="100000"/>
            </a:srgbClr>
          </a:solidFill>
        </p:spPr>
        <p:txBody>
          <a:bodyPr wrap="none" lIns="0" tIns="0" rIns="0" bIns="0"/>
          <a:lstStyle/>
          <a:p>
            <a:endParaRPr/>
          </a:p>
        </p:txBody>
      </p:sp>
      <p:sp>
        <p:nvSpPr>
          <p:cNvPr id="122" name="Title 3"/>
          <p:cNvSpPr>
            <a:spLocks noGrp="1"/>
          </p:cNvSpPr>
          <p:nvPr/>
        </p:nvSpPr>
        <p:spPr>
          <a:xfrm>
            <a:off x="4554584" y="4493770"/>
            <a:ext cx="879565" cy="498853"/>
          </a:xfrm>
          <a:custGeom>
            <a:avLst/>
            <a:gdLst/>
            <a:ahLst/>
            <a:cxnLst/>
            <a:rect l="0" t="0" r="0" b="0"/>
            <a:pathLst>
              <a:path w="279400" h="215900">
                <a:moveTo>
                  <a:pt x="190946" y="52459"/>
                </a:moveTo>
                <a:cubicBezTo>
                  <a:pt x="187428" y="48954"/>
                  <a:pt x="181815" y="48687"/>
                  <a:pt x="177993" y="51875"/>
                </a:cubicBezTo>
                <a:lnTo>
                  <a:pt x="140388" y="83218"/>
                </a:lnTo>
                <a:lnTo>
                  <a:pt x="117019" y="59850"/>
                </a:lnTo>
                <a:cubicBezTo>
                  <a:pt x="113565" y="56396"/>
                  <a:pt x="108041" y="56078"/>
                  <a:pt x="104218" y="59139"/>
                </a:cubicBezTo>
                <a:lnTo>
                  <a:pt x="67261" y="88705"/>
                </a:lnTo>
                <a:cubicBezTo>
                  <a:pt x="63108" y="92032"/>
                  <a:pt x="62435" y="98090"/>
                  <a:pt x="65750" y="102230"/>
                </a:cubicBezTo>
                <a:cubicBezTo>
                  <a:pt x="69064" y="106371"/>
                  <a:pt x="75110" y="107057"/>
                  <a:pt x="79262" y="103729"/>
                </a:cubicBezTo>
                <a:lnTo>
                  <a:pt x="109514" y="79523"/>
                </a:lnTo>
                <a:lnTo>
                  <a:pt x="132996" y="103018"/>
                </a:lnTo>
                <a:cubicBezTo>
                  <a:pt x="136502" y="106548"/>
                  <a:pt x="142128" y="106802"/>
                  <a:pt x="145937" y="103615"/>
                </a:cubicBezTo>
                <a:lnTo>
                  <a:pt x="183555" y="72283"/>
                </a:lnTo>
                <a:lnTo>
                  <a:pt x="199519" y="88235"/>
                </a:lnTo>
                <a:cubicBezTo>
                  <a:pt x="203278" y="91994"/>
                  <a:pt x="209362" y="91994"/>
                  <a:pt x="213121" y="88235"/>
                </a:cubicBezTo>
                <a:cubicBezTo>
                  <a:pt x="216880" y="84476"/>
                  <a:pt x="216880" y="78392"/>
                  <a:pt x="213121" y="74646"/>
                </a:cubicBezTo>
                <a:close/>
                <a:moveTo>
                  <a:pt x="110225" y="170150"/>
                </a:moveTo>
                <a:cubicBezTo>
                  <a:pt x="110225" y="168181"/>
                  <a:pt x="111000" y="166315"/>
                  <a:pt x="112384" y="164918"/>
                </a:cubicBezTo>
                <a:cubicBezTo>
                  <a:pt x="113769" y="163533"/>
                  <a:pt x="115648" y="162759"/>
                  <a:pt x="117617" y="162759"/>
                </a:cubicBezTo>
                <a:lnTo>
                  <a:pt x="161965" y="162759"/>
                </a:lnTo>
                <a:cubicBezTo>
                  <a:pt x="166054" y="162759"/>
                  <a:pt x="169356" y="166061"/>
                  <a:pt x="169356" y="170150"/>
                </a:cubicBezTo>
                <a:cubicBezTo>
                  <a:pt x="169356" y="174227"/>
                  <a:pt x="166054" y="177541"/>
                  <a:pt x="161965" y="177541"/>
                </a:cubicBezTo>
                <a:lnTo>
                  <a:pt x="117617" y="177541"/>
                </a:lnTo>
                <a:cubicBezTo>
                  <a:pt x="113527" y="177541"/>
                  <a:pt x="110225" y="174227"/>
                  <a:pt x="110225" y="170150"/>
                </a:cubicBezTo>
                <a:moveTo>
                  <a:pt x="228500" y="147976"/>
                </a:moveTo>
                <a:lnTo>
                  <a:pt x="51094" y="147976"/>
                </a:lnTo>
                <a:lnTo>
                  <a:pt x="51094" y="14918"/>
                </a:lnTo>
                <a:lnTo>
                  <a:pt x="228500" y="14918"/>
                </a:lnTo>
                <a:close/>
                <a:moveTo>
                  <a:pt x="243537" y="177541"/>
                </a:moveTo>
                <a:lnTo>
                  <a:pt x="243537" y="11870"/>
                </a:lnTo>
                <a:cubicBezTo>
                  <a:pt x="243537" y="6447"/>
                  <a:pt x="239689" y="2015"/>
                  <a:pt x="234927" y="2015"/>
                </a:cubicBezTo>
                <a:lnTo>
                  <a:pt x="44896" y="2015"/>
                </a:lnTo>
                <a:cubicBezTo>
                  <a:pt x="40147" y="2015"/>
                  <a:pt x="36298" y="6409"/>
                  <a:pt x="36298" y="11870"/>
                </a:cubicBezTo>
                <a:lnTo>
                  <a:pt x="36298" y="177541"/>
                </a:lnTo>
                <a:lnTo>
                  <a:pt x="21516" y="177541"/>
                </a:lnTo>
                <a:cubicBezTo>
                  <a:pt x="13350" y="177541"/>
                  <a:pt x="6733" y="184158"/>
                  <a:pt x="6733" y="192324"/>
                </a:cubicBezTo>
                <a:lnTo>
                  <a:pt x="6733" y="197823"/>
                </a:lnTo>
                <a:cubicBezTo>
                  <a:pt x="6733" y="203246"/>
                  <a:pt x="10568" y="207691"/>
                  <a:pt x="15331" y="207691"/>
                </a:cubicBezTo>
                <a:lnTo>
                  <a:pt x="264086" y="207691"/>
                </a:lnTo>
                <a:cubicBezTo>
                  <a:pt x="268848" y="207691"/>
                  <a:pt x="272684" y="203297"/>
                  <a:pt x="272684" y="197823"/>
                </a:cubicBezTo>
                <a:lnTo>
                  <a:pt x="272684" y="192324"/>
                </a:lnTo>
                <a:cubicBezTo>
                  <a:pt x="272684" y="188400"/>
                  <a:pt x="271121" y="184641"/>
                  <a:pt x="268353" y="181859"/>
                </a:cubicBezTo>
                <a:cubicBezTo>
                  <a:pt x="265584" y="179103"/>
                  <a:pt x="261825" y="177541"/>
                  <a:pt x="257901" y="177541"/>
                </a:cubicBezTo>
                <a:close/>
              </a:path>
            </a:pathLst>
          </a:custGeom>
          <a:solidFill>
            <a:srgbClr val="E87A40">
              <a:alpha val="100000"/>
            </a:srgbClr>
          </a:solidFill>
        </p:spPr>
        <p:txBody>
          <a:bodyPr wrap="none" lIns="0" tIns="0" rIns="0" bIns="0"/>
          <a:lstStyle/>
          <a:p>
            <a:endParaRPr/>
          </a:p>
        </p:txBody>
      </p:sp>
      <p:sp>
        <p:nvSpPr>
          <p:cNvPr id="123" name="Title 3"/>
          <p:cNvSpPr>
            <a:spLocks noGrp="1"/>
          </p:cNvSpPr>
          <p:nvPr/>
        </p:nvSpPr>
        <p:spPr>
          <a:xfrm>
            <a:off x="5725734" y="4489861"/>
            <a:ext cx="892676" cy="498853"/>
          </a:xfrm>
          <a:custGeom>
            <a:avLst/>
            <a:gdLst/>
            <a:ahLst/>
            <a:cxnLst/>
            <a:rect l="0" t="0" r="0" b="0"/>
            <a:pathLst>
              <a:path w="279400" h="215900">
                <a:moveTo>
                  <a:pt x="190946" y="52459"/>
                </a:moveTo>
                <a:cubicBezTo>
                  <a:pt x="187428" y="48954"/>
                  <a:pt x="181815" y="48687"/>
                  <a:pt x="177993" y="51875"/>
                </a:cubicBezTo>
                <a:lnTo>
                  <a:pt x="140388" y="83218"/>
                </a:lnTo>
                <a:lnTo>
                  <a:pt x="117019" y="59850"/>
                </a:lnTo>
                <a:cubicBezTo>
                  <a:pt x="113565" y="56396"/>
                  <a:pt x="108041" y="56078"/>
                  <a:pt x="104218" y="59139"/>
                </a:cubicBezTo>
                <a:lnTo>
                  <a:pt x="67261" y="88705"/>
                </a:lnTo>
                <a:cubicBezTo>
                  <a:pt x="63108" y="92032"/>
                  <a:pt x="62435" y="98090"/>
                  <a:pt x="65750" y="102230"/>
                </a:cubicBezTo>
                <a:cubicBezTo>
                  <a:pt x="69064" y="106371"/>
                  <a:pt x="75110" y="107057"/>
                  <a:pt x="79262" y="103729"/>
                </a:cubicBezTo>
                <a:lnTo>
                  <a:pt x="109514" y="79523"/>
                </a:lnTo>
                <a:lnTo>
                  <a:pt x="132996" y="103018"/>
                </a:lnTo>
                <a:cubicBezTo>
                  <a:pt x="136502" y="106548"/>
                  <a:pt x="142128" y="106802"/>
                  <a:pt x="145937" y="103615"/>
                </a:cubicBezTo>
                <a:lnTo>
                  <a:pt x="183555" y="72283"/>
                </a:lnTo>
                <a:lnTo>
                  <a:pt x="199519" y="88235"/>
                </a:lnTo>
                <a:cubicBezTo>
                  <a:pt x="203278" y="91994"/>
                  <a:pt x="209362" y="91994"/>
                  <a:pt x="213121" y="88235"/>
                </a:cubicBezTo>
                <a:cubicBezTo>
                  <a:pt x="216880" y="84476"/>
                  <a:pt x="216880" y="78392"/>
                  <a:pt x="213121" y="74646"/>
                </a:cubicBezTo>
                <a:close/>
                <a:moveTo>
                  <a:pt x="110225" y="170150"/>
                </a:moveTo>
                <a:cubicBezTo>
                  <a:pt x="110225" y="168181"/>
                  <a:pt x="111000" y="166315"/>
                  <a:pt x="112384" y="164918"/>
                </a:cubicBezTo>
                <a:cubicBezTo>
                  <a:pt x="113769" y="163533"/>
                  <a:pt x="115648" y="162759"/>
                  <a:pt x="117617" y="162759"/>
                </a:cubicBezTo>
                <a:lnTo>
                  <a:pt x="161965" y="162759"/>
                </a:lnTo>
                <a:cubicBezTo>
                  <a:pt x="166054" y="162759"/>
                  <a:pt x="169356" y="166061"/>
                  <a:pt x="169356" y="170150"/>
                </a:cubicBezTo>
                <a:cubicBezTo>
                  <a:pt x="169356" y="174227"/>
                  <a:pt x="166054" y="177541"/>
                  <a:pt x="161965" y="177541"/>
                </a:cubicBezTo>
                <a:lnTo>
                  <a:pt x="117617" y="177541"/>
                </a:lnTo>
                <a:cubicBezTo>
                  <a:pt x="113527" y="177541"/>
                  <a:pt x="110225" y="174227"/>
                  <a:pt x="110225" y="170150"/>
                </a:cubicBezTo>
                <a:moveTo>
                  <a:pt x="228500" y="147976"/>
                </a:moveTo>
                <a:lnTo>
                  <a:pt x="51094" y="147976"/>
                </a:lnTo>
                <a:lnTo>
                  <a:pt x="51094" y="14918"/>
                </a:lnTo>
                <a:lnTo>
                  <a:pt x="228500" y="14918"/>
                </a:lnTo>
                <a:close/>
                <a:moveTo>
                  <a:pt x="243537" y="177541"/>
                </a:moveTo>
                <a:lnTo>
                  <a:pt x="243537" y="11870"/>
                </a:lnTo>
                <a:cubicBezTo>
                  <a:pt x="243537" y="6447"/>
                  <a:pt x="239689" y="2015"/>
                  <a:pt x="234927" y="2015"/>
                </a:cubicBezTo>
                <a:lnTo>
                  <a:pt x="44896" y="2015"/>
                </a:lnTo>
                <a:cubicBezTo>
                  <a:pt x="40147" y="2015"/>
                  <a:pt x="36298" y="6409"/>
                  <a:pt x="36298" y="11870"/>
                </a:cubicBezTo>
                <a:lnTo>
                  <a:pt x="36298" y="177541"/>
                </a:lnTo>
                <a:lnTo>
                  <a:pt x="21516" y="177541"/>
                </a:lnTo>
                <a:cubicBezTo>
                  <a:pt x="13350" y="177541"/>
                  <a:pt x="6733" y="184158"/>
                  <a:pt x="6733" y="192324"/>
                </a:cubicBezTo>
                <a:lnTo>
                  <a:pt x="6733" y="197823"/>
                </a:lnTo>
                <a:cubicBezTo>
                  <a:pt x="6733" y="203246"/>
                  <a:pt x="10568" y="207691"/>
                  <a:pt x="15331" y="207691"/>
                </a:cubicBezTo>
                <a:lnTo>
                  <a:pt x="264086" y="207691"/>
                </a:lnTo>
                <a:cubicBezTo>
                  <a:pt x="268848" y="207691"/>
                  <a:pt x="272684" y="203297"/>
                  <a:pt x="272684" y="197823"/>
                </a:cubicBezTo>
                <a:lnTo>
                  <a:pt x="272684" y="192324"/>
                </a:lnTo>
                <a:cubicBezTo>
                  <a:pt x="272684" y="188400"/>
                  <a:pt x="271121" y="184641"/>
                  <a:pt x="268353" y="181859"/>
                </a:cubicBezTo>
                <a:cubicBezTo>
                  <a:pt x="265584" y="179103"/>
                  <a:pt x="261825" y="177541"/>
                  <a:pt x="257901" y="177541"/>
                </a:cubicBezTo>
                <a:close/>
              </a:path>
            </a:pathLst>
          </a:custGeom>
          <a:solidFill>
            <a:srgbClr val="E87A40">
              <a:alpha val="100000"/>
            </a:srgbClr>
          </a:solidFill>
        </p:spPr>
        <p:txBody>
          <a:bodyPr wrap="none" lIns="0" tIns="0" rIns="0" bIns="0"/>
          <a:lstStyle/>
          <a:p>
            <a:endParaRPr/>
          </a:p>
        </p:txBody>
      </p:sp>
      <p:sp>
        <p:nvSpPr>
          <p:cNvPr id="124" name="Title 3"/>
          <p:cNvSpPr>
            <a:spLocks noGrp="1"/>
          </p:cNvSpPr>
          <p:nvPr/>
        </p:nvSpPr>
        <p:spPr>
          <a:xfrm>
            <a:off x="6828417" y="4486403"/>
            <a:ext cx="910448" cy="498853"/>
          </a:xfrm>
          <a:custGeom>
            <a:avLst/>
            <a:gdLst/>
            <a:ahLst/>
            <a:cxnLst/>
            <a:rect l="0" t="0" r="0" b="0"/>
            <a:pathLst>
              <a:path w="279400" h="215900">
                <a:moveTo>
                  <a:pt x="190946" y="52459"/>
                </a:moveTo>
                <a:cubicBezTo>
                  <a:pt x="187428" y="48954"/>
                  <a:pt x="181815" y="48687"/>
                  <a:pt x="177993" y="51875"/>
                </a:cubicBezTo>
                <a:lnTo>
                  <a:pt x="140388" y="83218"/>
                </a:lnTo>
                <a:lnTo>
                  <a:pt x="117019" y="59850"/>
                </a:lnTo>
                <a:cubicBezTo>
                  <a:pt x="113565" y="56396"/>
                  <a:pt x="108041" y="56078"/>
                  <a:pt x="104218" y="59139"/>
                </a:cubicBezTo>
                <a:lnTo>
                  <a:pt x="67261" y="88705"/>
                </a:lnTo>
                <a:cubicBezTo>
                  <a:pt x="63108" y="92032"/>
                  <a:pt x="62435" y="98090"/>
                  <a:pt x="65750" y="102230"/>
                </a:cubicBezTo>
                <a:cubicBezTo>
                  <a:pt x="69064" y="106371"/>
                  <a:pt x="75110" y="107057"/>
                  <a:pt x="79262" y="103729"/>
                </a:cubicBezTo>
                <a:lnTo>
                  <a:pt x="109514" y="79523"/>
                </a:lnTo>
                <a:lnTo>
                  <a:pt x="132996" y="103018"/>
                </a:lnTo>
                <a:cubicBezTo>
                  <a:pt x="136502" y="106548"/>
                  <a:pt x="142128" y="106802"/>
                  <a:pt x="145937" y="103615"/>
                </a:cubicBezTo>
                <a:lnTo>
                  <a:pt x="183555" y="72283"/>
                </a:lnTo>
                <a:lnTo>
                  <a:pt x="199519" y="88235"/>
                </a:lnTo>
                <a:cubicBezTo>
                  <a:pt x="203278" y="91994"/>
                  <a:pt x="209362" y="91994"/>
                  <a:pt x="213121" y="88235"/>
                </a:cubicBezTo>
                <a:cubicBezTo>
                  <a:pt x="216880" y="84476"/>
                  <a:pt x="216880" y="78392"/>
                  <a:pt x="213121" y="74646"/>
                </a:cubicBezTo>
                <a:close/>
                <a:moveTo>
                  <a:pt x="110225" y="170150"/>
                </a:moveTo>
                <a:cubicBezTo>
                  <a:pt x="110225" y="168181"/>
                  <a:pt x="111000" y="166315"/>
                  <a:pt x="112384" y="164918"/>
                </a:cubicBezTo>
                <a:cubicBezTo>
                  <a:pt x="113769" y="163533"/>
                  <a:pt x="115648" y="162759"/>
                  <a:pt x="117617" y="162759"/>
                </a:cubicBezTo>
                <a:lnTo>
                  <a:pt x="161965" y="162759"/>
                </a:lnTo>
                <a:cubicBezTo>
                  <a:pt x="166054" y="162759"/>
                  <a:pt x="169356" y="166061"/>
                  <a:pt x="169356" y="170150"/>
                </a:cubicBezTo>
                <a:cubicBezTo>
                  <a:pt x="169356" y="174227"/>
                  <a:pt x="166054" y="177541"/>
                  <a:pt x="161965" y="177541"/>
                </a:cubicBezTo>
                <a:lnTo>
                  <a:pt x="117617" y="177541"/>
                </a:lnTo>
                <a:cubicBezTo>
                  <a:pt x="113527" y="177541"/>
                  <a:pt x="110225" y="174227"/>
                  <a:pt x="110225" y="170150"/>
                </a:cubicBezTo>
                <a:moveTo>
                  <a:pt x="228500" y="147976"/>
                </a:moveTo>
                <a:lnTo>
                  <a:pt x="51094" y="147976"/>
                </a:lnTo>
                <a:lnTo>
                  <a:pt x="51094" y="14918"/>
                </a:lnTo>
                <a:lnTo>
                  <a:pt x="228500" y="14918"/>
                </a:lnTo>
                <a:close/>
                <a:moveTo>
                  <a:pt x="243537" y="177541"/>
                </a:moveTo>
                <a:lnTo>
                  <a:pt x="243537" y="11870"/>
                </a:lnTo>
                <a:cubicBezTo>
                  <a:pt x="243537" y="6447"/>
                  <a:pt x="239689" y="2015"/>
                  <a:pt x="234927" y="2015"/>
                </a:cubicBezTo>
                <a:lnTo>
                  <a:pt x="44896" y="2015"/>
                </a:lnTo>
                <a:cubicBezTo>
                  <a:pt x="40147" y="2015"/>
                  <a:pt x="36298" y="6409"/>
                  <a:pt x="36298" y="11870"/>
                </a:cubicBezTo>
                <a:lnTo>
                  <a:pt x="36298" y="177541"/>
                </a:lnTo>
                <a:lnTo>
                  <a:pt x="21516" y="177541"/>
                </a:lnTo>
                <a:cubicBezTo>
                  <a:pt x="13350" y="177541"/>
                  <a:pt x="6733" y="184158"/>
                  <a:pt x="6733" y="192324"/>
                </a:cubicBezTo>
                <a:lnTo>
                  <a:pt x="6733" y="197823"/>
                </a:lnTo>
                <a:cubicBezTo>
                  <a:pt x="6733" y="203246"/>
                  <a:pt x="10568" y="207691"/>
                  <a:pt x="15331" y="207691"/>
                </a:cubicBezTo>
                <a:lnTo>
                  <a:pt x="264086" y="207691"/>
                </a:lnTo>
                <a:cubicBezTo>
                  <a:pt x="268848" y="207691"/>
                  <a:pt x="272684" y="203297"/>
                  <a:pt x="272684" y="197823"/>
                </a:cubicBezTo>
                <a:lnTo>
                  <a:pt x="272684" y="192324"/>
                </a:lnTo>
                <a:cubicBezTo>
                  <a:pt x="272684" y="188400"/>
                  <a:pt x="271121" y="184641"/>
                  <a:pt x="268353" y="181859"/>
                </a:cubicBezTo>
                <a:cubicBezTo>
                  <a:pt x="265584" y="179103"/>
                  <a:pt x="261825" y="177541"/>
                  <a:pt x="257901" y="177541"/>
                </a:cubicBezTo>
                <a:close/>
              </a:path>
            </a:pathLst>
          </a:custGeom>
          <a:solidFill>
            <a:srgbClr val="E87A40">
              <a:alpha val="100000"/>
            </a:srgbClr>
          </a:solidFill>
        </p:spPr>
        <p:txBody>
          <a:bodyPr wrap="none" lIns="0" tIns="0" rIns="0" bIns="0"/>
          <a:lstStyle/>
          <a:p>
            <a:endParaRPr/>
          </a:p>
        </p:txBody>
      </p:sp>
      <p:sp>
        <p:nvSpPr>
          <p:cNvPr id="125" name="Title 3"/>
          <p:cNvSpPr>
            <a:spLocks noGrp="1"/>
          </p:cNvSpPr>
          <p:nvPr/>
        </p:nvSpPr>
        <p:spPr>
          <a:xfrm>
            <a:off x="4752330" y="3979384"/>
            <a:ext cx="864057" cy="219454"/>
          </a:xfrm>
          <a:prstGeom prst="rect">
            <a:avLst/>
          </a:prstGeom>
        </p:spPr>
        <p:txBody>
          <a:bodyPr wrap="none" lIns="0" tIns="0" rIns="0" bIns="0"/>
          <a:lstStyle/>
          <a:p>
            <a:pPr>
              <a:lnSpc>
                <a:spcPts val="1200"/>
              </a:lnSpc>
            </a:pPr>
            <a:r>
              <a:rPr lang="zh-CN" altLang="en-US" sz="900">
                <a:solidFill>
                  <a:srgbClr val="3F3837"/>
                </a:solidFill>
                <a:latin typeface="微软雅黑" panose="020B0503020204020204" charset="-122"/>
                <a:ea typeface="微软雅黑" panose="020B0503020204020204" charset="-122"/>
              </a:rPr>
              <a:t>交易所节点</a:t>
            </a:r>
            <a:r>
              <a:rPr lang="en-US" altLang="zh-CN" sz="900">
                <a:solidFill>
                  <a:srgbClr val="3F3837"/>
                </a:solidFill>
                <a:latin typeface="微软雅黑" panose="020B0503020204020204" charset="-122"/>
                <a:ea typeface="微软雅黑" panose="020B0503020204020204" charset="-122"/>
              </a:rPr>
              <a:t>A</a:t>
            </a:r>
            <a:endParaRPr sz="900">
              <a:solidFill>
                <a:srgbClr val="3F3837"/>
              </a:solidFill>
              <a:latin typeface="微软雅黑" panose="020B0503020204020204" charset="-122"/>
              <a:ea typeface="微软雅黑" panose="020B0503020204020204" charset="-122"/>
            </a:endParaRPr>
          </a:p>
        </p:txBody>
      </p:sp>
      <p:sp>
        <p:nvSpPr>
          <p:cNvPr id="126" name="Title 3"/>
          <p:cNvSpPr>
            <a:spLocks noGrp="1"/>
          </p:cNvSpPr>
          <p:nvPr/>
        </p:nvSpPr>
        <p:spPr>
          <a:xfrm>
            <a:off x="4636278" y="5046384"/>
            <a:ext cx="864057" cy="219454"/>
          </a:xfrm>
          <a:prstGeom prst="rect">
            <a:avLst/>
          </a:prstGeom>
        </p:spPr>
        <p:txBody>
          <a:bodyPr wrap="none" lIns="0" tIns="0" rIns="0" bIns="0"/>
          <a:lstStyle/>
          <a:p>
            <a:pPr>
              <a:lnSpc>
                <a:spcPts val="1200"/>
              </a:lnSpc>
            </a:pPr>
            <a:r>
              <a:rPr lang="zh-CN" altLang="en-US" sz="900">
                <a:solidFill>
                  <a:srgbClr val="3F3837"/>
                </a:solidFill>
                <a:latin typeface="微软雅黑" panose="020B0503020204020204" charset="-122"/>
                <a:ea typeface="微软雅黑" panose="020B0503020204020204" charset="-122"/>
              </a:rPr>
              <a:t>证券机构</a:t>
            </a:r>
            <a:r>
              <a:rPr lang="en-US" altLang="zh-CN" sz="900">
                <a:solidFill>
                  <a:srgbClr val="3F3837"/>
                </a:solidFill>
                <a:latin typeface="微软雅黑" panose="020B0503020204020204" charset="-122"/>
                <a:ea typeface="微软雅黑" panose="020B0503020204020204" charset="-122"/>
              </a:rPr>
              <a:t>A</a:t>
            </a:r>
            <a:r>
              <a:rPr lang="zh-CN" altLang="en-US" sz="900">
                <a:solidFill>
                  <a:srgbClr val="3F3837"/>
                </a:solidFill>
                <a:latin typeface="微软雅黑" panose="020B0503020204020204" charset="-122"/>
                <a:ea typeface="微软雅黑" panose="020B0503020204020204" charset="-122"/>
              </a:rPr>
              <a:t>节点</a:t>
            </a:r>
            <a:endParaRPr sz="900">
              <a:solidFill>
                <a:srgbClr val="3F3837"/>
              </a:solidFill>
              <a:latin typeface="微软雅黑" panose="020B0503020204020204" charset="-122"/>
              <a:ea typeface="微软雅黑" panose="020B0503020204020204" charset="-122"/>
            </a:endParaRPr>
          </a:p>
        </p:txBody>
      </p:sp>
      <p:sp>
        <p:nvSpPr>
          <p:cNvPr id="127" name="Title 3"/>
          <p:cNvSpPr>
            <a:spLocks noGrp="1"/>
          </p:cNvSpPr>
          <p:nvPr/>
        </p:nvSpPr>
        <p:spPr>
          <a:xfrm>
            <a:off x="5814230" y="5059488"/>
            <a:ext cx="864057" cy="219454"/>
          </a:xfrm>
          <a:prstGeom prst="rect">
            <a:avLst/>
          </a:prstGeom>
        </p:spPr>
        <p:txBody>
          <a:bodyPr wrap="none" lIns="0" tIns="0" rIns="0" bIns="0"/>
          <a:lstStyle/>
          <a:p>
            <a:pPr>
              <a:lnSpc>
                <a:spcPts val="1200"/>
              </a:lnSpc>
            </a:pPr>
            <a:r>
              <a:rPr lang="zh-CN" altLang="en-US" sz="900">
                <a:solidFill>
                  <a:srgbClr val="3F3837"/>
                </a:solidFill>
                <a:latin typeface="微软雅黑" panose="020B0503020204020204" charset="-122"/>
                <a:ea typeface="微软雅黑" panose="020B0503020204020204" charset="-122"/>
              </a:rPr>
              <a:t>证券机构</a:t>
            </a:r>
            <a:r>
              <a:rPr lang="en-US" altLang="zh-CN" sz="900">
                <a:solidFill>
                  <a:srgbClr val="3F3837"/>
                </a:solidFill>
                <a:latin typeface="微软雅黑" panose="020B0503020204020204" charset="-122"/>
                <a:ea typeface="微软雅黑" panose="020B0503020204020204" charset="-122"/>
              </a:rPr>
              <a:t>B</a:t>
            </a:r>
            <a:r>
              <a:rPr lang="zh-CN" altLang="en-US" sz="900">
                <a:solidFill>
                  <a:srgbClr val="3F3837"/>
                </a:solidFill>
                <a:latin typeface="微软雅黑" panose="020B0503020204020204" charset="-122"/>
                <a:ea typeface="微软雅黑" panose="020B0503020204020204" charset="-122"/>
              </a:rPr>
              <a:t>节点</a:t>
            </a:r>
            <a:endParaRPr sz="900">
              <a:solidFill>
                <a:srgbClr val="3F3837"/>
              </a:solidFill>
              <a:latin typeface="微软雅黑" panose="020B0503020204020204" charset="-122"/>
              <a:ea typeface="微软雅黑" panose="020B0503020204020204" charset="-122"/>
            </a:endParaRPr>
          </a:p>
        </p:txBody>
      </p:sp>
      <p:sp>
        <p:nvSpPr>
          <p:cNvPr id="128" name="Title 3"/>
          <p:cNvSpPr>
            <a:spLocks noGrp="1"/>
          </p:cNvSpPr>
          <p:nvPr/>
        </p:nvSpPr>
        <p:spPr>
          <a:xfrm>
            <a:off x="6931336" y="5051626"/>
            <a:ext cx="864057" cy="219454"/>
          </a:xfrm>
          <a:prstGeom prst="rect">
            <a:avLst/>
          </a:prstGeom>
        </p:spPr>
        <p:txBody>
          <a:bodyPr wrap="none" lIns="0" tIns="0" rIns="0" bIns="0"/>
          <a:lstStyle/>
          <a:p>
            <a:pPr>
              <a:lnSpc>
                <a:spcPts val="1200"/>
              </a:lnSpc>
            </a:pPr>
            <a:r>
              <a:rPr lang="zh-CN" altLang="en-US" sz="900">
                <a:solidFill>
                  <a:srgbClr val="3F3837"/>
                </a:solidFill>
                <a:latin typeface="微软雅黑" panose="020B0503020204020204" charset="-122"/>
                <a:ea typeface="微软雅黑" panose="020B0503020204020204" charset="-122"/>
              </a:rPr>
              <a:t>证券机构</a:t>
            </a:r>
            <a:r>
              <a:rPr lang="en-US" altLang="zh-CN" sz="900">
                <a:solidFill>
                  <a:srgbClr val="3F3837"/>
                </a:solidFill>
                <a:latin typeface="微软雅黑" panose="020B0503020204020204" charset="-122"/>
                <a:ea typeface="微软雅黑" panose="020B0503020204020204" charset="-122"/>
              </a:rPr>
              <a:t>C</a:t>
            </a:r>
            <a:r>
              <a:rPr lang="zh-CN" altLang="en-US" sz="900">
                <a:solidFill>
                  <a:srgbClr val="3F3837"/>
                </a:solidFill>
                <a:latin typeface="微软雅黑" panose="020B0503020204020204" charset="-122"/>
                <a:ea typeface="微软雅黑" panose="020B0503020204020204" charset="-122"/>
              </a:rPr>
              <a:t>节点</a:t>
            </a:r>
            <a:endParaRPr sz="900">
              <a:solidFill>
                <a:srgbClr val="3F3837"/>
              </a:solidFill>
              <a:latin typeface="微软雅黑" panose="020B0503020204020204" charset="-122"/>
              <a:ea typeface="微软雅黑" panose="020B0503020204020204" charset="-122"/>
            </a:endParaRPr>
          </a:p>
        </p:txBody>
      </p:sp>
      <p:sp>
        <p:nvSpPr>
          <p:cNvPr id="130" name="矩形 129">
            <a:extLst>
              <a:ext uri="{FF2B5EF4-FFF2-40B4-BE49-F238E27FC236}">
                <a16:creationId xmlns:a16="http://schemas.microsoft.com/office/drawing/2014/main" id="{F2F1EAC7-2ECD-41A1-955D-DA402CEEC9E5}"/>
              </a:ext>
            </a:extLst>
          </p:cNvPr>
          <p:cNvSpPr/>
          <p:nvPr/>
        </p:nvSpPr>
        <p:spPr>
          <a:xfrm>
            <a:off x="4943152" y="6049867"/>
            <a:ext cx="695182" cy="297942"/>
          </a:xfrm>
          <a:prstGeom prst="rect">
            <a:avLst/>
          </a:prstGeom>
          <a:solidFill>
            <a:srgbClr val="FBE5D6"/>
          </a:solidFill>
        </p:spPr>
        <p:txBody>
          <a:bodyPr wrap="square" lIns="0" tIns="0" rIns="0" bIns="0" anchor="ctr">
            <a:noAutofit/>
          </a:bodyPr>
          <a:lstStyle/>
          <a:p>
            <a:pPr algn="ctr"/>
            <a:r>
              <a:rPr lang="zh-CN" altLang="en-US" sz="1400"/>
              <a:t>机构</a:t>
            </a:r>
            <a:r>
              <a:rPr lang="en-US" altLang="zh-CN" sz="1400"/>
              <a:t>A</a:t>
            </a:r>
            <a:endParaRPr lang="zh-CN" altLang="en-US" sz="1400"/>
          </a:p>
        </p:txBody>
      </p:sp>
      <p:sp>
        <p:nvSpPr>
          <p:cNvPr id="132" name="矩形 131">
            <a:extLst>
              <a:ext uri="{FF2B5EF4-FFF2-40B4-BE49-F238E27FC236}">
                <a16:creationId xmlns:a16="http://schemas.microsoft.com/office/drawing/2014/main" id="{F2F1EAC7-2ECD-41A1-955D-DA402CEEC9E5}"/>
              </a:ext>
            </a:extLst>
          </p:cNvPr>
          <p:cNvSpPr/>
          <p:nvPr/>
        </p:nvSpPr>
        <p:spPr>
          <a:xfrm>
            <a:off x="6828368" y="6061405"/>
            <a:ext cx="878504" cy="297942"/>
          </a:xfrm>
          <a:prstGeom prst="rect">
            <a:avLst/>
          </a:prstGeom>
          <a:solidFill>
            <a:srgbClr val="FBE5D6"/>
          </a:solidFill>
        </p:spPr>
        <p:txBody>
          <a:bodyPr wrap="square" lIns="0" tIns="0" rIns="0" bIns="0" anchor="ctr">
            <a:noAutofit/>
          </a:bodyPr>
          <a:lstStyle/>
          <a:p>
            <a:pPr algn="ctr"/>
            <a:r>
              <a:rPr lang="zh-CN" altLang="en-US" sz="1400"/>
              <a:t>证券</a:t>
            </a:r>
            <a:r>
              <a:rPr lang="en-US" altLang="zh-CN" sz="1400"/>
              <a:t>C</a:t>
            </a:r>
            <a:r>
              <a:rPr lang="zh-CN" altLang="en-US" sz="1400"/>
              <a:t>系统</a:t>
            </a:r>
          </a:p>
        </p:txBody>
      </p:sp>
      <p:sp>
        <p:nvSpPr>
          <p:cNvPr id="133" name="矩形 132">
            <a:extLst>
              <a:ext uri="{FF2B5EF4-FFF2-40B4-BE49-F238E27FC236}">
                <a16:creationId xmlns:a16="http://schemas.microsoft.com/office/drawing/2014/main" id="{F2F1EAC7-2ECD-41A1-955D-DA402CEEC9E5}"/>
              </a:ext>
            </a:extLst>
          </p:cNvPr>
          <p:cNvSpPr/>
          <p:nvPr/>
        </p:nvSpPr>
        <p:spPr>
          <a:xfrm>
            <a:off x="5816133" y="6064007"/>
            <a:ext cx="874975" cy="276011"/>
          </a:xfrm>
          <a:prstGeom prst="rect">
            <a:avLst/>
          </a:prstGeom>
          <a:solidFill>
            <a:srgbClr val="FBE5D6"/>
          </a:solidFill>
        </p:spPr>
        <p:txBody>
          <a:bodyPr wrap="square" lIns="0" tIns="0" rIns="0" bIns="0" anchor="ctr">
            <a:noAutofit/>
          </a:bodyPr>
          <a:lstStyle/>
          <a:p>
            <a:pPr algn="ctr"/>
            <a:r>
              <a:rPr lang="zh-CN" altLang="en-US" sz="1400"/>
              <a:t>证券</a:t>
            </a:r>
            <a:r>
              <a:rPr lang="en-US" altLang="zh-CN" sz="1400"/>
              <a:t>B</a:t>
            </a:r>
            <a:r>
              <a:rPr lang="zh-CN" altLang="en-US" sz="1400"/>
              <a:t>系统</a:t>
            </a:r>
          </a:p>
        </p:txBody>
      </p:sp>
      <p:sp>
        <p:nvSpPr>
          <p:cNvPr id="134" name="矩形 133">
            <a:extLst>
              <a:ext uri="{FF2B5EF4-FFF2-40B4-BE49-F238E27FC236}">
                <a16:creationId xmlns:a16="http://schemas.microsoft.com/office/drawing/2014/main" id="{F2F1EAC7-2ECD-41A1-955D-DA402CEEC9E5}"/>
              </a:ext>
            </a:extLst>
          </p:cNvPr>
          <p:cNvSpPr/>
          <p:nvPr/>
        </p:nvSpPr>
        <p:spPr>
          <a:xfrm>
            <a:off x="4780138" y="6067370"/>
            <a:ext cx="901935" cy="297942"/>
          </a:xfrm>
          <a:prstGeom prst="rect">
            <a:avLst/>
          </a:prstGeom>
          <a:solidFill>
            <a:srgbClr val="FBE5D6"/>
          </a:solidFill>
        </p:spPr>
        <p:txBody>
          <a:bodyPr wrap="square" lIns="0" tIns="0" rIns="0" bIns="0" anchor="ctr">
            <a:noAutofit/>
          </a:bodyPr>
          <a:lstStyle/>
          <a:p>
            <a:pPr algn="ctr"/>
            <a:r>
              <a:rPr lang="zh-CN" altLang="en-US" sz="1400"/>
              <a:t>证券</a:t>
            </a:r>
            <a:r>
              <a:rPr lang="en-US" altLang="zh-CN" sz="1400"/>
              <a:t>A</a:t>
            </a:r>
            <a:r>
              <a:rPr lang="zh-CN" altLang="en-US" sz="1400"/>
              <a:t>系统</a:t>
            </a:r>
          </a:p>
        </p:txBody>
      </p:sp>
      <p:sp>
        <p:nvSpPr>
          <p:cNvPr id="135" name="Title 3"/>
          <p:cNvSpPr>
            <a:spLocks noGrp="1"/>
          </p:cNvSpPr>
          <p:nvPr/>
        </p:nvSpPr>
        <p:spPr>
          <a:xfrm>
            <a:off x="7738865" y="4796601"/>
            <a:ext cx="518434" cy="102412"/>
          </a:xfrm>
          <a:prstGeom prst="rect">
            <a:avLst/>
          </a:prstGeom>
        </p:spPr>
        <p:txBody>
          <a:bodyPr wrap="none" lIns="0" tIns="0" rIns="0" bIns="0"/>
          <a:lstStyle/>
          <a:p>
            <a:pPr>
              <a:lnSpc>
                <a:spcPts val="200"/>
              </a:lnSpc>
            </a:pPr>
            <a:r>
              <a:rPr sz="900">
                <a:solidFill>
                  <a:srgbClr val="3F3837"/>
                </a:solidFill>
                <a:latin typeface="微软雅黑" panose="020B0503020204020204" charset="-122"/>
                <a:ea typeface="微软雅黑" panose="020B0503020204020204" charset="-122"/>
              </a:rPr>
              <a:t>…………</a:t>
            </a:r>
          </a:p>
        </p:txBody>
      </p:sp>
      <p:sp>
        <p:nvSpPr>
          <p:cNvPr id="136" name="Title 3"/>
          <p:cNvSpPr>
            <a:spLocks noGrp="1"/>
          </p:cNvSpPr>
          <p:nvPr/>
        </p:nvSpPr>
        <p:spPr>
          <a:xfrm>
            <a:off x="4416954" y="4149327"/>
            <a:ext cx="3321910" cy="212744"/>
          </a:xfrm>
          <a:custGeom>
            <a:avLst/>
            <a:gdLst/>
            <a:ahLst/>
            <a:cxnLst/>
            <a:rect l="0" t="0" r="0" b="0"/>
            <a:pathLst>
              <a:path w="6045200" h="241300">
                <a:moveTo>
                  <a:pt x="6009190" y="234688"/>
                </a:moveTo>
                <a:lnTo>
                  <a:pt x="42273" y="234688"/>
                </a:lnTo>
                <a:cubicBezTo>
                  <a:pt x="22461" y="234688"/>
                  <a:pt x="6268" y="218495"/>
                  <a:pt x="6268" y="198696"/>
                </a:cubicBezTo>
                <a:lnTo>
                  <a:pt x="6268" y="42092"/>
                </a:lnTo>
                <a:cubicBezTo>
                  <a:pt x="6268" y="22293"/>
                  <a:pt x="22461" y="6088"/>
                  <a:pt x="42273" y="6088"/>
                </a:cubicBezTo>
                <a:lnTo>
                  <a:pt x="6009190" y="6088"/>
                </a:lnTo>
                <a:cubicBezTo>
                  <a:pt x="6028990" y="6088"/>
                  <a:pt x="6045195" y="22293"/>
                  <a:pt x="6045195" y="42092"/>
                </a:cubicBezTo>
                <a:lnTo>
                  <a:pt x="6045195" y="198696"/>
                </a:lnTo>
                <a:cubicBezTo>
                  <a:pt x="6045195" y="218495"/>
                  <a:pt x="6028990" y="234688"/>
                  <a:pt x="6009190" y="234688"/>
                </a:cubicBezTo>
              </a:path>
            </a:pathLst>
          </a:custGeom>
          <a:solidFill>
            <a:srgbClr val="D16C35">
              <a:alpha val="100000"/>
            </a:srgbClr>
          </a:solidFill>
        </p:spPr>
        <p:txBody>
          <a:bodyPr wrap="none" lIns="0" tIns="0" rIns="0" bIns="0"/>
          <a:lstStyle/>
          <a:p>
            <a:pPr marL="2705100" algn="ctr">
              <a:lnSpc>
                <a:spcPts val="1500"/>
              </a:lnSpc>
            </a:pPr>
            <a:r>
              <a:rPr lang="zh-CN" altLang="en-US" sz="900">
                <a:solidFill>
                  <a:srgbClr val="FFFFFF"/>
                </a:solidFill>
                <a:latin typeface="微软雅黑" panose="020B0503020204020204" charset="-122"/>
                <a:ea typeface="微软雅黑" panose="020B0503020204020204" charset="-122"/>
              </a:rPr>
              <a:t>               智能合约</a:t>
            </a:r>
            <a:endParaRPr sz="900">
              <a:solidFill>
                <a:srgbClr val="FFFFFF"/>
              </a:solidFill>
              <a:latin typeface="微软雅黑" panose="020B0503020204020204" charset="-122"/>
              <a:ea typeface="微软雅黑" panose="020B0503020204020204" charset="-122"/>
            </a:endParaRPr>
          </a:p>
        </p:txBody>
      </p:sp>
      <p:sp>
        <p:nvSpPr>
          <p:cNvPr id="137" name="Title 3"/>
          <p:cNvSpPr>
            <a:spLocks noGrp="1"/>
          </p:cNvSpPr>
          <p:nvPr/>
        </p:nvSpPr>
        <p:spPr>
          <a:xfrm>
            <a:off x="6480069" y="2798889"/>
            <a:ext cx="1662446" cy="526052"/>
          </a:xfrm>
          <a:custGeom>
            <a:avLst/>
            <a:gdLst/>
            <a:ahLst/>
            <a:cxnLst/>
            <a:rect l="0" t="0" r="0" b="0"/>
            <a:pathLst>
              <a:path w="1790700" h="381000">
                <a:moveTo>
                  <a:pt x="445504" y="184533"/>
                </a:moveTo>
                <a:lnTo>
                  <a:pt x="445504" y="378208"/>
                </a:lnTo>
                <a:lnTo>
                  <a:pt x="1340854" y="378208"/>
                </a:lnTo>
                <a:lnTo>
                  <a:pt x="1340854" y="184533"/>
                </a:lnTo>
                <a:lnTo>
                  <a:pt x="1779004" y="184533"/>
                </a:lnTo>
                <a:lnTo>
                  <a:pt x="893179" y="3558"/>
                </a:lnTo>
                <a:lnTo>
                  <a:pt x="10529" y="184533"/>
                </a:lnTo>
                <a:cubicBezTo>
                  <a:pt x="10529" y="184533"/>
                  <a:pt x="459792" y="198821"/>
                  <a:pt x="445504" y="184533"/>
                </a:cubicBezTo>
              </a:path>
            </a:pathLst>
          </a:custGeom>
          <a:solidFill>
            <a:srgbClr val="D16C35">
              <a:alpha val="100000"/>
            </a:srgbClr>
          </a:solidFill>
        </p:spPr>
        <p:txBody>
          <a:bodyPr wrap="none" lIns="0" tIns="0" rIns="0" bIns="0"/>
          <a:lstStyle/>
          <a:p>
            <a:pPr marL="596900">
              <a:lnSpc>
                <a:spcPts val="1700"/>
              </a:lnSpc>
            </a:pPr>
            <a:endParaRPr lang="en-US" altLang="zh-CN" sz="900">
              <a:solidFill>
                <a:srgbClr val="FFFFFF"/>
              </a:solidFill>
              <a:latin typeface="微软雅黑" panose="020B0503020204020204" charset="-122"/>
              <a:ea typeface="微软雅黑" panose="020B0503020204020204" charset="-122"/>
            </a:endParaRPr>
          </a:p>
        </p:txBody>
      </p:sp>
      <p:sp>
        <p:nvSpPr>
          <p:cNvPr id="4" name="左右箭头 3"/>
          <p:cNvSpPr/>
          <p:nvPr/>
        </p:nvSpPr>
        <p:spPr>
          <a:xfrm>
            <a:off x="1603219" y="5937286"/>
            <a:ext cx="1197540" cy="422061"/>
          </a:xfrm>
          <a:prstGeom prst="leftRightArrow">
            <a:avLst/>
          </a:prstGeom>
          <a:solidFill>
            <a:schemeClr val="bg1"/>
          </a:solidFill>
          <a:ln w="9525">
            <a:solidFill>
              <a:srgbClr val="ED5408"/>
            </a:solidFill>
            <a:miter lim="800000"/>
            <a:headEnd/>
            <a:tailEnd/>
          </a:ln>
          <a:effectLst/>
        </p:spPr>
        <p:txBody>
          <a:bodyPr wrap="square" lIns="108000" tIns="36000" rIns="108000" bIns="36000" rtlCol="0" anchor="ctr"/>
          <a:lstStyle/>
          <a:p>
            <a:pPr algn="l">
              <a:spcAft>
                <a:spcPts val="1200"/>
              </a:spcAft>
            </a:pPr>
            <a:r>
              <a:rPr lang="zh-CN" altLang="en-US" sz="900" b="1">
                <a:solidFill>
                  <a:srgbClr val="ED5408"/>
                </a:solidFill>
                <a:cs typeface="+mn-ea"/>
                <a:sym typeface="+mn-lt"/>
              </a:rPr>
              <a:t>明文加密授权</a:t>
            </a:r>
          </a:p>
        </p:txBody>
      </p:sp>
      <p:sp>
        <p:nvSpPr>
          <p:cNvPr id="138" name="Title 3"/>
          <p:cNvSpPr>
            <a:spLocks noGrp="1"/>
          </p:cNvSpPr>
          <p:nvPr/>
        </p:nvSpPr>
        <p:spPr>
          <a:xfrm>
            <a:off x="6367940" y="3477554"/>
            <a:ext cx="879565" cy="498853"/>
          </a:xfrm>
          <a:custGeom>
            <a:avLst/>
            <a:gdLst/>
            <a:ahLst/>
            <a:cxnLst/>
            <a:rect l="0" t="0" r="0" b="0"/>
            <a:pathLst>
              <a:path w="279400" h="215900">
                <a:moveTo>
                  <a:pt x="190946" y="52459"/>
                </a:moveTo>
                <a:cubicBezTo>
                  <a:pt x="187428" y="48954"/>
                  <a:pt x="181815" y="48687"/>
                  <a:pt x="177993" y="51875"/>
                </a:cubicBezTo>
                <a:lnTo>
                  <a:pt x="140388" y="83218"/>
                </a:lnTo>
                <a:lnTo>
                  <a:pt x="117019" y="59850"/>
                </a:lnTo>
                <a:cubicBezTo>
                  <a:pt x="113565" y="56396"/>
                  <a:pt x="108041" y="56078"/>
                  <a:pt x="104218" y="59139"/>
                </a:cubicBezTo>
                <a:lnTo>
                  <a:pt x="67261" y="88705"/>
                </a:lnTo>
                <a:cubicBezTo>
                  <a:pt x="63108" y="92032"/>
                  <a:pt x="62435" y="98090"/>
                  <a:pt x="65750" y="102230"/>
                </a:cubicBezTo>
                <a:cubicBezTo>
                  <a:pt x="69064" y="106371"/>
                  <a:pt x="75110" y="107057"/>
                  <a:pt x="79262" y="103729"/>
                </a:cubicBezTo>
                <a:lnTo>
                  <a:pt x="109514" y="79523"/>
                </a:lnTo>
                <a:lnTo>
                  <a:pt x="132996" y="103018"/>
                </a:lnTo>
                <a:cubicBezTo>
                  <a:pt x="136502" y="106548"/>
                  <a:pt x="142128" y="106802"/>
                  <a:pt x="145937" y="103615"/>
                </a:cubicBezTo>
                <a:lnTo>
                  <a:pt x="183555" y="72283"/>
                </a:lnTo>
                <a:lnTo>
                  <a:pt x="199519" y="88235"/>
                </a:lnTo>
                <a:cubicBezTo>
                  <a:pt x="203278" y="91994"/>
                  <a:pt x="209362" y="91994"/>
                  <a:pt x="213121" y="88235"/>
                </a:cubicBezTo>
                <a:cubicBezTo>
                  <a:pt x="216880" y="84476"/>
                  <a:pt x="216880" y="78392"/>
                  <a:pt x="213121" y="74646"/>
                </a:cubicBezTo>
                <a:close/>
                <a:moveTo>
                  <a:pt x="110225" y="170150"/>
                </a:moveTo>
                <a:cubicBezTo>
                  <a:pt x="110225" y="168181"/>
                  <a:pt x="111000" y="166315"/>
                  <a:pt x="112384" y="164918"/>
                </a:cubicBezTo>
                <a:cubicBezTo>
                  <a:pt x="113769" y="163533"/>
                  <a:pt x="115648" y="162759"/>
                  <a:pt x="117617" y="162759"/>
                </a:cubicBezTo>
                <a:lnTo>
                  <a:pt x="161965" y="162759"/>
                </a:lnTo>
                <a:cubicBezTo>
                  <a:pt x="166054" y="162759"/>
                  <a:pt x="169356" y="166061"/>
                  <a:pt x="169356" y="170150"/>
                </a:cubicBezTo>
                <a:cubicBezTo>
                  <a:pt x="169356" y="174227"/>
                  <a:pt x="166054" y="177541"/>
                  <a:pt x="161965" y="177541"/>
                </a:cubicBezTo>
                <a:lnTo>
                  <a:pt x="117617" y="177541"/>
                </a:lnTo>
                <a:cubicBezTo>
                  <a:pt x="113527" y="177541"/>
                  <a:pt x="110225" y="174227"/>
                  <a:pt x="110225" y="170150"/>
                </a:cubicBezTo>
                <a:moveTo>
                  <a:pt x="228500" y="147976"/>
                </a:moveTo>
                <a:lnTo>
                  <a:pt x="51094" y="147976"/>
                </a:lnTo>
                <a:lnTo>
                  <a:pt x="51094" y="14918"/>
                </a:lnTo>
                <a:lnTo>
                  <a:pt x="228500" y="14918"/>
                </a:lnTo>
                <a:close/>
                <a:moveTo>
                  <a:pt x="243537" y="177541"/>
                </a:moveTo>
                <a:lnTo>
                  <a:pt x="243537" y="11870"/>
                </a:lnTo>
                <a:cubicBezTo>
                  <a:pt x="243537" y="6447"/>
                  <a:pt x="239689" y="2015"/>
                  <a:pt x="234927" y="2015"/>
                </a:cubicBezTo>
                <a:lnTo>
                  <a:pt x="44896" y="2015"/>
                </a:lnTo>
                <a:cubicBezTo>
                  <a:pt x="40147" y="2015"/>
                  <a:pt x="36298" y="6409"/>
                  <a:pt x="36298" y="11870"/>
                </a:cubicBezTo>
                <a:lnTo>
                  <a:pt x="36298" y="177541"/>
                </a:lnTo>
                <a:lnTo>
                  <a:pt x="21516" y="177541"/>
                </a:lnTo>
                <a:cubicBezTo>
                  <a:pt x="13350" y="177541"/>
                  <a:pt x="6733" y="184158"/>
                  <a:pt x="6733" y="192324"/>
                </a:cubicBezTo>
                <a:lnTo>
                  <a:pt x="6733" y="197823"/>
                </a:lnTo>
                <a:cubicBezTo>
                  <a:pt x="6733" y="203246"/>
                  <a:pt x="10568" y="207691"/>
                  <a:pt x="15331" y="207691"/>
                </a:cubicBezTo>
                <a:lnTo>
                  <a:pt x="264086" y="207691"/>
                </a:lnTo>
                <a:cubicBezTo>
                  <a:pt x="268848" y="207691"/>
                  <a:pt x="272684" y="203297"/>
                  <a:pt x="272684" y="197823"/>
                </a:cubicBezTo>
                <a:lnTo>
                  <a:pt x="272684" y="192324"/>
                </a:lnTo>
                <a:cubicBezTo>
                  <a:pt x="272684" y="188400"/>
                  <a:pt x="271121" y="184641"/>
                  <a:pt x="268353" y="181859"/>
                </a:cubicBezTo>
                <a:cubicBezTo>
                  <a:pt x="265584" y="179103"/>
                  <a:pt x="261825" y="177541"/>
                  <a:pt x="257901" y="177541"/>
                </a:cubicBezTo>
                <a:close/>
              </a:path>
            </a:pathLst>
          </a:custGeom>
          <a:solidFill>
            <a:srgbClr val="E87A40">
              <a:alpha val="100000"/>
            </a:srgbClr>
          </a:solidFill>
        </p:spPr>
        <p:txBody>
          <a:bodyPr wrap="none" lIns="0" tIns="0" rIns="0" bIns="0"/>
          <a:lstStyle/>
          <a:p>
            <a:endParaRPr/>
          </a:p>
        </p:txBody>
      </p:sp>
      <p:sp>
        <p:nvSpPr>
          <p:cNvPr id="139" name="Title 3"/>
          <p:cNvSpPr>
            <a:spLocks noGrp="1"/>
          </p:cNvSpPr>
          <p:nvPr/>
        </p:nvSpPr>
        <p:spPr>
          <a:xfrm>
            <a:off x="6464206" y="3982777"/>
            <a:ext cx="864057" cy="219454"/>
          </a:xfrm>
          <a:prstGeom prst="rect">
            <a:avLst/>
          </a:prstGeom>
        </p:spPr>
        <p:txBody>
          <a:bodyPr wrap="none" lIns="0" tIns="0" rIns="0" bIns="0"/>
          <a:lstStyle/>
          <a:p>
            <a:pPr>
              <a:lnSpc>
                <a:spcPts val="1200"/>
              </a:lnSpc>
            </a:pPr>
            <a:r>
              <a:rPr lang="zh-CN" altLang="en-US" sz="900">
                <a:solidFill>
                  <a:srgbClr val="3F3837"/>
                </a:solidFill>
                <a:latin typeface="微软雅黑" panose="020B0503020204020204" charset="-122"/>
                <a:ea typeface="微软雅黑" panose="020B0503020204020204" charset="-122"/>
              </a:rPr>
              <a:t>交易所节点</a:t>
            </a:r>
            <a:r>
              <a:rPr lang="en-US" altLang="zh-CN" sz="900">
                <a:solidFill>
                  <a:srgbClr val="3F3837"/>
                </a:solidFill>
                <a:latin typeface="微软雅黑" panose="020B0503020204020204" charset="-122"/>
                <a:ea typeface="微软雅黑" panose="020B0503020204020204" charset="-122"/>
              </a:rPr>
              <a:t>B</a:t>
            </a:r>
            <a:endParaRPr sz="900">
              <a:solidFill>
                <a:srgbClr val="3F3837"/>
              </a:solidFill>
              <a:latin typeface="微软雅黑" panose="020B0503020204020204" charset="-122"/>
              <a:ea typeface="微软雅黑" panose="020B0503020204020204" charset="-122"/>
            </a:endParaRPr>
          </a:p>
        </p:txBody>
      </p:sp>
      <p:sp>
        <p:nvSpPr>
          <p:cNvPr id="140" name="Title 3"/>
          <p:cNvSpPr>
            <a:spLocks noGrp="1"/>
          </p:cNvSpPr>
          <p:nvPr/>
        </p:nvSpPr>
        <p:spPr>
          <a:xfrm>
            <a:off x="4638624" y="3001453"/>
            <a:ext cx="859364" cy="190500"/>
          </a:xfrm>
          <a:prstGeom prst="rect">
            <a:avLst/>
          </a:prstGeom>
        </p:spPr>
        <p:txBody>
          <a:bodyPr wrap="none" lIns="0" tIns="0" rIns="0" bIns="0"/>
          <a:lstStyle/>
          <a:p>
            <a:pPr>
              <a:lnSpc>
                <a:spcPts val="1200"/>
              </a:lnSpc>
            </a:pPr>
            <a:r>
              <a:rPr lang="zh-CN" altLang="en-US" sz="900">
                <a:solidFill>
                  <a:schemeClr val="bg1"/>
                </a:solidFill>
                <a:latin typeface="微软雅黑" panose="020B0503020204020204" charset="-122"/>
                <a:ea typeface="微软雅黑" panose="020B0503020204020204" charset="-122"/>
              </a:rPr>
              <a:t>触发采集密文</a:t>
            </a:r>
            <a:endParaRPr sz="900">
              <a:solidFill>
                <a:schemeClr val="bg1"/>
              </a:solidFill>
              <a:latin typeface="微软雅黑" panose="020B0503020204020204" charset="-122"/>
              <a:ea typeface="微软雅黑" panose="020B0503020204020204" charset="-122"/>
            </a:endParaRPr>
          </a:p>
        </p:txBody>
      </p:sp>
      <p:sp>
        <p:nvSpPr>
          <p:cNvPr id="141" name="左右箭头 140"/>
          <p:cNvSpPr/>
          <p:nvPr/>
        </p:nvSpPr>
        <p:spPr>
          <a:xfrm>
            <a:off x="1618998" y="2402834"/>
            <a:ext cx="1190682" cy="422061"/>
          </a:xfrm>
          <a:prstGeom prst="leftRightArrow">
            <a:avLst/>
          </a:prstGeom>
          <a:solidFill>
            <a:schemeClr val="bg1"/>
          </a:solidFill>
          <a:ln w="9525">
            <a:solidFill>
              <a:srgbClr val="ED5408"/>
            </a:solidFill>
            <a:miter lim="800000"/>
            <a:headEnd/>
            <a:tailEnd/>
          </a:ln>
          <a:effectLst/>
        </p:spPr>
        <p:txBody>
          <a:bodyPr wrap="square" lIns="108000" tIns="36000" rIns="108000" bIns="36000" rtlCol="0" anchor="ctr"/>
          <a:lstStyle/>
          <a:p>
            <a:pPr algn="l">
              <a:spcAft>
                <a:spcPts val="1200"/>
              </a:spcAft>
            </a:pPr>
            <a:r>
              <a:rPr lang="zh-CN" altLang="en-US" sz="900" b="1">
                <a:solidFill>
                  <a:srgbClr val="ED5408"/>
                </a:solidFill>
                <a:cs typeface="+mn-ea"/>
                <a:sym typeface="+mn-lt"/>
              </a:rPr>
              <a:t>密文计算</a:t>
            </a:r>
          </a:p>
        </p:txBody>
      </p:sp>
      <p:sp>
        <p:nvSpPr>
          <p:cNvPr id="143" name="Title 3"/>
          <p:cNvSpPr>
            <a:spLocks noGrp="1"/>
          </p:cNvSpPr>
          <p:nvPr/>
        </p:nvSpPr>
        <p:spPr>
          <a:xfrm>
            <a:off x="3076134" y="4149327"/>
            <a:ext cx="859364" cy="190500"/>
          </a:xfrm>
          <a:prstGeom prst="rect">
            <a:avLst/>
          </a:prstGeom>
        </p:spPr>
        <p:txBody>
          <a:bodyPr wrap="none" lIns="0" tIns="0" rIns="0" bIns="0"/>
          <a:lstStyle/>
          <a:p>
            <a:pPr>
              <a:lnSpc>
                <a:spcPts val="1200"/>
              </a:lnSpc>
            </a:pPr>
            <a:r>
              <a:rPr lang="zh-CN" altLang="en-US" sz="900">
                <a:solidFill>
                  <a:schemeClr val="bg1"/>
                </a:solidFill>
                <a:latin typeface="微软雅黑" panose="020B0503020204020204" charset="-122"/>
                <a:ea typeface="微软雅黑" panose="020B0503020204020204" charset="-122"/>
              </a:rPr>
              <a:t>区块链</a:t>
            </a:r>
            <a:endParaRPr sz="900">
              <a:solidFill>
                <a:schemeClr val="bg1"/>
              </a:solidFill>
              <a:latin typeface="微软雅黑" panose="020B0503020204020204" charset="-122"/>
              <a:ea typeface="微软雅黑" panose="020B0503020204020204" charset="-122"/>
            </a:endParaRPr>
          </a:p>
        </p:txBody>
      </p:sp>
      <p:sp>
        <p:nvSpPr>
          <p:cNvPr id="144" name="矩形 143">
            <a:extLst>
              <a:ext uri="{FF2B5EF4-FFF2-40B4-BE49-F238E27FC236}">
                <a16:creationId xmlns:a16="http://schemas.microsoft.com/office/drawing/2014/main" id="{F2F1EAC7-2ECD-41A1-955D-DA402CEEC9E5}"/>
              </a:ext>
            </a:extLst>
          </p:cNvPr>
          <p:cNvSpPr/>
          <p:nvPr/>
        </p:nvSpPr>
        <p:spPr>
          <a:xfrm>
            <a:off x="4448272" y="2425214"/>
            <a:ext cx="2483064" cy="297942"/>
          </a:xfrm>
          <a:prstGeom prst="rect">
            <a:avLst/>
          </a:prstGeom>
          <a:solidFill>
            <a:srgbClr val="FBE5D6"/>
          </a:solidFill>
        </p:spPr>
        <p:txBody>
          <a:bodyPr wrap="square" lIns="0" tIns="0" rIns="0" bIns="0" anchor="ctr">
            <a:noAutofit/>
          </a:bodyPr>
          <a:lstStyle/>
          <a:p>
            <a:pPr algn="ctr"/>
            <a:r>
              <a:rPr lang="zh-CN" altLang="en-US" sz="1400"/>
              <a:t>深交所业务平台</a:t>
            </a:r>
          </a:p>
        </p:txBody>
      </p:sp>
      <p:sp>
        <p:nvSpPr>
          <p:cNvPr id="145" name="矩形 144"/>
          <p:cNvSpPr/>
          <p:nvPr/>
        </p:nvSpPr>
        <p:spPr>
          <a:xfrm>
            <a:off x="586117" y="936631"/>
            <a:ext cx="11171909" cy="1754326"/>
          </a:xfrm>
          <a:prstGeom prst="rect">
            <a:avLst/>
          </a:prstGeom>
        </p:spPr>
        <p:txBody>
          <a:bodyPr wrap="square">
            <a:spAutoFit/>
          </a:bodyPr>
          <a:lstStyle/>
          <a:p>
            <a:pPr>
              <a:lnSpc>
                <a:spcPct val="150000"/>
              </a:lnSpc>
            </a:pPr>
            <a:endParaRPr lang="zh-CN" altLang="en-US" sz="1200">
              <a:solidFill>
                <a:srgbClr val="000000"/>
              </a:solidFill>
              <a:latin typeface="宋体" panose="02010600030101010101" pitchFamily="2" charset="-122"/>
              <a:ea typeface="宋体" panose="02010600030101010101" pitchFamily="2" charset="-122"/>
            </a:endParaRPr>
          </a:p>
          <a:p>
            <a:pPr>
              <a:lnSpc>
                <a:spcPct val="150000"/>
              </a:lnSpc>
            </a:pPr>
            <a:r>
              <a:rPr lang="zh-CN" altLang="en-US" sz="1200">
                <a:solidFill>
                  <a:srgbClr val="000000"/>
                </a:solidFill>
                <a:latin typeface="宋体" panose="02010600030101010101" pitchFamily="2" charset="-122"/>
                <a:ea typeface="宋体" panose="02010600030101010101" pitchFamily="2" charset="-122"/>
              </a:rPr>
              <a:t>   </a:t>
            </a:r>
            <a:r>
              <a:rPr lang="en-US" altLang="zh-CN" sz="1200">
                <a:solidFill>
                  <a:srgbClr val="000000"/>
                </a:solidFill>
                <a:latin typeface="宋体" panose="02010600030101010101" pitchFamily="2" charset="-122"/>
                <a:ea typeface="宋体" panose="02010600030101010101" pitchFamily="2" charset="-122"/>
              </a:rPr>
              <a:t>  </a:t>
            </a:r>
            <a:r>
              <a:rPr lang="zh-CN" altLang="en-US" sz="1200">
                <a:solidFill>
                  <a:srgbClr val="000000"/>
                </a:solidFill>
                <a:latin typeface="宋体" panose="02010600030101010101" pitchFamily="2" charset="-122"/>
                <a:ea typeface="宋体" panose="02010600030101010101" pitchFamily="2" charset="-122"/>
              </a:rPr>
              <a:t>通过区块链智能合约触发“数据采集”，各个证券公司节点接收到通知后将自己需上传且涉及隐私的数据通过</a:t>
            </a:r>
            <a:r>
              <a:rPr lang="en-US" altLang="zh-CN" sz="1200">
                <a:solidFill>
                  <a:srgbClr val="000000"/>
                </a:solidFill>
                <a:latin typeface="宋体" panose="02010600030101010101" pitchFamily="2" charset="-122"/>
                <a:ea typeface="宋体" panose="02010600030101010101" pitchFamily="2" charset="-122"/>
              </a:rPr>
              <a:t>Themis</a:t>
            </a:r>
            <a:r>
              <a:rPr lang="zh-CN" altLang="en-US" sz="1200">
                <a:solidFill>
                  <a:srgbClr val="000000"/>
                </a:solidFill>
                <a:latin typeface="宋体" panose="02010600030101010101" pitchFamily="2" charset="-122"/>
                <a:ea typeface="宋体" panose="02010600030101010101" pitchFamily="2" charset="-122"/>
              </a:rPr>
              <a:t>平台加密授权（交易所）生成的密文，提交到区块链节点，交易所从区块链节点上获取到被授权的加密数据，调用</a:t>
            </a:r>
            <a:r>
              <a:rPr lang="en-US" altLang="zh-CN" sz="1200">
                <a:solidFill>
                  <a:srgbClr val="000000"/>
                </a:solidFill>
                <a:latin typeface="宋体" panose="02010600030101010101" pitchFamily="2" charset="-122"/>
                <a:ea typeface="宋体" panose="02010600030101010101" pitchFamily="2" charset="-122"/>
              </a:rPr>
              <a:t>Themis</a:t>
            </a:r>
            <a:r>
              <a:rPr lang="zh-CN" altLang="en-US" sz="1200">
                <a:solidFill>
                  <a:srgbClr val="000000"/>
                </a:solidFill>
                <a:latin typeface="宋体" panose="02010600030101010101" pitchFamily="2" charset="-122"/>
                <a:ea typeface="宋体" panose="02010600030101010101" pitchFamily="2" charset="-122"/>
              </a:rPr>
              <a:t>完成所需的计算</a:t>
            </a:r>
            <a:r>
              <a:rPr lang="en-US" altLang="zh-CN" sz="1200">
                <a:solidFill>
                  <a:srgbClr val="000000"/>
                </a:solidFill>
                <a:latin typeface="宋体" panose="02010600030101010101" pitchFamily="2" charset="-122"/>
                <a:ea typeface="宋体" panose="02010600030101010101" pitchFamily="2" charset="-122"/>
              </a:rPr>
              <a:t>/</a:t>
            </a:r>
            <a:r>
              <a:rPr lang="zh-CN" altLang="en-US" sz="1200">
                <a:solidFill>
                  <a:srgbClr val="000000"/>
                </a:solidFill>
                <a:latin typeface="宋体" panose="02010600030101010101" pitchFamily="2" charset="-122"/>
                <a:ea typeface="宋体" panose="02010600030101010101" pitchFamily="2" charset="-122"/>
              </a:rPr>
              <a:t>分析</a:t>
            </a:r>
            <a:r>
              <a:rPr lang="en-US" altLang="zh-CN" sz="1200">
                <a:solidFill>
                  <a:srgbClr val="000000"/>
                </a:solidFill>
                <a:latin typeface="宋体" panose="02010600030101010101" pitchFamily="2" charset="-122"/>
                <a:ea typeface="宋体" panose="02010600030101010101" pitchFamily="2" charset="-122"/>
              </a:rPr>
              <a:t>/</a:t>
            </a:r>
            <a:r>
              <a:rPr lang="zh-CN" altLang="en-US" sz="1200">
                <a:solidFill>
                  <a:srgbClr val="000000"/>
                </a:solidFill>
                <a:latin typeface="宋体" panose="02010600030101010101" pitchFamily="2" charset="-122"/>
                <a:ea typeface="宋体" panose="02010600030101010101" pitchFamily="2" charset="-122"/>
              </a:rPr>
              <a:t>统计，其他的节点拿到了加密数据由于不是被授权人，没法使用密文运算。</a:t>
            </a:r>
            <a:endParaRPr lang="en-US" altLang="zh-CN" sz="1200">
              <a:solidFill>
                <a:srgbClr val="000000"/>
              </a:solidFill>
              <a:latin typeface="宋体" panose="02010600030101010101" pitchFamily="2" charset="-122"/>
              <a:ea typeface="宋体" panose="02010600030101010101" pitchFamily="2" charset="-122"/>
            </a:endParaRPr>
          </a:p>
          <a:p>
            <a:pPr>
              <a:lnSpc>
                <a:spcPct val="150000"/>
              </a:lnSpc>
            </a:pPr>
            <a:r>
              <a:rPr lang="en-US" altLang="zh-CN" sz="1200">
                <a:solidFill>
                  <a:srgbClr val="000000"/>
                </a:solidFill>
                <a:latin typeface="宋体" panose="02010600030101010101" pitchFamily="2" charset="-122"/>
                <a:ea typeface="宋体" panose="02010600030101010101" pitchFamily="2" charset="-122"/>
              </a:rPr>
              <a:t> </a:t>
            </a:r>
          </a:p>
          <a:p>
            <a:pPr>
              <a:lnSpc>
                <a:spcPct val="150000"/>
              </a:lnSpc>
            </a:pPr>
            <a:endParaRPr lang="zh-CN" altLang="en-US" sz="1200">
              <a:solidFill>
                <a:srgbClr val="000000"/>
              </a:solidFill>
              <a:latin typeface="宋体" panose="02010600030101010101" pitchFamily="2" charset="-122"/>
              <a:ea typeface="宋体" panose="02010600030101010101" pitchFamily="2" charset="-122"/>
            </a:endParaRPr>
          </a:p>
        </p:txBody>
      </p:sp>
      <p:sp>
        <p:nvSpPr>
          <p:cNvPr id="147" name="Title 3"/>
          <p:cNvSpPr>
            <a:spLocks noGrp="1"/>
          </p:cNvSpPr>
          <p:nvPr/>
        </p:nvSpPr>
        <p:spPr>
          <a:xfrm>
            <a:off x="5361203" y="5389590"/>
            <a:ext cx="1784833" cy="526052"/>
          </a:xfrm>
          <a:custGeom>
            <a:avLst/>
            <a:gdLst/>
            <a:ahLst/>
            <a:cxnLst/>
            <a:rect l="0" t="0" r="0" b="0"/>
            <a:pathLst>
              <a:path w="1790700" h="381000">
                <a:moveTo>
                  <a:pt x="445504" y="184533"/>
                </a:moveTo>
                <a:lnTo>
                  <a:pt x="445504" y="378208"/>
                </a:lnTo>
                <a:lnTo>
                  <a:pt x="1340854" y="378208"/>
                </a:lnTo>
                <a:lnTo>
                  <a:pt x="1340854" y="184533"/>
                </a:lnTo>
                <a:lnTo>
                  <a:pt x="1779004" y="184533"/>
                </a:lnTo>
                <a:lnTo>
                  <a:pt x="893179" y="3558"/>
                </a:lnTo>
                <a:lnTo>
                  <a:pt x="10529" y="184533"/>
                </a:lnTo>
                <a:cubicBezTo>
                  <a:pt x="10529" y="184533"/>
                  <a:pt x="459792" y="198821"/>
                  <a:pt x="445504" y="184533"/>
                </a:cubicBezTo>
              </a:path>
            </a:pathLst>
          </a:custGeom>
          <a:solidFill>
            <a:srgbClr val="D16C35">
              <a:alpha val="100000"/>
            </a:srgbClr>
          </a:solidFill>
        </p:spPr>
        <p:txBody>
          <a:bodyPr wrap="none" lIns="0" tIns="0" rIns="0" bIns="0"/>
          <a:lstStyle/>
          <a:p>
            <a:pPr marL="596900">
              <a:lnSpc>
                <a:spcPts val="1700"/>
              </a:lnSpc>
            </a:pPr>
            <a:endParaRPr lang="en-US" altLang="zh-CN" sz="900">
              <a:solidFill>
                <a:srgbClr val="FFFFFF"/>
              </a:solidFill>
              <a:latin typeface="微软雅黑" panose="020B0503020204020204" charset="-122"/>
              <a:ea typeface="微软雅黑" panose="020B0503020204020204" charset="-122"/>
            </a:endParaRPr>
          </a:p>
          <a:p>
            <a:pPr marL="596900">
              <a:lnSpc>
                <a:spcPts val="1700"/>
              </a:lnSpc>
            </a:pPr>
            <a:r>
              <a:rPr lang="zh-CN" altLang="en-US" sz="800">
                <a:solidFill>
                  <a:srgbClr val="FFFFFF"/>
                </a:solidFill>
                <a:latin typeface="微软雅黑" panose="020B0503020204020204" charset="-122"/>
                <a:ea typeface="微软雅黑" panose="020B0503020204020204" charset="-122"/>
              </a:rPr>
              <a:t>加密授权上链</a:t>
            </a:r>
            <a:endParaRPr sz="800">
              <a:solidFill>
                <a:srgbClr val="FFFFFF"/>
              </a:solidFill>
              <a:latin typeface="微软雅黑" panose="020B0503020204020204" charset="-122"/>
              <a:ea typeface="微软雅黑" panose="020B0503020204020204" charset="-122"/>
            </a:endParaRPr>
          </a:p>
        </p:txBody>
      </p:sp>
      <p:sp>
        <p:nvSpPr>
          <p:cNvPr id="148" name="Title 3"/>
          <p:cNvSpPr>
            <a:spLocks noGrp="1"/>
          </p:cNvSpPr>
          <p:nvPr/>
        </p:nvSpPr>
        <p:spPr>
          <a:xfrm>
            <a:off x="6988569" y="3057778"/>
            <a:ext cx="859364" cy="190500"/>
          </a:xfrm>
          <a:prstGeom prst="rect">
            <a:avLst/>
          </a:prstGeom>
        </p:spPr>
        <p:txBody>
          <a:bodyPr wrap="none" lIns="0" tIns="0" rIns="0" bIns="0"/>
          <a:lstStyle/>
          <a:p>
            <a:pPr>
              <a:lnSpc>
                <a:spcPts val="1200"/>
              </a:lnSpc>
            </a:pPr>
            <a:r>
              <a:rPr lang="zh-CN" altLang="en-US" sz="900">
                <a:solidFill>
                  <a:schemeClr val="bg1"/>
                </a:solidFill>
                <a:latin typeface="微软雅黑" panose="020B0503020204020204" charset="-122"/>
                <a:ea typeface="微软雅黑" panose="020B0503020204020204" charset="-122"/>
              </a:rPr>
              <a:t>获取链上密文</a:t>
            </a:r>
            <a:endParaRPr sz="900">
              <a:solidFill>
                <a:schemeClr val="bg1"/>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3482582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0">
            <a:extLst>
              <a:ext uri="{FF2B5EF4-FFF2-40B4-BE49-F238E27FC236}">
                <a16:creationId xmlns:a16="http://schemas.microsoft.com/office/drawing/2014/main" id="{6AECA63A-4E95-4C49-AE8D-60046E139295}"/>
              </a:ext>
            </a:extLst>
          </p:cNvPr>
          <p:cNvPicPr>
            <a:picLocks noChangeAspect="1"/>
          </p:cNvPicPr>
          <p:nvPr/>
        </p:nvPicPr>
        <p:blipFill>
          <a:blip r:embed="rId2"/>
          <a:stretch>
            <a:fillRect/>
          </a:stretch>
        </p:blipFill>
        <p:spPr>
          <a:xfrm>
            <a:off x="7683924" y="2146701"/>
            <a:ext cx="921295" cy="831205"/>
          </a:xfrm>
          <a:prstGeom prst="rect">
            <a:avLst/>
          </a:prstGeom>
        </p:spPr>
      </p:pic>
      <p:sp>
        <p:nvSpPr>
          <p:cNvPr id="21" name="圆角矩形 20"/>
          <p:cNvSpPr/>
          <p:nvPr/>
        </p:nvSpPr>
        <p:spPr>
          <a:xfrm>
            <a:off x="558027" y="902659"/>
            <a:ext cx="6851176" cy="3022706"/>
          </a:xfrm>
          <a:prstGeom prst="roundRect">
            <a:avLst/>
          </a:prstGeom>
          <a:solidFill>
            <a:schemeClr val="bg1"/>
          </a:solidFill>
          <a:ln w="9525">
            <a:solidFill>
              <a:srgbClr val="ED5408"/>
            </a:solidFill>
            <a:miter lim="800000"/>
            <a:headEnd/>
            <a:tailEnd/>
          </a:ln>
          <a:effectLst/>
        </p:spPr>
        <p:txBody>
          <a:bodyPr wrap="square" lIns="108000" tIns="0" rIns="108000" bIns="2484000" rtlCol="0" anchor="t"/>
          <a:lstStyle/>
          <a:p>
            <a:pPr algn="ctr">
              <a:spcAft>
                <a:spcPts val="1200"/>
              </a:spcAft>
            </a:pPr>
            <a:r>
              <a:rPr lang="zh-CN" altLang="en-US" sz="2000" b="1">
                <a:solidFill>
                  <a:srgbClr val="ED5408"/>
                </a:solidFill>
                <a:cs typeface="+mn-ea"/>
                <a:sym typeface="+mn-lt"/>
              </a:rPr>
              <a:t>保险协会业务管理系统</a:t>
            </a:r>
          </a:p>
        </p:txBody>
      </p:sp>
      <p:sp>
        <p:nvSpPr>
          <p:cNvPr id="2" name="标题 1"/>
          <p:cNvSpPr>
            <a:spLocks noGrp="1"/>
          </p:cNvSpPr>
          <p:nvPr>
            <p:ph type="title"/>
          </p:nvPr>
        </p:nvSpPr>
        <p:spPr/>
        <p:txBody>
          <a:bodyPr/>
          <a:lstStyle/>
          <a:p>
            <a:r>
              <a:rPr lang="en-US" altLang="zh-CN">
                <a:solidFill>
                  <a:srgbClr val="ED5408"/>
                </a:solidFill>
              </a:rPr>
              <a:t>Themis</a:t>
            </a:r>
            <a:r>
              <a:rPr lang="zh-CN" altLang="en-US">
                <a:solidFill>
                  <a:srgbClr val="ED5408"/>
                </a:solidFill>
              </a:rPr>
              <a:t>细分场景应用案例：</a:t>
            </a:r>
            <a:r>
              <a:rPr lang="zh-CN" altLang="en-US"/>
              <a:t>机构上传保单测算个人保费定价</a:t>
            </a:r>
          </a:p>
        </p:txBody>
      </p:sp>
      <p:sp>
        <p:nvSpPr>
          <p:cNvPr id="4" name="矩形 3">
            <a:extLst>
              <a:ext uri="{FF2B5EF4-FFF2-40B4-BE49-F238E27FC236}">
                <a16:creationId xmlns:a16="http://schemas.microsoft.com/office/drawing/2014/main" id="{F3B7E3FF-4728-0640-80E4-166B28F9FA6C}"/>
              </a:ext>
            </a:extLst>
          </p:cNvPr>
          <p:cNvSpPr/>
          <p:nvPr/>
        </p:nvSpPr>
        <p:spPr>
          <a:xfrm>
            <a:off x="870792" y="1473156"/>
            <a:ext cx="6242527" cy="423877"/>
          </a:xfrm>
          <a:prstGeom prst="rect">
            <a:avLst/>
          </a:prstGeom>
          <a:solidFill>
            <a:schemeClr val="accent5">
              <a:lumMod val="75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a:solidFill>
                  <a:schemeClr val="bg1"/>
                </a:solidFill>
                <a:latin typeface="微软雅黑" panose="020B0503020204020204" pitchFamily="34" charset="-122"/>
                <a:ea typeface="微软雅黑" panose="020B0503020204020204" pitchFamily="34" charset="-122"/>
                <a:cs typeface="+mn-ea"/>
                <a:sym typeface="+mn-lt"/>
              </a:rPr>
              <a:t>应用接口</a:t>
            </a:r>
            <a:endParaRPr lang="en-US" altLang="zh-CN" sz="14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5" name="矩形 4">
            <a:extLst>
              <a:ext uri="{FF2B5EF4-FFF2-40B4-BE49-F238E27FC236}">
                <a16:creationId xmlns:a16="http://schemas.microsoft.com/office/drawing/2014/main" id="{ECB87762-9A5F-C045-9860-AA14B242F819}"/>
              </a:ext>
            </a:extLst>
          </p:cNvPr>
          <p:cNvSpPr/>
          <p:nvPr/>
        </p:nvSpPr>
        <p:spPr>
          <a:xfrm>
            <a:off x="870792" y="1966591"/>
            <a:ext cx="913258" cy="401535"/>
          </a:xfrm>
          <a:prstGeom prst="rect">
            <a:avLst/>
          </a:prstGeom>
          <a:solidFill>
            <a:schemeClr val="accent6">
              <a:lumMod val="75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a:solidFill>
                  <a:schemeClr val="bg1"/>
                </a:solidFill>
                <a:latin typeface="微软雅黑" panose="020B0503020204020204" pitchFamily="34" charset="-122"/>
                <a:ea typeface="微软雅黑" panose="020B0503020204020204" pitchFamily="34" charset="-122"/>
              </a:rPr>
              <a:t>保单管理</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ECB87762-9A5F-C045-9860-AA14B242F819}"/>
              </a:ext>
            </a:extLst>
          </p:cNvPr>
          <p:cNvSpPr/>
          <p:nvPr/>
        </p:nvSpPr>
        <p:spPr>
          <a:xfrm>
            <a:off x="1868594" y="1966589"/>
            <a:ext cx="913258" cy="401535"/>
          </a:xfrm>
          <a:prstGeom prst="rect">
            <a:avLst/>
          </a:prstGeom>
          <a:solidFill>
            <a:schemeClr val="accent6">
              <a:lumMod val="75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a:solidFill>
                  <a:schemeClr val="bg1"/>
                </a:solidFill>
                <a:latin typeface="微软雅黑" panose="020B0503020204020204" pitchFamily="34" charset="-122"/>
                <a:ea typeface="微软雅黑" panose="020B0503020204020204" pitchFamily="34" charset="-122"/>
              </a:rPr>
              <a:t>赔付管理</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ECB87762-9A5F-C045-9860-AA14B242F819}"/>
              </a:ext>
            </a:extLst>
          </p:cNvPr>
          <p:cNvSpPr/>
          <p:nvPr/>
        </p:nvSpPr>
        <p:spPr>
          <a:xfrm>
            <a:off x="3864198" y="1966589"/>
            <a:ext cx="3249121" cy="401535"/>
          </a:xfrm>
          <a:prstGeom prst="rect">
            <a:avLst/>
          </a:prstGeom>
          <a:solidFill>
            <a:schemeClr val="accent6">
              <a:lumMod val="75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a:solidFill>
                  <a:schemeClr val="bg1"/>
                </a:solidFill>
                <a:latin typeface="微软雅黑" panose="020B0503020204020204" pitchFamily="34" charset="-122"/>
                <a:ea typeface="微软雅黑" panose="020B0503020204020204" pitchFamily="34" charset="-122"/>
              </a:rPr>
              <a:t>定价管理</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ECB87762-9A5F-C045-9860-AA14B242F819}"/>
              </a:ext>
            </a:extLst>
          </p:cNvPr>
          <p:cNvSpPr/>
          <p:nvPr/>
        </p:nvSpPr>
        <p:spPr>
          <a:xfrm>
            <a:off x="2866396" y="1966589"/>
            <a:ext cx="913258" cy="401535"/>
          </a:xfrm>
          <a:prstGeom prst="rect">
            <a:avLst/>
          </a:prstGeom>
          <a:solidFill>
            <a:schemeClr val="accent6">
              <a:lumMod val="75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a:solidFill>
                  <a:schemeClr val="bg1"/>
                </a:solidFill>
                <a:latin typeface="微软雅黑" panose="020B0503020204020204" pitchFamily="34" charset="-122"/>
                <a:ea typeface="微软雅黑" panose="020B0503020204020204" pitchFamily="34" charset="-122"/>
              </a:rPr>
              <a:t>其他</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F7FC4280-9E0F-EB46-8445-275B365C4DFD}"/>
              </a:ext>
            </a:extLst>
          </p:cNvPr>
          <p:cNvSpPr/>
          <p:nvPr/>
        </p:nvSpPr>
        <p:spPr>
          <a:xfrm>
            <a:off x="3864198" y="2437679"/>
            <a:ext cx="3249121" cy="401535"/>
          </a:xfrm>
          <a:prstGeom prst="rect">
            <a:avLst/>
          </a:prstGeom>
          <a:solidFill>
            <a:srgbClr val="ED7D31"/>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a:solidFill>
                  <a:schemeClr val="bg1"/>
                </a:solidFill>
                <a:latin typeface="微软雅黑" panose="020B0503020204020204" pitchFamily="34" charset="-122"/>
                <a:ea typeface="微软雅黑" panose="020B0503020204020204" pitchFamily="34" charset="-122"/>
              </a:rPr>
              <a:t>Themis</a:t>
            </a:r>
            <a:r>
              <a:rPr lang="zh-CN" altLang="en-US" sz="1400">
                <a:solidFill>
                  <a:schemeClr val="bg1"/>
                </a:solidFill>
                <a:latin typeface="微软雅黑" panose="020B0503020204020204" pitchFamily="34" charset="-122"/>
                <a:ea typeface="微软雅黑" panose="020B0503020204020204" pitchFamily="34" charset="-122"/>
              </a:rPr>
              <a:t>基础平台</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C1A2D075-D80E-B24E-9BE2-F7A83121DE02}"/>
              </a:ext>
            </a:extLst>
          </p:cNvPr>
          <p:cNvSpPr/>
          <p:nvPr/>
        </p:nvSpPr>
        <p:spPr>
          <a:xfrm>
            <a:off x="3864200" y="2908769"/>
            <a:ext cx="1017892" cy="401535"/>
          </a:xfrm>
          <a:prstGeom prst="rect">
            <a:avLst/>
          </a:prstGeom>
          <a:solidFill>
            <a:srgbClr val="ED7D31"/>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a:solidFill>
                  <a:schemeClr val="bg1"/>
                </a:solidFill>
                <a:latin typeface="微软雅黑" panose="020B0503020204020204" pitchFamily="34" charset="-122"/>
                <a:ea typeface="微软雅黑" panose="020B0503020204020204" pitchFamily="34" charset="-122"/>
              </a:rPr>
              <a:t>计算引擎</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C1A2D075-D80E-B24E-9BE2-F7A83121DE02}"/>
              </a:ext>
            </a:extLst>
          </p:cNvPr>
          <p:cNvSpPr/>
          <p:nvPr/>
        </p:nvSpPr>
        <p:spPr>
          <a:xfrm>
            <a:off x="4971943" y="2908769"/>
            <a:ext cx="1017892" cy="401535"/>
          </a:xfrm>
          <a:prstGeom prst="rect">
            <a:avLst/>
          </a:prstGeom>
          <a:solidFill>
            <a:srgbClr val="ED7D31"/>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a:solidFill>
                  <a:schemeClr val="bg1"/>
                </a:solidFill>
                <a:latin typeface="微软雅黑" panose="020B0503020204020204" pitchFamily="34" charset="-122"/>
                <a:ea typeface="微软雅黑" panose="020B0503020204020204" pitchFamily="34" charset="-122"/>
              </a:rPr>
              <a:t>函数库</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C1A2D075-D80E-B24E-9BE2-F7A83121DE02}"/>
              </a:ext>
            </a:extLst>
          </p:cNvPr>
          <p:cNvSpPr/>
          <p:nvPr/>
        </p:nvSpPr>
        <p:spPr>
          <a:xfrm>
            <a:off x="6079686" y="2908768"/>
            <a:ext cx="1033633" cy="401535"/>
          </a:xfrm>
          <a:prstGeom prst="rect">
            <a:avLst/>
          </a:prstGeom>
          <a:solidFill>
            <a:srgbClr val="ED7D31"/>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a:solidFill>
                  <a:schemeClr val="bg1"/>
                </a:solidFill>
                <a:latin typeface="微软雅黑" panose="020B0503020204020204" pitchFamily="34" charset="-122"/>
                <a:ea typeface="微软雅黑" panose="020B0503020204020204" pitchFamily="34" charset="-122"/>
              </a:rPr>
              <a:t>用户管</a:t>
            </a:r>
            <a:r>
              <a:rPr lang="zh-CN" altLang="en-US" sz="1400" dirty="0">
                <a:solidFill>
                  <a:schemeClr val="bg1"/>
                </a:solidFill>
                <a:latin typeface="微软雅黑" panose="020B0503020204020204" pitchFamily="34" charset="-122"/>
                <a:ea typeface="微软雅黑" panose="020B0503020204020204" pitchFamily="34" charset="-122"/>
              </a:rPr>
              <a:t>理</a:t>
            </a:r>
          </a:p>
        </p:txBody>
      </p:sp>
      <p:sp>
        <p:nvSpPr>
          <p:cNvPr id="13" name="矩形 12">
            <a:extLst>
              <a:ext uri="{FF2B5EF4-FFF2-40B4-BE49-F238E27FC236}">
                <a16:creationId xmlns:a16="http://schemas.microsoft.com/office/drawing/2014/main" id="{ECB87762-9A5F-C045-9860-AA14B242F819}"/>
              </a:ext>
            </a:extLst>
          </p:cNvPr>
          <p:cNvSpPr/>
          <p:nvPr/>
        </p:nvSpPr>
        <p:spPr>
          <a:xfrm>
            <a:off x="870792" y="2446064"/>
            <a:ext cx="913258" cy="401535"/>
          </a:xfrm>
          <a:prstGeom prst="rect">
            <a:avLst/>
          </a:prstGeom>
          <a:solidFill>
            <a:schemeClr val="bg2">
              <a:lumMod val="5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a:solidFill>
                  <a:schemeClr val="bg1"/>
                </a:solidFill>
                <a:latin typeface="微软雅黑" panose="020B0503020204020204" pitchFamily="34" charset="-122"/>
                <a:ea typeface="微软雅黑" panose="020B0503020204020204" pitchFamily="34" charset="-122"/>
              </a:rPr>
              <a:t>JSP</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ECB87762-9A5F-C045-9860-AA14B242F819}"/>
              </a:ext>
            </a:extLst>
          </p:cNvPr>
          <p:cNvSpPr/>
          <p:nvPr/>
        </p:nvSpPr>
        <p:spPr>
          <a:xfrm>
            <a:off x="1868594" y="2446062"/>
            <a:ext cx="913258" cy="401535"/>
          </a:xfrm>
          <a:prstGeom prst="rect">
            <a:avLst/>
          </a:prstGeom>
          <a:solidFill>
            <a:schemeClr val="bg2">
              <a:lumMod val="5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a:solidFill>
                  <a:schemeClr val="bg1"/>
                </a:solidFill>
                <a:latin typeface="微软雅黑" panose="020B0503020204020204" pitchFamily="34" charset="-122"/>
                <a:ea typeface="微软雅黑" panose="020B0503020204020204" pitchFamily="34" charset="-122"/>
              </a:rPr>
              <a:t>EJB</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id="{ECB87762-9A5F-C045-9860-AA14B242F819}"/>
              </a:ext>
            </a:extLst>
          </p:cNvPr>
          <p:cNvSpPr/>
          <p:nvPr/>
        </p:nvSpPr>
        <p:spPr>
          <a:xfrm>
            <a:off x="2866396" y="2446062"/>
            <a:ext cx="913258" cy="401535"/>
          </a:xfrm>
          <a:prstGeom prst="rect">
            <a:avLst/>
          </a:prstGeom>
          <a:solidFill>
            <a:schemeClr val="bg2">
              <a:lumMod val="5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a:solidFill>
                  <a:schemeClr val="bg1"/>
                </a:solidFill>
                <a:latin typeface="微软雅黑" panose="020B0503020204020204" pitchFamily="34" charset="-122"/>
                <a:ea typeface="微软雅黑" panose="020B0503020204020204" pitchFamily="34" charset="-122"/>
              </a:rPr>
              <a:t>JNDI</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id="{ECB87762-9A5F-C045-9860-AA14B242F819}"/>
              </a:ext>
            </a:extLst>
          </p:cNvPr>
          <p:cNvSpPr/>
          <p:nvPr/>
        </p:nvSpPr>
        <p:spPr>
          <a:xfrm>
            <a:off x="870792" y="2908770"/>
            <a:ext cx="913258" cy="401535"/>
          </a:xfrm>
          <a:prstGeom prst="rect">
            <a:avLst/>
          </a:prstGeom>
          <a:solidFill>
            <a:schemeClr val="bg2">
              <a:lumMod val="5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a:solidFill>
                  <a:schemeClr val="bg1"/>
                </a:solidFill>
                <a:latin typeface="微软雅黑" panose="020B0503020204020204" pitchFamily="34" charset="-122"/>
                <a:ea typeface="微软雅黑" panose="020B0503020204020204" pitchFamily="34" charset="-122"/>
              </a:rPr>
              <a:t>JMS</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ECB87762-9A5F-C045-9860-AA14B242F819}"/>
              </a:ext>
            </a:extLst>
          </p:cNvPr>
          <p:cNvSpPr/>
          <p:nvPr/>
        </p:nvSpPr>
        <p:spPr>
          <a:xfrm>
            <a:off x="1868594" y="2908768"/>
            <a:ext cx="913258" cy="401535"/>
          </a:xfrm>
          <a:prstGeom prst="rect">
            <a:avLst/>
          </a:prstGeom>
          <a:solidFill>
            <a:schemeClr val="bg2">
              <a:lumMod val="5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a:solidFill>
                  <a:schemeClr val="bg1"/>
                </a:solidFill>
                <a:latin typeface="微软雅黑" panose="020B0503020204020204" pitchFamily="34" charset="-122"/>
                <a:ea typeface="微软雅黑" panose="020B0503020204020204" pitchFamily="34" charset="-122"/>
              </a:rPr>
              <a:t>JTA</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8" name="矩形 17">
            <a:extLst>
              <a:ext uri="{FF2B5EF4-FFF2-40B4-BE49-F238E27FC236}">
                <a16:creationId xmlns:a16="http://schemas.microsoft.com/office/drawing/2014/main" id="{ECB87762-9A5F-C045-9860-AA14B242F819}"/>
              </a:ext>
            </a:extLst>
          </p:cNvPr>
          <p:cNvSpPr/>
          <p:nvPr/>
        </p:nvSpPr>
        <p:spPr>
          <a:xfrm>
            <a:off x="2866396" y="2908768"/>
            <a:ext cx="913258" cy="401535"/>
          </a:xfrm>
          <a:prstGeom prst="rect">
            <a:avLst/>
          </a:prstGeom>
          <a:solidFill>
            <a:schemeClr val="bg2">
              <a:lumMod val="5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a:solidFill>
                  <a:schemeClr val="bg1"/>
                </a:solidFill>
                <a:latin typeface="微软雅黑" panose="020B0503020204020204" pitchFamily="34" charset="-122"/>
                <a:ea typeface="微软雅黑" panose="020B0503020204020204" pitchFamily="34" charset="-122"/>
              </a:rPr>
              <a:t>JDBC</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9" name="矩形 18">
            <a:extLst>
              <a:ext uri="{FF2B5EF4-FFF2-40B4-BE49-F238E27FC236}">
                <a16:creationId xmlns:a16="http://schemas.microsoft.com/office/drawing/2014/main" id="{CFB07595-C259-1543-B8DA-82149B367496}"/>
              </a:ext>
            </a:extLst>
          </p:cNvPr>
          <p:cNvSpPr/>
          <p:nvPr/>
        </p:nvSpPr>
        <p:spPr>
          <a:xfrm>
            <a:off x="870792" y="3371474"/>
            <a:ext cx="2908862" cy="43729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a:solidFill>
                  <a:schemeClr val="bg1"/>
                </a:solidFill>
                <a:latin typeface="微软雅黑" panose="020B0503020204020204" pitchFamily="34" charset="-122"/>
                <a:ea typeface="微软雅黑" panose="020B0503020204020204" pitchFamily="34" charset="-122"/>
              </a:rPr>
              <a:t>其他系统数据</a:t>
            </a:r>
            <a:endParaRPr kumimoji="1"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CFB07595-C259-1543-B8DA-82149B367496}"/>
              </a:ext>
            </a:extLst>
          </p:cNvPr>
          <p:cNvSpPr/>
          <p:nvPr/>
        </p:nvSpPr>
        <p:spPr>
          <a:xfrm>
            <a:off x="3864197" y="3367636"/>
            <a:ext cx="3249121" cy="44113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a:solidFill>
                  <a:schemeClr val="bg1"/>
                </a:solidFill>
                <a:latin typeface="微软雅黑" panose="020B0503020204020204" pitchFamily="34" charset="-122"/>
                <a:ea typeface="微软雅黑" panose="020B0503020204020204" pitchFamily="34" charset="-122"/>
              </a:rPr>
              <a:t>业务数据（密文）</a:t>
            </a:r>
            <a:endParaRPr kumimoji="1"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2" name="左右箭头 21"/>
          <p:cNvSpPr/>
          <p:nvPr/>
        </p:nvSpPr>
        <p:spPr>
          <a:xfrm>
            <a:off x="7470244" y="1665018"/>
            <a:ext cx="1282890" cy="354844"/>
          </a:xfrm>
          <a:prstGeom prst="leftRightArrow">
            <a:avLst/>
          </a:prstGeom>
          <a:ln>
            <a:headEnd/>
            <a:tailEnd/>
          </a:ln>
        </p:spPr>
        <p:style>
          <a:lnRef idx="1">
            <a:schemeClr val="accent2"/>
          </a:lnRef>
          <a:fillRef idx="2">
            <a:schemeClr val="accent2"/>
          </a:fillRef>
          <a:effectRef idx="1">
            <a:schemeClr val="accent2"/>
          </a:effectRef>
          <a:fontRef idx="minor">
            <a:schemeClr val="dk1"/>
          </a:fontRef>
        </p:style>
        <p:txBody>
          <a:bodyPr wrap="square" lIns="108000" tIns="36000" rIns="108000" bIns="36000" rtlCol="0" anchor="ctr"/>
          <a:lstStyle/>
          <a:p>
            <a:pPr algn="l">
              <a:spcAft>
                <a:spcPts val="1200"/>
              </a:spcAft>
            </a:pPr>
            <a:endParaRPr lang="zh-CN" altLang="en-US" sz="2000" b="1">
              <a:solidFill>
                <a:srgbClr val="ED5408"/>
              </a:solidFill>
              <a:cs typeface="+mn-ea"/>
              <a:sym typeface="+mn-lt"/>
            </a:endParaRPr>
          </a:p>
        </p:txBody>
      </p:sp>
      <p:sp>
        <p:nvSpPr>
          <p:cNvPr id="23" name="左右箭头 22"/>
          <p:cNvSpPr/>
          <p:nvPr/>
        </p:nvSpPr>
        <p:spPr>
          <a:xfrm>
            <a:off x="7470244" y="3092410"/>
            <a:ext cx="1282890" cy="354844"/>
          </a:xfrm>
          <a:prstGeom prst="leftRightArrow">
            <a:avLst/>
          </a:prstGeom>
          <a:ln>
            <a:headEnd/>
            <a:tailEnd/>
          </a:ln>
        </p:spPr>
        <p:style>
          <a:lnRef idx="1">
            <a:schemeClr val="accent2"/>
          </a:lnRef>
          <a:fillRef idx="2">
            <a:schemeClr val="accent2"/>
          </a:fillRef>
          <a:effectRef idx="1">
            <a:schemeClr val="accent2"/>
          </a:effectRef>
          <a:fontRef idx="minor">
            <a:schemeClr val="dk1"/>
          </a:fontRef>
        </p:style>
        <p:txBody>
          <a:bodyPr wrap="square" lIns="108000" tIns="36000" rIns="108000" bIns="36000" rtlCol="0" anchor="ctr"/>
          <a:lstStyle/>
          <a:p>
            <a:pPr algn="l">
              <a:spcAft>
                <a:spcPts val="1200"/>
              </a:spcAft>
            </a:pPr>
            <a:endParaRPr lang="zh-CN" altLang="en-US" sz="2000" b="1">
              <a:solidFill>
                <a:srgbClr val="ED5408"/>
              </a:solidFill>
              <a:cs typeface="+mn-ea"/>
              <a:sym typeface="+mn-lt"/>
            </a:endParaRPr>
          </a:p>
        </p:txBody>
      </p:sp>
      <p:sp>
        <p:nvSpPr>
          <p:cNvPr id="24" name="圆角矩形 23"/>
          <p:cNvSpPr/>
          <p:nvPr/>
        </p:nvSpPr>
        <p:spPr>
          <a:xfrm>
            <a:off x="8814175" y="1151011"/>
            <a:ext cx="2019868" cy="1303603"/>
          </a:xfrm>
          <a:prstGeom prst="roundRect">
            <a:avLst/>
          </a:prstGeom>
          <a:solidFill>
            <a:schemeClr val="bg1"/>
          </a:solidFill>
          <a:ln w="9525">
            <a:solidFill>
              <a:srgbClr val="ED5408"/>
            </a:solidFill>
            <a:miter lim="800000"/>
            <a:headEnd/>
            <a:tailEnd/>
          </a:ln>
          <a:effectLst/>
        </p:spPr>
        <p:txBody>
          <a:bodyPr wrap="square" lIns="108000" tIns="36000" rIns="108000" bIns="36000" rtlCol="0" anchor="t"/>
          <a:lstStyle/>
          <a:p>
            <a:pPr algn="ctr">
              <a:spcAft>
                <a:spcPts val="1200"/>
              </a:spcAft>
            </a:pPr>
            <a:r>
              <a:rPr lang="zh-CN" altLang="en-US" sz="2000" b="1">
                <a:solidFill>
                  <a:srgbClr val="ED5408"/>
                </a:solidFill>
                <a:cs typeface="+mn-ea"/>
                <a:sym typeface="+mn-lt"/>
              </a:rPr>
              <a:t>机构</a:t>
            </a:r>
            <a:r>
              <a:rPr lang="en-US" altLang="zh-CN" sz="2000" b="1">
                <a:solidFill>
                  <a:srgbClr val="ED5408"/>
                </a:solidFill>
                <a:cs typeface="+mn-ea"/>
                <a:sym typeface="+mn-lt"/>
              </a:rPr>
              <a:t>A</a:t>
            </a:r>
            <a:endParaRPr lang="zh-CN" altLang="en-US" sz="2000" b="1">
              <a:solidFill>
                <a:srgbClr val="ED5408"/>
              </a:solidFill>
              <a:cs typeface="+mn-ea"/>
              <a:sym typeface="+mn-lt"/>
            </a:endParaRPr>
          </a:p>
        </p:txBody>
      </p:sp>
      <p:sp>
        <p:nvSpPr>
          <p:cNvPr id="25" name="圆角矩形 24"/>
          <p:cNvSpPr/>
          <p:nvPr/>
        </p:nvSpPr>
        <p:spPr>
          <a:xfrm>
            <a:off x="8814175" y="2604082"/>
            <a:ext cx="2019868" cy="1303603"/>
          </a:xfrm>
          <a:prstGeom prst="roundRect">
            <a:avLst/>
          </a:prstGeom>
          <a:solidFill>
            <a:schemeClr val="bg1"/>
          </a:solidFill>
          <a:ln w="9525">
            <a:solidFill>
              <a:srgbClr val="ED5408"/>
            </a:solidFill>
            <a:miter lim="800000"/>
            <a:headEnd/>
            <a:tailEnd/>
          </a:ln>
          <a:effectLst/>
        </p:spPr>
        <p:txBody>
          <a:bodyPr wrap="square" lIns="108000" tIns="36000" rIns="108000" bIns="36000" rtlCol="0" anchor="t"/>
          <a:lstStyle/>
          <a:p>
            <a:pPr algn="ctr">
              <a:spcAft>
                <a:spcPts val="1200"/>
              </a:spcAft>
            </a:pPr>
            <a:r>
              <a:rPr lang="zh-CN" altLang="en-US" sz="2000" b="1">
                <a:solidFill>
                  <a:srgbClr val="ED5408"/>
                </a:solidFill>
                <a:cs typeface="+mn-ea"/>
                <a:sym typeface="+mn-lt"/>
              </a:rPr>
              <a:t>机构</a:t>
            </a:r>
            <a:r>
              <a:rPr lang="en-US" altLang="zh-CN" sz="2000" b="1">
                <a:solidFill>
                  <a:srgbClr val="ED5408"/>
                </a:solidFill>
                <a:cs typeface="+mn-ea"/>
                <a:sym typeface="+mn-lt"/>
              </a:rPr>
              <a:t>B</a:t>
            </a:r>
            <a:endParaRPr lang="zh-CN" altLang="en-US" sz="2000" b="1">
              <a:solidFill>
                <a:srgbClr val="ED5408"/>
              </a:solidFill>
              <a:cs typeface="+mn-ea"/>
              <a:sym typeface="+mn-lt"/>
            </a:endParaRPr>
          </a:p>
        </p:txBody>
      </p:sp>
      <p:sp>
        <p:nvSpPr>
          <p:cNvPr id="26" name="矩形 25">
            <a:extLst>
              <a:ext uri="{FF2B5EF4-FFF2-40B4-BE49-F238E27FC236}">
                <a16:creationId xmlns:a16="http://schemas.microsoft.com/office/drawing/2014/main" id="{8926A11D-622C-3141-B421-B21BCBD14284}"/>
              </a:ext>
            </a:extLst>
          </p:cNvPr>
          <p:cNvSpPr/>
          <p:nvPr/>
        </p:nvSpPr>
        <p:spPr>
          <a:xfrm>
            <a:off x="8946426" y="1624074"/>
            <a:ext cx="1755365" cy="354844"/>
          </a:xfrm>
          <a:prstGeom prst="rect">
            <a:avLst/>
          </a:prstGeom>
          <a:solidFill>
            <a:srgbClr val="0070C0"/>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a:solidFill>
                  <a:schemeClr val="bg1"/>
                </a:solidFill>
                <a:latin typeface="微软雅黑" panose="020B0503020204020204" pitchFamily="34" charset="-122"/>
                <a:ea typeface="微软雅黑" panose="020B0503020204020204" pitchFamily="34" charset="-122"/>
              </a:rPr>
              <a:t>保单数据加密</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7" name="矩形 26">
            <a:extLst>
              <a:ext uri="{FF2B5EF4-FFF2-40B4-BE49-F238E27FC236}">
                <a16:creationId xmlns:a16="http://schemas.microsoft.com/office/drawing/2014/main" id="{8926A11D-622C-3141-B421-B21BCBD14284}"/>
              </a:ext>
            </a:extLst>
          </p:cNvPr>
          <p:cNvSpPr/>
          <p:nvPr/>
        </p:nvSpPr>
        <p:spPr>
          <a:xfrm>
            <a:off x="8946426" y="2039344"/>
            <a:ext cx="1755365" cy="354844"/>
          </a:xfrm>
          <a:prstGeom prst="rect">
            <a:avLst/>
          </a:prstGeom>
          <a:solidFill>
            <a:srgbClr val="0070C0"/>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a:solidFill>
                  <a:schemeClr val="bg1"/>
                </a:solidFill>
                <a:latin typeface="微软雅黑" panose="020B0503020204020204" pitchFamily="34" charset="-122"/>
                <a:ea typeface="微软雅黑" panose="020B0503020204020204" pitchFamily="34" charset="-122"/>
              </a:rPr>
              <a:t>费率数据解密</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8" name="矩形 27">
            <a:extLst>
              <a:ext uri="{FF2B5EF4-FFF2-40B4-BE49-F238E27FC236}">
                <a16:creationId xmlns:a16="http://schemas.microsoft.com/office/drawing/2014/main" id="{8926A11D-622C-3141-B421-B21BCBD14284}"/>
              </a:ext>
            </a:extLst>
          </p:cNvPr>
          <p:cNvSpPr/>
          <p:nvPr/>
        </p:nvSpPr>
        <p:spPr>
          <a:xfrm>
            <a:off x="8946426" y="3038659"/>
            <a:ext cx="1755365" cy="354844"/>
          </a:xfrm>
          <a:prstGeom prst="rect">
            <a:avLst/>
          </a:prstGeom>
          <a:solidFill>
            <a:srgbClr val="0070C0"/>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a:solidFill>
                  <a:schemeClr val="bg1"/>
                </a:solidFill>
                <a:latin typeface="微软雅黑" panose="020B0503020204020204" pitchFamily="34" charset="-122"/>
                <a:ea typeface="微软雅黑" panose="020B0503020204020204" pitchFamily="34" charset="-122"/>
              </a:rPr>
              <a:t>保单数据加密</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9" name="矩形 28">
            <a:extLst>
              <a:ext uri="{FF2B5EF4-FFF2-40B4-BE49-F238E27FC236}">
                <a16:creationId xmlns:a16="http://schemas.microsoft.com/office/drawing/2014/main" id="{8926A11D-622C-3141-B421-B21BCBD14284}"/>
              </a:ext>
            </a:extLst>
          </p:cNvPr>
          <p:cNvSpPr/>
          <p:nvPr/>
        </p:nvSpPr>
        <p:spPr>
          <a:xfrm>
            <a:off x="8946426" y="3453929"/>
            <a:ext cx="1755365" cy="354844"/>
          </a:xfrm>
          <a:prstGeom prst="rect">
            <a:avLst/>
          </a:prstGeom>
          <a:solidFill>
            <a:srgbClr val="0070C0"/>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a:solidFill>
                  <a:schemeClr val="bg1"/>
                </a:solidFill>
                <a:latin typeface="微软雅黑" panose="020B0503020204020204" pitchFamily="34" charset="-122"/>
                <a:ea typeface="微软雅黑" panose="020B0503020204020204" pitchFamily="34" charset="-122"/>
              </a:rPr>
              <a:t>费率数据解密</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33" name="右大括号 32"/>
          <p:cNvSpPr/>
          <p:nvPr/>
        </p:nvSpPr>
        <p:spPr>
          <a:xfrm>
            <a:off x="10701790" y="2204348"/>
            <a:ext cx="513445" cy="1439593"/>
          </a:xfrm>
          <a:prstGeom prst="rightBrace">
            <a:avLst>
              <a:gd name="adj1" fmla="val 8333"/>
              <a:gd name="adj2" fmla="val 4883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30" name="Picture 13">
            <a:extLst>
              <a:ext uri="{FF2B5EF4-FFF2-40B4-BE49-F238E27FC236}">
                <a16:creationId xmlns:a16="http://schemas.microsoft.com/office/drawing/2014/main" id="{2ECF6C09-16CA-4604-B1A9-2FA7F21797DD}"/>
              </a:ext>
            </a:extLst>
          </p:cNvPr>
          <p:cNvPicPr>
            <a:picLocks noChangeAspect="1"/>
          </p:cNvPicPr>
          <p:nvPr/>
        </p:nvPicPr>
        <p:blipFill rotWithShape="1">
          <a:blip r:embed="rId3" cstate="print">
            <a:duotone>
              <a:schemeClr val="accent2">
                <a:shade val="45000"/>
                <a:satMod val="135000"/>
              </a:schemeClr>
              <a:prstClr val="white"/>
            </a:duotone>
            <a:extLst>
              <a:ext uri="{28A0092B-C50C-407E-A947-70E740481C1C}">
                <a14:useLocalDpi xmlns:a14="http://schemas.microsoft.com/office/drawing/2010/main"/>
              </a:ext>
            </a:extLst>
          </a:blip>
          <a:srcRect l="26688" t="21891" r="25492" b="1815"/>
          <a:stretch/>
        </p:blipFill>
        <p:spPr>
          <a:xfrm>
            <a:off x="11119701" y="2440788"/>
            <a:ext cx="668740" cy="573206"/>
          </a:xfrm>
          <a:prstGeom prst="rect">
            <a:avLst/>
          </a:prstGeom>
        </p:spPr>
      </p:pic>
      <p:sp>
        <p:nvSpPr>
          <p:cNvPr id="34" name="圆角矩形 33"/>
          <p:cNvSpPr/>
          <p:nvPr/>
        </p:nvSpPr>
        <p:spPr>
          <a:xfrm>
            <a:off x="11051461" y="3065956"/>
            <a:ext cx="830633" cy="436729"/>
          </a:xfrm>
          <a:prstGeom prst="roundRect">
            <a:avLst/>
          </a:prstGeom>
          <a:solidFill>
            <a:schemeClr val="bg1"/>
          </a:solidFill>
          <a:ln w="9525">
            <a:solidFill>
              <a:srgbClr val="ED5408"/>
            </a:solidFill>
            <a:miter lim="800000"/>
            <a:headEnd/>
            <a:tailEnd/>
          </a:ln>
          <a:effectLst/>
        </p:spPr>
        <p:txBody>
          <a:bodyPr wrap="square" lIns="36000" tIns="36000" rIns="36000" bIns="36000" rtlCol="0" anchor="ctr"/>
          <a:lstStyle/>
          <a:p>
            <a:pPr algn="ctr">
              <a:spcAft>
                <a:spcPts val="1200"/>
              </a:spcAft>
            </a:pPr>
            <a:r>
              <a:rPr lang="en-US" altLang="zh-CN" sz="1400" b="1">
                <a:solidFill>
                  <a:srgbClr val="ED5408"/>
                </a:solidFill>
                <a:cs typeface="+mn-ea"/>
                <a:sym typeface="+mn-lt"/>
              </a:rPr>
              <a:t>CA</a:t>
            </a:r>
            <a:r>
              <a:rPr lang="zh-CN" altLang="en-US" sz="1400" b="1">
                <a:solidFill>
                  <a:srgbClr val="ED5408"/>
                </a:solidFill>
                <a:cs typeface="+mn-ea"/>
                <a:sym typeface="+mn-lt"/>
              </a:rPr>
              <a:t>授权</a:t>
            </a:r>
          </a:p>
        </p:txBody>
      </p:sp>
      <p:sp>
        <p:nvSpPr>
          <p:cNvPr id="35" name="矩形 34">
            <a:extLst>
              <a:ext uri="{FF2B5EF4-FFF2-40B4-BE49-F238E27FC236}">
                <a16:creationId xmlns:a16="http://schemas.microsoft.com/office/drawing/2014/main" id="{CB464816-B557-A140-815C-DEDF693CBD00}"/>
              </a:ext>
            </a:extLst>
          </p:cNvPr>
          <p:cNvSpPr/>
          <p:nvPr/>
        </p:nvSpPr>
        <p:spPr>
          <a:xfrm>
            <a:off x="2100241" y="4240598"/>
            <a:ext cx="1939500" cy="551955"/>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a:solidFill>
                  <a:schemeClr val="bg1"/>
                </a:solidFill>
                <a:latin typeface="微软雅黑" panose="020B0503020204020204" pitchFamily="34" charset="-122"/>
                <a:ea typeface="微软雅黑" panose="020B0503020204020204" pitchFamily="34" charset="-122"/>
              </a:rPr>
              <a:t>开始</a:t>
            </a:r>
            <a:endParaRPr kumimoji="1" lang="zh-CN" altLang="en-US" sz="1400" dirty="0">
              <a:solidFill>
                <a:schemeClr val="bg1"/>
              </a:solidFill>
              <a:latin typeface="微软雅黑" panose="020B0503020204020204" pitchFamily="34" charset="-122"/>
              <a:ea typeface="微软雅黑" panose="020B0503020204020204" pitchFamily="34" charset="-122"/>
            </a:endParaRPr>
          </a:p>
        </p:txBody>
      </p:sp>
      <p:cxnSp>
        <p:nvCxnSpPr>
          <p:cNvPr id="36" name="直接连接符 35"/>
          <p:cNvCxnSpPr/>
          <p:nvPr/>
        </p:nvCxnSpPr>
        <p:spPr>
          <a:xfrm flipV="1">
            <a:off x="24977" y="4074666"/>
            <a:ext cx="12136713" cy="13063"/>
          </a:xfrm>
          <a:prstGeom prst="line">
            <a:avLst/>
          </a:prstGeom>
          <a:ln w="317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CB464816-B557-A140-815C-DEDF693CBD00}"/>
              </a:ext>
            </a:extLst>
          </p:cNvPr>
          <p:cNvSpPr/>
          <p:nvPr/>
        </p:nvSpPr>
        <p:spPr>
          <a:xfrm>
            <a:off x="4575920" y="4240598"/>
            <a:ext cx="1939500" cy="551955"/>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a:solidFill>
                  <a:schemeClr val="bg1"/>
                </a:solidFill>
                <a:latin typeface="微软雅黑" panose="020B0503020204020204" pitchFamily="34" charset="-122"/>
                <a:ea typeface="微软雅黑" panose="020B0503020204020204" pitchFamily="34" charset="-122"/>
              </a:rPr>
              <a:t>场景分析</a:t>
            </a:r>
            <a:endParaRPr kumimoji="1"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38" name="矩形 37">
            <a:extLst>
              <a:ext uri="{FF2B5EF4-FFF2-40B4-BE49-F238E27FC236}">
                <a16:creationId xmlns:a16="http://schemas.microsoft.com/office/drawing/2014/main" id="{CB464816-B557-A140-815C-DEDF693CBD00}"/>
              </a:ext>
            </a:extLst>
          </p:cNvPr>
          <p:cNvSpPr/>
          <p:nvPr/>
        </p:nvSpPr>
        <p:spPr>
          <a:xfrm>
            <a:off x="7051599" y="4240598"/>
            <a:ext cx="1939500" cy="551955"/>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a:solidFill>
                  <a:schemeClr val="bg1"/>
                </a:solidFill>
                <a:latin typeface="微软雅黑" panose="020B0503020204020204" pitchFamily="34" charset="-122"/>
                <a:ea typeface="微软雅黑" panose="020B0503020204020204" pitchFamily="34" charset="-122"/>
              </a:rPr>
              <a:t>原系统架构及数据流分析</a:t>
            </a:r>
            <a:endParaRPr kumimoji="1"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39" name="矩形 38">
            <a:extLst>
              <a:ext uri="{FF2B5EF4-FFF2-40B4-BE49-F238E27FC236}">
                <a16:creationId xmlns:a16="http://schemas.microsoft.com/office/drawing/2014/main" id="{CB464816-B557-A140-815C-DEDF693CBD00}"/>
              </a:ext>
            </a:extLst>
          </p:cNvPr>
          <p:cNvSpPr/>
          <p:nvPr/>
        </p:nvSpPr>
        <p:spPr>
          <a:xfrm>
            <a:off x="9527276" y="4240598"/>
            <a:ext cx="2354817" cy="551955"/>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a:solidFill>
                  <a:schemeClr val="bg1"/>
                </a:solidFill>
                <a:latin typeface="微软雅黑" panose="020B0503020204020204" pitchFamily="34" charset="-122"/>
                <a:ea typeface="微软雅黑" panose="020B0503020204020204" pitchFamily="34" charset="-122"/>
              </a:rPr>
              <a:t>数据使用及数据库评估</a:t>
            </a:r>
            <a:endParaRPr kumimoji="1"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41" name="矩形 40">
            <a:extLst>
              <a:ext uri="{FF2B5EF4-FFF2-40B4-BE49-F238E27FC236}">
                <a16:creationId xmlns:a16="http://schemas.microsoft.com/office/drawing/2014/main" id="{CB464816-B557-A140-815C-DEDF693CBD00}"/>
              </a:ext>
            </a:extLst>
          </p:cNvPr>
          <p:cNvSpPr/>
          <p:nvPr/>
        </p:nvSpPr>
        <p:spPr>
          <a:xfrm>
            <a:off x="2100241" y="5574000"/>
            <a:ext cx="1939500" cy="551955"/>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a:solidFill>
                  <a:schemeClr val="bg1"/>
                </a:solidFill>
                <a:latin typeface="微软雅黑" panose="020B0503020204020204" pitchFamily="34" charset="-122"/>
                <a:ea typeface="微软雅黑" panose="020B0503020204020204" pitchFamily="34" charset="-122"/>
              </a:rPr>
              <a:t>正常运营</a:t>
            </a:r>
            <a:endParaRPr kumimoji="1"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42" name="矩形 41">
            <a:extLst>
              <a:ext uri="{FF2B5EF4-FFF2-40B4-BE49-F238E27FC236}">
                <a16:creationId xmlns:a16="http://schemas.microsoft.com/office/drawing/2014/main" id="{CB464816-B557-A140-815C-DEDF693CBD00}"/>
              </a:ext>
            </a:extLst>
          </p:cNvPr>
          <p:cNvSpPr/>
          <p:nvPr/>
        </p:nvSpPr>
        <p:spPr>
          <a:xfrm>
            <a:off x="4575920" y="5574000"/>
            <a:ext cx="1939500" cy="551955"/>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a:solidFill>
                  <a:schemeClr val="bg1"/>
                </a:solidFill>
                <a:latin typeface="微软雅黑" panose="020B0503020204020204" pitchFamily="34" charset="-122"/>
                <a:ea typeface="微软雅黑" panose="020B0503020204020204" pitchFamily="34" charset="-122"/>
              </a:rPr>
              <a:t>试运行</a:t>
            </a:r>
            <a:endParaRPr kumimoji="1"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43" name="矩形 42">
            <a:extLst>
              <a:ext uri="{FF2B5EF4-FFF2-40B4-BE49-F238E27FC236}">
                <a16:creationId xmlns:a16="http://schemas.microsoft.com/office/drawing/2014/main" id="{CB464816-B557-A140-815C-DEDF693CBD00}"/>
              </a:ext>
            </a:extLst>
          </p:cNvPr>
          <p:cNvSpPr/>
          <p:nvPr/>
        </p:nvSpPr>
        <p:spPr>
          <a:xfrm>
            <a:off x="7006926" y="5546857"/>
            <a:ext cx="1939500" cy="551955"/>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a:solidFill>
                  <a:schemeClr val="bg1"/>
                </a:solidFill>
                <a:latin typeface="微软雅黑" panose="020B0503020204020204" pitchFamily="34" charset="-122"/>
                <a:ea typeface="微软雅黑" panose="020B0503020204020204" pitchFamily="34" charset="-122"/>
              </a:rPr>
              <a:t>联调测试</a:t>
            </a:r>
            <a:endParaRPr kumimoji="1"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44" name="矩形 43">
            <a:extLst>
              <a:ext uri="{FF2B5EF4-FFF2-40B4-BE49-F238E27FC236}">
                <a16:creationId xmlns:a16="http://schemas.microsoft.com/office/drawing/2014/main" id="{CB464816-B557-A140-815C-DEDF693CBD00}"/>
              </a:ext>
            </a:extLst>
          </p:cNvPr>
          <p:cNvSpPr/>
          <p:nvPr/>
        </p:nvSpPr>
        <p:spPr>
          <a:xfrm>
            <a:off x="9527277" y="5574000"/>
            <a:ext cx="2354816" cy="551955"/>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a:solidFill>
                  <a:schemeClr val="bg1"/>
                </a:solidFill>
                <a:latin typeface="微软雅黑" panose="020B0503020204020204" pitchFamily="34" charset="-122"/>
                <a:ea typeface="微软雅黑" panose="020B0503020204020204" pitchFamily="34" charset="-122"/>
              </a:rPr>
              <a:t>部署阶段</a:t>
            </a:r>
            <a:endParaRPr kumimoji="1"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45" name="右箭头 44"/>
          <p:cNvSpPr/>
          <p:nvPr/>
        </p:nvSpPr>
        <p:spPr>
          <a:xfrm>
            <a:off x="4163563" y="4384261"/>
            <a:ext cx="312765" cy="408292"/>
          </a:xfrm>
          <a:prstGeom prst="rightArrow">
            <a:avLst/>
          </a:prstGeom>
          <a:solidFill>
            <a:schemeClr val="bg1"/>
          </a:solidFill>
          <a:ln w="9525">
            <a:solidFill>
              <a:srgbClr val="ED5408"/>
            </a:solidFill>
            <a:miter lim="800000"/>
            <a:headEnd/>
            <a:tailEnd/>
          </a:ln>
          <a:effectLst/>
        </p:spPr>
        <p:txBody>
          <a:bodyPr wrap="square" lIns="108000" tIns="36000" rIns="108000" bIns="36000" rtlCol="0" anchor="ctr"/>
          <a:lstStyle/>
          <a:p>
            <a:pPr algn="l">
              <a:spcAft>
                <a:spcPts val="1200"/>
              </a:spcAft>
            </a:pPr>
            <a:endParaRPr lang="zh-CN" altLang="en-US" sz="2000" b="1">
              <a:solidFill>
                <a:srgbClr val="ED5408"/>
              </a:solidFill>
              <a:cs typeface="+mn-ea"/>
              <a:sym typeface="+mn-lt"/>
            </a:endParaRPr>
          </a:p>
        </p:txBody>
      </p:sp>
      <p:sp>
        <p:nvSpPr>
          <p:cNvPr id="46" name="右箭头 45"/>
          <p:cNvSpPr/>
          <p:nvPr/>
        </p:nvSpPr>
        <p:spPr>
          <a:xfrm>
            <a:off x="6637308" y="4384261"/>
            <a:ext cx="312765" cy="408292"/>
          </a:xfrm>
          <a:prstGeom prst="rightArrow">
            <a:avLst/>
          </a:prstGeom>
          <a:solidFill>
            <a:schemeClr val="bg1"/>
          </a:solidFill>
          <a:ln w="9525">
            <a:solidFill>
              <a:srgbClr val="ED5408"/>
            </a:solidFill>
            <a:miter lim="800000"/>
            <a:headEnd/>
            <a:tailEnd/>
          </a:ln>
          <a:effectLst/>
        </p:spPr>
        <p:txBody>
          <a:bodyPr wrap="square" lIns="108000" tIns="36000" rIns="108000" bIns="36000" rtlCol="0" anchor="ctr"/>
          <a:lstStyle/>
          <a:p>
            <a:pPr algn="l">
              <a:spcAft>
                <a:spcPts val="1200"/>
              </a:spcAft>
            </a:pPr>
            <a:endParaRPr lang="zh-CN" altLang="en-US" sz="2000" b="1">
              <a:solidFill>
                <a:srgbClr val="ED5408"/>
              </a:solidFill>
              <a:cs typeface="+mn-ea"/>
              <a:sym typeface="+mn-lt"/>
            </a:endParaRPr>
          </a:p>
        </p:txBody>
      </p:sp>
      <p:sp>
        <p:nvSpPr>
          <p:cNvPr id="47" name="右箭头 46"/>
          <p:cNvSpPr/>
          <p:nvPr/>
        </p:nvSpPr>
        <p:spPr>
          <a:xfrm>
            <a:off x="9102805" y="4372176"/>
            <a:ext cx="312765" cy="408292"/>
          </a:xfrm>
          <a:prstGeom prst="rightArrow">
            <a:avLst/>
          </a:prstGeom>
          <a:solidFill>
            <a:schemeClr val="bg1"/>
          </a:solidFill>
          <a:ln w="9525">
            <a:solidFill>
              <a:srgbClr val="ED5408"/>
            </a:solidFill>
            <a:miter lim="800000"/>
            <a:headEnd/>
            <a:tailEnd/>
          </a:ln>
          <a:effectLst/>
        </p:spPr>
        <p:txBody>
          <a:bodyPr wrap="square" lIns="108000" tIns="36000" rIns="108000" bIns="36000" rtlCol="0" anchor="ctr"/>
          <a:lstStyle/>
          <a:p>
            <a:pPr algn="l">
              <a:spcAft>
                <a:spcPts val="1200"/>
              </a:spcAft>
            </a:pPr>
            <a:endParaRPr lang="zh-CN" altLang="en-US" sz="2000" b="1">
              <a:solidFill>
                <a:srgbClr val="ED5408"/>
              </a:solidFill>
              <a:cs typeface="+mn-ea"/>
              <a:sym typeface="+mn-lt"/>
            </a:endParaRPr>
          </a:p>
        </p:txBody>
      </p:sp>
      <p:sp>
        <p:nvSpPr>
          <p:cNvPr id="49" name="左箭头 48"/>
          <p:cNvSpPr/>
          <p:nvPr/>
        </p:nvSpPr>
        <p:spPr>
          <a:xfrm>
            <a:off x="4151447" y="5639435"/>
            <a:ext cx="312765" cy="404098"/>
          </a:xfrm>
          <a:prstGeom prst="leftArrow">
            <a:avLst/>
          </a:prstGeom>
          <a:solidFill>
            <a:schemeClr val="bg1"/>
          </a:solidFill>
          <a:ln w="9525">
            <a:solidFill>
              <a:srgbClr val="ED5408"/>
            </a:solidFill>
            <a:miter lim="800000"/>
            <a:headEnd/>
            <a:tailEnd/>
          </a:ln>
          <a:effectLst/>
        </p:spPr>
        <p:txBody>
          <a:bodyPr wrap="square" lIns="108000" tIns="36000" rIns="108000" bIns="36000" rtlCol="0" anchor="ctr"/>
          <a:lstStyle/>
          <a:p>
            <a:pPr algn="l">
              <a:spcAft>
                <a:spcPts val="1200"/>
              </a:spcAft>
            </a:pPr>
            <a:endParaRPr lang="zh-CN" altLang="en-US" sz="2000" b="1">
              <a:solidFill>
                <a:srgbClr val="ED5408"/>
              </a:solidFill>
              <a:cs typeface="+mn-ea"/>
              <a:sym typeface="+mn-lt"/>
            </a:endParaRPr>
          </a:p>
        </p:txBody>
      </p:sp>
      <p:sp>
        <p:nvSpPr>
          <p:cNvPr id="50" name="左箭头 49"/>
          <p:cNvSpPr/>
          <p:nvPr/>
        </p:nvSpPr>
        <p:spPr>
          <a:xfrm>
            <a:off x="6627126" y="5639435"/>
            <a:ext cx="312765" cy="404098"/>
          </a:xfrm>
          <a:prstGeom prst="leftArrow">
            <a:avLst/>
          </a:prstGeom>
          <a:solidFill>
            <a:schemeClr val="bg1"/>
          </a:solidFill>
          <a:ln w="9525">
            <a:solidFill>
              <a:srgbClr val="ED5408"/>
            </a:solidFill>
            <a:miter lim="800000"/>
            <a:headEnd/>
            <a:tailEnd/>
          </a:ln>
          <a:effectLst/>
        </p:spPr>
        <p:txBody>
          <a:bodyPr wrap="square" lIns="108000" tIns="36000" rIns="108000" bIns="36000" rtlCol="0" anchor="ctr"/>
          <a:lstStyle/>
          <a:p>
            <a:pPr algn="l">
              <a:spcAft>
                <a:spcPts val="1200"/>
              </a:spcAft>
            </a:pPr>
            <a:endParaRPr lang="zh-CN" altLang="en-US" sz="2000" b="1">
              <a:solidFill>
                <a:srgbClr val="ED5408"/>
              </a:solidFill>
              <a:cs typeface="+mn-ea"/>
              <a:sym typeface="+mn-lt"/>
            </a:endParaRPr>
          </a:p>
        </p:txBody>
      </p:sp>
      <p:sp>
        <p:nvSpPr>
          <p:cNvPr id="51" name="左箭头 50"/>
          <p:cNvSpPr/>
          <p:nvPr/>
        </p:nvSpPr>
        <p:spPr>
          <a:xfrm>
            <a:off x="9102804" y="5639435"/>
            <a:ext cx="312765" cy="404098"/>
          </a:xfrm>
          <a:prstGeom prst="leftArrow">
            <a:avLst/>
          </a:prstGeom>
          <a:solidFill>
            <a:schemeClr val="bg1"/>
          </a:solidFill>
          <a:ln w="9525">
            <a:solidFill>
              <a:srgbClr val="ED5408"/>
            </a:solidFill>
            <a:miter lim="800000"/>
            <a:headEnd/>
            <a:tailEnd/>
          </a:ln>
          <a:effectLst/>
        </p:spPr>
        <p:txBody>
          <a:bodyPr wrap="square" lIns="108000" tIns="36000" rIns="108000" bIns="36000" rtlCol="0" anchor="ctr"/>
          <a:lstStyle/>
          <a:p>
            <a:pPr algn="l">
              <a:spcAft>
                <a:spcPts val="1200"/>
              </a:spcAft>
            </a:pPr>
            <a:endParaRPr lang="zh-CN" altLang="en-US" sz="2000" b="1">
              <a:solidFill>
                <a:srgbClr val="ED5408"/>
              </a:solidFill>
              <a:cs typeface="+mn-ea"/>
              <a:sym typeface="+mn-lt"/>
            </a:endParaRPr>
          </a:p>
        </p:txBody>
      </p:sp>
      <p:sp>
        <p:nvSpPr>
          <p:cNvPr id="52" name="下箭头 51"/>
          <p:cNvSpPr/>
          <p:nvPr/>
        </p:nvSpPr>
        <p:spPr>
          <a:xfrm>
            <a:off x="9497457" y="4856909"/>
            <a:ext cx="428280" cy="651631"/>
          </a:xfrm>
          <a:prstGeom prst="downArrow">
            <a:avLst/>
          </a:prstGeom>
          <a:solidFill>
            <a:schemeClr val="bg1"/>
          </a:solidFill>
          <a:ln w="9525">
            <a:solidFill>
              <a:srgbClr val="ED5408"/>
            </a:solidFill>
            <a:miter lim="800000"/>
            <a:headEnd/>
            <a:tailEnd/>
          </a:ln>
          <a:effectLst/>
        </p:spPr>
        <p:txBody>
          <a:bodyPr wrap="square" lIns="108000" tIns="36000" rIns="108000" bIns="36000" rtlCol="0" anchor="ctr"/>
          <a:lstStyle/>
          <a:p>
            <a:pPr algn="l">
              <a:spcAft>
                <a:spcPts val="1200"/>
              </a:spcAft>
            </a:pPr>
            <a:endParaRPr lang="zh-CN" altLang="en-US" sz="2000" b="1">
              <a:solidFill>
                <a:srgbClr val="ED5408"/>
              </a:solidFill>
              <a:cs typeface="+mn-ea"/>
              <a:sym typeface="+mn-lt"/>
            </a:endParaRPr>
          </a:p>
        </p:txBody>
      </p:sp>
      <p:sp>
        <p:nvSpPr>
          <p:cNvPr id="53" name="矩形 52">
            <a:extLst>
              <a:ext uri="{FF2B5EF4-FFF2-40B4-BE49-F238E27FC236}">
                <a16:creationId xmlns:a16="http://schemas.microsoft.com/office/drawing/2014/main" id="{CB464816-B557-A140-815C-DEDF693CBD00}"/>
              </a:ext>
            </a:extLst>
          </p:cNvPr>
          <p:cNvSpPr/>
          <p:nvPr/>
        </p:nvSpPr>
        <p:spPr>
          <a:xfrm>
            <a:off x="305204" y="4737443"/>
            <a:ext cx="1549284" cy="884798"/>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a:solidFill>
                  <a:schemeClr val="bg1"/>
                </a:solidFill>
                <a:latin typeface="微软雅黑" panose="020B0503020204020204" pitchFamily="34" charset="-122"/>
                <a:ea typeface="微软雅黑" panose="020B0503020204020204" pitchFamily="34" charset="-122"/>
              </a:rPr>
              <a:t>Themis</a:t>
            </a:r>
          </a:p>
          <a:p>
            <a:pPr algn="ctr"/>
            <a:r>
              <a:rPr kumimoji="1" lang="zh-CN" altLang="en-US" sz="1400">
                <a:solidFill>
                  <a:schemeClr val="bg1"/>
                </a:solidFill>
                <a:latin typeface="微软雅黑" panose="020B0503020204020204" pitchFamily="34" charset="-122"/>
                <a:ea typeface="微软雅黑" panose="020B0503020204020204" pitchFamily="34" charset="-122"/>
              </a:rPr>
              <a:t>细分场景</a:t>
            </a:r>
            <a:endParaRPr kumimoji="1" lang="en-US" altLang="zh-CN" sz="1400">
              <a:solidFill>
                <a:schemeClr val="bg1"/>
              </a:solidFill>
              <a:latin typeface="微软雅黑" panose="020B0503020204020204" pitchFamily="34" charset="-122"/>
              <a:ea typeface="微软雅黑" panose="020B0503020204020204" pitchFamily="34" charset="-122"/>
            </a:endParaRPr>
          </a:p>
          <a:p>
            <a:pPr algn="ctr"/>
            <a:r>
              <a:rPr kumimoji="1" lang="zh-CN" altLang="en-US" sz="1400">
                <a:solidFill>
                  <a:schemeClr val="bg1"/>
                </a:solidFill>
                <a:latin typeface="微软雅黑" panose="020B0503020204020204" pitchFamily="34" charset="-122"/>
                <a:ea typeface="微软雅黑" panose="020B0503020204020204" pitchFamily="34" charset="-122"/>
              </a:rPr>
              <a:t>产品融合流程</a:t>
            </a:r>
            <a:endParaRPr kumimoji="1"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54" name="矩形 53">
            <a:extLst>
              <a:ext uri="{FF2B5EF4-FFF2-40B4-BE49-F238E27FC236}">
                <a16:creationId xmlns:a16="http://schemas.microsoft.com/office/drawing/2014/main" id="{94509E9A-2493-994A-ABA2-C8F4445A4F88}"/>
              </a:ext>
            </a:extLst>
          </p:cNvPr>
          <p:cNvSpPr/>
          <p:nvPr/>
        </p:nvSpPr>
        <p:spPr>
          <a:xfrm>
            <a:off x="4575920" y="4794941"/>
            <a:ext cx="1944800" cy="546380"/>
          </a:xfrm>
          <a:prstGeom prst="rect">
            <a:avLst/>
          </a:pr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a:solidFill>
                  <a:schemeClr val="tx1"/>
                </a:solidFill>
                <a:latin typeface="微软雅黑" panose="020B0503020204020204" pitchFamily="34" charset="-122"/>
                <a:ea typeface="微软雅黑" panose="020B0503020204020204" pitchFamily="34" charset="-122"/>
              </a:rPr>
              <a:t>数据场景</a:t>
            </a:r>
            <a:r>
              <a:rPr kumimoji="1" lang="en-US" altLang="zh-CN" sz="1200">
                <a:solidFill>
                  <a:schemeClr val="tx1"/>
                </a:solidFill>
                <a:latin typeface="微软雅黑" panose="020B0503020204020204" pitchFamily="34" charset="-122"/>
                <a:ea typeface="微软雅黑" panose="020B0503020204020204" pitchFamily="34" charset="-122"/>
              </a:rPr>
              <a:t>/</a:t>
            </a:r>
            <a:r>
              <a:rPr kumimoji="1" lang="zh-CN" altLang="en-US" sz="1200">
                <a:solidFill>
                  <a:schemeClr val="tx1"/>
                </a:solidFill>
                <a:latin typeface="微软雅黑" panose="020B0503020204020204" pitchFamily="34" charset="-122"/>
                <a:ea typeface="微软雅黑" panose="020B0503020204020204" pitchFamily="34" charset="-122"/>
              </a:rPr>
              <a:t>预期目标</a:t>
            </a:r>
            <a:endParaRPr kumimoji="1"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56" name="矩形 55">
            <a:extLst>
              <a:ext uri="{FF2B5EF4-FFF2-40B4-BE49-F238E27FC236}">
                <a16:creationId xmlns:a16="http://schemas.microsoft.com/office/drawing/2014/main" id="{94509E9A-2493-994A-ABA2-C8F4445A4F88}"/>
              </a:ext>
            </a:extLst>
          </p:cNvPr>
          <p:cNvSpPr/>
          <p:nvPr/>
        </p:nvSpPr>
        <p:spPr>
          <a:xfrm>
            <a:off x="7046298" y="4782936"/>
            <a:ext cx="1944800" cy="546380"/>
          </a:xfrm>
          <a:prstGeom prst="rect">
            <a:avLst/>
          </a:pr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a:solidFill>
                  <a:schemeClr val="tx1"/>
                </a:solidFill>
                <a:latin typeface="微软雅黑" panose="020B0503020204020204" pitchFamily="34" charset="-122"/>
                <a:ea typeface="微软雅黑" panose="020B0503020204020204" pitchFamily="34" charset="-122"/>
              </a:rPr>
              <a:t>架构及数据流节点分析</a:t>
            </a:r>
            <a:r>
              <a:rPr kumimoji="1" lang="en-US" altLang="zh-CN" sz="1200">
                <a:solidFill>
                  <a:schemeClr val="tx1"/>
                </a:solidFill>
                <a:latin typeface="微软雅黑" panose="020B0503020204020204" pitchFamily="34" charset="-122"/>
                <a:ea typeface="微软雅黑" panose="020B0503020204020204" pitchFamily="34" charset="-122"/>
              </a:rPr>
              <a:t>/</a:t>
            </a:r>
            <a:r>
              <a:rPr kumimoji="1" lang="zh-CN" altLang="en-US" sz="1200">
                <a:solidFill>
                  <a:schemeClr val="tx1"/>
                </a:solidFill>
                <a:latin typeface="微软雅黑" panose="020B0503020204020204" pitchFamily="34" charset="-122"/>
                <a:ea typeface="微软雅黑" panose="020B0503020204020204" pitchFamily="34" charset="-122"/>
              </a:rPr>
              <a:t>确定需要改造节点</a:t>
            </a:r>
            <a:r>
              <a:rPr kumimoji="1" lang="en-US" altLang="zh-CN" sz="1200">
                <a:solidFill>
                  <a:schemeClr val="tx1"/>
                </a:solidFill>
                <a:latin typeface="微软雅黑" panose="020B0503020204020204" pitchFamily="34" charset="-122"/>
                <a:ea typeface="微软雅黑" panose="020B0503020204020204" pitchFamily="34" charset="-122"/>
              </a:rPr>
              <a:t>/</a:t>
            </a:r>
            <a:r>
              <a:rPr kumimoji="1" lang="zh-CN" altLang="en-US" sz="1200">
                <a:solidFill>
                  <a:schemeClr val="tx1"/>
                </a:solidFill>
                <a:latin typeface="微软雅黑" panose="020B0503020204020204" pitchFamily="34" charset="-122"/>
                <a:ea typeface="微软雅黑" panose="020B0503020204020204" pitchFamily="34" charset="-122"/>
              </a:rPr>
              <a:t>现有功能需求</a:t>
            </a:r>
            <a:endParaRPr kumimoji="1"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57" name="矩形 56">
            <a:extLst>
              <a:ext uri="{FF2B5EF4-FFF2-40B4-BE49-F238E27FC236}">
                <a16:creationId xmlns:a16="http://schemas.microsoft.com/office/drawing/2014/main" id="{94509E9A-2493-994A-ABA2-C8F4445A4F88}"/>
              </a:ext>
            </a:extLst>
          </p:cNvPr>
          <p:cNvSpPr/>
          <p:nvPr/>
        </p:nvSpPr>
        <p:spPr>
          <a:xfrm>
            <a:off x="9937294" y="4794941"/>
            <a:ext cx="1944800" cy="546380"/>
          </a:xfrm>
          <a:prstGeom prst="rect">
            <a:avLst/>
          </a:pr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a:solidFill>
                  <a:schemeClr val="tx1"/>
                </a:solidFill>
                <a:latin typeface="微软雅黑" panose="020B0503020204020204" pitchFamily="34" charset="-122"/>
                <a:ea typeface="微软雅黑" panose="020B0503020204020204" pitchFamily="34" charset="-122"/>
              </a:rPr>
              <a:t>确定数据量</a:t>
            </a:r>
            <a:r>
              <a:rPr kumimoji="1" lang="en-US" altLang="zh-CN" sz="1200">
                <a:solidFill>
                  <a:schemeClr val="tx1"/>
                </a:solidFill>
                <a:latin typeface="微软雅黑" panose="020B0503020204020204" pitchFamily="34" charset="-122"/>
                <a:ea typeface="微软雅黑" panose="020B0503020204020204" pitchFamily="34" charset="-122"/>
              </a:rPr>
              <a:t>/</a:t>
            </a:r>
            <a:r>
              <a:rPr kumimoji="1" lang="zh-CN" altLang="en-US" sz="1200">
                <a:solidFill>
                  <a:schemeClr val="tx1"/>
                </a:solidFill>
                <a:latin typeface="微软雅黑" panose="020B0503020204020204" pitchFamily="34" charset="-122"/>
                <a:ea typeface="微软雅黑" panose="020B0503020204020204" pitchFamily="34" charset="-122"/>
              </a:rPr>
              <a:t>评估改造时间</a:t>
            </a:r>
            <a:r>
              <a:rPr kumimoji="1" lang="en-US" altLang="zh-CN" sz="1200">
                <a:solidFill>
                  <a:schemeClr val="tx1"/>
                </a:solidFill>
                <a:latin typeface="微软雅黑" panose="020B0503020204020204" pitchFamily="34" charset="-122"/>
                <a:ea typeface="微软雅黑" panose="020B0503020204020204" pitchFamily="34" charset="-122"/>
              </a:rPr>
              <a:t>/</a:t>
            </a:r>
            <a:r>
              <a:rPr kumimoji="1" lang="zh-CN" altLang="en-US" sz="1200">
                <a:solidFill>
                  <a:schemeClr val="tx1"/>
                </a:solidFill>
                <a:latin typeface="微软雅黑" panose="020B0503020204020204" pitchFamily="34" charset="-122"/>
                <a:ea typeface="微软雅黑" panose="020B0503020204020204" pitchFamily="34" charset="-122"/>
              </a:rPr>
              <a:t>指定敏感字段</a:t>
            </a:r>
            <a:endParaRPr kumimoji="1"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58" name="矩形 57">
            <a:extLst>
              <a:ext uri="{FF2B5EF4-FFF2-40B4-BE49-F238E27FC236}">
                <a16:creationId xmlns:a16="http://schemas.microsoft.com/office/drawing/2014/main" id="{94509E9A-2493-994A-ABA2-C8F4445A4F88}"/>
              </a:ext>
            </a:extLst>
          </p:cNvPr>
          <p:cNvSpPr/>
          <p:nvPr/>
        </p:nvSpPr>
        <p:spPr>
          <a:xfrm>
            <a:off x="4575920" y="6133724"/>
            <a:ext cx="1944800" cy="546380"/>
          </a:xfrm>
          <a:prstGeom prst="rect">
            <a:avLst/>
          </a:pr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a:solidFill>
                  <a:schemeClr val="tx1"/>
                </a:solidFill>
                <a:latin typeface="微软雅黑" panose="020B0503020204020204" pitchFamily="34" charset="-122"/>
                <a:ea typeface="微软雅黑" panose="020B0503020204020204" pitchFamily="34" charset="-122"/>
              </a:rPr>
              <a:t>效果测试</a:t>
            </a:r>
            <a:endParaRPr kumimoji="1"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59" name="矩形 58">
            <a:extLst>
              <a:ext uri="{FF2B5EF4-FFF2-40B4-BE49-F238E27FC236}">
                <a16:creationId xmlns:a16="http://schemas.microsoft.com/office/drawing/2014/main" id="{94509E9A-2493-994A-ABA2-C8F4445A4F88}"/>
              </a:ext>
            </a:extLst>
          </p:cNvPr>
          <p:cNvSpPr/>
          <p:nvPr/>
        </p:nvSpPr>
        <p:spPr>
          <a:xfrm>
            <a:off x="7010793" y="6112308"/>
            <a:ext cx="1944800" cy="546380"/>
          </a:xfrm>
          <a:prstGeom prst="rect">
            <a:avLst/>
          </a:pr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微软雅黑" panose="020B0503020204020204" pitchFamily="34" charset="-122"/>
                <a:ea typeface="微软雅黑" panose="020B0503020204020204" pitchFamily="34" charset="-122"/>
              </a:rPr>
              <a:t>Debug</a:t>
            </a:r>
            <a:endParaRPr kumimoji="1"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60" name="矩形 59">
            <a:extLst>
              <a:ext uri="{FF2B5EF4-FFF2-40B4-BE49-F238E27FC236}">
                <a16:creationId xmlns:a16="http://schemas.microsoft.com/office/drawing/2014/main" id="{94509E9A-2493-994A-ABA2-C8F4445A4F88}"/>
              </a:ext>
            </a:extLst>
          </p:cNvPr>
          <p:cNvSpPr/>
          <p:nvPr/>
        </p:nvSpPr>
        <p:spPr>
          <a:xfrm>
            <a:off x="9539105" y="6125956"/>
            <a:ext cx="2342987" cy="546380"/>
          </a:xfrm>
          <a:prstGeom prst="rect">
            <a:avLst/>
          </a:pr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a:solidFill>
                  <a:schemeClr val="tx1"/>
                </a:solidFill>
                <a:latin typeface="微软雅黑" panose="020B0503020204020204" pitchFamily="34" charset="-122"/>
                <a:ea typeface="微软雅黑" panose="020B0503020204020204" pitchFamily="34" charset="-122"/>
              </a:rPr>
              <a:t>接口对接调用密文计算</a:t>
            </a:r>
            <a:r>
              <a:rPr kumimoji="1" lang="en-US" altLang="zh-CN" sz="1200">
                <a:solidFill>
                  <a:schemeClr val="tx1"/>
                </a:solidFill>
                <a:latin typeface="微软雅黑" panose="020B0503020204020204" pitchFamily="34" charset="-122"/>
                <a:ea typeface="微软雅黑" panose="020B0503020204020204" pitchFamily="34" charset="-122"/>
              </a:rPr>
              <a:t>API</a:t>
            </a:r>
            <a:endParaRPr kumimoji="1"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61" name="矩形 60">
            <a:extLst>
              <a:ext uri="{FF2B5EF4-FFF2-40B4-BE49-F238E27FC236}">
                <a16:creationId xmlns:a16="http://schemas.microsoft.com/office/drawing/2014/main" id="{94509E9A-2493-994A-ABA2-C8F4445A4F88}"/>
              </a:ext>
            </a:extLst>
          </p:cNvPr>
          <p:cNvSpPr/>
          <p:nvPr/>
        </p:nvSpPr>
        <p:spPr>
          <a:xfrm>
            <a:off x="2104346" y="6123109"/>
            <a:ext cx="1944800" cy="546380"/>
          </a:xfrm>
          <a:prstGeom prst="rect">
            <a:avLst/>
          </a:pr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a:solidFill>
                  <a:schemeClr val="tx1"/>
                </a:solidFill>
                <a:latin typeface="微软雅黑" panose="020B0503020204020204" pitchFamily="34" charset="-122"/>
                <a:ea typeface="微软雅黑" panose="020B0503020204020204" pitchFamily="34" charset="-122"/>
              </a:rPr>
              <a:t>持续流量收费</a:t>
            </a:r>
            <a:endParaRPr kumimoji="1" lang="zh-CN" altLang="en-US" sz="12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7483943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8D9714AD-10AE-4F59-811A-D2A2197EA45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幻灯片" r:id="rId3" imgW="415" imgH="416" progId="TCLayout.ActiveDocument.1">
                  <p:embed/>
                </p:oleObj>
              </mc:Choice>
              <mc:Fallback>
                <p:oleObj name="think-cell 幻灯片" r:id="rId3" imgW="415" imgH="416" progId="TCLayout.ActiveDocument.1">
                  <p:embed/>
                  <p:pic>
                    <p:nvPicPr>
                      <p:cNvPr id="3" name="对象 2" hidden="1">
                        <a:extLst>
                          <a:ext uri="{FF2B5EF4-FFF2-40B4-BE49-F238E27FC236}">
                            <a16:creationId xmlns:a16="http://schemas.microsoft.com/office/drawing/2014/main" id="{8D9714AD-10AE-4F59-811A-D2A2197EA45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标题 1"/>
          <p:cNvSpPr>
            <a:spLocks noGrp="1"/>
          </p:cNvSpPr>
          <p:nvPr>
            <p:ph type="title"/>
          </p:nvPr>
        </p:nvSpPr>
        <p:spPr>
          <a:xfrm>
            <a:off x="708152" y="249899"/>
            <a:ext cx="10024504" cy="641784"/>
          </a:xfrm>
        </p:spPr>
        <p:txBody>
          <a:bodyPr>
            <a:normAutofit/>
          </a:bodyPr>
          <a:lstStyle/>
          <a:p>
            <a:r>
              <a:rPr lang="en-US" altLang="zh-CN">
                <a:solidFill>
                  <a:srgbClr val="ED5408"/>
                </a:solidFill>
              </a:rPr>
              <a:t>Themis</a:t>
            </a:r>
            <a:r>
              <a:rPr lang="zh-CN" altLang="en-US">
                <a:solidFill>
                  <a:srgbClr val="ED5408"/>
                </a:solidFill>
              </a:rPr>
              <a:t>产品价格模式</a:t>
            </a:r>
            <a:endParaRPr lang="zh-CN" altLang="en-US"/>
          </a:p>
        </p:txBody>
      </p:sp>
      <p:cxnSp>
        <p:nvCxnSpPr>
          <p:cNvPr id="29" name="直接箭头连接符 28"/>
          <p:cNvCxnSpPr/>
          <p:nvPr/>
        </p:nvCxnSpPr>
        <p:spPr>
          <a:xfrm flipV="1">
            <a:off x="705848" y="1255090"/>
            <a:ext cx="8016897" cy="2306"/>
          </a:xfrm>
          <a:prstGeom prst="straightConnector1">
            <a:avLst/>
          </a:prstGeom>
          <a:noFill/>
          <a:ln w="6350" cap="flat" cmpd="sng" algn="ctr">
            <a:solidFill>
              <a:srgbClr val="FE8637"/>
            </a:solidFill>
            <a:prstDash val="dash"/>
            <a:miter lim="800000"/>
            <a:headEnd type="oval"/>
            <a:tailEnd type="oval"/>
          </a:ln>
          <a:effectLst/>
        </p:spPr>
      </p:cxnSp>
      <p:sp>
        <p:nvSpPr>
          <p:cNvPr id="30" name="矩形 29"/>
          <p:cNvSpPr/>
          <p:nvPr/>
        </p:nvSpPr>
        <p:spPr>
          <a:xfrm>
            <a:off x="3182556" y="1038874"/>
            <a:ext cx="3726957" cy="313565"/>
          </a:xfrm>
          <a:prstGeom prst="rect">
            <a:avLst/>
          </a:prstGeom>
          <a:solidFill>
            <a:schemeClr val="accent2"/>
          </a:solidFill>
          <a:ln w="12700" cap="flat" cmpd="sng" algn="ctr">
            <a:no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a:ln>
                  <a:noFill/>
                </a:ln>
                <a:solidFill>
                  <a:prstClr val="white"/>
                </a:solidFill>
                <a:effectLst/>
                <a:uLnTx/>
                <a:uFillTx/>
                <a:latin typeface="Arial" panose="020B0604020202020204" pitchFamily="34" charset="0"/>
                <a:ea typeface="华文楷体" panose="02010600040101010101" pitchFamily="2" charset="-122"/>
                <a:cs typeface="+mn-ea"/>
                <a:sym typeface="+mn-lt"/>
              </a:rPr>
              <a:t>Themis</a:t>
            </a:r>
            <a:r>
              <a:rPr kumimoji="0" lang="zh-CN" altLang="en-US" sz="1800" b="1" i="0" u="none" strike="noStrike" kern="0" cap="none" spc="0" normalizeH="0" baseline="0" noProof="0" dirty="0">
                <a:ln>
                  <a:noFill/>
                </a:ln>
                <a:solidFill>
                  <a:prstClr val="white"/>
                </a:solidFill>
                <a:effectLst/>
                <a:uLnTx/>
                <a:uFillTx/>
                <a:latin typeface="Arial" panose="020B0604020202020204" pitchFamily="34" charset="0"/>
                <a:ea typeface="华文楷体" panose="02010600040101010101" pitchFamily="2" charset="-122"/>
                <a:cs typeface="+mn-ea"/>
                <a:sym typeface="+mn-lt"/>
              </a:rPr>
              <a:t>数据安全保护方案技术架构</a:t>
            </a:r>
          </a:p>
        </p:txBody>
      </p:sp>
      <p:sp>
        <p:nvSpPr>
          <p:cNvPr id="31" name="矩形 30"/>
          <p:cNvSpPr/>
          <p:nvPr/>
        </p:nvSpPr>
        <p:spPr>
          <a:xfrm>
            <a:off x="1097194" y="1464181"/>
            <a:ext cx="297556" cy="617092"/>
          </a:xfrm>
          <a:prstGeom prst="rect">
            <a:avLst/>
          </a:prstGeom>
          <a:solidFill>
            <a:srgbClr val="ED5408"/>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0" tIns="45720" rIns="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prstClr val="white"/>
                </a:solidFill>
                <a:effectLst/>
                <a:uLnTx/>
                <a:uFillTx/>
                <a:latin typeface="Arial" panose="020B0604020202020204" pitchFamily="34" charset="0"/>
                <a:ea typeface="华文楷体" panose="02010600040101010101" pitchFamily="2" charset="-122"/>
                <a:cs typeface="+mn-ea"/>
                <a:sym typeface="+mn-lt"/>
              </a:rPr>
              <a:t>SaaS</a:t>
            </a:r>
            <a:endParaRPr kumimoji="0" lang="zh-CN" altLang="en-US" sz="1200" b="1" i="0" u="none" strike="noStrike" kern="1200" cap="none" spc="0" normalizeH="0" baseline="0" noProof="0" dirty="0">
              <a:ln>
                <a:noFill/>
              </a:ln>
              <a:solidFill>
                <a:prstClr val="white"/>
              </a:solidFill>
              <a:effectLst/>
              <a:uLnTx/>
              <a:uFillTx/>
              <a:latin typeface="Arial" panose="020B0604020202020204" pitchFamily="34" charset="0"/>
              <a:ea typeface="华文楷体" panose="02010600040101010101" pitchFamily="2" charset="-122"/>
              <a:cs typeface="+mn-ea"/>
              <a:sym typeface="+mn-lt"/>
            </a:endParaRPr>
          </a:p>
        </p:txBody>
      </p:sp>
      <p:sp>
        <p:nvSpPr>
          <p:cNvPr id="32" name="矩形 31"/>
          <p:cNvSpPr/>
          <p:nvPr/>
        </p:nvSpPr>
        <p:spPr>
          <a:xfrm>
            <a:off x="1447439" y="1455278"/>
            <a:ext cx="7311120" cy="651441"/>
          </a:xfrm>
          <a:prstGeom prst="rect">
            <a:avLst/>
          </a:prstGeom>
          <a:solidFill>
            <a:schemeClr val="bg1">
              <a:alpha val="60000"/>
            </a:schemeClr>
          </a:solidFill>
          <a:ln w="9525" cap="rnd" cmpd="sng" algn="ctr">
            <a:solidFill>
              <a:srgbClr val="F05A23"/>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mn-cs"/>
            </a:endParaRPr>
          </a:p>
        </p:txBody>
      </p:sp>
      <p:sp>
        <p:nvSpPr>
          <p:cNvPr id="33" name="矩形 32"/>
          <p:cNvSpPr/>
          <p:nvPr/>
        </p:nvSpPr>
        <p:spPr>
          <a:xfrm>
            <a:off x="1447439" y="2154335"/>
            <a:ext cx="7311120" cy="3190069"/>
          </a:xfrm>
          <a:prstGeom prst="rect">
            <a:avLst/>
          </a:prstGeom>
          <a:noFill/>
          <a:ln w="9525" cap="rnd" cmpd="sng" algn="ctr">
            <a:solidFill>
              <a:srgbClr val="F05A23"/>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mn-cs"/>
            </a:endParaRPr>
          </a:p>
        </p:txBody>
      </p:sp>
      <p:sp>
        <p:nvSpPr>
          <p:cNvPr id="34" name="矩形 33"/>
          <p:cNvSpPr/>
          <p:nvPr/>
        </p:nvSpPr>
        <p:spPr>
          <a:xfrm>
            <a:off x="4224401" y="4580634"/>
            <a:ext cx="2347685" cy="251090"/>
          </a:xfrm>
          <a:prstGeom prst="rect">
            <a:avLst/>
          </a:prstGeom>
          <a:solidFill>
            <a:srgbClr val="F7CBAC"/>
          </a:solidFill>
          <a:ln>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w="0"/>
                <a:solidFill>
                  <a:prstClr val="black"/>
                </a:solidFill>
                <a:effectLst>
                  <a:outerShdw blurRad="38100" dist="19050" dir="2700000" algn="tl" rotWithShape="0">
                    <a:prstClr val="black">
                      <a:alpha val="40000"/>
                    </a:prstClr>
                  </a:outerShdw>
                </a:effectLst>
                <a:uLnTx/>
                <a:uFillTx/>
                <a:latin typeface="Arial" panose="020B0604020202020204" pitchFamily="34" charset="0"/>
                <a:ea typeface="华文楷体" panose="02010600040101010101" pitchFamily="2" charset="-122"/>
                <a:cs typeface="+mn-cs"/>
              </a:rPr>
              <a:t>业务系统对接开发组件</a:t>
            </a:r>
            <a:endParaRPr kumimoji="0" lang="zh-CN" altLang="en-US" sz="1200" b="0" i="0" u="none" strike="noStrike" kern="1200" cap="none" spc="0" normalizeH="0" baseline="0" noProof="0" dirty="0">
              <a:ln w="0"/>
              <a:solidFill>
                <a:prstClr val="black"/>
              </a:solidFill>
              <a:effectLst>
                <a:outerShdw blurRad="38100" dist="19050" dir="2700000" algn="tl" rotWithShape="0">
                  <a:prstClr val="black">
                    <a:alpha val="40000"/>
                  </a:prstClr>
                </a:outerShdw>
              </a:effectLst>
              <a:uLnTx/>
              <a:uFillTx/>
              <a:latin typeface="Arial" panose="020B0604020202020204" pitchFamily="34" charset="0"/>
              <a:ea typeface="华文楷体" panose="02010600040101010101" pitchFamily="2" charset="-122"/>
              <a:cs typeface="+mn-cs"/>
            </a:endParaRPr>
          </a:p>
        </p:txBody>
      </p:sp>
      <p:sp>
        <p:nvSpPr>
          <p:cNvPr id="35" name="矩形 34"/>
          <p:cNvSpPr/>
          <p:nvPr/>
        </p:nvSpPr>
        <p:spPr>
          <a:xfrm>
            <a:off x="1259725" y="2154335"/>
            <a:ext cx="141472" cy="3208979"/>
          </a:xfrm>
          <a:prstGeom prst="rect">
            <a:avLst/>
          </a:prstGeom>
          <a:solidFill>
            <a:srgbClr val="ED5408"/>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0" tIns="45720" rIns="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prstClr val="white"/>
                </a:solidFill>
                <a:effectLst/>
                <a:uLnTx/>
                <a:uFillTx/>
                <a:latin typeface="Arial" panose="020B0604020202020204" pitchFamily="34" charset="0"/>
                <a:ea typeface="华文楷体" panose="02010600040101010101" pitchFamily="2" charset="-122"/>
                <a:cs typeface="+mn-ea"/>
                <a:sym typeface="+mn-lt"/>
              </a:rPr>
              <a:t>APaaS</a:t>
            </a:r>
            <a:endParaRPr kumimoji="0" lang="zh-CN" altLang="en-US" sz="1200" b="1" i="0" u="none" strike="noStrike" kern="1200" cap="none" spc="0" normalizeH="0" baseline="0" noProof="0" dirty="0">
              <a:ln>
                <a:noFill/>
              </a:ln>
              <a:solidFill>
                <a:prstClr val="white"/>
              </a:solidFill>
              <a:effectLst/>
              <a:uLnTx/>
              <a:uFillTx/>
              <a:latin typeface="Arial" panose="020B0604020202020204" pitchFamily="34" charset="0"/>
              <a:ea typeface="华文楷体" panose="02010600040101010101" pitchFamily="2" charset="-122"/>
              <a:cs typeface="+mn-ea"/>
              <a:sym typeface="+mn-lt"/>
            </a:endParaRPr>
          </a:p>
        </p:txBody>
      </p:sp>
      <p:sp>
        <p:nvSpPr>
          <p:cNvPr id="36" name="矩形 35"/>
          <p:cNvSpPr/>
          <p:nvPr/>
        </p:nvSpPr>
        <p:spPr>
          <a:xfrm>
            <a:off x="1101711" y="2154335"/>
            <a:ext cx="140891" cy="3884468"/>
          </a:xfrm>
          <a:prstGeom prst="rect">
            <a:avLst/>
          </a:prstGeom>
          <a:solidFill>
            <a:srgbClr val="ED5408"/>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0" tIns="45720" rIns="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prstClr val="white"/>
                </a:solidFill>
                <a:effectLst/>
                <a:uLnTx/>
                <a:uFillTx/>
                <a:latin typeface="Arial" panose="020B0604020202020204" pitchFamily="34" charset="0"/>
                <a:ea typeface="华文楷体" panose="02010600040101010101" pitchFamily="2" charset="-122"/>
                <a:cs typeface="+mn-ea"/>
                <a:sym typeface="+mn-lt"/>
              </a:rPr>
              <a:t>PaaS</a:t>
            </a:r>
            <a:endParaRPr kumimoji="0" lang="zh-CN" altLang="en-US" sz="1200" b="1" i="0" u="none" strike="noStrike" kern="1200" cap="none" spc="0" normalizeH="0" baseline="0" noProof="0" dirty="0">
              <a:ln>
                <a:noFill/>
              </a:ln>
              <a:solidFill>
                <a:prstClr val="white"/>
              </a:solidFill>
              <a:effectLst/>
              <a:uLnTx/>
              <a:uFillTx/>
              <a:latin typeface="Arial" panose="020B0604020202020204" pitchFamily="34" charset="0"/>
              <a:ea typeface="华文楷体" panose="02010600040101010101" pitchFamily="2" charset="-122"/>
              <a:cs typeface="+mn-ea"/>
              <a:sym typeface="+mn-lt"/>
            </a:endParaRPr>
          </a:p>
        </p:txBody>
      </p:sp>
      <p:sp>
        <p:nvSpPr>
          <p:cNvPr id="37" name="矩形 36"/>
          <p:cNvSpPr/>
          <p:nvPr/>
        </p:nvSpPr>
        <p:spPr>
          <a:xfrm>
            <a:off x="245335" y="1610354"/>
            <a:ext cx="761832" cy="337284"/>
          </a:xfrm>
          <a:prstGeom prst="rect">
            <a:avLst/>
          </a:prstGeom>
          <a:no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srgbClr val="ED5408"/>
                </a:solidFill>
                <a:effectLst/>
                <a:uLnTx/>
                <a:uFillTx/>
                <a:latin typeface="Arial" panose="020B0604020202020204" pitchFamily="34" charset="0"/>
                <a:ea typeface="华文楷体" panose="02010600040101010101" pitchFamily="2" charset="-122"/>
                <a:cs typeface="+mn-ea"/>
                <a:sym typeface="+mn-lt"/>
              </a:rPr>
              <a:t>应用层</a:t>
            </a:r>
          </a:p>
        </p:txBody>
      </p:sp>
      <p:sp>
        <p:nvSpPr>
          <p:cNvPr id="38" name="矩形 37"/>
          <p:cNvSpPr/>
          <p:nvPr/>
        </p:nvSpPr>
        <p:spPr>
          <a:xfrm>
            <a:off x="215791" y="3643550"/>
            <a:ext cx="761831" cy="337284"/>
          </a:xfrm>
          <a:prstGeom prst="rect">
            <a:avLst/>
          </a:prstGeom>
          <a:no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srgbClr val="ED5408"/>
                </a:solidFill>
                <a:effectLst/>
                <a:uLnTx/>
                <a:uFillTx/>
                <a:latin typeface="Arial" panose="020B0604020202020204" pitchFamily="34" charset="0"/>
                <a:ea typeface="华文楷体" panose="02010600040101010101" pitchFamily="2" charset="-122"/>
                <a:cs typeface="+mn-ea"/>
                <a:sym typeface="+mn-lt"/>
              </a:rPr>
              <a:t>平台层</a:t>
            </a:r>
          </a:p>
        </p:txBody>
      </p:sp>
      <p:sp>
        <p:nvSpPr>
          <p:cNvPr id="39" name="矩形 38"/>
          <p:cNvSpPr/>
          <p:nvPr/>
        </p:nvSpPr>
        <p:spPr>
          <a:xfrm>
            <a:off x="176601" y="5876374"/>
            <a:ext cx="903775" cy="337284"/>
          </a:xfrm>
          <a:prstGeom prst="rect">
            <a:avLst/>
          </a:prstGeom>
          <a:no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srgbClr val="ED5408"/>
                </a:solidFill>
                <a:effectLst/>
                <a:uLnTx/>
                <a:uFillTx/>
                <a:latin typeface="Arial" panose="020B0604020202020204" pitchFamily="34" charset="0"/>
                <a:ea typeface="华文楷体" panose="02010600040101010101" pitchFamily="2" charset="-122"/>
                <a:cs typeface="+mn-ea"/>
                <a:sym typeface="+mn-lt"/>
              </a:rPr>
              <a:t>资源层</a:t>
            </a:r>
          </a:p>
        </p:txBody>
      </p:sp>
      <p:sp>
        <p:nvSpPr>
          <p:cNvPr id="40" name="矩形 39"/>
          <p:cNvSpPr/>
          <p:nvPr/>
        </p:nvSpPr>
        <p:spPr>
          <a:xfrm>
            <a:off x="1461252" y="6086071"/>
            <a:ext cx="7297307" cy="572664"/>
          </a:xfrm>
          <a:prstGeom prst="rect">
            <a:avLst/>
          </a:prstGeom>
          <a:solidFill>
            <a:schemeClr val="bg1">
              <a:alpha val="60000"/>
            </a:schemeClr>
          </a:solidFill>
          <a:ln w="9525" cap="rnd" cmpd="sng" algn="ctr">
            <a:solidFill>
              <a:schemeClr val="tx1">
                <a:lumMod val="50000"/>
                <a:lumOff val="50000"/>
              </a:scheme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mn-cs"/>
            </a:endParaRPr>
          </a:p>
        </p:txBody>
      </p:sp>
      <p:sp>
        <p:nvSpPr>
          <p:cNvPr id="41" name="矩形 40"/>
          <p:cNvSpPr/>
          <p:nvPr/>
        </p:nvSpPr>
        <p:spPr>
          <a:xfrm>
            <a:off x="1084159" y="6086071"/>
            <a:ext cx="367133" cy="572664"/>
          </a:xfrm>
          <a:prstGeom prst="rect">
            <a:avLst/>
          </a:prstGeom>
          <a:solidFill>
            <a:schemeClr val="bg1">
              <a:lumMod val="50000"/>
            </a:schemeClr>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altLang="zh-CN" sz="1300" b="1" i="0" u="none" strike="noStrike" kern="1200" cap="none" spc="0" normalizeH="0" baseline="0" noProof="0" dirty="0">
                <a:ln>
                  <a:noFill/>
                </a:ln>
                <a:solidFill>
                  <a:prstClr val="white"/>
                </a:solidFill>
                <a:effectLst/>
                <a:uLnTx/>
                <a:uFillTx/>
                <a:latin typeface="Arial" panose="020B0604020202020204" pitchFamily="34" charset="0"/>
                <a:ea typeface="华文楷体" panose="02010600040101010101" pitchFamily="2" charset="-122"/>
                <a:cs typeface="+mn-ea"/>
                <a:sym typeface="+mn-lt"/>
              </a:rPr>
              <a:t>IaaS</a:t>
            </a:r>
            <a:endParaRPr kumimoji="0" lang="zh-CN" altLang="en-US" sz="1300" b="1" i="0" u="none" strike="noStrike" kern="1200" cap="none" spc="0" normalizeH="0" baseline="0" noProof="0" dirty="0">
              <a:ln>
                <a:noFill/>
              </a:ln>
              <a:solidFill>
                <a:prstClr val="white"/>
              </a:solidFill>
              <a:effectLst/>
              <a:uLnTx/>
              <a:uFillTx/>
              <a:latin typeface="Arial" panose="020B0604020202020204" pitchFamily="34" charset="0"/>
              <a:ea typeface="华文楷体" panose="02010600040101010101" pitchFamily="2" charset="-122"/>
              <a:cs typeface="+mn-ea"/>
              <a:sym typeface="+mn-lt"/>
            </a:endParaRPr>
          </a:p>
        </p:txBody>
      </p:sp>
      <p:sp>
        <p:nvSpPr>
          <p:cNvPr id="42" name="矩形 41"/>
          <p:cNvSpPr/>
          <p:nvPr/>
        </p:nvSpPr>
        <p:spPr>
          <a:xfrm>
            <a:off x="1559831" y="6162607"/>
            <a:ext cx="1487824" cy="185978"/>
          </a:xfrm>
          <a:prstGeom prst="rect">
            <a:avLst/>
          </a:prstGeom>
          <a:solidFill>
            <a:schemeClr val="bg1">
              <a:lumMod val="75000"/>
            </a:schemeClr>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华文楷体" panose="02010600040101010101" pitchFamily="2" charset="-122"/>
                <a:cs typeface="+mn-cs"/>
              </a:rPr>
              <a:t>全同态加密</a:t>
            </a:r>
            <a:endParaRPr kumimoji="0" lang="zh-CN" altLang="en-US" sz="1200" b="0"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mn-cs"/>
            </a:endParaRPr>
          </a:p>
        </p:txBody>
      </p:sp>
      <p:sp>
        <p:nvSpPr>
          <p:cNvPr id="43" name="矩形 42"/>
          <p:cNvSpPr/>
          <p:nvPr/>
        </p:nvSpPr>
        <p:spPr>
          <a:xfrm>
            <a:off x="3436888" y="6162607"/>
            <a:ext cx="1487824" cy="185978"/>
          </a:xfrm>
          <a:prstGeom prst="rect">
            <a:avLst/>
          </a:prstGeom>
          <a:solidFill>
            <a:schemeClr val="bg1">
              <a:lumMod val="75000"/>
            </a:schemeClr>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华文楷体" panose="02010600040101010101" pitchFamily="2" charset="-122"/>
                <a:cs typeface="+mn-cs"/>
              </a:rPr>
              <a:t>云平台</a:t>
            </a:r>
            <a:endParaRPr kumimoji="0" lang="zh-CN" altLang="en-US" sz="1200" b="0"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mn-cs"/>
            </a:endParaRPr>
          </a:p>
        </p:txBody>
      </p:sp>
      <p:sp>
        <p:nvSpPr>
          <p:cNvPr id="44" name="矩形 43"/>
          <p:cNvSpPr/>
          <p:nvPr/>
        </p:nvSpPr>
        <p:spPr>
          <a:xfrm>
            <a:off x="7191001" y="6162607"/>
            <a:ext cx="1487824" cy="185978"/>
          </a:xfrm>
          <a:prstGeom prst="rect">
            <a:avLst/>
          </a:prstGeom>
          <a:solidFill>
            <a:schemeClr val="bg1">
              <a:lumMod val="75000"/>
            </a:schemeClr>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mn-cs"/>
              </a:rPr>
              <a:t>国产、安可基础设施</a:t>
            </a:r>
          </a:p>
        </p:txBody>
      </p:sp>
      <p:sp>
        <p:nvSpPr>
          <p:cNvPr id="45" name="矩形 44"/>
          <p:cNvSpPr/>
          <p:nvPr/>
        </p:nvSpPr>
        <p:spPr>
          <a:xfrm>
            <a:off x="5313945" y="6162607"/>
            <a:ext cx="1487824" cy="185978"/>
          </a:xfrm>
          <a:prstGeom prst="rect">
            <a:avLst/>
          </a:prstGeom>
          <a:solidFill>
            <a:schemeClr val="bg1">
              <a:lumMod val="75000"/>
            </a:schemeClr>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华文楷体" panose="02010600040101010101" pitchFamily="2" charset="-122"/>
                <a:cs typeface="+mn-cs"/>
              </a:rPr>
              <a:t>区块链</a:t>
            </a:r>
            <a:endParaRPr kumimoji="0" lang="zh-CN" altLang="en-US" sz="1200" b="0"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mn-cs"/>
            </a:endParaRPr>
          </a:p>
        </p:txBody>
      </p:sp>
      <p:sp>
        <p:nvSpPr>
          <p:cNvPr id="46" name="矩形 45"/>
          <p:cNvSpPr/>
          <p:nvPr/>
        </p:nvSpPr>
        <p:spPr>
          <a:xfrm>
            <a:off x="2504771" y="1586410"/>
            <a:ext cx="743912" cy="371956"/>
          </a:xfrm>
          <a:prstGeom prst="rect">
            <a:avLst/>
          </a:prstGeom>
          <a:solidFill>
            <a:srgbClr val="FE8637"/>
          </a:solidFill>
          <a:ln>
            <a:headEnd type="none" w="med" len="med"/>
            <a:tailEnd type="none" w="med" len="med"/>
          </a:ln>
          <a:effectLst>
            <a:outerShdw blurRad="50800" dist="38100" dir="2700000" algn="tl"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a:ln>
                  <a:noFill/>
                </a:ln>
                <a:solidFill>
                  <a:prstClr val="black"/>
                </a:solidFill>
                <a:effectLst/>
                <a:uLnTx/>
                <a:uFillTx/>
                <a:latin typeface="Arial" panose="020B0604020202020204" pitchFamily="34" charset="0"/>
                <a:ea typeface="华文楷体" panose="02010600040101010101" pitchFamily="2" charset="-122"/>
                <a:cs typeface="+mn-cs"/>
              </a:rPr>
              <a:t>授权管理</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mn-cs"/>
            </a:endParaRPr>
          </a:p>
        </p:txBody>
      </p:sp>
      <p:sp>
        <p:nvSpPr>
          <p:cNvPr id="72" name="矩形 71"/>
          <p:cNvSpPr/>
          <p:nvPr/>
        </p:nvSpPr>
        <p:spPr>
          <a:xfrm>
            <a:off x="6067702" y="1588337"/>
            <a:ext cx="743912" cy="371956"/>
          </a:xfrm>
          <a:prstGeom prst="rect">
            <a:avLst/>
          </a:prstGeom>
          <a:solidFill>
            <a:srgbClr val="F7CBAC"/>
          </a:solidFill>
          <a:ln>
            <a:headEnd type="none" w="med" len="med"/>
            <a:tailEnd type="none" w="med" len="med"/>
          </a:ln>
          <a:effectLst>
            <a:outerShdw blurRad="50800" dist="38100" dir="2700000" algn="tl"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a:ln>
                  <a:noFill/>
                </a:ln>
                <a:solidFill>
                  <a:prstClr val="black"/>
                </a:solidFill>
                <a:effectLst/>
                <a:uLnTx/>
                <a:uFillTx/>
                <a:latin typeface="Arial" panose="020B0604020202020204" pitchFamily="34" charset="0"/>
                <a:ea typeface="华文楷体" panose="02010600040101010101" pitchFamily="2" charset="-122"/>
                <a:cs typeface="+mn-cs"/>
              </a:rPr>
              <a:t>系统管理</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mn-cs"/>
            </a:endParaRPr>
          </a:p>
        </p:txBody>
      </p:sp>
      <p:sp>
        <p:nvSpPr>
          <p:cNvPr id="73" name="矩形 72"/>
          <p:cNvSpPr/>
          <p:nvPr/>
        </p:nvSpPr>
        <p:spPr>
          <a:xfrm>
            <a:off x="3392420" y="1587943"/>
            <a:ext cx="743912" cy="371956"/>
          </a:xfrm>
          <a:prstGeom prst="rect">
            <a:avLst/>
          </a:prstGeom>
          <a:solidFill>
            <a:srgbClr val="FE8637"/>
          </a:solidFill>
          <a:ln>
            <a:headEnd type="none" w="med" len="med"/>
            <a:tailEnd type="none" w="med" len="med"/>
          </a:ln>
          <a:effectLst>
            <a:outerShdw blurRad="50800" dist="38100" dir="2700000" algn="tl"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a:ln>
                  <a:noFill/>
                </a:ln>
                <a:solidFill>
                  <a:prstClr val="black"/>
                </a:solidFill>
                <a:effectLst/>
                <a:uLnTx/>
                <a:uFillTx/>
                <a:latin typeface="Arial" panose="020B0604020202020204" pitchFamily="34" charset="0"/>
                <a:ea typeface="华文楷体" panose="02010600040101010101" pitchFamily="2" charset="-122"/>
                <a:cs typeface="+mn-cs"/>
              </a:rPr>
              <a:t>风险管理</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mn-cs"/>
            </a:endParaRPr>
          </a:p>
        </p:txBody>
      </p:sp>
      <p:sp>
        <p:nvSpPr>
          <p:cNvPr id="74" name="矩形 73"/>
          <p:cNvSpPr/>
          <p:nvPr/>
        </p:nvSpPr>
        <p:spPr>
          <a:xfrm>
            <a:off x="6970455" y="1588337"/>
            <a:ext cx="743912" cy="371956"/>
          </a:xfrm>
          <a:prstGeom prst="rect">
            <a:avLst/>
          </a:prstGeom>
          <a:solidFill>
            <a:srgbClr val="F7CBAC"/>
          </a:solidFill>
          <a:ln>
            <a:headEnd type="none" w="med" len="med"/>
            <a:tailEnd type="none" w="med" len="med"/>
          </a:ln>
          <a:effectLst>
            <a:outerShdw blurRad="50800" dist="38100" dir="2700000" algn="tl"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a:ln>
                  <a:noFill/>
                </a:ln>
                <a:solidFill>
                  <a:prstClr val="black"/>
                </a:solidFill>
                <a:effectLst/>
                <a:uLnTx/>
                <a:uFillTx/>
                <a:latin typeface="Arial" panose="020B0604020202020204" pitchFamily="34" charset="0"/>
                <a:ea typeface="华文楷体" panose="02010600040101010101" pitchFamily="2" charset="-122"/>
                <a:cs typeface="+mn-cs"/>
              </a:rPr>
              <a:t>产品部署</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mn-cs"/>
            </a:endParaRPr>
          </a:p>
        </p:txBody>
      </p:sp>
      <p:sp>
        <p:nvSpPr>
          <p:cNvPr id="75" name="矩形 74"/>
          <p:cNvSpPr/>
          <p:nvPr/>
        </p:nvSpPr>
        <p:spPr>
          <a:xfrm>
            <a:off x="7873212" y="1588337"/>
            <a:ext cx="743912" cy="371956"/>
          </a:xfrm>
          <a:prstGeom prst="rect">
            <a:avLst/>
          </a:prstGeom>
          <a:solidFill>
            <a:srgbClr val="F7CBAC"/>
          </a:solidFill>
          <a:ln>
            <a:headEnd type="none" w="med" len="med"/>
            <a:tailEnd type="none" w="med" len="med"/>
          </a:ln>
          <a:effectLst>
            <a:outerShdw blurRad="50800" dist="38100" dir="2700000" algn="tl"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a:ln>
                  <a:noFill/>
                </a:ln>
                <a:solidFill>
                  <a:prstClr val="black"/>
                </a:solidFill>
                <a:effectLst/>
                <a:uLnTx/>
                <a:uFillTx/>
                <a:latin typeface="Arial" panose="020B0604020202020204" pitchFamily="34" charset="0"/>
                <a:ea typeface="华文楷体" panose="02010600040101010101" pitchFamily="2" charset="-122"/>
                <a:cs typeface="+mn-cs"/>
              </a:rPr>
              <a:t>技术支持</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mn-cs"/>
            </a:endParaRPr>
          </a:p>
        </p:txBody>
      </p:sp>
      <p:sp>
        <p:nvSpPr>
          <p:cNvPr id="76" name="矩形 75"/>
          <p:cNvSpPr/>
          <p:nvPr/>
        </p:nvSpPr>
        <p:spPr>
          <a:xfrm>
            <a:off x="1567518" y="4596073"/>
            <a:ext cx="2453703" cy="703036"/>
          </a:xfrm>
          <a:prstGeom prst="rect">
            <a:avLst/>
          </a:prstGeom>
          <a:noFill/>
          <a:ln w="9525" cap="rnd" cmpd="sng" algn="ctr">
            <a:solidFill>
              <a:srgbClr val="F7CBAC"/>
            </a:solidFill>
            <a:prstDash val="dash"/>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mn-cs"/>
            </a:endParaRPr>
          </a:p>
        </p:txBody>
      </p:sp>
      <p:sp>
        <p:nvSpPr>
          <p:cNvPr id="77" name="矩形 76"/>
          <p:cNvSpPr/>
          <p:nvPr/>
        </p:nvSpPr>
        <p:spPr>
          <a:xfrm>
            <a:off x="1602504" y="1598683"/>
            <a:ext cx="743912" cy="371956"/>
          </a:xfrm>
          <a:prstGeom prst="rect">
            <a:avLst/>
          </a:prstGeom>
          <a:solidFill>
            <a:srgbClr val="FE8637"/>
          </a:solidFill>
          <a:ln>
            <a:headEnd type="none" w="med" len="med"/>
            <a:tailEnd type="none" w="med" len="med"/>
          </a:ln>
          <a:effectLst>
            <a:outerShdw blurRad="50800" dist="38100" dir="2700000" algn="tl"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a:ln>
                  <a:noFill/>
                </a:ln>
                <a:solidFill>
                  <a:prstClr val="black"/>
                </a:solidFill>
                <a:effectLst/>
                <a:uLnTx/>
                <a:uFillTx/>
                <a:latin typeface="Arial" panose="020B0604020202020204" pitchFamily="34" charset="0"/>
                <a:ea typeface="华文楷体" panose="02010600040101010101" pitchFamily="2" charset="-122"/>
                <a:cs typeface="+mn-cs"/>
              </a:rPr>
              <a:t>密文计算</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mn-cs"/>
            </a:endParaRPr>
          </a:p>
        </p:txBody>
      </p:sp>
      <p:sp>
        <p:nvSpPr>
          <p:cNvPr id="78" name="矩形 77"/>
          <p:cNvSpPr/>
          <p:nvPr/>
        </p:nvSpPr>
        <p:spPr>
          <a:xfrm>
            <a:off x="5196988" y="1581482"/>
            <a:ext cx="743912" cy="371956"/>
          </a:xfrm>
          <a:prstGeom prst="rect">
            <a:avLst/>
          </a:prstGeom>
          <a:solidFill>
            <a:srgbClr val="F7CBAC"/>
          </a:solidFill>
          <a:ln>
            <a:headEnd type="none" w="med" len="med"/>
            <a:tailEnd type="none" w="med" len="med"/>
          </a:ln>
          <a:effectLst>
            <a:outerShdw blurRad="50800" dist="38100" dir="2700000" algn="tl"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a:ln>
                  <a:noFill/>
                </a:ln>
                <a:solidFill>
                  <a:prstClr val="black"/>
                </a:solidFill>
                <a:effectLst/>
                <a:uLnTx/>
                <a:uFillTx/>
                <a:latin typeface="Arial" panose="020B0604020202020204" pitchFamily="34" charset="0"/>
                <a:ea typeface="华文楷体" panose="02010600040101010101" pitchFamily="2" charset="-122"/>
                <a:cs typeface="+mn-cs"/>
              </a:rPr>
              <a:t>数据梳理</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mn-cs"/>
            </a:endParaRPr>
          </a:p>
        </p:txBody>
      </p:sp>
      <p:sp>
        <p:nvSpPr>
          <p:cNvPr id="79" name="矩形 78"/>
          <p:cNvSpPr/>
          <p:nvPr/>
        </p:nvSpPr>
        <p:spPr>
          <a:xfrm>
            <a:off x="4294234" y="1581482"/>
            <a:ext cx="743912" cy="371956"/>
          </a:xfrm>
          <a:prstGeom prst="rect">
            <a:avLst/>
          </a:prstGeom>
          <a:solidFill>
            <a:srgbClr val="F7CBAC"/>
          </a:solidFill>
          <a:ln>
            <a:headEnd type="none" w="med" len="med"/>
            <a:tailEnd type="none" w="med" len="med"/>
          </a:ln>
          <a:effectLst>
            <a:outerShdw blurRad="50800" dist="38100" dir="2700000" algn="tl"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a:ln>
                  <a:noFill/>
                </a:ln>
                <a:solidFill>
                  <a:prstClr val="black"/>
                </a:solidFill>
                <a:effectLst/>
                <a:uLnTx/>
                <a:uFillTx/>
                <a:latin typeface="Arial" panose="020B0604020202020204" pitchFamily="34" charset="0"/>
                <a:ea typeface="华文楷体" panose="02010600040101010101" pitchFamily="2" charset="-122"/>
                <a:cs typeface="+mn-cs"/>
              </a:rPr>
              <a:t>用户管理</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mn-cs"/>
            </a:endParaRPr>
          </a:p>
        </p:txBody>
      </p:sp>
      <p:sp>
        <p:nvSpPr>
          <p:cNvPr id="80" name="矩形 79"/>
          <p:cNvSpPr/>
          <p:nvPr/>
        </p:nvSpPr>
        <p:spPr>
          <a:xfrm>
            <a:off x="4332096" y="4869391"/>
            <a:ext cx="676284" cy="398661"/>
          </a:xfrm>
          <a:prstGeom prst="rect">
            <a:avLst/>
          </a:prstGeom>
          <a:solidFill>
            <a:schemeClr val="bg2">
              <a:lumMod val="90000"/>
            </a:schemeClr>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1219170" rtl="0" eaLnBrk="1" fontAlgn="auto" latinLnBrk="0" hangingPunct="1">
              <a:lnSpc>
                <a:spcPct val="90000"/>
              </a:lnSpc>
              <a:spcBef>
                <a:spcPts val="0"/>
              </a:spcBef>
              <a:spcAft>
                <a:spcPts val="1000"/>
              </a:spcAft>
              <a:buClrTx/>
              <a:buSzTx/>
              <a:buFontTx/>
              <a:buNone/>
              <a:tabLst/>
              <a:defRPr/>
            </a:pPr>
            <a:r>
              <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华文楷体" panose="02010600040101010101" pitchFamily="2" charset="-122"/>
                <a:cs typeface="+mn-cs"/>
                <a:sym typeface="Arial" panose="020B0604020202020204" pitchFamily="34" charset="0"/>
              </a:rPr>
              <a:t>文件服务</a:t>
            </a:r>
            <a:endParaRPr kumimoji="0" lang="zh-CN" altLang="en-US" sz="1200" b="0"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mn-cs"/>
              <a:sym typeface="Arial" panose="020B0604020202020204" pitchFamily="34" charset="0"/>
            </a:endParaRPr>
          </a:p>
        </p:txBody>
      </p:sp>
      <p:sp>
        <p:nvSpPr>
          <p:cNvPr id="81" name="矩形 80"/>
          <p:cNvSpPr/>
          <p:nvPr/>
        </p:nvSpPr>
        <p:spPr>
          <a:xfrm>
            <a:off x="4235589" y="4596073"/>
            <a:ext cx="2334414" cy="703036"/>
          </a:xfrm>
          <a:prstGeom prst="rect">
            <a:avLst/>
          </a:prstGeom>
          <a:noFill/>
          <a:ln w="9525" cap="rnd" cmpd="sng" algn="ctr">
            <a:solidFill>
              <a:srgbClr val="F7CBAC"/>
            </a:solidFill>
            <a:prstDash val="dash"/>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mn-cs"/>
            </a:endParaRPr>
          </a:p>
        </p:txBody>
      </p:sp>
      <p:sp>
        <p:nvSpPr>
          <p:cNvPr id="82" name="矩形 81"/>
          <p:cNvSpPr/>
          <p:nvPr/>
        </p:nvSpPr>
        <p:spPr>
          <a:xfrm>
            <a:off x="6811614" y="4596073"/>
            <a:ext cx="1786825" cy="703036"/>
          </a:xfrm>
          <a:prstGeom prst="rect">
            <a:avLst/>
          </a:prstGeom>
          <a:noFill/>
          <a:ln w="9525" cap="rnd" cmpd="sng" algn="ctr">
            <a:solidFill>
              <a:srgbClr val="F7CBAC"/>
            </a:solidFill>
            <a:prstDash val="dash"/>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mn-cs"/>
            </a:endParaRPr>
          </a:p>
        </p:txBody>
      </p:sp>
      <p:sp>
        <p:nvSpPr>
          <p:cNvPr id="83" name="矩形 82"/>
          <p:cNvSpPr/>
          <p:nvPr/>
        </p:nvSpPr>
        <p:spPr>
          <a:xfrm>
            <a:off x="5069188" y="4869391"/>
            <a:ext cx="676284" cy="398661"/>
          </a:xfrm>
          <a:prstGeom prst="rect">
            <a:avLst/>
          </a:prstGeom>
          <a:solidFill>
            <a:schemeClr val="bg2">
              <a:lumMod val="90000"/>
            </a:schemeClr>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1219170" rtl="0" eaLnBrk="1" fontAlgn="auto" latinLnBrk="0" hangingPunct="1">
              <a:lnSpc>
                <a:spcPct val="90000"/>
              </a:lnSpc>
              <a:spcBef>
                <a:spcPts val="0"/>
              </a:spcBef>
              <a:spcAft>
                <a:spcPts val="1000"/>
              </a:spcAft>
              <a:buClrTx/>
              <a:buSzTx/>
              <a:buFontTx/>
              <a:buNone/>
              <a:tabLst/>
              <a:defRPr/>
            </a:pPr>
            <a:r>
              <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华文楷体" panose="02010600040101010101" pitchFamily="2" charset="-122"/>
                <a:cs typeface="+mn-cs"/>
                <a:sym typeface="Arial" panose="020B0604020202020204" pitchFamily="34" charset="0"/>
              </a:rPr>
              <a:t>应用接口</a:t>
            </a:r>
            <a:endParaRPr kumimoji="0" lang="zh-CN" altLang="en-US" sz="1200" b="0"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mn-cs"/>
              <a:sym typeface="Arial" panose="020B0604020202020204" pitchFamily="34" charset="0"/>
            </a:endParaRPr>
          </a:p>
        </p:txBody>
      </p:sp>
      <p:sp>
        <p:nvSpPr>
          <p:cNvPr id="84" name="矩形 83"/>
          <p:cNvSpPr/>
          <p:nvPr/>
        </p:nvSpPr>
        <p:spPr>
          <a:xfrm>
            <a:off x="5806280" y="4869391"/>
            <a:ext cx="676284" cy="398661"/>
          </a:xfrm>
          <a:prstGeom prst="rect">
            <a:avLst/>
          </a:prstGeom>
          <a:solidFill>
            <a:schemeClr val="bg2">
              <a:lumMod val="90000"/>
            </a:schemeClr>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1219170" rtl="0" eaLnBrk="1" fontAlgn="auto" latinLnBrk="0" hangingPunct="1">
              <a:lnSpc>
                <a:spcPct val="90000"/>
              </a:lnSpc>
              <a:spcBef>
                <a:spcPts val="0"/>
              </a:spcBef>
              <a:spcAft>
                <a:spcPts val="1000"/>
              </a:spcAft>
              <a:buClrTx/>
              <a:buSzTx/>
              <a:buFontTx/>
              <a:buNone/>
              <a:tabLst/>
              <a:defRPr/>
            </a:pPr>
            <a:r>
              <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华文楷体" panose="02010600040101010101" pitchFamily="2" charset="-122"/>
                <a:cs typeface="+mn-cs"/>
                <a:sym typeface="Arial" panose="020B0604020202020204" pitchFamily="34" charset="0"/>
              </a:rPr>
              <a:t>数据库</a:t>
            </a:r>
            <a:endParaRPr kumimoji="0" lang="zh-CN" altLang="en-US" sz="1200" b="0"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mn-cs"/>
              <a:sym typeface="Arial" panose="020B0604020202020204" pitchFamily="34" charset="0"/>
            </a:endParaRPr>
          </a:p>
        </p:txBody>
      </p:sp>
      <p:sp>
        <p:nvSpPr>
          <p:cNvPr id="85" name="矩形 84"/>
          <p:cNvSpPr/>
          <p:nvPr/>
        </p:nvSpPr>
        <p:spPr>
          <a:xfrm>
            <a:off x="6899827" y="4867458"/>
            <a:ext cx="1639508" cy="400594"/>
          </a:xfrm>
          <a:prstGeom prst="rect">
            <a:avLst/>
          </a:prstGeom>
          <a:solidFill>
            <a:schemeClr val="bg2">
              <a:lumMod val="90000"/>
            </a:schemeClr>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1219170" rtl="0" eaLnBrk="1" fontAlgn="auto" latinLnBrk="0" hangingPunct="1">
              <a:lnSpc>
                <a:spcPct val="90000"/>
              </a:lnSpc>
              <a:spcBef>
                <a:spcPts val="0"/>
              </a:spcBef>
              <a:spcAft>
                <a:spcPts val="1000"/>
              </a:spcAft>
              <a:buClrTx/>
              <a:buSzTx/>
              <a:buFontTx/>
              <a:buNone/>
              <a:tabLst/>
              <a:defRPr/>
            </a:pPr>
            <a:r>
              <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华文楷体" panose="02010600040101010101" pitchFamily="2" charset="-122"/>
                <a:cs typeface="+mn-cs"/>
                <a:sym typeface="Arial" panose="020B0604020202020204" pitchFamily="34" charset="0"/>
              </a:rPr>
              <a:t>IAM</a:t>
            </a:r>
            <a:endParaRPr kumimoji="0" lang="zh-CN" altLang="en-US" sz="1200" b="0"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mn-cs"/>
              <a:sym typeface="Arial" panose="020B0604020202020204" pitchFamily="34" charset="0"/>
            </a:endParaRPr>
          </a:p>
        </p:txBody>
      </p:sp>
      <p:sp>
        <p:nvSpPr>
          <p:cNvPr id="86" name="矩形 85"/>
          <p:cNvSpPr/>
          <p:nvPr/>
        </p:nvSpPr>
        <p:spPr>
          <a:xfrm>
            <a:off x="1569108" y="4577701"/>
            <a:ext cx="2453703" cy="248778"/>
          </a:xfrm>
          <a:prstGeom prst="rect">
            <a:avLst/>
          </a:prstGeom>
          <a:solidFill>
            <a:srgbClr val="F7CBAC"/>
          </a:solidFill>
          <a:ln>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w="0"/>
                <a:solidFill>
                  <a:prstClr val="black"/>
                </a:solidFill>
                <a:effectLst>
                  <a:outerShdw blurRad="38100" dist="19050" dir="2700000" algn="tl" rotWithShape="0">
                    <a:prstClr val="black">
                      <a:alpha val="40000"/>
                    </a:prstClr>
                  </a:outerShdw>
                </a:effectLst>
                <a:uLnTx/>
                <a:uFillTx/>
                <a:latin typeface="Arial" panose="020B0604020202020204" pitchFamily="34" charset="0"/>
                <a:ea typeface="华文楷体" panose="02010600040101010101" pitchFamily="2" charset="-122"/>
                <a:cs typeface="+mn-cs"/>
              </a:rPr>
              <a:t>密文计算适配</a:t>
            </a:r>
            <a:endParaRPr kumimoji="0" lang="zh-CN" altLang="en-US" sz="1200" b="0" i="0" u="none" strike="noStrike" kern="1200" cap="none" spc="0" normalizeH="0" baseline="0" noProof="0" dirty="0">
              <a:ln w="0"/>
              <a:solidFill>
                <a:prstClr val="black"/>
              </a:solidFill>
              <a:effectLst>
                <a:outerShdw blurRad="38100" dist="19050" dir="2700000" algn="tl" rotWithShape="0">
                  <a:prstClr val="black">
                    <a:alpha val="40000"/>
                  </a:prstClr>
                </a:outerShdw>
              </a:effectLst>
              <a:uLnTx/>
              <a:uFillTx/>
              <a:latin typeface="Arial" panose="020B0604020202020204" pitchFamily="34" charset="0"/>
              <a:ea typeface="华文楷体" panose="02010600040101010101" pitchFamily="2" charset="-122"/>
              <a:cs typeface="+mn-cs"/>
            </a:endParaRPr>
          </a:p>
        </p:txBody>
      </p:sp>
      <p:sp>
        <p:nvSpPr>
          <p:cNvPr id="87" name="矩形 86"/>
          <p:cNvSpPr/>
          <p:nvPr/>
        </p:nvSpPr>
        <p:spPr>
          <a:xfrm>
            <a:off x="1623170" y="4870733"/>
            <a:ext cx="676284" cy="398661"/>
          </a:xfrm>
          <a:prstGeom prst="rect">
            <a:avLst/>
          </a:prstGeom>
          <a:solidFill>
            <a:schemeClr val="bg2">
              <a:lumMod val="90000"/>
            </a:schemeClr>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1219170" rtl="0" eaLnBrk="1" fontAlgn="auto" latinLnBrk="0" hangingPunct="1">
              <a:lnSpc>
                <a:spcPct val="9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华文楷体" panose="02010600040101010101" pitchFamily="2" charset="-122"/>
                <a:cs typeface="+mn-cs"/>
                <a:sym typeface="Arial" panose="020B0604020202020204" pitchFamily="34" charset="0"/>
              </a:rPr>
              <a:t>全同态</a:t>
            </a:r>
            <a:endPar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华文楷体" panose="02010600040101010101" pitchFamily="2" charset="-122"/>
              <a:cs typeface="+mn-cs"/>
              <a:sym typeface="Arial" panose="020B0604020202020204" pitchFamily="34" charset="0"/>
            </a:endParaRPr>
          </a:p>
          <a:p>
            <a:pPr marL="0" marR="0" lvl="0" indent="0" algn="ctr" defTabSz="1219170" rtl="0" eaLnBrk="1" fontAlgn="auto" latinLnBrk="0" hangingPunct="1">
              <a:lnSpc>
                <a:spcPct val="9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华文楷体" panose="02010600040101010101" pitchFamily="2" charset="-122"/>
                <a:cs typeface="+mn-cs"/>
                <a:sym typeface="Arial" panose="020B0604020202020204" pitchFamily="34" charset="0"/>
              </a:rPr>
              <a:t>计算</a:t>
            </a:r>
            <a:endParaRPr kumimoji="0" lang="zh-CN" altLang="en-US" sz="1200" b="0"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mn-cs"/>
              <a:sym typeface="Arial" panose="020B0604020202020204" pitchFamily="34" charset="0"/>
            </a:endParaRPr>
          </a:p>
        </p:txBody>
      </p:sp>
      <p:sp>
        <p:nvSpPr>
          <p:cNvPr id="88" name="矩形 87"/>
          <p:cNvSpPr/>
          <p:nvPr/>
        </p:nvSpPr>
        <p:spPr>
          <a:xfrm>
            <a:off x="2424205" y="4870733"/>
            <a:ext cx="676284" cy="398661"/>
          </a:xfrm>
          <a:prstGeom prst="rect">
            <a:avLst/>
          </a:prstGeom>
          <a:solidFill>
            <a:schemeClr val="bg2">
              <a:lumMod val="90000"/>
            </a:schemeClr>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1219170" rtl="0" eaLnBrk="1" fontAlgn="auto" latinLnBrk="0" hangingPunct="1">
              <a:lnSpc>
                <a:spcPct val="9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华文楷体" panose="02010600040101010101" pitchFamily="2" charset="-122"/>
                <a:cs typeface="+mn-cs"/>
                <a:sym typeface="Arial" panose="020B0604020202020204" pitchFamily="34" charset="0"/>
              </a:rPr>
              <a:t>云密态</a:t>
            </a:r>
            <a:endPar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华文楷体" panose="02010600040101010101" pitchFamily="2" charset="-122"/>
              <a:cs typeface="+mn-cs"/>
              <a:sym typeface="Arial" panose="020B0604020202020204" pitchFamily="34" charset="0"/>
            </a:endParaRPr>
          </a:p>
          <a:p>
            <a:pPr marL="0" marR="0" lvl="0" indent="0" algn="ctr" defTabSz="1219170" rtl="0" eaLnBrk="1" fontAlgn="auto" latinLnBrk="0" hangingPunct="1">
              <a:lnSpc>
                <a:spcPct val="9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华文楷体" panose="02010600040101010101" pitchFamily="2" charset="-122"/>
                <a:cs typeface="+mn-cs"/>
                <a:sym typeface="Arial" panose="020B0604020202020204" pitchFamily="34" charset="0"/>
              </a:rPr>
              <a:t>计算</a:t>
            </a:r>
            <a:endParaRPr kumimoji="0" lang="zh-CN" altLang="en-US" sz="1200" b="0"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mn-cs"/>
              <a:sym typeface="Arial" panose="020B0604020202020204" pitchFamily="34" charset="0"/>
            </a:endParaRPr>
          </a:p>
        </p:txBody>
      </p:sp>
      <p:sp>
        <p:nvSpPr>
          <p:cNvPr id="89" name="矩形 88"/>
          <p:cNvSpPr/>
          <p:nvPr/>
        </p:nvSpPr>
        <p:spPr>
          <a:xfrm>
            <a:off x="3225240" y="4870733"/>
            <a:ext cx="676284" cy="398661"/>
          </a:xfrm>
          <a:prstGeom prst="rect">
            <a:avLst/>
          </a:prstGeom>
          <a:solidFill>
            <a:schemeClr val="bg2">
              <a:lumMod val="90000"/>
            </a:schemeClr>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1219170" rtl="0" eaLnBrk="1" fontAlgn="auto" latinLnBrk="0" hangingPunct="1">
              <a:lnSpc>
                <a:spcPct val="90000"/>
              </a:lnSpc>
              <a:spcBef>
                <a:spcPts val="0"/>
              </a:spcBef>
              <a:spcAft>
                <a:spcPts val="0"/>
              </a:spcAft>
              <a:buClrTx/>
              <a:buSzTx/>
              <a:buFontTx/>
              <a:buNone/>
              <a:tabLst/>
              <a:defRPr/>
            </a:pPr>
            <a:r>
              <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华文楷体" panose="02010600040101010101" pitchFamily="2" charset="-122"/>
                <a:cs typeface="+mn-cs"/>
                <a:sym typeface="Arial" panose="020B0604020202020204" pitchFamily="34" charset="0"/>
              </a:rPr>
              <a:t>IOT</a:t>
            </a:r>
            <a:r>
              <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华文楷体" panose="02010600040101010101" pitchFamily="2" charset="-122"/>
                <a:cs typeface="+mn-cs"/>
                <a:sym typeface="Arial" panose="020B0604020202020204" pitchFamily="34" charset="0"/>
              </a:rPr>
              <a:t>密文计算</a:t>
            </a:r>
            <a:endParaRPr kumimoji="0" lang="zh-CN" altLang="en-US" sz="1200" b="0"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mn-cs"/>
              <a:sym typeface="Arial" panose="020B0604020202020204" pitchFamily="34" charset="0"/>
            </a:endParaRPr>
          </a:p>
        </p:txBody>
      </p:sp>
      <p:sp>
        <p:nvSpPr>
          <p:cNvPr id="90" name="矩形 89"/>
          <p:cNvSpPr/>
          <p:nvPr/>
        </p:nvSpPr>
        <p:spPr>
          <a:xfrm>
            <a:off x="6886762" y="4582946"/>
            <a:ext cx="1700821" cy="238978"/>
          </a:xfrm>
          <a:prstGeom prst="rect">
            <a:avLst/>
          </a:prstGeom>
          <a:solidFill>
            <a:srgbClr val="F7CBAC"/>
          </a:solidFill>
          <a:ln>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w="0"/>
                <a:solidFill>
                  <a:prstClr val="black"/>
                </a:solidFill>
                <a:effectLst>
                  <a:outerShdw blurRad="38100" dist="19050" dir="2700000" algn="tl" rotWithShape="0">
                    <a:prstClr val="black">
                      <a:alpha val="40000"/>
                    </a:prstClr>
                  </a:outerShdw>
                </a:effectLst>
                <a:uLnTx/>
                <a:uFillTx/>
                <a:latin typeface="Arial" panose="020B0604020202020204" pitchFamily="34" charset="0"/>
                <a:ea typeface="华文楷体" panose="02010600040101010101" pitchFamily="2" charset="-122"/>
                <a:cs typeface="+mn-cs"/>
              </a:rPr>
              <a:t>第</a:t>
            </a:r>
            <a:r>
              <a:rPr kumimoji="0" lang="en-US" altLang="zh-CN" sz="1200" b="0" i="0" u="none" strike="noStrike" kern="1200" cap="none" spc="0" normalizeH="0" baseline="0" noProof="0">
                <a:ln w="0"/>
                <a:solidFill>
                  <a:prstClr val="black"/>
                </a:solidFill>
                <a:effectLst>
                  <a:outerShdw blurRad="38100" dist="19050" dir="2700000" algn="tl" rotWithShape="0">
                    <a:prstClr val="black">
                      <a:alpha val="40000"/>
                    </a:prstClr>
                  </a:outerShdw>
                </a:effectLst>
                <a:uLnTx/>
                <a:uFillTx/>
                <a:latin typeface="Arial" panose="020B0604020202020204" pitchFamily="34" charset="0"/>
                <a:ea typeface="华文楷体" panose="02010600040101010101" pitchFamily="2" charset="-122"/>
                <a:cs typeface="+mn-cs"/>
              </a:rPr>
              <a:t>3</a:t>
            </a:r>
            <a:r>
              <a:rPr kumimoji="0" lang="zh-CN" altLang="en-US" sz="1200" b="0" i="0" u="none" strike="noStrike" kern="1200" cap="none" spc="0" normalizeH="0" baseline="0" noProof="0">
                <a:ln w="0"/>
                <a:solidFill>
                  <a:prstClr val="black"/>
                </a:solidFill>
                <a:effectLst>
                  <a:outerShdw blurRad="38100" dist="19050" dir="2700000" algn="tl" rotWithShape="0">
                    <a:prstClr val="black">
                      <a:alpha val="40000"/>
                    </a:prstClr>
                  </a:outerShdw>
                </a:effectLst>
                <a:uLnTx/>
                <a:uFillTx/>
                <a:latin typeface="Arial" panose="020B0604020202020204" pitchFamily="34" charset="0"/>
                <a:ea typeface="华文楷体" panose="02010600040101010101" pitchFamily="2" charset="-122"/>
                <a:cs typeface="+mn-cs"/>
              </a:rPr>
              <a:t>方产品适配</a:t>
            </a:r>
            <a:endParaRPr kumimoji="0" lang="zh-CN" altLang="en-US" sz="1200" b="0" i="0" u="none" strike="noStrike" kern="1200" cap="none" spc="0" normalizeH="0" baseline="0" noProof="0" dirty="0">
              <a:ln w="0"/>
              <a:solidFill>
                <a:prstClr val="black"/>
              </a:solidFill>
              <a:effectLst>
                <a:outerShdw blurRad="38100" dist="19050" dir="2700000" algn="tl" rotWithShape="0">
                  <a:prstClr val="black">
                    <a:alpha val="40000"/>
                  </a:prstClr>
                </a:outerShdw>
              </a:effectLst>
              <a:uLnTx/>
              <a:uFillTx/>
              <a:latin typeface="Arial" panose="020B0604020202020204" pitchFamily="34" charset="0"/>
              <a:ea typeface="华文楷体" panose="02010600040101010101" pitchFamily="2" charset="-122"/>
              <a:cs typeface="+mn-cs"/>
            </a:endParaRPr>
          </a:p>
        </p:txBody>
      </p:sp>
      <p:sp>
        <p:nvSpPr>
          <p:cNvPr id="91" name="矩形 90">
            <a:extLst>
              <a:ext uri="{FF2B5EF4-FFF2-40B4-BE49-F238E27FC236}">
                <a16:creationId xmlns:a16="http://schemas.microsoft.com/office/drawing/2014/main" id="{66320C33-38E5-FA4D-9CED-0EFFCF881AAE}"/>
              </a:ext>
            </a:extLst>
          </p:cNvPr>
          <p:cNvSpPr/>
          <p:nvPr/>
        </p:nvSpPr>
        <p:spPr>
          <a:xfrm>
            <a:off x="1541683" y="5473892"/>
            <a:ext cx="7122382" cy="217698"/>
          </a:xfrm>
          <a:prstGeom prst="rect">
            <a:avLst/>
          </a:prstGeom>
          <a:solidFill>
            <a:srgbClr val="F7CBAC"/>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a:ln>
                  <a:noFill/>
                </a:ln>
                <a:solidFill>
                  <a:prstClr val="black"/>
                </a:solidFill>
                <a:effectLst/>
                <a:uLnTx/>
                <a:uFillTx/>
                <a:latin typeface="Arial" panose="020B0604020202020204" pitchFamily="34" charset="0"/>
                <a:ea typeface="华文楷体" panose="02010600040101010101" pitchFamily="2" charset="-122"/>
                <a:cs typeface="+mn-cs"/>
              </a:rPr>
              <a:t>通用基础服务</a:t>
            </a:r>
            <a:endParaRPr kumimoji="0" lang="en-US" altLang="zh-CN" sz="1200" b="1" i="0" u="none" strike="noStrike" kern="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mn-cs"/>
            </a:endParaRPr>
          </a:p>
        </p:txBody>
      </p:sp>
      <p:sp>
        <p:nvSpPr>
          <p:cNvPr id="92" name="圆角矩形 91"/>
          <p:cNvSpPr/>
          <p:nvPr/>
        </p:nvSpPr>
        <p:spPr>
          <a:xfrm>
            <a:off x="1541683" y="5756594"/>
            <a:ext cx="743912" cy="223174"/>
          </a:xfrm>
          <a:prstGeom prst="roundRect">
            <a:avLst>
              <a:gd name="adj" fmla="val 0"/>
            </a:avLst>
          </a:prstGeom>
          <a:ln>
            <a:solidFill>
              <a:srgbClr val="FE8637"/>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1219170" rtl="0" eaLnBrk="1" fontAlgn="auto" latinLnBrk="0" hangingPunct="1">
              <a:lnSpc>
                <a:spcPct val="90000"/>
              </a:lnSpc>
              <a:spcBef>
                <a:spcPts val="0"/>
              </a:spcBef>
              <a:spcAft>
                <a:spcPts val="100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mn-cs"/>
              </a:rPr>
              <a:t>网关</a:t>
            </a:r>
          </a:p>
        </p:txBody>
      </p:sp>
      <p:sp>
        <p:nvSpPr>
          <p:cNvPr id="93" name="圆角矩形 92"/>
          <p:cNvSpPr/>
          <p:nvPr/>
        </p:nvSpPr>
        <p:spPr>
          <a:xfrm>
            <a:off x="2452893" y="5756594"/>
            <a:ext cx="743912" cy="223174"/>
          </a:xfrm>
          <a:prstGeom prst="roundRect">
            <a:avLst>
              <a:gd name="adj" fmla="val 0"/>
            </a:avLst>
          </a:prstGeom>
          <a:ln>
            <a:solidFill>
              <a:srgbClr val="FE8637"/>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1219170" rtl="0" eaLnBrk="1" fontAlgn="auto" latinLnBrk="0" hangingPunct="1">
              <a:lnSpc>
                <a:spcPct val="90000"/>
              </a:lnSpc>
              <a:spcBef>
                <a:spcPts val="0"/>
              </a:spcBef>
              <a:spcAft>
                <a:spcPts val="1000"/>
              </a:spcAft>
              <a:buClrTx/>
              <a:buSzTx/>
              <a:buFontTx/>
              <a:buNone/>
              <a:tabLst/>
              <a:defRPr/>
            </a:pPr>
            <a:r>
              <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华文楷体" panose="02010600040101010101" pitchFamily="2" charset="-122"/>
                <a:cs typeface="+mn-cs"/>
              </a:rPr>
              <a:t>服务注</a:t>
            </a:r>
            <a:r>
              <a:rPr kumimoji="0" lang="zh-CN" altLang="en-US" sz="1200" b="0"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mn-cs"/>
              </a:rPr>
              <a:t>册</a:t>
            </a:r>
          </a:p>
        </p:txBody>
      </p:sp>
      <p:sp>
        <p:nvSpPr>
          <p:cNvPr id="94" name="Rounded Rectangle 223">
            <a:extLst>
              <a:ext uri="{FF2B5EF4-FFF2-40B4-BE49-F238E27FC236}">
                <a16:creationId xmlns:a16="http://schemas.microsoft.com/office/drawing/2014/main" id="{77145FCB-3740-D64C-8A52-1F32E896DC04}"/>
              </a:ext>
            </a:extLst>
          </p:cNvPr>
          <p:cNvSpPr/>
          <p:nvPr/>
        </p:nvSpPr>
        <p:spPr bwMode="gray">
          <a:xfrm>
            <a:off x="5186525" y="5756594"/>
            <a:ext cx="743912" cy="223174"/>
          </a:xfrm>
          <a:prstGeom prst="rect">
            <a:avLst/>
          </a:prstGeom>
          <a:ln>
            <a:solidFill>
              <a:srgbClr val="FE8637"/>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1219170" rtl="0" eaLnBrk="1" fontAlgn="auto" latinLnBrk="0" hangingPunct="1">
              <a:lnSpc>
                <a:spcPct val="90000"/>
              </a:lnSpc>
              <a:spcBef>
                <a:spcPts val="0"/>
              </a:spcBef>
              <a:spcAft>
                <a:spcPts val="100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mn-cs"/>
              </a:rPr>
              <a:t>流程引擎</a:t>
            </a:r>
          </a:p>
        </p:txBody>
      </p:sp>
      <p:sp>
        <p:nvSpPr>
          <p:cNvPr id="95" name="Rounded Rectangle 223">
            <a:extLst>
              <a:ext uri="{FF2B5EF4-FFF2-40B4-BE49-F238E27FC236}">
                <a16:creationId xmlns:a16="http://schemas.microsoft.com/office/drawing/2014/main" id="{FB1A1828-CCAF-4448-A103-7F48344F4671}"/>
              </a:ext>
            </a:extLst>
          </p:cNvPr>
          <p:cNvSpPr/>
          <p:nvPr/>
        </p:nvSpPr>
        <p:spPr bwMode="gray">
          <a:xfrm>
            <a:off x="4275314" y="5756594"/>
            <a:ext cx="743912" cy="223174"/>
          </a:xfrm>
          <a:prstGeom prst="rect">
            <a:avLst/>
          </a:prstGeom>
          <a:ln>
            <a:solidFill>
              <a:srgbClr val="FE8637"/>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1219170" rtl="0" eaLnBrk="1" fontAlgn="auto" latinLnBrk="0" hangingPunct="1">
              <a:lnSpc>
                <a:spcPct val="90000"/>
              </a:lnSpc>
              <a:spcBef>
                <a:spcPts val="0"/>
              </a:spcBef>
              <a:spcAft>
                <a:spcPts val="1000"/>
              </a:spcAft>
              <a:buClrTx/>
              <a:buSzTx/>
              <a:buFontTx/>
              <a:buNone/>
              <a:tabLst/>
              <a:defRPr/>
            </a:pPr>
            <a:r>
              <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华文楷体" panose="02010600040101010101" pitchFamily="2" charset="-122"/>
                <a:cs typeface="+mn-cs"/>
              </a:rPr>
              <a:t>文件服务</a:t>
            </a:r>
            <a:endParaRPr kumimoji="0" lang="en-US" altLang="zh-CN" sz="1200" b="0"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mn-cs"/>
            </a:endParaRPr>
          </a:p>
        </p:txBody>
      </p:sp>
      <p:sp>
        <p:nvSpPr>
          <p:cNvPr id="96" name="Rounded Rectangle 223">
            <a:extLst>
              <a:ext uri="{FF2B5EF4-FFF2-40B4-BE49-F238E27FC236}">
                <a16:creationId xmlns:a16="http://schemas.microsoft.com/office/drawing/2014/main" id="{6F074E49-8328-1C4B-B91C-089950866378}"/>
              </a:ext>
            </a:extLst>
          </p:cNvPr>
          <p:cNvSpPr/>
          <p:nvPr/>
        </p:nvSpPr>
        <p:spPr bwMode="gray">
          <a:xfrm>
            <a:off x="6097735" y="5756594"/>
            <a:ext cx="743912" cy="223174"/>
          </a:xfrm>
          <a:prstGeom prst="rect">
            <a:avLst/>
          </a:prstGeom>
          <a:ln>
            <a:solidFill>
              <a:srgbClr val="FE8637"/>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1219170" rtl="0" eaLnBrk="1" fontAlgn="auto" latinLnBrk="0" hangingPunct="1">
              <a:lnSpc>
                <a:spcPct val="90000"/>
              </a:lnSpc>
              <a:spcBef>
                <a:spcPts val="0"/>
              </a:spcBef>
              <a:spcAft>
                <a:spcPts val="100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mn-cs"/>
              </a:rPr>
              <a:t>消息服务</a:t>
            </a:r>
          </a:p>
        </p:txBody>
      </p:sp>
      <p:sp>
        <p:nvSpPr>
          <p:cNvPr id="97" name="圆角矩形 96"/>
          <p:cNvSpPr/>
          <p:nvPr/>
        </p:nvSpPr>
        <p:spPr>
          <a:xfrm>
            <a:off x="7877943" y="5757767"/>
            <a:ext cx="743912" cy="223174"/>
          </a:xfrm>
          <a:prstGeom prst="roundRect">
            <a:avLst>
              <a:gd name="adj" fmla="val 0"/>
            </a:avLst>
          </a:prstGeom>
          <a:ln>
            <a:solidFill>
              <a:srgbClr val="FE8637"/>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1219170" rtl="0" eaLnBrk="1" fontAlgn="auto" latinLnBrk="0" hangingPunct="1">
              <a:lnSpc>
                <a:spcPct val="90000"/>
              </a:lnSpc>
              <a:spcBef>
                <a:spcPts val="0"/>
              </a:spcBef>
              <a:spcAft>
                <a:spcPts val="100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mn-cs"/>
              </a:rPr>
              <a:t>调度中心</a:t>
            </a:r>
          </a:p>
        </p:txBody>
      </p:sp>
      <p:sp>
        <p:nvSpPr>
          <p:cNvPr id="98" name="Rounded Rectangle 223">
            <a:extLst>
              <a:ext uri="{FF2B5EF4-FFF2-40B4-BE49-F238E27FC236}">
                <a16:creationId xmlns:a16="http://schemas.microsoft.com/office/drawing/2014/main" id="{870EAE7E-4E44-BD4F-99A4-A07DE7C29FA0}"/>
              </a:ext>
            </a:extLst>
          </p:cNvPr>
          <p:cNvSpPr/>
          <p:nvPr/>
        </p:nvSpPr>
        <p:spPr bwMode="gray">
          <a:xfrm>
            <a:off x="7008945" y="5756594"/>
            <a:ext cx="743912" cy="223174"/>
          </a:xfrm>
          <a:prstGeom prst="rect">
            <a:avLst/>
          </a:prstGeom>
          <a:ln>
            <a:solidFill>
              <a:srgbClr val="FE8637"/>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1219170" rtl="0" eaLnBrk="1" fontAlgn="auto" latinLnBrk="0" hangingPunct="1">
              <a:lnSpc>
                <a:spcPct val="90000"/>
              </a:lnSpc>
              <a:spcBef>
                <a:spcPts val="0"/>
              </a:spcBef>
              <a:spcAft>
                <a:spcPts val="1000"/>
              </a:spcAft>
              <a:buClrTx/>
              <a:buSzTx/>
              <a:buFontTx/>
              <a:buNone/>
              <a:tabLst/>
              <a:defRPr/>
            </a:pPr>
            <a:r>
              <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华文楷体" panose="02010600040101010101" pitchFamily="2" charset="-122"/>
                <a:cs typeface="+mn-cs"/>
              </a:rPr>
              <a:t>用户服</a:t>
            </a:r>
            <a:r>
              <a:rPr kumimoji="0" lang="zh-CN" altLang="en-US" sz="1200" b="0"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mn-cs"/>
              </a:rPr>
              <a:t>务</a:t>
            </a:r>
          </a:p>
        </p:txBody>
      </p:sp>
      <p:sp>
        <p:nvSpPr>
          <p:cNvPr id="99" name="圆角矩形 98">
            <a:extLst>
              <a:ext uri="{FF2B5EF4-FFF2-40B4-BE49-F238E27FC236}">
                <a16:creationId xmlns:a16="http://schemas.microsoft.com/office/drawing/2014/main" id="{E7D4C766-EE79-C34D-9095-06C1CF4F4F86}"/>
              </a:ext>
            </a:extLst>
          </p:cNvPr>
          <p:cNvSpPr/>
          <p:nvPr/>
        </p:nvSpPr>
        <p:spPr>
          <a:xfrm>
            <a:off x="3364104" y="5756594"/>
            <a:ext cx="743912" cy="223174"/>
          </a:xfrm>
          <a:prstGeom prst="roundRect">
            <a:avLst>
              <a:gd name="adj" fmla="val 0"/>
            </a:avLst>
          </a:prstGeom>
          <a:ln>
            <a:solidFill>
              <a:srgbClr val="FE8637"/>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1219170" rtl="0" eaLnBrk="1" fontAlgn="auto" latinLnBrk="0" hangingPunct="1">
              <a:lnSpc>
                <a:spcPct val="90000"/>
              </a:lnSpc>
              <a:spcBef>
                <a:spcPts val="0"/>
              </a:spcBef>
              <a:spcAft>
                <a:spcPts val="100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mn-cs"/>
              </a:rPr>
              <a:t>配置中心</a:t>
            </a:r>
          </a:p>
        </p:txBody>
      </p:sp>
      <p:sp>
        <p:nvSpPr>
          <p:cNvPr id="100" name="矩形 99"/>
          <p:cNvSpPr/>
          <p:nvPr/>
        </p:nvSpPr>
        <p:spPr>
          <a:xfrm>
            <a:off x="1259724" y="5410582"/>
            <a:ext cx="156420" cy="628221"/>
          </a:xfrm>
          <a:prstGeom prst="rect">
            <a:avLst/>
          </a:prstGeom>
          <a:solidFill>
            <a:srgbClr val="ED5408"/>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0" tIns="45720" rIns="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prstClr val="white"/>
                </a:solidFill>
                <a:effectLst/>
                <a:uLnTx/>
                <a:uFillTx/>
                <a:latin typeface="Arial" panose="020B0604020202020204" pitchFamily="34" charset="0"/>
                <a:ea typeface="华文楷体" panose="02010600040101010101" pitchFamily="2" charset="-122"/>
                <a:cs typeface="+mn-ea"/>
                <a:sym typeface="+mn-lt"/>
              </a:rPr>
              <a:t>G</a:t>
            </a:r>
            <a:r>
              <a:rPr kumimoji="0" lang="en-US" altLang="zh-CN" sz="1200" b="1" i="0" u="none" strike="noStrike" kern="1200" cap="none" spc="0" normalizeH="0" baseline="0" noProof="0">
                <a:ln>
                  <a:noFill/>
                </a:ln>
                <a:solidFill>
                  <a:prstClr val="white"/>
                </a:solidFill>
                <a:effectLst/>
                <a:uLnTx/>
                <a:uFillTx/>
                <a:latin typeface="Arial" panose="020B0604020202020204" pitchFamily="34" charset="0"/>
                <a:ea typeface="华文楷体" panose="02010600040101010101" pitchFamily="2" charset="-122"/>
                <a:cs typeface="+mn-ea"/>
                <a:sym typeface="+mn-lt"/>
              </a:rPr>
              <a:t>PaaS</a:t>
            </a:r>
            <a:endParaRPr kumimoji="0" lang="zh-CN" altLang="en-US" sz="1200" b="1" i="0" u="none" strike="noStrike" kern="1200" cap="none" spc="0" normalizeH="0" baseline="0" noProof="0" dirty="0">
              <a:ln>
                <a:noFill/>
              </a:ln>
              <a:solidFill>
                <a:prstClr val="white"/>
              </a:solidFill>
              <a:effectLst/>
              <a:uLnTx/>
              <a:uFillTx/>
              <a:latin typeface="Arial" panose="020B0604020202020204" pitchFamily="34" charset="0"/>
              <a:ea typeface="华文楷体" panose="02010600040101010101" pitchFamily="2" charset="-122"/>
              <a:cs typeface="+mn-ea"/>
              <a:sym typeface="+mn-lt"/>
            </a:endParaRPr>
          </a:p>
        </p:txBody>
      </p:sp>
      <p:sp>
        <p:nvSpPr>
          <p:cNvPr id="101" name="矩形 100"/>
          <p:cNvSpPr/>
          <p:nvPr/>
        </p:nvSpPr>
        <p:spPr>
          <a:xfrm>
            <a:off x="1559831" y="6392077"/>
            <a:ext cx="2265273" cy="206707"/>
          </a:xfrm>
          <a:prstGeom prst="rect">
            <a:avLst/>
          </a:prstGeom>
          <a:solidFill>
            <a:schemeClr val="bg1">
              <a:lumMod val="75000"/>
            </a:schemeClr>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mn-cs"/>
              </a:rPr>
              <a:t>存储资源</a:t>
            </a:r>
          </a:p>
        </p:txBody>
      </p:sp>
      <p:sp>
        <p:nvSpPr>
          <p:cNvPr id="102" name="矩形 101"/>
          <p:cNvSpPr/>
          <p:nvPr/>
        </p:nvSpPr>
        <p:spPr>
          <a:xfrm>
            <a:off x="3986691" y="6392077"/>
            <a:ext cx="2265273" cy="206707"/>
          </a:xfrm>
          <a:prstGeom prst="rect">
            <a:avLst/>
          </a:prstGeom>
          <a:solidFill>
            <a:schemeClr val="bg1">
              <a:lumMod val="75000"/>
            </a:schemeClr>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mn-cs"/>
              </a:rPr>
              <a:t>网络资源</a:t>
            </a:r>
          </a:p>
        </p:txBody>
      </p:sp>
      <p:sp>
        <p:nvSpPr>
          <p:cNvPr id="103" name="矩形 102"/>
          <p:cNvSpPr/>
          <p:nvPr/>
        </p:nvSpPr>
        <p:spPr>
          <a:xfrm>
            <a:off x="6413552" y="6392077"/>
            <a:ext cx="2265273" cy="206707"/>
          </a:xfrm>
          <a:prstGeom prst="rect">
            <a:avLst/>
          </a:prstGeom>
          <a:solidFill>
            <a:schemeClr val="bg1">
              <a:lumMod val="75000"/>
            </a:schemeClr>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mn-cs"/>
              </a:rPr>
              <a:t>安全资源</a:t>
            </a:r>
          </a:p>
        </p:txBody>
      </p:sp>
      <p:sp>
        <p:nvSpPr>
          <p:cNvPr id="104" name="矩形 103"/>
          <p:cNvSpPr/>
          <p:nvPr/>
        </p:nvSpPr>
        <p:spPr>
          <a:xfrm>
            <a:off x="1460032" y="5410581"/>
            <a:ext cx="7298527" cy="633045"/>
          </a:xfrm>
          <a:prstGeom prst="rect">
            <a:avLst/>
          </a:prstGeom>
          <a:noFill/>
          <a:ln w="9525" cap="rnd" cmpd="sng" algn="ctr">
            <a:solidFill>
              <a:srgbClr val="F05A23"/>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mn-cs"/>
            </a:endParaRPr>
          </a:p>
        </p:txBody>
      </p:sp>
      <p:sp>
        <p:nvSpPr>
          <p:cNvPr id="105" name="右箭头 104"/>
          <p:cNvSpPr/>
          <p:nvPr/>
        </p:nvSpPr>
        <p:spPr>
          <a:xfrm rot="10800000">
            <a:off x="4040201" y="4576109"/>
            <a:ext cx="144446" cy="352061"/>
          </a:xfrm>
          <a:prstGeom prst="rightArrow">
            <a:avLst/>
          </a:prstGeom>
          <a:solidFill>
            <a:srgbClr val="FE8637"/>
          </a:solidFill>
          <a:ln>
            <a:solidFill>
              <a:srgbClr val="FE86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white"/>
              </a:solidFill>
              <a:effectLst/>
              <a:uLnTx/>
              <a:uFillTx/>
              <a:latin typeface="Arial" panose="020B0604020202020204" pitchFamily="34" charset="0"/>
              <a:ea typeface="华文楷体" panose="02010600040101010101" pitchFamily="2" charset="-122"/>
              <a:cs typeface="+mn-cs"/>
            </a:endParaRPr>
          </a:p>
        </p:txBody>
      </p:sp>
      <p:sp>
        <p:nvSpPr>
          <p:cNvPr id="106" name="右箭头 105"/>
          <p:cNvSpPr/>
          <p:nvPr/>
        </p:nvSpPr>
        <p:spPr>
          <a:xfrm rot="10800000" flipH="1">
            <a:off x="6628082" y="4562029"/>
            <a:ext cx="157522" cy="345121"/>
          </a:xfrm>
          <a:prstGeom prst="rightArrow">
            <a:avLst/>
          </a:prstGeom>
          <a:solidFill>
            <a:srgbClr val="FE8637"/>
          </a:solidFill>
          <a:ln>
            <a:solidFill>
              <a:srgbClr val="FE86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white"/>
              </a:solidFill>
              <a:effectLst/>
              <a:uLnTx/>
              <a:uFillTx/>
              <a:latin typeface="Arial" panose="020B0604020202020204" pitchFamily="34" charset="0"/>
              <a:ea typeface="华文楷体" panose="02010600040101010101" pitchFamily="2" charset="-122"/>
              <a:cs typeface="+mn-cs"/>
            </a:endParaRPr>
          </a:p>
        </p:txBody>
      </p:sp>
      <p:sp>
        <p:nvSpPr>
          <p:cNvPr id="107" name="矩形 106"/>
          <p:cNvSpPr/>
          <p:nvPr/>
        </p:nvSpPr>
        <p:spPr>
          <a:xfrm>
            <a:off x="6801769" y="2496902"/>
            <a:ext cx="1827593" cy="235228"/>
          </a:xfrm>
          <a:prstGeom prst="rect">
            <a:avLst/>
          </a:prstGeom>
          <a:ln>
            <a:solidFill>
              <a:srgbClr val="FE8637"/>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1219170" rtl="0" eaLnBrk="1" fontAlgn="auto" latinLnBrk="0" hangingPunct="1">
              <a:lnSpc>
                <a:spcPct val="90000"/>
              </a:lnSpc>
              <a:spcBef>
                <a:spcPts val="0"/>
              </a:spcBef>
              <a:spcAft>
                <a:spcPts val="1000"/>
              </a:spcAft>
              <a:buClrTx/>
              <a:buSzTx/>
              <a:buFontTx/>
              <a:buNone/>
              <a:tabLst/>
              <a:defRPr/>
            </a:pPr>
            <a:r>
              <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华文楷体" panose="02010600040101010101" pitchFamily="2" charset="-122"/>
                <a:cs typeface="+mn-cs"/>
              </a:rPr>
              <a:t>数据访问跟踪</a:t>
            </a:r>
          </a:p>
        </p:txBody>
      </p:sp>
      <p:sp>
        <p:nvSpPr>
          <p:cNvPr id="108" name="矩形 107"/>
          <p:cNvSpPr/>
          <p:nvPr/>
        </p:nvSpPr>
        <p:spPr>
          <a:xfrm>
            <a:off x="1576599" y="2514277"/>
            <a:ext cx="1541464" cy="200478"/>
          </a:xfrm>
          <a:prstGeom prst="rect">
            <a:avLst/>
          </a:prstGeom>
          <a:ln>
            <a:solidFill>
              <a:srgbClr val="FE8637"/>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1219170" rtl="0" eaLnBrk="1" fontAlgn="auto" latinLnBrk="0" hangingPunct="1">
              <a:lnSpc>
                <a:spcPct val="90000"/>
              </a:lnSpc>
              <a:spcBef>
                <a:spcPts val="0"/>
              </a:spcBef>
              <a:spcAft>
                <a:spcPts val="1000"/>
              </a:spcAft>
              <a:buClrTx/>
              <a:buSzTx/>
              <a:buFontTx/>
              <a:buNone/>
              <a:tabLst/>
              <a:defRPr/>
            </a:pPr>
            <a:r>
              <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华文楷体" panose="02010600040101010101" pitchFamily="2" charset="-122"/>
                <a:cs typeface="+mn-cs"/>
              </a:rPr>
              <a:t>接口访问监控</a:t>
            </a:r>
          </a:p>
        </p:txBody>
      </p:sp>
      <p:sp>
        <p:nvSpPr>
          <p:cNvPr id="109" name="矩形 108"/>
          <p:cNvSpPr/>
          <p:nvPr/>
        </p:nvSpPr>
        <p:spPr>
          <a:xfrm>
            <a:off x="3192764" y="2493412"/>
            <a:ext cx="1743112" cy="242208"/>
          </a:xfrm>
          <a:prstGeom prst="rect">
            <a:avLst/>
          </a:prstGeom>
          <a:ln>
            <a:solidFill>
              <a:srgbClr val="FE8637"/>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华文楷体" panose="02010600040101010101" pitchFamily="2" charset="-122"/>
                <a:cs typeface="+mn-cs"/>
              </a:rPr>
              <a:t>数据资产溯源</a:t>
            </a:r>
          </a:p>
        </p:txBody>
      </p:sp>
      <p:sp>
        <p:nvSpPr>
          <p:cNvPr id="110" name="矩形 109"/>
          <p:cNvSpPr/>
          <p:nvPr/>
        </p:nvSpPr>
        <p:spPr>
          <a:xfrm>
            <a:off x="5054853" y="2497912"/>
            <a:ext cx="1625480" cy="233209"/>
          </a:xfrm>
          <a:prstGeom prst="rect">
            <a:avLst/>
          </a:prstGeom>
          <a:ln>
            <a:solidFill>
              <a:srgbClr val="FE8637"/>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华文楷体" panose="02010600040101010101" pitchFamily="2" charset="-122"/>
                <a:cs typeface="+mn-cs"/>
              </a:rPr>
              <a:t>高危行为发现</a:t>
            </a:r>
          </a:p>
        </p:txBody>
      </p:sp>
      <p:sp>
        <p:nvSpPr>
          <p:cNvPr id="111" name="矩形 110"/>
          <p:cNvSpPr/>
          <p:nvPr/>
        </p:nvSpPr>
        <p:spPr>
          <a:xfrm>
            <a:off x="1625242" y="2240188"/>
            <a:ext cx="7056000" cy="216000"/>
          </a:xfrm>
          <a:prstGeom prst="rect">
            <a:avLst/>
          </a:prstGeom>
          <a:solidFill>
            <a:srgbClr val="FE8637"/>
          </a:solidFill>
          <a:ln>
            <a:headEnd type="none" w="med" len="med"/>
            <a:tailEnd type="none" w="med" len="med"/>
          </a:ln>
          <a:effectLst>
            <a:outerShdw blurRad="50800" dist="38100" dir="2700000" algn="tl"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a:ln>
                  <a:noFill/>
                </a:ln>
                <a:solidFill>
                  <a:prstClr val="black"/>
                </a:solidFill>
                <a:effectLst/>
                <a:uLnTx/>
                <a:uFillTx/>
                <a:latin typeface="Arial" panose="020B0604020202020204" pitchFamily="34" charset="0"/>
                <a:ea typeface="华文楷体" panose="02010600040101010101" pitchFamily="2" charset="-122"/>
                <a:cs typeface="+mn-cs"/>
              </a:rPr>
              <a:t>风险管理</a:t>
            </a:r>
          </a:p>
        </p:txBody>
      </p:sp>
      <p:sp>
        <p:nvSpPr>
          <p:cNvPr id="112" name="矩形 111"/>
          <p:cNvSpPr/>
          <p:nvPr/>
        </p:nvSpPr>
        <p:spPr>
          <a:xfrm>
            <a:off x="1642781" y="4338139"/>
            <a:ext cx="1457708" cy="212400"/>
          </a:xfrm>
          <a:prstGeom prst="rect">
            <a:avLst/>
          </a:prstGeom>
          <a:ln>
            <a:solidFill>
              <a:srgbClr val="FE8637"/>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华文楷体" panose="02010600040101010101" pitchFamily="2" charset="-122"/>
                <a:cs typeface="+mn-cs"/>
                <a:sym typeface="+mn-lt"/>
              </a:rPr>
              <a:t>CA</a:t>
            </a:r>
            <a:r>
              <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华文楷体" panose="02010600040101010101" pitchFamily="2" charset="-122"/>
                <a:cs typeface="+mn-cs"/>
                <a:sym typeface="+mn-lt"/>
              </a:rPr>
              <a:t>证书管理</a:t>
            </a:r>
          </a:p>
        </p:txBody>
      </p:sp>
      <p:sp>
        <p:nvSpPr>
          <p:cNvPr id="113" name="矩形 112"/>
          <p:cNvSpPr/>
          <p:nvPr/>
        </p:nvSpPr>
        <p:spPr>
          <a:xfrm>
            <a:off x="3175557" y="4338984"/>
            <a:ext cx="1836000" cy="211555"/>
          </a:xfrm>
          <a:prstGeom prst="rect">
            <a:avLst/>
          </a:prstGeom>
          <a:ln>
            <a:solidFill>
              <a:srgbClr val="FE8637"/>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华文楷体" panose="02010600040101010101" pitchFamily="2" charset="-122"/>
                <a:cs typeface="+mn-cs"/>
              </a:rPr>
              <a:t>用户密钥管理</a:t>
            </a:r>
          </a:p>
        </p:txBody>
      </p:sp>
      <p:sp>
        <p:nvSpPr>
          <p:cNvPr id="114" name="矩形 113"/>
          <p:cNvSpPr/>
          <p:nvPr/>
        </p:nvSpPr>
        <p:spPr>
          <a:xfrm>
            <a:off x="1623170" y="4069132"/>
            <a:ext cx="3385210" cy="208539"/>
          </a:xfrm>
          <a:prstGeom prst="rect">
            <a:avLst/>
          </a:prstGeom>
          <a:solidFill>
            <a:srgbClr val="F7CBAC"/>
          </a:solidFill>
          <a:ln>
            <a:solidFill>
              <a:srgbClr val="FE8637"/>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a:ln>
                  <a:noFill/>
                </a:ln>
                <a:solidFill>
                  <a:prstClr val="black"/>
                </a:solidFill>
                <a:effectLst/>
                <a:uLnTx/>
                <a:uFillTx/>
                <a:latin typeface="Arial" panose="020B0604020202020204" pitchFamily="34" charset="0"/>
                <a:ea typeface="华文楷体" panose="02010600040101010101" pitchFamily="2" charset="-122"/>
                <a:cs typeface="+mn-cs"/>
              </a:rPr>
              <a:t>用户管理</a:t>
            </a:r>
          </a:p>
        </p:txBody>
      </p:sp>
      <p:sp>
        <p:nvSpPr>
          <p:cNvPr id="115" name="矩形 114"/>
          <p:cNvSpPr/>
          <p:nvPr/>
        </p:nvSpPr>
        <p:spPr>
          <a:xfrm>
            <a:off x="1625240" y="3790994"/>
            <a:ext cx="1620000" cy="208800"/>
          </a:xfrm>
          <a:prstGeom prst="rect">
            <a:avLst/>
          </a:prstGeom>
          <a:ln>
            <a:solidFill>
              <a:srgbClr val="FE8637"/>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华文楷体" panose="02010600040101010101" pitchFamily="2" charset="-122"/>
                <a:cs typeface="+mn-cs"/>
              </a:rPr>
              <a:t>数据加密</a:t>
            </a:r>
          </a:p>
        </p:txBody>
      </p:sp>
      <p:sp>
        <p:nvSpPr>
          <p:cNvPr id="116" name="矩形 115"/>
          <p:cNvSpPr/>
          <p:nvPr/>
        </p:nvSpPr>
        <p:spPr>
          <a:xfrm>
            <a:off x="1625242" y="3469793"/>
            <a:ext cx="7056000" cy="216000"/>
          </a:xfrm>
          <a:prstGeom prst="rect">
            <a:avLst/>
          </a:prstGeom>
          <a:solidFill>
            <a:srgbClr val="FE8637"/>
          </a:solidFill>
          <a:ln>
            <a:headEnd type="none" w="med" len="med"/>
            <a:tailEnd type="none" w="med" len="med"/>
          </a:ln>
          <a:effectLst>
            <a:outerShdw blurRad="50800" dist="38100" dir="2700000" algn="tl"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a:ln>
                  <a:noFill/>
                </a:ln>
                <a:solidFill>
                  <a:prstClr val="black"/>
                </a:solidFill>
                <a:effectLst/>
                <a:uLnTx/>
                <a:uFillTx/>
                <a:latin typeface="Arial" panose="020B0604020202020204" pitchFamily="34" charset="0"/>
                <a:ea typeface="华文楷体" panose="02010600040101010101" pitchFamily="2" charset="-122"/>
                <a:cs typeface="+mn-cs"/>
              </a:rPr>
              <a:t>密文计算</a:t>
            </a:r>
          </a:p>
        </p:txBody>
      </p:sp>
      <p:sp>
        <p:nvSpPr>
          <p:cNvPr id="117" name="矩形 116"/>
          <p:cNvSpPr/>
          <p:nvPr/>
        </p:nvSpPr>
        <p:spPr>
          <a:xfrm>
            <a:off x="3419808" y="3790994"/>
            <a:ext cx="1620000" cy="208800"/>
          </a:xfrm>
          <a:prstGeom prst="rect">
            <a:avLst/>
          </a:prstGeom>
          <a:ln>
            <a:solidFill>
              <a:srgbClr val="FE8637"/>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华文楷体" panose="02010600040101010101" pitchFamily="2" charset="-122"/>
                <a:cs typeface="+mn-cs"/>
              </a:rPr>
              <a:t>数据基础运算</a:t>
            </a:r>
          </a:p>
        </p:txBody>
      </p:sp>
      <p:sp>
        <p:nvSpPr>
          <p:cNvPr id="118" name="矩形 117"/>
          <p:cNvSpPr/>
          <p:nvPr/>
        </p:nvSpPr>
        <p:spPr>
          <a:xfrm>
            <a:off x="5068941" y="4338139"/>
            <a:ext cx="1737582" cy="212400"/>
          </a:xfrm>
          <a:prstGeom prst="rect">
            <a:avLst/>
          </a:prstGeom>
          <a:ln>
            <a:solidFill>
              <a:srgbClr val="FE8637"/>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华文楷体" panose="02010600040101010101" pitchFamily="2" charset="-122"/>
                <a:cs typeface="+mn-cs"/>
              </a:rPr>
              <a:t>资产梳理</a:t>
            </a:r>
          </a:p>
        </p:txBody>
      </p:sp>
      <p:sp>
        <p:nvSpPr>
          <p:cNvPr id="119" name="矩形 118"/>
          <p:cNvSpPr/>
          <p:nvPr/>
        </p:nvSpPr>
        <p:spPr>
          <a:xfrm>
            <a:off x="6899826" y="4338139"/>
            <a:ext cx="1729119" cy="212400"/>
          </a:xfrm>
          <a:prstGeom prst="rect">
            <a:avLst/>
          </a:prstGeom>
          <a:ln>
            <a:solidFill>
              <a:srgbClr val="FE8637"/>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1219170" rtl="0" eaLnBrk="1" fontAlgn="auto" latinLnBrk="0" hangingPunct="1">
              <a:lnSpc>
                <a:spcPct val="90000"/>
              </a:lnSpc>
              <a:spcBef>
                <a:spcPts val="0"/>
              </a:spcBef>
              <a:spcAft>
                <a:spcPts val="100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mn-cs"/>
              </a:rPr>
              <a:t>使用策略</a:t>
            </a:r>
            <a:endParaRPr kumimoji="0" lang="zh-CN" altLang="en-US" sz="1200" b="0"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mn-cs"/>
              <a:sym typeface="Arial" panose="020B0604020202020204" pitchFamily="34" charset="0"/>
            </a:endParaRPr>
          </a:p>
        </p:txBody>
      </p:sp>
      <p:sp>
        <p:nvSpPr>
          <p:cNvPr id="120" name="矩形 119"/>
          <p:cNvSpPr/>
          <p:nvPr/>
        </p:nvSpPr>
        <p:spPr>
          <a:xfrm>
            <a:off x="6324334" y="3130687"/>
            <a:ext cx="1116000" cy="262800"/>
          </a:xfrm>
          <a:prstGeom prst="rect">
            <a:avLst/>
          </a:prstGeom>
          <a:ln>
            <a:solidFill>
              <a:srgbClr val="FE8637"/>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华文楷体" panose="02010600040101010101" pitchFamily="2" charset="-122"/>
                <a:cs typeface="+mn-cs"/>
              </a:rPr>
              <a:t>数据资产确权</a:t>
            </a:r>
          </a:p>
        </p:txBody>
      </p:sp>
      <p:sp>
        <p:nvSpPr>
          <p:cNvPr id="121" name="矩形 120"/>
          <p:cNvSpPr/>
          <p:nvPr/>
        </p:nvSpPr>
        <p:spPr>
          <a:xfrm>
            <a:off x="5069189" y="4069132"/>
            <a:ext cx="3559756" cy="221936"/>
          </a:xfrm>
          <a:prstGeom prst="rect">
            <a:avLst/>
          </a:prstGeom>
          <a:solidFill>
            <a:srgbClr val="F7CBAC"/>
          </a:solidFill>
          <a:ln>
            <a:solidFill>
              <a:srgbClr val="FE8637"/>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a:ln>
                  <a:noFill/>
                </a:ln>
                <a:solidFill>
                  <a:prstClr val="black"/>
                </a:solidFill>
                <a:effectLst/>
                <a:uLnTx/>
                <a:uFillTx/>
                <a:latin typeface="Arial" panose="020B0604020202020204" pitchFamily="34" charset="0"/>
                <a:ea typeface="华文楷体" panose="02010600040101010101" pitchFamily="2" charset="-122"/>
                <a:cs typeface="+mn-cs"/>
              </a:rPr>
              <a:t>数据梳理</a:t>
            </a:r>
          </a:p>
        </p:txBody>
      </p:sp>
      <p:sp>
        <p:nvSpPr>
          <p:cNvPr id="122" name="矩形 121"/>
          <p:cNvSpPr/>
          <p:nvPr/>
        </p:nvSpPr>
        <p:spPr>
          <a:xfrm>
            <a:off x="7504362" y="3130687"/>
            <a:ext cx="1116000" cy="262800"/>
          </a:xfrm>
          <a:prstGeom prst="rect">
            <a:avLst/>
          </a:prstGeom>
          <a:ln>
            <a:solidFill>
              <a:srgbClr val="FE8637"/>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华文楷体" panose="02010600040101010101" pitchFamily="2" charset="-122"/>
                <a:cs typeface="+mn-cs"/>
              </a:rPr>
              <a:t>数据资产鉴权</a:t>
            </a:r>
          </a:p>
        </p:txBody>
      </p:sp>
      <p:sp>
        <p:nvSpPr>
          <p:cNvPr id="123" name="矩形 122"/>
          <p:cNvSpPr/>
          <p:nvPr/>
        </p:nvSpPr>
        <p:spPr>
          <a:xfrm>
            <a:off x="1625242" y="2831796"/>
            <a:ext cx="7056000" cy="216000"/>
          </a:xfrm>
          <a:prstGeom prst="rect">
            <a:avLst/>
          </a:prstGeom>
          <a:solidFill>
            <a:srgbClr val="FE8637"/>
          </a:solidFill>
          <a:ln>
            <a:headEnd type="none" w="med" len="med"/>
            <a:tailEnd type="none" w="med" len="med"/>
          </a:ln>
          <a:effectLst>
            <a:outerShdw blurRad="50800" dist="38100" dir="2700000" algn="tl"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a:ln>
                  <a:noFill/>
                </a:ln>
                <a:solidFill>
                  <a:prstClr val="black"/>
                </a:solidFill>
                <a:effectLst/>
                <a:uLnTx/>
                <a:uFillTx/>
                <a:latin typeface="Arial" panose="020B0604020202020204" pitchFamily="34" charset="0"/>
                <a:ea typeface="华文楷体" panose="02010600040101010101" pitchFamily="2" charset="-122"/>
                <a:cs typeface="+mn-cs"/>
              </a:rPr>
              <a:t>授权管理</a:t>
            </a:r>
          </a:p>
        </p:txBody>
      </p:sp>
      <p:sp>
        <p:nvSpPr>
          <p:cNvPr id="124" name="矩形 123"/>
          <p:cNvSpPr/>
          <p:nvPr/>
        </p:nvSpPr>
        <p:spPr>
          <a:xfrm>
            <a:off x="2784256" y="3130687"/>
            <a:ext cx="1116000" cy="262800"/>
          </a:xfrm>
          <a:prstGeom prst="rect">
            <a:avLst/>
          </a:prstGeom>
          <a:ln>
            <a:solidFill>
              <a:srgbClr val="FE8637"/>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1219170" rtl="0" eaLnBrk="1" fontAlgn="auto" latinLnBrk="0" hangingPunct="1">
              <a:lnSpc>
                <a:spcPct val="90000"/>
              </a:lnSpc>
              <a:spcBef>
                <a:spcPts val="0"/>
              </a:spcBef>
              <a:spcAft>
                <a:spcPts val="1000"/>
              </a:spcAft>
              <a:buClrTx/>
              <a:buSzTx/>
              <a:buFontTx/>
              <a:buNone/>
              <a:tabLst/>
              <a:defRPr/>
            </a:pPr>
            <a:r>
              <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华文楷体" panose="02010600040101010101" pitchFamily="2" charset="-122"/>
                <a:cs typeface="+mn-cs"/>
              </a:rPr>
              <a:t>接口授权</a:t>
            </a:r>
            <a:endParaRPr kumimoji="0" lang="zh-CN" altLang="en-US" sz="1200" b="0"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mn-cs"/>
              <a:sym typeface="Arial" panose="020B0604020202020204" pitchFamily="34" charset="0"/>
            </a:endParaRPr>
          </a:p>
        </p:txBody>
      </p:sp>
      <p:sp>
        <p:nvSpPr>
          <p:cNvPr id="125" name="矩形 124"/>
          <p:cNvSpPr/>
          <p:nvPr/>
        </p:nvSpPr>
        <p:spPr>
          <a:xfrm>
            <a:off x="1604230" y="3130687"/>
            <a:ext cx="1116000" cy="262800"/>
          </a:xfrm>
          <a:prstGeom prst="rect">
            <a:avLst/>
          </a:prstGeom>
          <a:ln>
            <a:solidFill>
              <a:srgbClr val="FE8637"/>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华文楷体" panose="02010600040101010101" pitchFamily="2" charset="-122"/>
                <a:cs typeface="+mn-cs"/>
              </a:rPr>
              <a:t>用户授权</a:t>
            </a:r>
          </a:p>
        </p:txBody>
      </p:sp>
      <p:sp>
        <p:nvSpPr>
          <p:cNvPr id="126" name="矩形 125">
            <a:extLst>
              <a:ext uri="{FF2B5EF4-FFF2-40B4-BE49-F238E27FC236}">
                <a16:creationId xmlns:a16="http://schemas.microsoft.com/office/drawing/2014/main" id="{476110D6-697B-4B08-B02E-C7A49CD4EE5A}"/>
              </a:ext>
            </a:extLst>
          </p:cNvPr>
          <p:cNvSpPr/>
          <p:nvPr/>
        </p:nvSpPr>
        <p:spPr>
          <a:xfrm>
            <a:off x="1511525" y="1538417"/>
            <a:ext cx="7179108" cy="507833"/>
          </a:xfrm>
          <a:prstGeom prst="rect">
            <a:avLst/>
          </a:prstGeom>
          <a:noFill/>
          <a:ln w="28575" cap="rnd" cmpd="sng" algn="ctr">
            <a:solidFill>
              <a:srgbClr val="ED5408"/>
            </a:solidFill>
            <a:prstDash val="dash"/>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1" i="0" u="none" strike="noStrike" kern="1200" cap="none" spc="0" normalizeH="0" baseline="0" noProof="0" dirty="0">
              <a:ln>
                <a:noFill/>
              </a:ln>
              <a:solidFill>
                <a:prstClr val="black"/>
              </a:solidFill>
              <a:effectLst/>
              <a:uLnTx/>
              <a:uFillTx/>
              <a:latin typeface="Arial" panose="020B0604020202020204" pitchFamily="34" charset="0"/>
              <a:ea typeface="华文楷体"/>
              <a:cs typeface="+mn-cs"/>
            </a:endParaRPr>
          </a:p>
        </p:txBody>
      </p:sp>
      <p:sp>
        <p:nvSpPr>
          <p:cNvPr id="127" name="矩形 126"/>
          <p:cNvSpPr/>
          <p:nvPr/>
        </p:nvSpPr>
        <p:spPr>
          <a:xfrm>
            <a:off x="3964282" y="3130687"/>
            <a:ext cx="1116000" cy="262800"/>
          </a:xfrm>
          <a:prstGeom prst="rect">
            <a:avLst/>
          </a:prstGeom>
          <a:ln>
            <a:solidFill>
              <a:srgbClr val="FE8637"/>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华文楷体" panose="02010600040101010101" pitchFamily="2" charset="-122"/>
                <a:cs typeface="+mn-cs"/>
              </a:rPr>
              <a:t>运算方法授权</a:t>
            </a:r>
          </a:p>
        </p:txBody>
      </p:sp>
      <p:sp>
        <p:nvSpPr>
          <p:cNvPr id="128" name="矩形 127"/>
          <p:cNvSpPr/>
          <p:nvPr/>
        </p:nvSpPr>
        <p:spPr>
          <a:xfrm>
            <a:off x="5144308" y="3130687"/>
            <a:ext cx="1116000" cy="262800"/>
          </a:xfrm>
          <a:prstGeom prst="rect">
            <a:avLst/>
          </a:prstGeom>
          <a:ln>
            <a:solidFill>
              <a:srgbClr val="FE8637"/>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华文楷体" panose="02010600040101010101" pitchFamily="2" charset="-122"/>
                <a:cs typeface="+mn-cs"/>
              </a:rPr>
              <a:t>使用期限授权</a:t>
            </a:r>
          </a:p>
        </p:txBody>
      </p:sp>
      <p:sp>
        <p:nvSpPr>
          <p:cNvPr id="129" name="矩形 128"/>
          <p:cNvSpPr/>
          <p:nvPr/>
        </p:nvSpPr>
        <p:spPr>
          <a:xfrm>
            <a:off x="5214376" y="3790994"/>
            <a:ext cx="1620000" cy="208800"/>
          </a:xfrm>
          <a:prstGeom prst="rect">
            <a:avLst/>
          </a:prstGeom>
          <a:ln>
            <a:solidFill>
              <a:srgbClr val="FE8637"/>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华文楷体" panose="02010600040101010101" pitchFamily="2" charset="-122"/>
                <a:cs typeface="+mn-cs"/>
              </a:rPr>
              <a:t>数据复杂运算</a:t>
            </a:r>
          </a:p>
        </p:txBody>
      </p:sp>
      <p:sp>
        <p:nvSpPr>
          <p:cNvPr id="130" name="矩形 129"/>
          <p:cNvSpPr/>
          <p:nvPr/>
        </p:nvSpPr>
        <p:spPr>
          <a:xfrm>
            <a:off x="7008945" y="3790994"/>
            <a:ext cx="1620000" cy="208800"/>
          </a:xfrm>
          <a:prstGeom prst="rect">
            <a:avLst/>
          </a:prstGeom>
          <a:ln>
            <a:solidFill>
              <a:srgbClr val="FE8637"/>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华文楷体" panose="02010600040101010101" pitchFamily="2" charset="-122"/>
                <a:cs typeface="+mn-cs"/>
              </a:rPr>
              <a:t>数据密钥管理</a:t>
            </a:r>
          </a:p>
        </p:txBody>
      </p:sp>
      <p:sp>
        <p:nvSpPr>
          <p:cNvPr id="131" name="椭圆 130"/>
          <p:cNvSpPr>
            <a:spLocks noChangeAspect="1"/>
          </p:cNvSpPr>
          <p:nvPr/>
        </p:nvSpPr>
        <p:spPr>
          <a:xfrm>
            <a:off x="1427492" y="3441008"/>
            <a:ext cx="392123" cy="392123"/>
          </a:xfrm>
          <a:prstGeom prst="ellipse">
            <a:avLst/>
          </a:prstGeom>
          <a:solidFill>
            <a:srgbClr val="E4E7E7"/>
          </a:solidFill>
          <a:ln w="12700"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000" b="1" i="0" u="none" strike="noStrike" kern="1200" cap="none" spc="0" normalizeH="0" baseline="0" noProof="0">
                <a:ln>
                  <a:noFill/>
                </a:ln>
                <a:solidFill>
                  <a:prstClr val="black"/>
                </a:solidFill>
                <a:effectLst/>
                <a:uLnTx/>
                <a:uFillTx/>
                <a:latin typeface="Arial" panose="020B0604020202020204" pitchFamily="34" charset="0"/>
                <a:ea typeface="华文楷体"/>
                <a:cs typeface="+mn-cs"/>
              </a:rPr>
              <a:t>基础版</a:t>
            </a:r>
            <a:endParaRPr kumimoji="0" lang="zh-CN" altLang="en-US" sz="1000" b="1" i="0" u="none" strike="noStrike" kern="1200" cap="none" spc="0" normalizeH="0" baseline="0" noProof="0" dirty="0">
              <a:ln>
                <a:noFill/>
              </a:ln>
              <a:solidFill>
                <a:prstClr val="black"/>
              </a:solidFill>
              <a:effectLst/>
              <a:uLnTx/>
              <a:uFillTx/>
              <a:latin typeface="Arial" panose="020B0604020202020204" pitchFamily="34" charset="0"/>
              <a:ea typeface="华文楷体"/>
              <a:cs typeface="+mn-cs"/>
            </a:endParaRPr>
          </a:p>
        </p:txBody>
      </p:sp>
      <p:sp>
        <p:nvSpPr>
          <p:cNvPr id="132" name="椭圆 131"/>
          <p:cNvSpPr>
            <a:spLocks noChangeAspect="1"/>
          </p:cNvSpPr>
          <p:nvPr/>
        </p:nvSpPr>
        <p:spPr>
          <a:xfrm>
            <a:off x="1441452" y="2779872"/>
            <a:ext cx="392123" cy="392123"/>
          </a:xfrm>
          <a:prstGeom prst="ellipse">
            <a:avLst/>
          </a:prstGeom>
          <a:solidFill>
            <a:srgbClr val="FFC000"/>
          </a:solidFill>
          <a:ln w="12700"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000" b="1" i="0" u="none" strike="noStrike" kern="1200" cap="none" spc="0" normalizeH="0" baseline="0" noProof="0">
                <a:ln>
                  <a:noFill/>
                </a:ln>
                <a:solidFill>
                  <a:prstClr val="white"/>
                </a:solidFill>
                <a:effectLst/>
                <a:uLnTx/>
                <a:uFillTx/>
                <a:latin typeface="Arial" panose="020B0604020202020204" pitchFamily="34" charset="0"/>
                <a:ea typeface="华文楷体"/>
                <a:cs typeface="+mn-cs"/>
              </a:rPr>
              <a:t>黄金版</a:t>
            </a:r>
            <a:endParaRPr kumimoji="0" lang="zh-CN" altLang="en-US" sz="1000" b="1" i="0" u="none" strike="noStrike" kern="1200" cap="none" spc="0" normalizeH="0" baseline="0" noProof="0" dirty="0">
              <a:ln>
                <a:noFill/>
              </a:ln>
              <a:solidFill>
                <a:prstClr val="white"/>
              </a:solidFill>
              <a:effectLst/>
              <a:uLnTx/>
              <a:uFillTx/>
              <a:latin typeface="Arial" panose="020B0604020202020204" pitchFamily="34" charset="0"/>
              <a:ea typeface="华文楷体"/>
              <a:cs typeface="+mn-cs"/>
            </a:endParaRPr>
          </a:p>
        </p:txBody>
      </p:sp>
      <p:sp>
        <p:nvSpPr>
          <p:cNvPr id="133" name="椭圆 132"/>
          <p:cNvSpPr>
            <a:spLocks noChangeAspect="1"/>
          </p:cNvSpPr>
          <p:nvPr/>
        </p:nvSpPr>
        <p:spPr>
          <a:xfrm>
            <a:off x="1439304" y="2121156"/>
            <a:ext cx="392123" cy="392123"/>
          </a:xfrm>
          <a:prstGeom prst="ellipse">
            <a:avLst/>
          </a:prstGeom>
          <a:solidFill>
            <a:srgbClr val="0070C0"/>
          </a:solidFill>
          <a:ln w="12700"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000" b="1" i="0" u="none" strike="noStrike" kern="1200" cap="none" spc="0" normalizeH="0" baseline="0" noProof="0">
                <a:ln>
                  <a:noFill/>
                </a:ln>
                <a:solidFill>
                  <a:prstClr val="white"/>
                </a:solidFill>
                <a:effectLst/>
                <a:uLnTx/>
                <a:uFillTx/>
                <a:latin typeface="Arial" panose="020B0604020202020204" pitchFamily="34" charset="0"/>
                <a:ea typeface="华文楷体"/>
                <a:cs typeface="+mn-cs"/>
              </a:rPr>
              <a:t>钻石版</a:t>
            </a:r>
            <a:endParaRPr kumimoji="0" lang="zh-CN" altLang="en-US" sz="1000" b="1" i="0" u="none" strike="noStrike" kern="1200" cap="none" spc="0" normalizeH="0" baseline="0" noProof="0" dirty="0">
              <a:ln>
                <a:noFill/>
              </a:ln>
              <a:solidFill>
                <a:prstClr val="white"/>
              </a:solidFill>
              <a:effectLst/>
              <a:uLnTx/>
              <a:uFillTx/>
              <a:latin typeface="Arial" panose="020B0604020202020204" pitchFamily="34" charset="0"/>
              <a:ea typeface="华文楷体"/>
              <a:cs typeface="+mn-cs"/>
            </a:endParaRPr>
          </a:p>
        </p:txBody>
      </p:sp>
      <p:sp>
        <p:nvSpPr>
          <p:cNvPr id="134" name="矩形 133"/>
          <p:cNvSpPr/>
          <p:nvPr/>
        </p:nvSpPr>
        <p:spPr>
          <a:xfrm>
            <a:off x="8909690" y="1464181"/>
            <a:ext cx="3078087" cy="4154984"/>
          </a:xfrm>
          <a:prstGeom prst="rect">
            <a:avLst/>
          </a:prstGeom>
        </p:spPr>
        <p:txBody>
          <a:bodyPr wrap="none">
            <a:spAutoFit/>
          </a:bodyPr>
          <a:lstStyle/>
          <a:p>
            <a:pPr>
              <a:lnSpc>
                <a:spcPct val="150000"/>
              </a:lnSpc>
            </a:pPr>
            <a:r>
              <a:rPr lang="en-US" altLang="zh-CN" sz="1600" b="1" kern="100">
                <a:solidFill>
                  <a:srgbClr val="C00000"/>
                </a:solidFill>
                <a:ea typeface="宋体" panose="02010600030101010101" pitchFamily="2" charset="-122"/>
                <a:cs typeface="Times New Roman" panose="02020603050405020304" pitchFamily="18" charset="0"/>
              </a:rPr>
              <a:t>1</a:t>
            </a:r>
            <a:r>
              <a:rPr lang="zh-CN" altLang="en-US" sz="1600" b="1" kern="100">
                <a:solidFill>
                  <a:srgbClr val="C00000"/>
                </a:solidFill>
                <a:ea typeface="宋体" panose="02010600030101010101" pitchFamily="2" charset="-122"/>
                <a:cs typeface="Times New Roman" panose="02020603050405020304" pitchFamily="18" charset="0"/>
              </a:rPr>
              <a:t>、本地部署：</a:t>
            </a:r>
            <a:endParaRPr lang="en-US" altLang="zh-CN" sz="1600" b="1" kern="100">
              <a:solidFill>
                <a:srgbClr val="C00000"/>
              </a:solidFill>
              <a:ea typeface="宋体" panose="02010600030101010101" pitchFamily="2" charset="-122"/>
              <a:cs typeface="Times New Roman" panose="02020603050405020304" pitchFamily="18" charset="0"/>
            </a:endParaRPr>
          </a:p>
          <a:p>
            <a:pPr>
              <a:lnSpc>
                <a:spcPct val="150000"/>
              </a:lnSpc>
            </a:pPr>
            <a:r>
              <a:rPr lang="en-US" altLang="zh-CN" sz="1600" kern="100">
                <a:solidFill>
                  <a:srgbClr val="EB6E19"/>
                </a:solidFill>
                <a:latin typeface="+mn-ea"/>
                <a:cs typeface="Times New Roman" panose="02020603050405020304" pitchFamily="18" charset="0"/>
              </a:rPr>
              <a:t>A</a:t>
            </a:r>
            <a:r>
              <a:rPr lang="zh-CN" altLang="en-US" sz="1600" kern="100">
                <a:solidFill>
                  <a:srgbClr val="EB6E19"/>
                </a:solidFill>
                <a:latin typeface="+mn-ea"/>
                <a:cs typeface="Times New Roman" panose="02020603050405020304" pitchFamily="18" charset="0"/>
              </a:rPr>
              <a:t>、软件按安装费：</a:t>
            </a:r>
            <a:endParaRPr lang="en-US" altLang="zh-CN" sz="1600" kern="100">
              <a:solidFill>
                <a:srgbClr val="EB6E19"/>
              </a:solidFill>
              <a:latin typeface="+mn-ea"/>
              <a:cs typeface="Times New Roman" panose="02020603050405020304" pitchFamily="18" charset="0"/>
            </a:endParaRPr>
          </a:p>
          <a:p>
            <a:pPr marL="742950" lvl="1" indent="-285750">
              <a:lnSpc>
                <a:spcPct val="150000"/>
              </a:lnSpc>
              <a:buFont typeface="Wingdings" panose="05000000000000000000" pitchFamily="2" charset="2"/>
              <a:buChar char="Ø"/>
            </a:pPr>
            <a:r>
              <a:rPr lang="zh-CN" altLang="en-US" sz="1600" kern="100">
                <a:solidFill>
                  <a:srgbClr val="EB6E19"/>
                </a:solidFill>
                <a:latin typeface="+mn-ea"/>
                <a:cs typeface="Times New Roman" panose="02020603050405020304" pitchFamily="18" charset="0"/>
              </a:rPr>
              <a:t>基础版；</a:t>
            </a:r>
            <a:endParaRPr lang="en-US" altLang="zh-CN" sz="1600" kern="100">
              <a:solidFill>
                <a:srgbClr val="EB6E19"/>
              </a:solidFill>
              <a:latin typeface="+mn-ea"/>
              <a:cs typeface="Times New Roman" panose="02020603050405020304" pitchFamily="18" charset="0"/>
            </a:endParaRPr>
          </a:p>
          <a:p>
            <a:pPr marL="742950" lvl="1" indent="-285750">
              <a:lnSpc>
                <a:spcPct val="150000"/>
              </a:lnSpc>
              <a:buFont typeface="Wingdings" panose="05000000000000000000" pitchFamily="2" charset="2"/>
              <a:buChar char="Ø"/>
            </a:pPr>
            <a:r>
              <a:rPr lang="zh-CN" altLang="en-US" sz="1600" kern="100">
                <a:solidFill>
                  <a:srgbClr val="EB6E19"/>
                </a:solidFill>
                <a:latin typeface="+mn-ea"/>
                <a:cs typeface="Times New Roman" panose="02020603050405020304" pitchFamily="18" charset="0"/>
              </a:rPr>
              <a:t>黄金版；</a:t>
            </a:r>
            <a:endParaRPr lang="en-US" altLang="zh-CN" sz="1600" kern="100">
              <a:solidFill>
                <a:srgbClr val="EB6E19"/>
              </a:solidFill>
              <a:latin typeface="+mn-ea"/>
              <a:cs typeface="Times New Roman" panose="02020603050405020304" pitchFamily="18" charset="0"/>
            </a:endParaRPr>
          </a:p>
          <a:p>
            <a:pPr marL="742950" lvl="1" indent="-285750">
              <a:lnSpc>
                <a:spcPct val="150000"/>
              </a:lnSpc>
              <a:buFont typeface="Wingdings" panose="05000000000000000000" pitchFamily="2" charset="2"/>
              <a:buChar char="Ø"/>
            </a:pPr>
            <a:r>
              <a:rPr lang="zh-CN" altLang="en-US" sz="1600" kern="100">
                <a:solidFill>
                  <a:srgbClr val="EB6E19"/>
                </a:solidFill>
                <a:latin typeface="+mn-ea"/>
                <a:cs typeface="Times New Roman" panose="02020603050405020304" pitchFamily="18" charset="0"/>
              </a:rPr>
              <a:t>钻石版。</a:t>
            </a:r>
            <a:endParaRPr lang="en-US" altLang="zh-CN" sz="1600" kern="100">
              <a:solidFill>
                <a:srgbClr val="EB6E19"/>
              </a:solidFill>
              <a:latin typeface="+mn-ea"/>
              <a:cs typeface="Times New Roman" panose="02020603050405020304" pitchFamily="18" charset="0"/>
            </a:endParaRPr>
          </a:p>
          <a:p>
            <a:pPr>
              <a:lnSpc>
                <a:spcPct val="150000"/>
              </a:lnSpc>
            </a:pPr>
            <a:r>
              <a:rPr lang="en-US" altLang="zh-CN" sz="1600" kern="100">
                <a:solidFill>
                  <a:srgbClr val="EB6E19"/>
                </a:solidFill>
                <a:latin typeface="+mn-ea"/>
                <a:cs typeface="Times New Roman" panose="02020603050405020304" pitchFamily="18" charset="0"/>
              </a:rPr>
              <a:t>B</a:t>
            </a:r>
            <a:r>
              <a:rPr lang="zh-CN" altLang="en-US" sz="1600" kern="100">
                <a:solidFill>
                  <a:srgbClr val="EB6E19"/>
                </a:solidFill>
                <a:latin typeface="+mn-ea"/>
                <a:cs typeface="Times New Roman" panose="02020603050405020304" pitchFamily="18" charset="0"/>
              </a:rPr>
              <a:t>、</a:t>
            </a:r>
            <a:r>
              <a:rPr lang="zh-CN" altLang="zh-CN" sz="1600" kern="100">
                <a:solidFill>
                  <a:srgbClr val="EB6E19"/>
                </a:solidFill>
                <a:latin typeface="+mn-ea"/>
                <a:cs typeface="Times New Roman" panose="02020603050405020304" pitchFamily="18" charset="0"/>
              </a:rPr>
              <a:t>加密及密文计算</a:t>
            </a:r>
            <a:r>
              <a:rPr lang="en-US" altLang="zh-CN" sz="1600" kern="100">
                <a:solidFill>
                  <a:srgbClr val="EB6E19"/>
                </a:solidFill>
                <a:latin typeface="+mn-ea"/>
                <a:cs typeface="Times New Roman" panose="02020603050405020304" pitchFamily="18" charset="0"/>
              </a:rPr>
              <a:t> </a:t>
            </a:r>
            <a:r>
              <a:rPr lang="zh-CN" altLang="en-US" sz="1600" kern="100">
                <a:solidFill>
                  <a:srgbClr val="EB6E19"/>
                </a:solidFill>
                <a:latin typeface="+mn-ea"/>
                <a:cs typeface="Times New Roman" panose="02020603050405020304" pitchFamily="18" charset="0"/>
              </a:rPr>
              <a:t>流量费；</a:t>
            </a:r>
            <a:endParaRPr lang="en-US" altLang="zh-CN" sz="1600" kern="100">
              <a:solidFill>
                <a:srgbClr val="EB6E19"/>
              </a:solidFill>
              <a:latin typeface="+mn-ea"/>
              <a:cs typeface="Times New Roman" panose="02020603050405020304" pitchFamily="18" charset="0"/>
            </a:endParaRPr>
          </a:p>
          <a:p>
            <a:pPr>
              <a:lnSpc>
                <a:spcPct val="150000"/>
              </a:lnSpc>
            </a:pPr>
            <a:r>
              <a:rPr lang="en-US" altLang="zh-CN" sz="1600" kern="100">
                <a:solidFill>
                  <a:srgbClr val="EB6E19"/>
                </a:solidFill>
                <a:latin typeface="+mn-ea"/>
                <a:cs typeface="Times New Roman" panose="02020603050405020304" pitchFamily="18" charset="0"/>
              </a:rPr>
              <a:t>C</a:t>
            </a:r>
            <a:r>
              <a:rPr lang="zh-CN" altLang="en-US" sz="1600" kern="100">
                <a:solidFill>
                  <a:srgbClr val="EB6E19"/>
                </a:solidFill>
                <a:latin typeface="+mn-ea"/>
                <a:cs typeface="Times New Roman" panose="02020603050405020304" pitchFamily="18" charset="0"/>
              </a:rPr>
              <a:t>、软件年维保费。</a:t>
            </a:r>
            <a:endParaRPr lang="en-US" altLang="zh-CN" sz="1600" kern="100">
              <a:solidFill>
                <a:srgbClr val="EB6E19"/>
              </a:solidFill>
              <a:latin typeface="+mn-ea"/>
              <a:cs typeface="Times New Roman" panose="02020603050405020304" pitchFamily="18" charset="0"/>
            </a:endParaRPr>
          </a:p>
          <a:p>
            <a:pPr>
              <a:lnSpc>
                <a:spcPct val="150000"/>
              </a:lnSpc>
            </a:pPr>
            <a:endParaRPr lang="en-US" altLang="zh-CN" sz="1600" b="1" kern="100">
              <a:solidFill>
                <a:srgbClr val="EB6E19"/>
              </a:solidFill>
              <a:ea typeface="宋体" panose="02010600030101010101" pitchFamily="2" charset="-122"/>
              <a:cs typeface="Times New Roman" panose="02020603050405020304" pitchFamily="18" charset="0"/>
            </a:endParaRPr>
          </a:p>
          <a:p>
            <a:pPr>
              <a:lnSpc>
                <a:spcPct val="150000"/>
              </a:lnSpc>
            </a:pPr>
            <a:r>
              <a:rPr lang="en-US" altLang="zh-CN" sz="1600" b="1" kern="100">
                <a:solidFill>
                  <a:srgbClr val="C00000"/>
                </a:solidFill>
                <a:ea typeface="宋体" panose="02010600030101010101" pitchFamily="2" charset="-122"/>
                <a:cs typeface="Times New Roman" panose="02020603050405020304" pitchFamily="18" charset="0"/>
              </a:rPr>
              <a:t>2</a:t>
            </a:r>
            <a:r>
              <a:rPr lang="zh-CN" altLang="en-US" sz="1600" b="1" kern="100">
                <a:solidFill>
                  <a:srgbClr val="C00000"/>
                </a:solidFill>
                <a:ea typeface="宋体" panose="02010600030101010101" pitchFamily="2" charset="-122"/>
                <a:cs typeface="Times New Roman" panose="02020603050405020304" pitchFamily="18" charset="0"/>
              </a:rPr>
              <a:t>、</a:t>
            </a:r>
            <a:r>
              <a:rPr lang="en-US" altLang="zh-CN" sz="1600" b="1" kern="100">
                <a:solidFill>
                  <a:srgbClr val="C00000"/>
                </a:solidFill>
                <a:ea typeface="宋体" panose="02010600030101010101" pitchFamily="2" charset="-122"/>
                <a:cs typeface="Times New Roman" panose="02020603050405020304" pitchFamily="18" charset="0"/>
              </a:rPr>
              <a:t>Saas</a:t>
            </a:r>
            <a:r>
              <a:rPr lang="zh-CN" altLang="en-US" sz="1600" b="1" kern="100">
                <a:solidFill>
                  <a:srgbClr val="C00000"/>
                </a:solidFill>
                <a:ea typeface="宋体" panose="02010600030101010101" pitchFamily="2" charset="-122"/>
                <a:cs typeface="Times New Roman" panose="02020603050405020304" pitchFamily="18" charset="0"/>
              </a:rPr>
              <a:t>平台：</a:t>
            </a:r>
            <a:endParaRPr lang="en-US" altLang="zh-CN" sz="1600" b="1" kern="100">
              <a:solidFill>
                <a:srgbClr val="C00000"/>
              </a:solidFill>
              <a:ea typeface="宋体" panose="02010600030101010101" pitchFamily="2" charset="-122"/>
              <a:cs typeface="Times New Roman" panose="02020603050405020304" pitchFamily="18" charset="0"/>
            </a:endParaRPr>
          </a:p>
          <a:p>
            <a:pPr>
              <a:lnSpc>
                <a:spcPct val="150000"/>
              </a:lnSpc>
            </a:pPr>
            <a:r>
              <a:rPr lang="en-US" altLang="zh-CN" sz="1600" kern="100">
                <a:solidFill>
                  <a:srgbClr val="EB6E19"/>
                </a:solidFill>
                <a:latin typeface="+mn-ea"/>
                <a:cs typeface="Times New Roman" panose="02020603050405020304" pitchFamily="18" charset="0"/>
              </a:rPr>
              <a:t>A</a:t>
            </a:r>
            <a:r>
              <a:rPr lang="zh-CN" altLang="en-US" sz="1600" kern="100">
                <a:solidFill>
                  <a:srgbClr val="EB6E19"/>
                </a:solidFill>
                <a:latin typeface="+mn-ea"/>
                <a:cs typeface="Times New Roman" panose="02020603050405020304" pitchFamily="18" charset="0"/>
              </a:rPr>
              <a:t>、</a:t>
            </a:r>
            <a:r>
              <a:rPr lang="en-US" altLang="zh-CN" sz="1600" kern="100">
                <a:solidFill>
                  <a:srgbClr val="EB6E19"/>
                </a:solidFill>
                <a:latin typeface="+mn-ea"/>
                <a:cs typeface="Times New Roman" panose="02020603050405020304" pitchFamily="18" charset="0"/>
              </a:rPr>
              <a:t>SaaS</a:t>
            </a:r>
            <a:r>
              <a:rPr lang="zh-CN" altLang="en-US" sz="1600" kern="100">
                <a:solidFill>
                  <a:srgbClr val="EB6E19"/>
                </a:solidFill>
                <a:latin typeface="+mn-ea"/>
                <a:cs typeface="Times New Roman" panose="02020603050405020304" pitchFamily="18" charset="0"/>
              </a:rPr>
              <a:t>平台用户费；</a:t>
            </a:r>
            <a:endParaRPr lang="en-US" altLang="zh-CN" sz="1600" kern="100">
              <a:solidFill>
                <a:srgbClr val="EB6E19"/>
              </a:solidFill>
              <a:latin typeface="+mn-ea"/>
              <a:cs typeface="Times New Roman" panose="02020603050405020304" pitchFamily="18" charset="0"/>
            </a:endParaRPr>
          </a:p>
          <a:p>
            <a:pPr>
              <a:lnSpc>
                <a:spcPct val="150000"/>
              </a:lnSpc>
            </a:pPr>
            <a:r>
              <a:rPr lang="en-US" altLang="zh-CN" sz="1600" kern="100">
                <a:solidFill>
                  <a:srgbClr val="EB6E19"/>
                </a:solidFill>
                <a:latin typeface="+mn-ea"/>
                <a:cs typeface="Times New Roman" panose="02020603050405020304" pitchFamily="18" charset="0"/>
              </a:rPr>
              <a:t>B</a:t>
            </a:r>
            <a:r>
              <a:rPr lang="zh-CN" altLang="en-US" sz="1600" kern="100">
                <a:solidFill>
                  <a:srgbClr val="EB6E19"/>
                </a:solidFill>
                <a:latin typeface="+mn-ea"/>
                <a:cs typeface="Times New Roman" panose="02020603050405020304" pitchFamily="18" charset="0"/>
              </a:rPr>
              <a:t>、</a:t>
            </a:r>
            <a:r>
              <a:rPr lang="zh-CN" altLang="zh-CN" sz="1600" kern="100">
                <a:solidFill>
                  <a:srgbClr val="EB6E19"/>
                </a:solidFill>
                <a:latin typeface="+mn-ea"/>
                <a:cs typeface="Times New Roman" panose="02020603050405020304" pitchFamily="18" charset="0"/>
              </a:rPr>
              <a:t>加密及密文计算</a:t>
            </a:r>
            <a:r>
              <a:rPr lang="en-US" altLang="zh-CN" sz="1600" kern="100">
                <a:solidFill>
                  <a:srgbClr val="EB6E19"/>
                </a:solidFill>
                <a:latin typeface="+mn-ea"/>
                <a:cs typeface="Times New Roman" panose="02020603050405020304" pitchFamily="18" charset="0"/>
              </a:rPr>
              <a:t> </a:t>
            </a:r>
            <a:r>
              <a:rPr lang="zh-CN" altLang="en-US" sz="1600" kern="100">
                <a:solidFill>
                  <a:srgbClr val="EB6E19"/>
                </a:solidFill>
                <a:latin typeface="+mn-ea"/>
                <a:cs typeface="Times New Roman" panose="02020603050405020304" pitchFamily="18" charset="0"/>
              </a:rPr>
              <a:t>流量</a:t>
            </a:r>
            <a:r>
              <a:rPr lang="zh-CN" altLang="zh-CN" sz="1600" kern="100">
                <a:solidFill>
                  <a:srgbClr val="EB6E19"/>
                </a:solidFill>
                <a:latin typeface="+mn-ea"/>
                <a:cs typeface="Times New Roman" panose="02020603050405020304" pitchFamily="18" charset="0"/>
              </a:rPr>
              <a:t>服务</a:t>
            </a:r>
            <a:r>
              <a:rPr lang="zh-CN" altLang="en-US" sz="1600" kern="100">
                <a:solidFill>
                  <a:srgbClr val="EB6E19"/>
                </a:solidFill>
                <a:latin typeface="+mn-ea"/>
                <a:cs typeface="Times New Roman" panose="02020603050405020304" pitchFamily="18" charset="0"/>
              </a:rPr>
              <a:t>。</a:t>
            </a:r>
            <a:endParaRPr lang="en-US" altLang="zh-CN" sz="1600" kern="100">
              <a:solidFill>
                <a:srgbClr val="EB6E19"/>
              </a:solidFill>
              <a:latin typeface="+mn-ea"/>
              <a:cs typeface="Times New Roman" panose="02020603050405020304" pitchFamily="18" charset="0"/>
            </a:endParaRPr>
          </a:p>
        </p:txBody>
      </p:sp>
      <p:sp>
        <p:nvSpPr>
          <p:cNvPr id="135" name="矩形 134"/>
          <p:cNvSpPr/>
          <p:nvPr/>
        </p:nvSpPr>
        <p:spPr>
          <a:xfrm>
            <a:off x="8885361" y="1289802"/>
            <a:ext cx="3129657" cy="4586571"/>
          </a:xfrm>
          <a:prstGeom prst="rect">
            <a:avLst/>
          </a:prstGeom>
          <a:noFill/>
          <a:ln w="9525" cap="rnd" cmpd="sng" algn="ctr">
            <a:solidFill>
              <a:srgbClr val="F05A23"/>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100" b="0"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mn-cs"/>
            </a:endParaRPr>
          </a:p>
        </p:txBody>
      </p:sp>
    </p:spTree>
    <p:extLst>
      <p:ext uri="{BB962C8B-B14F-4D97-AF65-F5344CB8AC3E}">
        <p14:creationId xmlns:p14="http://schemas.microsoft.com/office/powerpoint/2010/main" val="3764574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hidden="1">
            <a:extLst>
              <a:ext uri="{FF2B5EF4-FFF2-40B4-BE49-F238E27FC236}">
                <a16:creationId xmlns:a16="http://schemas.microsoft.com/office/drawing/2014/main" id="{AB5A7441-681E-49C1-A6CF-31A3566B6B5B}"/>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幻灯片" r:id="rId19" imgW="415" imgH="416" progId="TCLayout.ActiveDocument.1">
                  <p:embed/>
                </p:oleObj>
              </mc:Choice>
              <mc:Fallback>
                <p:oleObj name="think-cell 幻灯片" r:id="rId19" imgW="415" imgH="416" progId="TCLayout.ActiveDocument.1">
                  <p:embed/>
                  <p:pic>
                    <p:nvPicPr>
                      <p:cNvPr id="2" name="对象 1" hidden="1">
                        <a:extLst>
                          <a:ext uri="{FF2B5EF4-FFF2-40B4-BE49-F238E27FC236}">
                            <a16:creationId xmlns:a16="http://schemas.microsoft.com/office/drawing/2014/main" id="{AB5A7441-681E-49C1-A6CF-31A3566B6B5B}"/>
                          </a:ext>
                        </a:extLst>
                      </p:cNvPr>
                      <p:cNvPicPr/>
                      <p:nvPr/>
                    </p:nvPicPr>
                    <p:blipFill>
                      <a:blip r:embed="rId20"/>
                      <a:stretch>
                        <a:fillRect/>
                      </a:stretch>
                    </p:blipFill>
                    <p:spPr>
                      <a:xfrm>
                        <a:off x="1588" y="1588"/>
                        <a:ext cx="1588" cy="1588"/>
                      </a:xfrm>
                      <a:prstGeom prst="rect">
                        <a:avLst/>
                      </a:prstGeom>
                    </p:spPr>
                  </p:pic>
                </p:oleObj>
              </mc:Fallback>
            </mc:AlternateContent>
          </a:graphicData>
        </a:graphic>
      </p:graphicFrame>
      <p:sp>
        <p:nvSpPr>
          <p:cNvPr id="11" name="矩形 10" hidden="1">
            <a:extLst>
              <a:ext uri="{FF2B5EF4-FFF2-40B4-BE49-F238E27FC236}">
                <a16:creationId xmlns:a16="http://schemas.microsoft.com/office/drawing/2014/main" id="{C9A1680E-53A4-4A23-87DF-651742BE34FC}"/>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zh-CN" altLang="en-US" sz="2200" b="1" dirty="0">
              <a:latin typeface="Arial" panose="020B0604020202020204" pitchFamily="34" charset="0"/>
              <a:ea typeface="华文楷体" panose="02010600040101010101" pitchFamily="2" charset="-122"/>
              <a:cs typeface="+mj-cs"/>
              <a:sym typeface="Arial" panose="020B0604020202020204" pitchFamily="34" charset="0"/>
            </a:endParaRPr>
          </a:p>
        </p:txBody>
      </p:sp>
      <p:sp>
        <p:nvSpPr>
          <p:cNvPr id="4" name="标题 3"/>
          <p:cNvSpPr>
            <a:spLocks noGrp="1"/>
          </p:cNvSpPr>
          <p:nvPr>
            <p:ph type="title"/>
          </p:nvPr>
        </p:nvSpPr>
        <p:spPr>
          <a:xfrm>
            <a:off x="708152" y="249899"/>
            <a:ext cx="10024504" cy="641784"/>
          </a:xfrm>
        </p:spPr>
        <p:txBody>
          <a:bodyPr>
            <a:normAutofit fontScale="90000"/>
          </a:bodyPr>
          <a:lstStyle/>
          <a:p>
            <a:r>
              <a:rPr lang="zh-CN" altLang="en-US">
                <a:solidFill>
                  <a:srgbClr val="ED5408"/>
                </a:solidFill>
              </a:rPr>
              <a:t>政策及市场：</a:t>
            </a:r>
            <a:r>
              <a:rPr lang="zh-CN" altLang="en-US"/>
              <a:t>国</a:t>
            </a:r>
            <a:r>
              <a:rPr lang="zh-CN" altLang="en-US" dirty="0"/>
              <a:t>家在积极推动发挥数据价值的同</a:t>
            </a:r>
            <a:r>
              <a:rPr lang="zh-CN" altLang="en-US"/>
              <a:t>时，大数据产业也呈现蓬勃发展趋势，行</a:t>
            </a:r>
            <a:r>
              <a:rPr lang="zh-CN" altLang="en-US" dirty="0"/>
              <a:t>业需加速</a:t>
            </a:r>
            <a:r>
              <a:rPr lang="zh-CN" altLang="en-US"/>
              <a:t>思考如何充</a:t>
            </a:r>
            <a:r>
              <a:rPr lang="zh-CN" altLang="en-US" dirty="0"/>
              <a:t>分</a:t>
            </a:r>
            <a:r>
              <a:rPr lang="zh-CN" altLang="en-US"/>
              <a:t>利用新技术为数</a:t>
            </a:r>
            <a:r>
              <a:rPr lang="zh-CN" altLang="en-US" dirty="0"/>
              <a:t>据创造价值</a:t>
            </a:r>
          </a:p>
        </p:txBody>
      </p:sp>
      <p:sp>
        <p:nvSpPr>
          <p:cNvPr id="23" name="圆角矩形 250">
            <a:extLst>
              <a:ext uri="{FF2B5EF4-FFF2-40B4-BE49-F238E27FC236}">
                <a16:creationId xmlns:a16="http://schemas.microsoft.com/office/drawing/2014/main" id="{367B9F01-747D-4C86-BC06-4BCA3268A1E7}"/>
              </a:ext>
            </a:extLst>
          </p:cNvPr>
          <p:cNvSpPr/>
          <p:nvPr/>
        </p:nvSpPr>
        <p:spPr>
          <a:xfrm>
            <a:off x="261257" y="4771797"/>
            <a:ext cx="4499604" cy="1864134"/>
          </a:xfrm>
          <a:prstGeom prst="rect">
            <a:avLst/>
          </a:prstGeom>
          <a:solidFill>
            <a:schemeClr val="bg1"/>
          </a:solidFill>
          <a:ln w="19050">
            <a:solidFill>
              <a:srgbClr val="ED5408"/>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171450" lvl="0" indent="-171450">
              <a:spcAft>
                <a:spcPts val="600"/>
              </a:spcAft>
              <a:buFont typeface="Arial" panose="020B0604020202020204" pitchFamily="34" charset="0"/>
              <a:buChar char="•"/>
            </a:pPr>
            <a:r>
              <a:rPr lang="zh-CN" altLang="en-US" sz="1400" b="1">
                <a:solidFill>
                  <a:schemeClr val="tx1"/>
                </a:solidFill>
                <a:cs typeface="+mn-ea"/>
                <a:sym typeface="+mn-lt"/>
              </a:rPr>
              <a:t>随着物联网、云计算产业的深入发展，大数据国家战略的加速落地，</a:t>
            </a:r>
            <a:r>
              <a:rPr lang="zh-CN" altLang="en-US" sz="1400" b="1">
                <a:solidFill>
                  <a:srgbClr val="ED5408"/>
                </a:solidFill>
                <a:cs typeface="+mn-ea"/>
                <a:sym typeface="+mn-lt"/>
              </a:rPr>
              <a:t>大数据产业规模呈现增长态势</a:t>
            </a:r>
            <a:endParaRPr lang="en-US" altLang="zh-CN" sz="1400" b="1">
              <a:solidFill>
                <a:srgbClr val="ED5408"/>
              </a:solidFill>
              <a:cs typeface="+mn-ea"/>
              <a:sym typeface="+mn-lt"/>
            </a:endParaRPr>
          </a:p>
        </p:txBody>
      </p:sp>
      <p:sp>
        <p:nvSpPr>
          <p:cNvPr id="12" name="圆角矩形 4">
            <a:extLst>
              <a:ext uri="{FF2B5EF4-FFF2-40B4-BE49-F238E27FC236}">
                <a16:creationId xmlns:a16="http://schemas.microsoft.com/office/drawing/2014/main" id="{435F6611-DE2C-47EF-AD33-ED418602A930}"/>
              </a:ext>
            </a:extLst>
          </p:cNvPr>
          <p:cNvSpPr/>
          <p:nvPr/>
        </p:nvSpPr>
        <p:spPr>
          <a:xfrm flipH="1">
            <a:off x="9773895" y="3547768"/>
            <a:ext cx="2127682" cy="437684"/>
          </a:xfrm>
          <a:custGeom>
            <a:avLst/>
            <a:gdLst>
              <a:gd name="connsiteX0" fmla="*/ 0 w 10000"/>
              <a:gd name="connsiteY0" fmla="*/ 2000 h 10000"/>
              <a:gd name="connsiteX1" fmla="*/ 2000 w 10000"/>
              <a:gd name="connsiteY1" fmla="*/ 0 h 10000"/>
              <a:gd name="connsiteX2" fmla="*/ 10000 w 10000"/>
              <a:gd name="connsiteY2" fmla="*/ 0 h 10000"/>
              <a:gd name="connsiteX3" fmla="*/ 10000 w 10000"/>
              <a:gd name="connsiteY3" fmla="*/ 10000 h 10000"/>
              <a:gd name="connsiteX4" fmla="*/ 0 w 10000"/>
              <a:gd name="connsiteY4" fmla="*/ 10000 h 10000"/>
              <a:gd name="connsiteX5" fmla="*/ 0 w 10000"/>
              <a:gd name="connsiteY5" fmla="*/ 2000 h 10000"/>
              <a:gd name="connsiteX0" fmla="*/ 0 w 10000"/>
              <a:gd name="connsiteY0" fmla="*/ 2000 h 10000"/>
              <a:gd name="connsiteX1" fmla="*/ 1223 w 10000"/>
              <a:gd name="connsiteY1" fmla="*/ 0 h 10000"/>
              <a:gd name="connsiteX2" fmla="*/ 10000 w 10000"/>
              <a:gd name="connsiteY2" fmla="*/ 0 h 10000"/>
              <a:gd name="connsiteX3" fmla="*/ 10000 w 10000"/>
              <a:gd name="connsiteY3" fmla="*/ 10000 h 10000"/>
              <a:gd name="connsiteX4" fmla="*/ 0 w 10000"/>
              <a:gd name="connsiteY4" fmla="*/ 10000 h 10000"/>
              <a:gd name="connsiteX5" fmla="*/ 0 w 10000"/>
              <a:gd name="connsiteY5" fmla="*/ 2000 h 10000"/>
              <a:gd name="connsiteX0" fmla="*/ 0 w 10036"/>
              <a:gd name="connsiteY0" fmla="*/ 3588 h 10000"/>
              <a:gd name="connsiteX1" fmla="*/ 1259 w 10036"/>
              <a:gd name="connsiteY1" fmla="*/ 0 h 10000"/>
              <a:gd name="connsiteX2" fmla="*/ 10036 w 10036"/>
              <a:gd name="connsiteY2" fmla="*/ 0 h 10000"/>
              <a:gd name="connsiteX3" fmla="*/ 10036 w 10036"/>
              <a:gd name="connsiteY3" fmla="*/ 10000 h 10000"/>
              <a:gd name="connsiteX4" fmla="*/ 36 w 10036"/>
              <a:gd name="connsiteY4" fmla="*/ 10000 h 10000"/>
              <a:gd name="connsiteX5" fmla="*/ 0 w 10036"/>
              <a:gd name="connsiteY5" fmla="*/ 3588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36" h="10000">
                <a:moveTo>
                  <a:pt x="0" y="3588"/>
                </a:moveTo>
                <a:lnTo>
                  <a:pt x="1259" y="0"/>
                </a:lnTo>
                <a:lnTo>
                  <a:pt x="10036" y="0"/>
                </a:lnTo>
                <a:lnTo>
                  <a:pt x="10036" y="10000"/>
                </a:lnTo>
                <a:lnTo>
                  <a:pt x="36" y="10000"/>
                </a:lnTo>
                <a:cubicBezTo>
                  <a:pt x="24" y="7863"/>
                  <a:pt x="12" y="5725"/>
                  <a:pt x="0" y="3588"/>
                </a:cubicBezTo>
                <a:close/>
              </a:path>
            </a:pathLst>
          </a:custGeom>
          <a:solidFill>
            <a:srgbClr val="ED5408"/>
          </a:solidFill>
          <a:ln w="38100" cap="flat" cmpd="sng" algn="ctr">
            <a:noFill/>
            <a:prstDash val="solid"/>
            <a:miter lim="800000"/>
          </a:ln>
          <a:effectLst>
            <a:outerShdw blurRad="50800" dist="38100" dir="2700000" algn="tl" rotWithShape="0">
              <a:prstClr val="black">
                <a:alpha val="40000"/>
              </a:prstClr>
            </a:outerShdw>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latinLnBrk="1"/>
            <a:r>
              <a:rPr lang="zh-CN" altLang="en-US" b="1" kern="0">
                <a:solidFill>
                  <a:prstClr val="white"/>
                </a:solidFill>
                <a:latin typeface="Arial" panose="020B0604020202020204" pitchFamily="34" charset="0"/>
                <a:ea typeface="华文楷体" panose="02010600040101010101" pitchFamily="2" charset="-122"/>
                <a:cs typeface="+mn-ea"/>
                <a:sym typeface="+mn-lt"/>
              </a:rPr>
              <a:t>启示</a:t>
            </a:r>
            <a:endParaRPr lang="zh-CN" altLang="en-US" b="1" kern="0" dirty="0">
              <a:solidFill>
                <a:prstClr val="white"/>
              </a:solidFill>
              <a:latin typeface="Arial" panose="020B0604020202020204" pitchFamily="34" charset="0"/>
              <a:ea typeface="华文楷体" panose="02010600040101010101" pitchFamily="2" charset="-122"/>
              <a:cs typeface="+mn-ea"/>
              <a:sym typeface="+mn-lt"/>
            </a:endParaRPr>
          </a:p>
        </p:txBody>
      </p:sp>
      <p:sp>
        <p:nvSpPr>
          <p:cNvPr id="14" name="Rectangle 4">
            <a:extLst>
              <a:ext uri="{FF2B5EF4-FFF2-40B4-BE49-F238E27FC236}">
                <a16:creationId xmlns:a16="http://schemas.microsoft.com/office/drawing/2014/main" id="{F01CD63D-40A3-4F88-A787-E6023D524822}"/>
              </a:ext>
            </a:extLst>
          </p:cNvPr>
          <p:cNvSpPr>
            <a:spLocks noChangeArrowheads="1"/>
          </p:cNvSpPr>
          <p:nvPr>
            <p:custDataLst>
              <p:tags r:id="rId3"/>
            </p:custDataLst>
          </p:nvPr>
        </p:nvSpPr>
        <p:spPr bwMode="gray">
          <a:xfrm>
            <a:off x="9773895" y="4028613"/>
            <a:ext cx="2127682" cy="1710365"/>
          </a:xfrm>
          <a:prstGeom prst="rect">
            <a:avLst/>
          </a:prstGeom>
          <a:solidFill>
            <a:schemeClr val="bg1"/>
          </a:solidFill>
          <a:ln w="952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spcAft>
                <a:spcPts val="600"/>
              </a:spcAft>
            </a:pPr>
            <a:r>
              <a:rPr lang="zh-CN" altLang="en-US" sz="1600" b="1">
                <a:solidFill>
                  <a:srgbClr val="ED5408"/>
                </a:solidFill>
                <a:cs typeface="+mn-ea"/>
              </a:rPr>
              <a:t>需加速思考如何迅速满足政策导向以及市场需求：</a:t>
            </a:r>
            <a:endParaRPr lang="en-US" altLang="zh-CN" sz="1600" b="1">
              <a:solidFill>
                <a:srgbClr val="ED5408"/>
              </a:solidFill>
              <a:cs typeface="+mn-ea"/>
            </a:endParaRPr>
          </a:p>
          <a:p>
            <a:pPr marL="285750" indent="-285750">
              <a:spcAft>
                <a:spcPts val="600"/>
              </a:spcAft>
              <a:buFont typeface="Arial" panose="020B0604020202020204" pitchFamily="34" charset="0"/>
              <a:buChar char="•"/>
            </a:pPr>
            <a:r>
              <a:rPr lang="zh-CN" altLang="en-US" sz="1600"/>
              <a:t>数据流通</a:t>
            </a:r>
            <a:endParaRPr lang="en-US" altLang="zh-CN" sz="1600"/>
          </a:p>
          <a:p>
            <a:pPr marL="285750" indent="-285750">
              <a:spcAft>
                <a:spcPts val="600"/>
              </a:spcAft>
              <a:buFont typeface="Arial" panose="020B0604020202020204" pitchFamily="34" charset="0"/>
              <a:buChar char="•"/>
            </a:pPr>
            <a:r>
              <a:rPr lang="zh-CN" altLang="en-US" sz="1600"/>
              <a:t>数据增值</a:t>
            </a:r>
            <a:endParaRPr lang="en-US"/>
          </a:p>
        </p:txBody>
      </p:sp>
      <p:cxnSp>
        <p:nvCxnSpPr>
          <p:cNvPr id="15" name="直接连接符 14">
            <a:extLst>
              <a:ext uri="{FF2B5EF4-FFF2-40B4-BE49-F238E27FC236}">
                <a16:creationId xmlns:a16="http://schemas.microsoft.com/office/drawing/2014/main" id="{9001920D-A146-44A9-BA61-F3CCC8B945B5}"/>
              </a:ext>
            </a:extLst>
          </p:cNvPr>
          <p:cNvCxnSpPr/>
          <p:nvPr/>
        </p:nvCxnSpPr>
        <p:spPr>
          <a:xfrm flipH="1">
            <a:off x="9494475" y="3404075"/>
            <a:ext cx="21433" cy="2571845"/>
          </a:xfrm>
          <a:prstGeom prst="line">
            <a:avLst/>
          </a:prstGeom>
          <a:noFill/>
          <a:ln w="19050" cap="flat" cmpd="sng" algn="ctr">
            <a:solidFill>
              <a:srgbClr val="ED5408"/>
            </a:solidFill>
            <a:prstDash val="solid"/>
            <a:miter lim="800000"/>
          </a:ln>
          <a:effectLst/>
        </p:spPr>
      </p:cxnSp>
      <p:grpSp>
        <p:nvGrpSpPr>
          <p:cNvPr id="17" name="组合 16">
            <a:extLst>
              <a:ext uri="{FF2B5EF4-FFF2-40B4-BE49-F238E27FC236}">
                <a16:creationId xmlns:a16="http://schemas.microsoft.com/office/drawing/2014/main" id="{C9FB16AD-4AFB-4755-B39D-332BDFA1C94C}"/>
              </a:ext>
            </a:extLst>
          </p:cNvPr>
          <p:cNvGrpSpPr/>
          <p:nvPr/>
        </p:nvGrpSpPr>
        <p:grpSpPr>
          <a:xfrm>
            <a:off x="9342945" y="4567340"/>
            <a:ext cx="323736" cy="323736"/>
            <a:chOff x="9624790" y="506796"/>
            <a:chExt cx="622998" cy="622998"/>
          </a:xfrm>
        </p:grpSpPr>
        <p:sp>
          <p:nvSpPr>
            <p:cNvPr id="18" name="椭圆 17">
              <a:extLst>
                <a:ext uri="{FF2B5EF4-FFF2-40B4-BE49-F238E27FC236}">
                  <a16:creationId xmlns:a16="http://schemas.microsoft.com/office/drawing/2014/main" id="{D0246957-729A-4B48-8416-DFB1CB4E7B06}"/>
                </a:ext>
              </a:extLst>
            </p:cNvPr>
            <p:cNvSpPr/>
            <p:nvPr/>
          </p:nvSpPr>
          <p:spPr>
            <a:xfrm>
              <a:off x="9624790" y="506796"/>
              <a:ext cx="622998" cy="622998"/>
            </a:xfrm>
            <a:prstGeom prst="ellipse">
              <a:avLst/>
            </a:prstGeom>
            <a:solidFill>
              <a:sysClr val="window" lastClr="FFFFFF"/>
            </a:solidFill>
            <a:ln w="9525" cap="flat" cmpd="sng" algn="ctr">
              <a:solidFill>
                <a:sysClr val="window" lastClr="FFFFFF"/>
              </a:solidFill>
              <a:prstDash val="solid"/>
              <a:miter lim="800000"/>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err="1">
                <a:ln>
                  <a:noFill/>
                </a:ln>
                <a:solidFill>
                  <a:prstClr val="black"/>
                </a:solidFill>
                <a:effectLst/>
                <a:uLnTx/>
                <a:uFillTx/>
                <a:latin typeface="Arial" panose="020B0604020202020204" pitchFamily="34" charset="0"/>
                <a:ea typeface="STKaiti" panose="02010600040101010101" pitchFamily="2" charset="-122"/>
                <a:cs typeface="+mn-ea"/>
                <a:sym typeface="Arial" panose="020B0604020202020204" pitchFamily="34" charset="0"/>
              </a:endParaRPr>
            </a:p>
          </p:txBody>
        </p:sp>
        <p:grpSp>
          <p:nvGrpSpPr>
            <p:cNvPr id="19" name="组合 18">
              <a:extLst>
                <a:ext uri="{FF2B5EF4-FFF2-40B4-BE49-F238E27FC236}">
                  <a16:creationId xmlns:a16="http://schemas.microsoft.com/office/drawing/2014/main" id="{75E54D78-AD01-4CA7-A43E-10A9B92DFBB1}"/>
                </a:ext>
              </a:extLst>
            </p:cNvPr>
            <p:cNvGrpSpPr/>
            <p:nvPr/>
          </p:nvGrpSpPr>
          <p:grpSpPr>
            <a:xfrm>
              <a:off x="9753740" y="650003"/>
              <a:ext cx="365098" cy="336585"/>
              <a:chOff x="10000850" y="-582804"/>
              <a:chExt cx="479581" cy="442127"/>
            </a:xfrm>
          </p:grpSpPr>
          <p:sp>
            <p:nvSpPr>
              <p:cNvPr id="20" name="燕尾形 50">
                <a:extLst>
                  <a:ext uri="{FF2B5EF4-FFF2-40B4-BE49-F238E27FC236}">
                    <a16:creationId xmlns:a16="http://schemas.microsoft.com/office/drawing/2014/main" id="{0B272B9F-23C5-4DBA-A26F-532727191CDA}"/>
                  </a:ext>
                </a:extLst>
              </p:cNvPr>
              <p:cNvSpPr/>
              <p:nvPr/>
            </p:nvSpPr>
            <p:spPr>
              <a:xfrm>
                <a:off x="10189029" y="-582804"/>
                <a:ext cx="291402" cy="442127"/>
              </a:xfrm>
              <a:prstGeom prst="chevron">
                <a:avLst>
                  <a:gd name="adj" fmla="val 43337"/>
                </a:avLst>
              </a:prstGeom>
              <a:solidFill>
                <a:srgbClr val="ED7D31"/>
              </a:solidFill>
              <a:ln w="9525" cap="flat" cmpd="sng" algn="ctr">
                <a:no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err="1">
                  <a:ln>
                    <a:noFill/>
                  </a:ln>
                  <a:solidFill>
                    <a:prstClr val="black"/>
                  </a:solidFill>
                  <a:effectLst/>
                  <a:uLnTx/>
                  <a:uFillTx/>
                  <a:latin typeface="Arial" panose="020B0604020202020204" pitchFamily="34" charset="0"/>
                  <a:ea typeface="STKaiti" panose="02010600040101010101" pitchFamily="2" charset="-122"/>
                  <a:cs typeface="+mn-ea"/>
                  <a:sym typeface="Arial" panose="020B0604020202020204" pitchFamily="34" charset="0"/>
                </a:endParaRPr>
              </a:p>
            </p:txBody>
          </p:sp>
          <p:sp>
            <p:nvSpPr>
              <p:cNvPr id="21" name="燕尾形 51">
                <a:extLst>
                  <a:ext uri="{FF2B5EF4-FFF2-40B4-BE49-F238E27FC236}">
                    <a16:creationId xmlns:a16="http://schemas.microsoft.com/office/drawing/2014/main" id="{5FA19316-D17F-4DA7-97E8-79EB7FD6AF60}"/>
                  </a:ext>
                </a:extLst>
              </p:cNvPr>
              <p:cNvSpPr/>
              <p:nvPr/>
            </p:nvSpPr>
            <p:spPr>
              <a:xfrm>
                <a:off x="10000850" y="-502417"/>
                <a:ext cx="185438" cy="281354"/>
              </a:xfrm>
              <a:prstGeom prst="chevron">
                <a:avLst>
                  <a:gd name="adj" fmla="val 38704"/>
                </a:avLst>
              </a:prstGeom>
              <a:solidFill>
                <a:srgbClr val="ED7D31"/>
              </a:solidFill>
              <a:ln w="9525" cap="flat" cmpd="sng" algn="ctr">
                <a:no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err="1">
                  <a:ln>
                    <a:noFill/>
                  </a:ln>
                  <a:solidFill>
                    <a:prstClr val="black"/>
                  </a:solidFill>
                  <a:effectLst/>
                  <a:uLnTx/>
                  <a:uFillTx/>
                  <a:latin typeface="Arial" panose="020B0604020202020204" pitchFamily="34" charset="0"/>
                  <a:ea typeface="STKaiti" panose="02010600040101010101" pitchFamily="2" charset="-122"/>
                  <a:cs typeface="+mn-ea"/>
                  <a:sym typeface="Arial" panose="020B0604020202020204" pitchFamily="34" charset="0"/>
                </a:endParaRPr>
              </a:p>
            </p:txBody>
          </p:sp>
        </p:grpSp>
      </p:grpSp>
      <p:sp>
        <p:nvSpPr>
          <p:cNvPr id="13" name="圆角矩形 250">
            <a:extLst>
              <a:ext uri="{FF2B5EF4-FFF2-40B4-BE49-F238E27FC236}">
                <a16:creationId xmlns:a16="http://schemas.microsoft.com/office/drawing/2014/main" id="{205101F6-68B6-4EAB-9A7A-83ACA2715510}"/>
              </a:ext>
            </a:extLst>
          </p:cNvPr>
          <p:cNvSpPr/>
          <p:nvPr/>
        </p:nvSpPr>
        <p:spPr>
          <a:xfrm>
            <a:off x="261257" y="2409702"/>
            <a:ext cx="9036739" cy="2279047"/>
          </a:xfrm>
          <a:prstGeom prst="rect">
            <a:avLst/>
          </a:prstGeom>
          <a:solidFill>
            <a:schemeClr val="bg1"/>
          </a:solidFill>
          <a:ln w="19050">
            <a:solidFill>
              <a:srgbClr val="ED5408"/>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marL="171450" indent="-171450">
              <a:spcBef>
                <a:spcPts val="400"/>
              </a:spcBef>
              <a:spcAft>
                <a:spcPts val="200"/>
              </a:spcAft>
              <a:buFont typeface="Arial" panose="020B0604020202020204" pitchFamily="34" charset="0"/>
              <a:buChar char="•"/>
            </a:pPr>
            <a:r>
              <a:rPr lang="zh-CN" altLang="en-US" sz="1600" b="1">
                <a:solidFill>
                  <a:srgbClr val="ED5408"/>
                </a:solidFill>
                <a:cs typeface="+mn-ea"/>
                <a:sym typeface="+mn-lt"/>
              </a:rPr>
              <a:t>多项利好政策出台，鼓励数字经济发展及数据资源开发利用</a:t>
            </a:r>
            <a:endParaRPr lang="en-US" altLang="zh-CN" sz="1600" b="1">
              <a:solidFill>
                <a:srgbClr val="ED5408"/>
              </a:solidFill>
              <a:cs typeface="+mn-ea"/>
              <a:sym typeface="+mn-lt"/>
            </a:endParaRPr>
          </a:p>
          <a:p>
            <a:pPr marL="628650" lvl="1" indent="-171450">
              <a:spcAft>
                <a:spcPts val="400"/>
              </a:spcAft>
              <a:buFont typeface="Arial" panose="020B0604020202020204" pitchFamily="34" charset="0"/>
              <a:buChar char="─"/>
            </a:pPr>
            <a:r>
              <a:rPr lang="en-US" altLang="zh-CN" sz="1400" b="1">
                <a:solidFill>
                  <a:srgbClr val="000000"/>
                </a:solidFill>
                <a:cs typeface="+mn-ea"/>
                <a:sym typeface="+mn-lt"/>
              </a:rPr>
              <a:t>《</a:t>
            </a:r>
            <a:r>
              <a:rPr lang="zh-CN" altLang="en-US" sz="1400" b="1">
                <a:solidFill>
                  <a:srgbClr val="000000"/>
                </a:solidFill>
                <a:cs typeface="+mn-ea"/>
                <a:sym typeface="+mn-lt"/>
              </a:rPr>
              <a:t>关于坚持和完善中国特色社会主义制度推进国家治理体系和治理能力现代化若干重大问题的决定</a:t>
            </a:r>
            <a:r>
              <a:rPr lang="en-US" altLang="zh-CN" sz="1400" b="1">
                <a:solidFill>
                  <a:srgbClr val="000000"/>
                </a:solidFill>
                <a:cs typeface="+mn-ea"/>
                <a:sym typeface="+mn-lt"/>
              </a:rPr>
              <a:t>》</a:t>
            </a:r>
            <a:r>
              <a:rPr lang="zh-CN" altLang="en-US" sz="1400">
                <a:solidFill>
                  <a:srgbClr val="000000"/>
                </a:solidFill>
                <a:cs typeface="+mn-ea"/>
                <a:sym typeface="+mn-lt"/>
              </a:rPr>
              <a:t>：首次提出数据作为生产要素</a:t>
            </a:r>
            <a:endParaRPr lang="en-US" altLang="zh-CN" sz="1400">
              <a:solidFill>
                <a:srgbClr val="000000"/>
              </a:solidFill>
              <a:cs typeface="+mn-ea"/>
              <a:sym typeface="+mn-lt"/>
            </a:endParaRPr>
          </a:p>
          <a:p>
            <a:pPr marL="628650" lvl="1" indent="-171450">
              <a:spcAft>
                <a:spcPts val="400"/>
              </a:spcAft>
              <a:buFont typeface="Arial" panose="020B0604020202020204" pitchFamily="34" charset="0"/>
              <a:buChar char="─"/>
            </a:pPr>
            <a:r>
              <a:rPr lang="en-US" altLang="zh-CN" sz="1400" b="1">
                <a:solidFill>
                  <a:srgbClr val="000000"/>
                </a:solidFill>
                <a:cs typeface="+mn-ea"/>
                <a:sym typeface="+mn-lt"/>
              </a:rPr>
              <a:t>《</a:t>
            </a:r>
            <a:r>
              <a:rPr lang="zh-CN" altLang="en-US" sz="1400" b="1">
                <a:solidFill>
                  <a:srgbClr val="000000"/>
                </a:solidFill>
                <a:cs typeface="+mn-ea"/>
                <a:sym typeface="+mn-lt"/>
              </a:rPr>
              <a:t>中共中央国务院关于构建更加完善的要素市场化配置体制机制的意见</a:t>
            </a:r>
            <a:r>
              <a:rPr lang="en-US" altLang="zh-CN" sz="1400" b="1">
                <a:solidFill>
                  <a:srgbClr val="000000"/>
                </a:solidFill>
                <a:cs typeface="+mn-ea"/>
                <a:sym typeface="+mn-lt"/>
              </a:rPr>
              <a:t>》</a:t>
            </a:r>
            <a:r>
              <a:rPr lang="zh-CN" altLang="en-US" sz="1400">
                <a:solidFill>
                  <a:srgbClr val="000000"/>
                </a:solidFill>
                <a:cs typeface="+mn-ea"/>
                <a:sym typeface="+mn-lt"/>
              </a:rPr>
              <a:t>要求：加快培育数据要素市场，推进政府数据开放共享，提升社会数据资源价值以及加强数据资源整合和安全保护</a:t>
            </a:r>
            <a:endParaRPr lang="en-US" altLang="zh-CN" sz="1400">
              <a:solidFill>
                <a:srgbClr val="000000"/>
              </a:solidFill>
              <a:cs typeface="+mn-ea"/>
              <a:sym typeface="+mn-lt"/>
            </a:endParaRPr>
          </a:p>
          <a:p>
            <a:pPr marL="171450" indent="-171450">
              <a:spcBef>
                <a:spcPts val="400"/>
              </a:spcBef>
              <a:spcAft>
                <a:spcPts val="200"/>
              </a:spcAft>
              <a:buFont typeface="Arial" panose="020B0604020202020204" pitchFamily="34" charset="0"/>
              <a:buChar char="•"/>
            </a:pPr>
            <a:r>
              <a:rPr lang="zh-CN" altLang="en-US" sz="1600" b="1">
                <a:solidFill>
                  <a:srgbClr val="ED5408"/>
                </a:solidFill>
                <a:cs typeface="+mn-ea"/>
                <a:sym typeface="+mn-lt"/>
              </a:rPr>
              <a:t>国家及多省市支持大数据交易所成立，鼓励数据资产交易</a:t>
            </a:r>
            <a:endParaRPr lang="en-US" altLang="zh-CN" sz="1600" b="1">
              <a:solidFill>
                <a:srgbClr val="ED5408"/>
              </a:solidFill>
              <a:cs typeface="+mn-ea"/>
              <a:sym typeface="+mn-lt"/>
            </a:endParaRPr>
          </a:p>
          <a:p>
            <a:pPr marL="628650" lvl="1" indent="-171450">
              <a:spcAft>
                <a:spcPts val="400"/>
              </a:spcAft>
              <a:buFont typeface="Arial" panose="020B0604020202020204" pitchFamily="34" charset="0"/>
              <a:buChar char="─"/>
            </a:pPr>
            <a:r>
              <a:rPr lang="en-US" altLang="zh-CN" sz="1400">
                <a:solidFill>
                  <a:srgbClr val="000000"/>
                </a:solidFill>
                <a:cs typeface="+mn-ea"/>
                <a:sym typeface="+mn-lt"/>
              </a:rPr>
              <a:t>2015</a:t>
            </a:r>
            <a:r>
              <a:rPr lang="zh-CN" altLang="en-US" sz="1400">
                <a:solidFill>
                  <a:srgbClr val="000000"/>
                </a:solidFill>
                <a:cs typeface="+mn-ea"/>
                <a:sym typeface="+mn-lt"/>
              </a:rPr>
              <a:t>年，国务院总理李克强亲自批示</a:t>
            </a:r>
            <a:r>
              <a:rPr lang="zh-CN" altLang="en-US" sz="1400" b="1">
                <a:solidFill>
                  <a:srgbClr val="000000"/>
                </a:solidFill>
                <a:cs typeface="+mn-ea"/>
                <a:sym typeface="+mn-lt"/>
              </a:rPr>
              <a:t>贵阳大数据交易所</a:t>
            </a:r>
            <a:r>
              <a:rPr lang="zh-CN" altLang="en-US" sz="1400">
                <a:solidFill>
                  <a:srgbClr val="000000"/>
                </a:solidFill>
                <a:cs typeface="+mn-ea"/>
                <a:sym typeface="+mn-lt"/>
              </a:rPr>
              <a:t>成立</a:t>
            </a:r>
            <a:endParaRPr lang="en-US" altLang="zh-CN" sz="1400">
              <a:solidFill>
                <a:srgbClr val="000000"/>
              </a:solidFill>
              <a:cs typeface="+mn-ea"/>
              <a:sym typeface="+mn-lt"/>
            </a:endParaRPr>
          </a:p>
          <a:p>
            <a:pPr marL="628650" lvl="1" indent="-171450">
              <a:spcAft>
                <a:spcPts val="200"/>
              </a:spcAft>
              <a:buFont typeface="Arial" panose="020B0604020202020204" pitchFamily="34" charset="0"/>
              <a:buChar char="─"/>
            </a:pPr>
            <a:r>
              <a:rPr lang="en-US" altLang="zh-CN" sz="1400">
                <a:solidFill>
                  <a:srgbClr val="000000"/>
                </a:solidFill>
                <a:cs typeface="+mn-ea"/>
                <a:sym typeface="+mn-lt"/>
              </a:rPr>
              <a:t>2020</a:t>
            </a:r>
            <a:r>
              <a:rPr lang="zh-CN" altLang="en-US" sz="1400">
                <a:solidFill>
                  <a:srgbClr val="000000"/>
                </a:solidFill>
                <a:cs typeface="+mn-ea"/>
                <a:sym typeface="+mn-lt"/>
              </a:rPr>
              <a:t>年，</a:t>
            </a:r>
            <a:r>
              <a:rPr lang="en-US" altLang="zh-CN" sz="1400">
                <a:solidFill>
                  <a:srgbClr val="000000"/>
                </a:solidFill>
                <a:cs typeface="+mn-ea"/>
                <a:sym typeface="+mn-lt"/>
              </a:rPr>
              <a:t>《</a:t>
            </a:r>
            <a:r>
              <a:rPr lang="zh-CN" altLang="en-US" sz="1400">
                <a:solidFill>
                  <a:srgbClr val="000000"/>
                </a:solidFill>
                <a:cs typeface="+mn-ea"/>
                <a:sym typeface="+mn-lt"/>
              </a:rPr>
              <a:t>深圳建设中国特色社会主义先行示范区综合改革试点实施方案</a:t>
            </a:r>
            <a:r>
              <a:rPr lang="en-US" altLang="zh-CN" sz="1400">
                <a:solidFill>
                  <a:srgbClr val="000000"/>
                </a:solidFill>
                <a:cs typeface="+mn-ea"/>
                <a:sym typeface="+mn-lt"/>
              </a:rPr>
              <a:t>》:</a:t>
            </a:r>
            <a:r>
              <a:rPr lang="zh-CN" altLang="en-US" sz="1400" b="1">
                <a:solidFill>
                  <a:srgbClr val="000000"/>
                </a:solidFill>
                <a:cs typeface="+mn-ea"/>
                <a:sym typeface="+mn-lt"/>
              </a:rPr>
              <a:t>鼓励深圳建立数据交易市场</a:t>
            </a:r>
            <a:endParaRPr lang="en-US" altLang="zh-CN" sz="1400" b="1">
              <a:solidFill>
                <a:srgbClr val="000000"/>
              </a:solidFill>
              <a:cs typeface="+mn-ea"/>
              <a:sym typeface="+mn-lt"/>
            </a:endParaRPr>
          </a:p>
        </p:txBody>
      </p:sp>
      <p:pic>
        <p:nvPicPr>
          <p:cNvPr id="16" name="图片 15"/>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9515908" y="747990"/>
            <a:ext cx="2407332" cy="1945124"/>
          </a:xfrm>
          <a:prstGeom prst="ellipse">
            <a:avLst/>
          </a:prstGeom>
          <a:ln>
            <a:noFill/>
          </a:ln>
          <a:effectLst>
            <a:softEdge rad="112500"/>
          </a:effectLst>
        </p:spPr>
      </p:pic>
      <p:sp>
        <p:nvSpPr>
          <p:cNvPr id="22" name="圆角矩形 21"/>
          <p:cNvSpPr/>
          <p:nvPr/>
        </p:nvSpPr>
        <p:spPr>
          <a:xfrm>
            <a:off x="261257" y="953141"/>
            <a:ext cx="9081688" cy="1329003"/>
          </a:xfrm>
          <a:prstGeom prst="roundRect">
            <a:avLst/>
          </a:prstGeom>
          <a:solidFill>
            <a:schemeClr val="bg1"/>
          </a:solidFill>
          <a:ln w="9525">
            <a:solidFill>
              <a:srgbClr val="ED5408"/>
            </a:solidFill>
            <a:prstDash val="dash"/>
            <a:miter lim="800000"/>
            <a:headEnd/>
            <a:tailEnd/>
          </a:ln>
          <a:effectLst/>
        </p:spPr>
        <p:txBody>
          <a:bodyPr wrap="square" lIns="108000" tIns="36000" rIns="108000" bIns="36000" rtlCol="0" anchor="ctr"/>
          <a:lstStyle/>
          <a:p>
            <a:pPr>
              <a:spcBef>
                <a:spcPts val="400"/>
              </a:spcBef>
              <a:spcAft>
                <a:spcPts val="200"/>
              </a:spcAft>
            </a:pPr>
            <a:r>
              <a:rPr lang="zh-CN" altLang="en-US" sz="1600" b="1">
                <a:solidFill>
                  <a:srgbClr val="ED5408"/>
                </a:solidFill>
                <a:cs typeface="+mn-ea"/>
                <a:sym typeface="+mn-lt"/>
              </a:rPr>
              <a:t>习近平总书记在中共中央政治局二次集体学习时强调数据应用重要性</a:t>
            </a:r>
            <a:endParaRPr lang="en-US" altLang="zh-CN" sz="1600" b="1">
              <a:solidFill>
                <a:srgbClr val="ED5408"/>
              </a:solidFill>
              <a:cs typeface="+mn-ea"/>
              <a:sym typeface="+mn-lt"/>
            </a:endParaRPr>
          </a:p>
          <a:p>
            <a:pPr lvl="1">
              <a:spcAft>
                <a:spcPts val="400"/>
              </a:spcAft>
            </a:pPr>
            <a:r>
              <a:rPr lang="zh-CN" altLang="en-US" sz="1600">
                <a:solidFill>
                  <a:srgbClr val="000000"/>
                </a:solidFill>
                <a:cs typeface="+mn-ea"/>
                <a:sym typeface="+mn-lt"/>
              </a:rPr>
              <a:t>大数据发展日新月异，我们应该审时度势、精心谋划、超前布局、力争主动，</a:t>
            </a:r>
            <a:r>
              <a:rPr lang="zh-CN" altLang="en-US" sz="1600" b="1">
                <a:solidFill>
                  <a:srgbClr val="000000"/>
                </a:solidFill>
                <a:cs typeface="+mn-ea"/>
                <a:sym typeface="+mn-lt"/>
              </a:rPr>
              <a:t>推动实施国家大数据战略，加快完善数字基础设施，推进数据资源整合和开放共享，保障数据安全，加快建设数字中国，</a:t>
            </a:r>
            <a:r>
              <a:rPr lang="zh-CN" altLang="en-US" sz="1600">
                <a:solidFill>
                  <a:srgbClr val="000000"/>
                </a:solidFill>
                <a:cs typeface="+mn-ea"/>
                <a:sym typeface="+mn-lt"/>
              </a:rPr>
              <a:t>更好服务我国经济社会发展和人民生活改善。</a:t>
            </a:r>
            <a:endParaRPr lang="en-US" altLang="zh-CN" sz="1600">
              <a:solidFill>
                <a:srgbClr val="000000"/>
              </a:solidFill>
              <a:cs typeface="+mn-ea"/>
              <a:sym typeface="+mn-lt"/>
            </a:endParaRPr>
          </a:p>
        </p:txBody>
      </p:sp>
      <p:sp>
        <p:nvSpPr>
          <p:cNvPr id="24" name="圆角矩形 250">
            <a:extLst>
              <a:ext uri="{FF2B5EF4-FFF2-40B4-BE49-F238E27FC236}">
                <a16:creationId xmlns:a16="http://schemas.microsoft.com/office/drawing/2014/main" id="{367B9F01-747D-4C86-BC06-4BCA3268A1E7}"/>
              </a:ext>
            </a:extLst>
          </p:cNvPr>
          <p:cNvSpPr/>
          <p:nvPr/>
        </p:nvSpPr>
        <p:spPr>
          <a:xfrm>
            <a:off x="4911634" y="4771797"/>
            <a:ext cx="4386362" cy="1864134"/>
          </a:xfrm>
          <a:prstGeom prst="rect">
            <a:avLst/>
          </a:prstGeom>
          <a:solidFill>
            <a:schemeClr val="bg1"/>
          </a:solidFill>
          <a:ln w="19050">
            <a:solidFill>
              <a:srgbClr val="ED5408"/>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171450" lvl="0" indent="-171450">
              <a:spcAft>
                <a:spcPts val="600"/>
              </a:spcAft>
              <a:buFont typeface="Arial" panose="020B0604020202020204" pitchFamily="34" charset="0"/>
              <a:buChar char="•"/>
            </a:pPr>
            <a:r>
              <a:rPr lang="zh-CN" altLang="en-US" sz="1400" b="1">
                <a:solidFill>
                  <a:schemeClr val="tx1"/>
                </a:solidFill>
                <a:cs typeface="+mn-ea"/>
                <a:sym typeface="+mn-lt"/>
              </a:rPr>
              <a:t>随着大数据、移动互联网、物联网等产业发展，我国数据产生量将出现爆发式增长，</a:t>
            </a:r>
            <a:r>
              <a:rPr lang="zh-CN" altLang="en-US" sz="1400" b="1">
                <a:solidFill>
                  <a:srgbClr val="ED5408"/>
                </a:solidFill>
                <a:cs typeface="+mn-ea"/>
                <a:sym typeface="+mn-lt"/>
              </a:rPr>
              <a:t>数据交易将迎来战略机遇</a:t>
            </a:r>
            <a:endParaRPr lang="en-US" altLang="zh-CN" sz="1400" b="1">
              <a:solidFill>
                <a:srgbClr val="ED5408"/>
              </a:solidFill>
              <a:cs typeface="+mn-ea"/>
              <a:sym typeface="+mn-lt"/>
            </a:endParaRPr>
          </a:p>
        </p:txBody>
      </p:sp>
      <p:graphicFrame>
        <p:nvGraphicFramePr>
          <p:cNvPr id="25" name="Chart 3">
            <a:extLst>
              <a:ext uri="{FF2B5EF4-FFF2-40B4-BE49-F238E27FC236}">
                <a16:creationId xmlns:a16="http://schemas.microsoft.com/office/drawing/2014/main" id="{D82FD1B1-F6FA-487C-9B8F-E22BF87F8C79}"/>
              </a:ext>
            </a:extLst>
          </p:cNvPr>
          <p:cNvGraphicFramePr/>
          <p:nvPr>
            <p:custDataLst>
              <p:tags r:id="rId4"/>
            </p:custDataLst>
          </p:nvPr>
        </p:nvGraphicFramePr>
        <p:xfrm>
          <a:off x="360642" y="5561741"/>
          <a:ext cx="4354513" cy="935037"/>
        </p:xfrm>
        <a:graphic>
          <a:graphicData uri="http://schemas.openxmlformats.org/drawingml/2006/chart">
            <c:chart xmlns:c="http://schemas.openxmlformats.org/drawingml/2006/chart" xmlns:r="http://schemas.openxmlformats.org/officeDocument/2006/relationships" r:id="rId22"/>
          </a:graphicData>
        </a:graphic>
      </p:graphicFrame>
      <p:sp>
        <p:nvSpPr>
          <p:cNvPr id="26" name="矩形 25">
            <a:extLst>
              <a:ext uri="{FF2B5EF4-FFF2-40B4-BE49-F238E27FC236}">
                <a16:creationId xmlns:a16="http://schemas.microsoft.com/office/drawing/2014/main" id="{3E762C5D-8C3F-4CC5-9818-DA29C7905A75}"/>
              </a:ext>
            </a:extLst>
          </p:cNvPr>
          <p:cNvSpPr/>
          <p:nvPr/>
        </p:nvSpPr>
        <p:spPr>
          <a:xfrm>
            <a:off x="742615" y="5285516"/>
            <a:ext cx="3771776" cy="276225"/>
          </a:xfrm>
          <a:prstGeom prst="rect">
            <a:avLst/>
          </a:prstGeom>
        </p:spPr>
        <p:txBody>
          <a:bodyPr wrap="square">
            <a:spAutoFit/>
          </a:bodyPr>
          <a:lstStyle/>
          <a:p>
            <a:pPr algn="ctr"/>
            <a:r>
              <a:rPr lang="en-US" altLang="zh-CN" sz="1200"/>
              <a:t>2015-2020</a:t>
            </a:r>
            <a:r>
              <a:rPr lang="zh-CN" altLang="en-US" sz="1200"/>
              <a:t>中国大数据产业规模及预测（单位：亿元）</a:t>
            </a:r>
          </a:p>
        </p:txBody>
      </p:sp>
      <p:cxnSp>
        <p:nvCxnSpPr>
          <p:cNvPr id="27" name="直接连接符 26">
            <a:extLst>
              <a:ext uri="{FF2B5EF4-FFF2-40B4-BE49-F238E27FC236}">
                <a16:creationId xmlns:a16="http://schemas.microsoft.com/office/drawing/2014/main" id="{8929FADA-721E-4184-8871-EC00FEF85F8C}"/>
              </a:ext>
            </a:extLst>
          </p:cNvPr>
          <p:cNvCxnSpPr/>
          <p:nvPr>
            <p:custDataLst>
              <p:tags r:id="rId5"/>
            </p:custDataLst>
          </p:nvPr>
        </p:nvCxnSpPr>
        <p:spPr bwMode="gray">
          <a:xfrm flipV="1">
            <a:off x="742615" y="5568295"/>
            <a:ext cx="3490912" cy="458788"/>
          </a:xfrm>
          <a:prstGeom prst="line">
            <a:avLst/>
          </a:prstGeom>
          <a:ln w="28575" cap="flat" cmpd="sng" algn="ctr">
            <a:solidFill>
              <a:srgbClr val="808080"/>
            </a:solidFill>
            <a:prstDash val="solid"/>
            <a:miter lim="8000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文本占位符 2">
            <a:extLst>
              <a:ext uri="{FF2B5EF4-FFF2-40B4-BE49-F238E27FC236}">
                <a16:creationId xmlns:a16="http://schemas.microsoft.com/office/drawing/2014/main" id="{65182E4E-D1CD-4452-872A-22D88FC8160C}"/>
              </a:ext>
            </a:extLst>
          </p:cNvPr>
          <p:cNvSpPr>
            <a:spLocks noGrp="1"/>
          </p:cNvSpPr>
          <p:nvPr>
            <p:custDataLst>
              <p:tags r:id="rId6"/>
            </p:custDataLst>
          </p:nvPr>
        </p:nvSpPr>
        <p:spPr bwMode="auto">
          <a:xfrm>
            <a:off x="2258677" y="5695853"/>
            <a:ext cx="458788" cy="204788"/>
          </a:xfrm>
          <a:prstGeom prst="ellipse">
            <a:avLst/>
          </a:prstGeom>
          <a:solidFill>
            <a:schemeClr val="bg1"/>
          </a:solidFill>
          <a:ln w="9525" algn="ctr">
            <a:solidFill>
              <a:srgbClr val="808080"/>
            </a:solidFill>
          </a:ln>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华文楷体" panose="02010600040101010101" pitchFamily="2" charset="-122"/>
                <a:ea typeface="华文楷体" panose="0201060004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华文楷体" panose="02010600040101010101" pitchFamily="2" charset="-122"/>
                <a:ea typeface="华文楷体" panose="0201060004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华文楷体" panose="02010600040101010101" pitchFamily="2" charset="-122"/>
                <a:ea typeface="华文楷体" panose="0201060004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华文楷体" panose="02010600040101010101" pitchFamily="2" charset="-122"/>
                <a:ea typeface="华文楷体" panose="0201060004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华文楷体" panose="02010600040101010101" pitchFamily="2" charset="-122"/>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F0FBF195-3474-4A9A-BD8F-9F526443CDE1}" type="datetime'''''''2''''''''''''''''''''''''''8''''''.''''''''0''''%'''">
              <a:rPr lang="en-US" altLang="en-US" sz="1050" b="1" smtClean="0"/>
              <a:pPr/>
              <a:t>28.0%</a:t>
            </a:fld>
            <a:endParaRPr lang="zh-CN" altLang="en-US" sz="1050" b="1" dirty="0">
              <a:latin typeface="+mn-ea"/>
              <a:ea typeface="+mn-ea"/>
              <a:sym typeface="+mn-ea"/>
            </a:endParaRPr>
          </a:p>
        </p:txBody>
      </p:sp>
      <p:cxnSp>
        <p:nvCxnSpPr>
          <p:cNvPr id="29" name="直接连接符 28">
            <a:extLst>
              <a:ext uri="{FF2B5EF4-FFF2-40B4-BE49-F238E27FC236}">
                <a16:creationId xmlns:a16="http://schemas.microsoft.com/office/drawing/2014/main" id="{06D3D025-56C6-48DF-88C2-323C22E56375}"/>
              </a:ext>
            </a:extLst>
          </p:cNvPr>
          <p:cNvCxnSpPr/>
          <p:nvPr>
            <p:custDataLst>
              <p:tags r:id="rId7"/>
            </p:custDataLst>
          </p:nvPr>
        </p:nvCxnSpPr>
        <p:spPr bwMode="gray">
          <a:xfrm flipV="1">
            <a:off x="5471569" y="5905605"/>
            <a:ext cx="1149350" cy="328613"/>
          </a:xfrm>
          <a:prstGeom prst="line">
            <a:avLst/>
          </a:prstGeom>
          <a:ln w="28575" cap="flat" cmpd="sng" algn="ctr">
            <a:solidFill>
              <a:srgbClr val="808080"/>
            </a:solidFill>
            <a:prstDash val="solid"/>
            <a:miter lim="8000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文本占位符 2">
            <a:extLst>
              <a:ext uri="{FF2B5EF4-FFF2-40B4-BE49-F238E27FC236}">
                <a16:creationId xmlns:a16="http://schemas.microsoft.com/office/drawing/2014/main" id="{5BE138A5-97FE-4DED-B33D-FFE8106C0D5C}"/>
              </a:ext>
            </a:extLst>
          </p:cNvPr>
          <p:cNvSpPr>
            <a:spLocks noGrp="1"/>
          </p:cNvSpPr>
          <p:nvPr>
            <p:custDataLst>
              <p:tags r:id="rId8"/>
            </p:custDataLst>
          </p:nvPr>
        </p:nvSpPr>
        <p:spPr bwMode="auto">
          <a:xfrm>
            <a:off x="6361537" y="6496034"/>
            <a:ext cx="442913" cy="144463"/>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华文楷体" panose="02010600040101010101" pitchFamily="2" charset="-122"/>
                <a:ea typeface="华文楷体" panose="0201060004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华文楷体" panose="02010600040101010101" pitchFamily="2" charset="-122"/>
                <a:ea typeface="华文楷体" panose="0201060004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华文楷体" panose="02010600040101010101" pitchFamily="2" charset="-122"/>
                <a:ea typeface="华文楷体" panose="0201060004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华文楷体" panose="02010600040101010101" pitchFamily="2" charset="-122"/>
                <a:ea typeface="华文楷体" panose="0201060004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华文楷体" panose="02010600040101010101" pitchFamily="2" charset="-122"/>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88E2AE0C-5222-49C6-9155-D3CFF4D7FCE9}" type="datetime'2''0''2''''''''''''''5''''''''''''''''''''''E'''''''''''">
              <a:rPr lang="en-US" altLang="en-US" sz="1050" smtClean="0"/>
              <a:pPr/>
              <a:t>2025E</a:t>
            </a:fld>
            <a:endParaRPr lang="zh-CN" altLang="en-US" sz="1050" dirty="0">
              <a:latin typeface="+mn-ea"/>
              <a:ea typeface="+mn-ea"/>
              <a:sym typeface="+mn-ea"/>
            </a:endParaRPr>
          </a:p>
        </p:txBody>
      </p:sp>
      <p:sp>
        <p:nvSpPr>
          <p:cNvPr id="31" name="文本占位符 2">
            <a:extLst>
              <a:ext uri="{FF2B5EF4-FFF2-40B4-BE49-F238E27FC236}">
                <a16:creationId xmlns:a16="http://schemas.microsoft.com/office/drawing/2014/main" id="{EE37975D-F137-4157-A707-738A4F11421E}"/>
              </a:ext>
            </a:extLst>
          </p:cNvPr>
          <p:cNvSpPr>
            <a:spLocks noGrp="1"/>
          </p:cNvSpPr>
          <p:nvPr>
            <p:custDataLst>
              <p:tags r:id="rId9"/>
            </p:custDataLst>
          </p:nvPr>
        </p:nvSpPr>
        <p:spPr bwMode="auto">
          <a:xfrm>
            <a:off x="5825886" y="5924547"/>
            <a:ext cx="458788" cy="204788"/>
          </a:xfrm>
          <a:prstGeom prst="ellipse">
            <a:avLst/>
          </a:prstGeom>
          <a:solidFill>
            <a:schemeClr val="bg1"/>
          </a:solidFill>
          <a:ln w="9525" algn="ctr">
            <a:solidFill>
              <a:srgbClr val="808080"/>
            </a:solidFill>
          </a:ln>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华文楷体" panose="02010600040101010101" pitchFamily="2" charset="-122"/>
                <a:ea typeface="华文楷体" panose="0201060004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华文楷体" panose="02010600040101010101" pitchFamily="2" charset="-122"/>
                <a:ea typeface="华文楷体" panose="0201060004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华文楷体" panose="02010600040101010101" pitchFamily="2" charset="-122"/>
                <a:ea typeface="华文楷体" panose="0201060004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华文楷体" panose="02010600040101010101" pitchFamily="2" charset="-122"/>
                <a:ea typeface="华文楷体" panose="0201060004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华文楷体" panose="02010600040101010101" pitchFamily="2" charset="-122"/>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962B29BD-24C0-47CD-B649-1A5F3E15C06B}" type="datetime'''3''''''''''0.4''''''''''''''''''''''''''''''''%'''">
              <a:rPr lang="en-US" altLang="en-US" sz="1050" b="1" smtClean="0"/>
              <a:pPr/>
              <a:t>30.4%</a:t>
            </a:fld>
            <a:endParaRPr lang="zh-CN" altLang="en-US" sz="1050" b="1" dirty="0">
              <a:latin typeface="+mn-ea"/>
              <a:ea typeface="+mn-ea"/>
              <a:sym typeface="+mn-ea"/>
            </a:endParaRPr>
          </a:p>
        </p:txBody>
      </p:sp>
      <p:sp>
        <p:nvSpPr>
          <p:cNvPr id="32" name="矩形 31">
            <a:extLst>
              <a:ext uri="{FF2B5EF4-FFF2-40B4-BE49-F238E27FC236}">
                <a16:creationId xmlns:a16="http://schemas.microsoft.com/office/drawing/2014/main" id="{E6910BB5-C1C3-4669-9563-A7941645CF31}"/>
              </a:ext>
            </a:extLst>
          </p:cNvPr>
          <p:cNvSpPr/>
          <p:nvPr/>
        </p:nvSpPr>
        <p:spPr>
          <a:xfrm>
            <a:off x="5245970" y="5449892"/>
            <a:ext cx="1736578" cy="461665"/>
          </a:xfrm>
          <a:prstGeom prst="rect">
            <a:avLst/>
          </a:prstGeom>
        </p:spPr>
        <p:txBody>
          <a:bodyPr wrap="square">
            <a:spAutoFit/>
          </a:bodyPr>
          <a:lstStyle/>
          <a:p>
            <a:pPr algn="ctr"/>
            <a:r>
              <a:rPr lang="zh-CN" altLang="en-US" sz="1200"/>
              <a:t>中国的数据生产量（单位：</a:t>
            </a:r>
            <a:r>
              <a:rPr lang="en-US" altLang="zh-CN" sz="1200"/>
              <a:t>ZB</a:t>
            </a:r>
            <a:r>
              <a:rPr lang="zh-CN" altLang="en-US" sz="1200"/>
              <a:t>）</a:t>
            </a:r>
          </a:p>
        </p:txBody>
      </p:sp>
      <p:sp>
        <p:nvSpPr>
          <p:cNvPr id="33" name="矩形 32">
            <a:extLst>
              <a:ext uri="{FF2B5EF4-FFF2-40B4-BE49-F238E27FC236}">
                <a16:creationId xmlns:a16="http://schemas.microsoft.com/office/drawing/2014/main" id="{5CD713C9-8645-4DA6-8DE5-A43592365D91}"/>
              </a:ext>
            </a:extLst>
          </p:cNvPr>
          <p:cNvSpPr/>
          <p:nvPr/>
        </p:nvSpPr>
        <p:spPr>
          <a:xfrm>
            <a:off x="6672994" y="5434613"/>
            <a:ext cx="2610596" cy="1184940"/>
          </a:xfrm>
          <a:prstGeom prst="rect">
            <a:avLst/>
          </a:prstGeom>
        </p:spPr>
        <p:txBody>
          <a:bodyPr wrap="square">
            <a:spAutoFit/>
          </a:bodyPr>
          <a:lstStyle/>
          <a:p>
            <a:pPr marL="628650" lvl="1" indent="-171450">
              <a:spcAft>
                <a:spcPts val="600"/>
              </a:spcAft>
              <a:buFont typeface="Arial" panose="020B0604020202020204" pitchFamily="34" charset="0"/>
              <a:buChar char="─"/>
            </a:pPr>
            <a:r>
              <a:rPr lang="zh-CN" altLang="en-US" sz="1100" b="1">
                <a:cs typeface="+mn-ea"/>
              </a:rPr>
              <a:t>数据确权</a:t>
            </a:r>
            <a:r>
              <a:rPr lang="zh-CN" altLang="en-US" sz="1100">
                <a:cs typeface="+mn-ea"/>
              </a:rPr>
              <a:t>：作为数据进入交易市场的入门券，将随着数据不断生产</a:t>
            </a:r>
            <a:r>
              <a:rPr lang="zh-CN" altLang="en-US" sz="1100" b="1">
                <a:solidFill>
                  <a:srgbClr val="ED5408"/>
                </a:solidFill>
                <a:cs typeface="+mn-ea"/>
              </a:rPr>
              <a:t>进入万亿级规模</a:t>
            </a:r>
            <a:endParaRPr lang="en-US" altLang="zh-CN" sz="1100" b="1">
              <a:solidFill>
                <a:srgbClr val="ED5408"/>
              </a:solidFill>
              <a:cs typeface="+mn-ea"/>
            </a:endParaRPr>
          </a:p>
          <a:p>
            <a:pPr marL="628650" lvl="1" indent="-171450">
              <a:spcAft>
                <a:spcPts val="600"/>
              </a:spcAft>
              <a:buFont typeface="Arial" panose="020B0604020202020204" pitchFamily="34" charset="0"/>
              <a:buChar char="─"/>
            </a:pPr>
            <a:r>
              <a:rPr lang="zh-CN" altLang="en-US" sz="1100" b="1">
                <a:cs typeface="+mn-ea"/>
              </a:rPr>
              <a:t>数据鉴权</a:t>
            </a:r>
            <a:r>
              <a:rPr lang="zh-CN" altLang="en-US" sz="1100">
                <a:cs typeface="+mn-ea"/>
              </a:rPr>
              <a:t>：对每次数据增值进行鉴权，其市场规模也将同步</a:t>
            </a:r>
            <a:r>
              <a:rPr lang="zh-CN" altLang="en-US" sz="1100" b="1">
                <a:solidFill>
                  <a:srgbClr val="ED5408"/>
                </a:solidFill>
                <a:cs typeface="+mn-ea"/>
              </a:rPr>
              <a:t>达到万亿量级</a:t>
            </a:r>
            <a:endParaRPr lang="en-US" altLang="zh-CN" sz="1100" b="1">
              <a:solidFill>
                <a:srgbClr val="ED5408"/>
              </a:solidFill>
              <a:cs typeface="+mn-ea"/>
            </a:endParaRPr>
          </a:p>
        </p:txBody>
      </p:sp>
      <p:sp>
        <p:nvSpPr>
          <p:cNvPr id="34" name="文本占位符 2">
            <a:extLst>
              <a:ext uri="{FF2B5EF4-FFF2-40B4-BE49-F238E27FC236}">
                <a16:creationId xmlns:a16="http://schemas.microsoft.com/office/drawing/2014/main" id="{66620953-9023-4C11-80FD-8E1C7724267D}"/>
              </a:ext>
            </a:extLst>
          </p:cNvPr>
          <p:cNvSpPr>
            <a:spLocks noGrp="1"/>
          </p:cNvSpPr>
          <p:nvPr>
            <p:custDataLst>
              <p:tags r:id="rId10"/>
            </p:custDataLst>
          </p:nvPr>
        </p:nvSpPr>
        <p:spPr bwMode="auto">
          <a:xfrm>
            <a:off x="5388510" y="6483752"/>
            <a:ext cx="437376" cy="143722"/>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华文楷体" panose="02010600040101010101" pitchFamily="2" charset="-122"/>
                <a:ea typeface="华文楷体" panose="0201060004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华文楷体" panose="02010600040101010101" pitchFamily="2" charset="-122"/>
                <a:ea typeface="华文楷体" panose="0201060004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华文楷体" panose="02010600040101010101" pitchFamily="2" charset="-122"/>
                <a:ea typeface="华文楷体" panose="0201060004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华文楷体" panose="02010600040101010101" pitchFamily="2" charset="-122"/>
                <a:ea typeface="华文楷体" panose="0201060004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华文楷体" panose="02010600040101010101" pitchFamily="2" charset="-122"/>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39C5AF48-FC65-46E3-A940-1E0BE60F605B}" type="datetime'''''''''''''''''2''''0''''''''''''''''''1''''8'''''''''''''">
              <a:rPr lang="zh-CN" altLang="en-US" sz="1050" smtClean="0"/>
              <a:pPr/>
              <a:t>2018</a:t>
            </a:fld>
            <a:endParaRPr lang="zh-CN" altLang="en-US" sz="1050" dirty="0">
              <a:latin typeface="+mn-ea"/>
              <a:ea typeface="+mn-ea"/>
              <a:sym typeface="+mn-ea"/>
            </a:endParaRPr>
          </a:p>
        </p:txBody>
      </p:sp>
      <p:graphicFrame>
        <p:nvGraphicFramePr>
          <p:cNvPr id="35" name="Chart 3">
            <a:extLst>
              <a:ext uri="{FF2B5EF4-FFF2-40B4-BE49-F238E27FC236}">
                <a16:creationId xmlns:a16="http://schemas.microsoft.com/office/drawing/2014/main" id="{BBB69976-B662-4CB3-9663-2B46201207E3}"/>
              </a:ext>
            </a:extLst>
          </p:cNvPr>
          <p:cNvGraphicFramePr/>
          <p:nvPr>
            <p:custDataLst>
              <p:tags r:id="rId11"/>
            </p:custDataLst>
          </p:nvPr>
        </p:nvGraphicFramePr>
        <p:xfrm>
          <a:off x="5072318" y="6019989"/>
          <a:ext cx="2083883" cy="480345"/>
        </p:xfrm>
        <a:graphic>
          <a:graphicData uri="http://schemas.openxmlformats.org/drawingml/2006/chart">
            <c:chart xmlns:c="http://schemas.openxmlformats.org/drawingml/2006/chart" xmlns:r="http://schemas.openxmlformats.org/officeDocument/2006/relationships" r:id="rId23"/>
          </a:graphicData>
        </a:graphic>
      </p:graphicFrame>
      <p:sp>
        <p:nvSpPr>
          <p:cNvPr id="36" name="文本占位符 2">
            <a:extLst>
              <a:ext uri="{FF2B5EF4-FFF2-40B4-BE49-F238E27FC236}">
                <a16:creationId xmlns:a16="http://schemas.microsoft.com/office/drawing/2014/main" id="{407FC3C6-D0B7-4EB2-B1C4-9889F63B50C7}"/>
              </a:ext>
            </a:extLst>
          </p:cNvPr>
          <p:cNvSpPr>
            <a:spLocks noGrp="1"/>
          </p:cNvSpPr>
          <p:nvPr>
            <p:custDataLst>
              <p:tags r:id="rId12"/>
            </p:custDataLst>
          </p:nvPr>
        </p:nvSpPr>
        <p:spPr bwMode="auto">
          <a:xfrm>
            <a:off x="3435328" y="6460673"/>
            <a:ext cx="260350" cy="144463"/>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华文楷体" panose="02010600040101010101" pitchFamily="2" charset="-122"/>
                <a:ea typeface="华文楷体" panose="0201060004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华文楷体" panose="02010600040101010101" pitchFamily="2" charset="-122"/>
                <a:ea typeface="华文楷体" panose="0201060004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华文楷体" panose="02010600040101010101" pitchFamily="2" charset="-122"/>
                <a:ea typeface="华文楷体" panose="0201060004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华文楷体" panose="02010600040101010101" pitchFamily="2" charset="-122"/>
                <a:ea typeface="华文楷体" panose="0201060004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华文楷体" panose="02010600040101010101" pitchFamily="2" charset="-122"/>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35DB6BB7-8EB3-4A7F-A91C-5039BD914607}" type="datetime'''''''''''''''2''''''''''''''''0''''1''9'''''''''''''''''''">
              <a:rPr lang="zh-CN" altLang="en-US" sz="1050" smtClean="0"/>
              <a:pPr/>
              <a:t>2019</a:t>
            </a:fld>
            <a:endParaRPr lang="zh-CN" altLang="en-US" sz="1050" dirty="0">
              <a:latin typeface="+mn-ea"/>
              <a:ea typeface="+mn-ea"/>
              <a:sym typeface="+mn-ea"/>
            </a:endParaRPr>
          </a:p>
        </p:txBody>
      </p:sp>
      <p:sp>
        <p:nvSpPr>
          <p:cNvPr id="37" name="文本占位符 2">
            <a:extLst>
              <a:ext uri="{FF2B5EF4-FFF2-40B4-BE49-F238E27FC236}">
                <a16:creationId xmlns:a16="http://schemas.microsoft.com/office/drawing/2014/main" id="{AD3A6854-A48C-43CF-894C-FBDA60C561D4}"/>
              </a:ext>
            </a:extLst>
          </p:cNvPr>
          <p:cNvSpPr>
            <a:spLocks noGrp="1"/>
          </p:cNvSpPr>
          <p:nvPr>
            <p:custDataLst>
              <p:tags r:id="rId13"/>
            </p:custDataLst>
          </p:nvPr>
        </p:nvSpPr>
        <p:spPr bwMode="auto">
          <a:xfrm>
            <a:off x="642916" y="6460673"/>
            <a:ext cx="260350" cy="144463"/>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华文楷体" panose="02010600040101010101" pitchFamily="2" charset="-122"/>
                <a:ea typeface="华文楷体" panose="0201060004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华文楷体" panose="02010600040101010101" pitchFamily="2" charset="-122"/>
                <a:ea typeface="华文楷体" panose="0201060004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华文楷体" panose="02010600040101010101" pitchFamily="2" charset="-122"/>
                <a:ea typeface="华文楷体" panose="0201060004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华文楷体" panose="02010600040101010101" pitchFamily="2" charset="-122"/>
                <a:ea typeface="华文楷体" panose="0201060004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华文楷体" panose="02010600040101010101" pitchFamily="2" charset="-122"/>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613CA855-FE1F-4471-BAA1-4D1F14ECE059}" type="datetime'''2''''0''''''''1''''''''''5'''''''''''''''''''''''''''">
              <a:rPr lang="zh-CN" altLang="en-US" sz="1050" smtClean="0"/>
              <a:pPr/>
              <a:t>2015</a:t>
            </a:fld>
            <a:endParaRPr lang="zh-CN" altLang="en-US" sz="1050" dirty="0">
              <a:latin typeface="+mn-ea"/>
              <a:ea typeface="+mn-ea"/>
              <a:sym typeface="+mn-ea"/>
            </a:endParaRPr>
          </a:p>
        </p:txBody>
      </p:sp>
      <p:sp>
        <p:nvSpPr>
          <p:cNvPr id="38" name="文本占位符 2">
            <a:extLst>
              <a:ext uri="{FF2B5EF4-FFF2-40B4-BE49-F238E27FC236}">
                <a16:creationId xmlns:a16="http://schemas.microsoft.com/office/drawing/2014/main" id="{15E96156-0999-44D9-8796-AFD9DBAFAD35}"/>
              </a:ext>
            </a:extLst>
          </p:cNvPr>
          <p:cNvSpPr>
            <a:spLocks noGrp="1"/>
          </p:cNvSpPr>
          <p:nvPr>
            <p:custDataLst>
              <p:tags r:id="rId14"/>
            </p:custDataLst>
          </p:nvPr>
        </p:nvSpPr>
        <p:spPr bwMode="auto">
          <a:xfrm>
            <a:off x="2039916" y="6460673"/>
            <a:ext cx="260350" cy="144463"/>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华文楷体" panose="02010600040101010101" pitchFamily="2" charset="-122"/>
                <a:ea typeface="华文楷体" panose="0201060004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华文楷体" panose="02010600040101010101" pitchFamily="2" charset="-122"/>
                <a:ea typeface="华文楷体" panose="0201060004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华文楷体" panose="02010600040101010101" pitchFamily="2" charset="-122"/>
                <a:ea typeface="华文楷体" panose="0201060004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华文楷体" panose="02010600040101010101" pitchFamily="2" charset="-122"/>
                <a:ea typeface="华文楷体" panose="0201060004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华文楷体" panose="02010600040101010101" pitchFamily="2" charset="-122"/>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C54B57F4-DD14-4C2A-A350-551706030921}" type="datetime'''''''''''''''2''0''''''''''''1''''''''7'">
              <a:rPr lang="zh-CN" altLang="en-US" sz="1050" smtClean="0"/>
              <a:pPr/>
              <a:t>2017</a:t>
            </a:fld>
            <a:endParaRPr lang="zh-CN" altLang="en-US" sz="1050" dirty="0">
              <a:latin typeface="+mn-ea"/>
              <a:ea typeface="+mn-ea"/>
              <a:sym typeface="+mn-ea"/>
            </a:endParaRPr>
          </a:p>
        </p:txBody>
      </p:sp>
      <p:sp>
        <p:nvSpPr>
          <p:cNvPr id="39" name="文本占位符 2">
            <a:extLst>
              <a:ext uri="{FF2B5EF4-FFF2-40B4-BE49-F238E27FC236}">
                <a16:creationId xmlns:a16="http://schemas.microsoft.com/office/drawing/2014/main" id="{781D25F2-54F5-4D1E-877B-F8242DF8857A}"/>
              </a:ext>
            </a:extLst>
          </p:cNvPr>
          <p:cNvSpPr>
            <a:spLocks noGrp="1"/>
          </p:cNvSpPr>
          <p:nvPr>
            <p:custDataLst>
              <p:tags r:id="rId15"/>
            </p:custDataLst>
          </p:nvPr>
        </p:nvSpPr>
        <p:spPr bwMode="auto">
          <a:xfrm>
            <a:off x="1341416" y="6460673"/>
            <a:ext cx="260350" cy="144463"/>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华文楷体" panose="02010600040101010101" pitchFamily="2" charset="-122"/>
                <a:ea typeface="华文楷体" panose="0201060004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华文楷体" panose="02010600040101010101" pitchFamily="2" charset="-122"/>
                <a:ea typeface="华文楷体" panose="0201060004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华文楷体" panose="02010600040101010101" pitchFamily="2" charset="-122"/>
                <a:ea typeface="华文楷体" panose="0201060004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华文楷体" panose="02010600040101010101" pitchFamily="2" charset="-122"/>
                <a:ea typeface="华文楷体" panose="0201060004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华文楷体" panose="02010600040101010101" pitchFamily="2" charset="-122"/>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A8956E79-A8BB-48C7-A9FE-2CF71F89BFF2}" type="datetime'2''01''''6'''''''''''''''''''''''''''''''''''''''''''''''">
              <a:rPr lang="zh-CN" altLang="en-US" sz="1050" smtClean="0"/>
              <a:pPr/>
              <a:t>2016</a:t>
            </a:fld>
            <a:endParaRPr lang="zh-CN" altLang="en-US" sz="1050" dirty="0">
              <a:latin typeface="+mn-ea"/>
              <a:ea typeface="+mn-ea"/>
              <a:sym typeface="+mn-ea"/>
            </a:endParaRPr>
          </a:p>
        </p:txBody>
      </p:sp>
      <p:sp>
        <p:nvSpPr>
          <p:cNvPr id="40" name="文本占位符 2">
            <a:extLst>
              <a:ext uri="{FF2B5EF4-FFF2-40B4-BE49-F238E27FC236}">
                <a16:creationId xmlns:a16="http://schemas.microsoft.com/office/drawing/2014/main" id="{1D5D538E-9E1E-49F2-BAF1-9E5C38EFB1D1}"/>
              </a:ext>
            </a:extLst>
          </p:cNvPr>
          <p:cNvSpPr>
            <a:spLocks noGrp="1"/>
          </p:cNvSpPr>
          <p:nvPr>
            <p:custDataLst>
              <p:tags r:id="rId16"/>
            </p:custDataLst>
          </p:nvPr>
        </p:nvSpPr>
        <p:spPr bwMode="auto">
          <a:xfrm>
            <a:off x="2738416" y="6460673"/>
            <a:ext cx="260350" cy="144463"/>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华文楷体" panose="02010600040101010101" pitchFamily="2" charset="-122"/>
                <a:ea typeface="华文楷体" panose="0201060004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华文楷体" panose="02010600040101010101" pitchFamily="2" charset="-122"/>
                <a:ea typeface="华文楷体" panose="0201060004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华文楷体" panose="02010600040101010101" pitchFamily="2" charset="-122"/>
                <a:ea typeface="华文楷体" panose="0201060004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华文楷体" panose="02010600040101010101" pitchFamily="2" charset="-122"/>
                <a:ea typeface="华文楷体" panose="0201060004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华文楷体" panose="02010600040101010101" pitchFamily="2" charset="-122"/>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3364B191-08D6-4D3C-A5AD-A3BE13C8802D}" type="datetime'''''2''0''1''''''''''''''''''''''8'''''''''">
              <a:rPr lang="zh-CN" altLang="en-US" sz="1050" smtClean="0"/>
              <a:pPr/>
              <a:t>2018</a:t>
            </a:fld>
            <a:endParaRPr lang="zh-CN" altLang="en-US" sz="1050" dirty="0">
              <a:latin typeface="+mn-ea"/>
              <a:ea typeface="+mn-ea"/>
              <a:sym typeface="+mn-ea"/>
            </a:endParaRPr>
          </a:p>
        </p:txBody>
      </p:sp>
      <p:sp>
        <p:nvSpPr>
          <p:cNvPr id="41" name="文本占位符 2">
            <a:extLst>
              <a:ext uri="{FF2B5EF4-FFF2-40B4-BE49-F238E27FC236}">
                <a16:creationId xmlns:a16="http://schemas.microsoft.com/office/drawing/2014/main" id="{7258A3B7-C486-412F-9C69-284FB97C1B33}"/>
              </a:ext>
            </a:extLst>
          </p:cNvPr>
          <p:cNvSpPr>
            <a:spLocks noGrp="1"/>
          </p:cNvSpPr>
          <p:nvPr>
            <p:custDataLst>
              <p:tags r:id="rId17"/>
            </p:custDataLst>
          </p:nvPr>
        </p:nvSpPr>
        <p:spPr bwMode="auto">
          <a:xfrm>
            <a:off x="4090966" y="6460673"/>
            <a:ext cx="347663" cy="144463"/>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华文楷体" panose="02010600040101010101" pitchFamily="2" charset="-122"/>
                <a:ea typeface="华文楷体" panose="0201060004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华文楷体" panose="02010600040101010101" pitchFamily="2" charset="-122"/>
                <a:ea typeface="华文楷体" panose="0201060004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华文楷体" panose="02010600040101010101" pitchFamily="2" charset="-122"/>
                <a:ea typeface="华文楷体" panose="0201060004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华文楷体" panose="02010600040101010101" pitchFamily="2" charset="-122"/>
                <a:ea typeface="华文楷体" panose="0201060004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华文楷体" panose="02010600040101010101" pitchFamily="2" charset="-122"/>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B52AB9DB-AE18-418D-91A0-5135D41C5989}" type="datetime'''''''''''''''''''''2''''''''''''02''''''0''''E'''''''''''''''">
              <a:rPr lang="en-US" altLang="en-US" sz="1050" smtClean="0"/>
              <a:pPr/>
              <a:t>2020E</a:t>
            </a:fld>
            <a:endParaRPr lang="zh-CN" altLang="en-US" sz="1050" dirty="0">
              <a:latin typeface="+mn-ea"/>
              <a:ea typeface="+mn-ea"/>
              <a:sym typeface="+mn-ea"/>
            </a:endParaRPr>
          </a:p>
        </p:txBody>
      </p:sp>
    </p:spTree>
    <p:extLst>
      <p:ext uri="{BB962C8B-B14F-4D97-AF65-F5344CB8AC3E}">
        <p14:creationId xmlns:p14="http://schemas.microsoft.com/office/powerpoint/2010/main" val="13361726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zh-CN"/>
              <a:t>全同态资质</a:t>
            </a:r>
            <a:r>
              <a:rPr lang="zh-CN" altLang="en-US"/>
              <a:t>：获得多项国家发明专利和国际发明专利</a:t>
            </a:r>
          </a:p>
        </p:txBody>
      </p:sp>
      <p:sp>
        <p:nvSpPr>
          <p:cNvPr id="2" name="矩形 1"/>
          <p:cNvSpPr/>
          <p:nvPr/>
        </p:nvSpPr>
        <p:spPr>
          <a:xfrm>
            <a:off x="490438" y="1916170"/>
            <a:ext cx="6712467" cy="3416320"/>
          </a:xfrm>
          <a:prstGeom prst="rect">
            <a:avLst/>
          </a:prstGeom>
        </p:spPr>
        <p:txBody>
          <a:bodyPr wrap="square">
            <a:spAutoFit/>
          </a:bodyPr>
          <a:lstStyle/>
          <a:p>
            <a:pPr algn="just">
              <a:spcAft>
                <a:spcPts val="0"/>
              </a:spcAft>
            </a:pPr>
            <a:r>
              <a:rPr lang="zh-CN" altLang="zh-CN" b="1">
                <a:latin typeface="Arial" panose="020B0604020202020204" pitchFamily="34" charset="0"/>
                <a:cs typeface="宋体" panose="02010600030101010101" pitchFamily="2" charset="-122"/>
              </a:rPr>
              <a:t>国家发明专利：</a:t>
            </a:r>
            <a:endParaRPr lang="zh-CN" altLang="zh-CN">
              <a:latin typeface="Arial" panose="020B0604020202020204" pitchFamily="34" charset="0"/>
              <a:cs typeface="宋体" panose="02010600030101010101" pitchFamily="2" charset="-122"/>
            </a:endParaRPr>
          </a:p>
          <a:p>
            <a:pPr marL="285750" indent="-285750" algn="just">
              <a:spcAft>
                <a:spcPts val="0"/>
              </a:spcAft>
              <a:buFont typeface="Wingdings" panose="05000000000000000000" pitchFamily="2" charset="2"/>
              <a:buChar char="ü"/>
            </a:pPr>
            <a:r>
              <a:rPr lang="en-US" altLang="zh-CN">
                <a:latin typeface="Arial" panose="020B0604020202020204" pitchFamily="34" charset="0"/>
                <a:cs typeface="宋体" panose="02010600030101010101" pitchFamily="2" charset="-122"/>
              </a:rPr>
              <a:t>2012</a:t>
            </a:r>
            <a:r>
              <a:rPr lang="zh-CN" altLang="zh-CN">
                <a:latin typeface="Arial" panose="020B0604020202020204" pitchFamily="34" charset="0"/>
                <a:cs typeface="宋体" panose="02010600030101010101" pitchFamily="2" charset="-122"/>
              </a:rPr>
              <a:t>年</a:t>
            </a:r>
            <a:r>
              <a:rPr lang="en-US" altLang="zh-CN">
                <a:latin typeface="Arial" panose="020B0604020202020204" pitchFamily="34" charset="0"/>
                <a:cs typeface="宋体" panose="02010600030101010101" pitchFamily="2" charset="-122"/>
              </a:rPr>
              <a:t>5</a:t>
            </a:r>
            <a:r>
              <a:rPr lang="zh-CN" altLang="zh-CN">
                <a:latin typeface="Arial" panose="020B0604020202020204" pitchFamily="34" charset="0"/>
                <a:cs typeface="宋体" panose="02010600030101010101" pitchFamily="2" charset="-122"/>
              </a:rPr>
              <a:t>月</a:t>
            </a:r>
            <a:r>
              <a:rPr lang="en-US" altLang="zh-CN">
                <a:latin typeface="Arial" panose="020B0604020202020204" pitchFamily="34" charset="0"/>
                <a:cs typeface="宋体" panose="02010600030101010101" pitchFamily="2" charset="-122"/>
              </a:rPr>
              <a:t>16</a:t>
            </a:r>
            <a:r>
              <a:rPr lang="zh-CN" altLang="zh-CN">
                <a:latin typeface="Arial" panose="020B0604020202020204" pitchFamily="34" charset="0"/>
                <a:cs typeface="宋体" panose="02010600030101010101" pitchFamily="2" charset="-122"/>
              </a:rPr>
              <a:t>日：《一种全同态加密芯片的接口》</a:t>
            </a:r>
          </a:p>
          <a:p>
            <a:pPr marL="285750" indent="-285750" algn="just">
              <a:spcAft>
                <a:spcPts val="0"/>
              </a:spcAft>
              <a:buFont typeface="Wingdings" panose="05000000000000000000" pitchFamily="2" charset="2"/>
              <a:buChar char="ü"/>
            </a:pPr>
            <a:r>
              <a:rPr lang="en-US" altLang="zh-CN">
                <a:latin typeface="Arial" panose="020B0604020202020204" pitchFamily="34" charset="0"/>
                <a:cs typeface="宋体" panose="02010600030101010101" pitchFamily="2" charset="-122"/>
              </a:rPr>
              <a:t>2013</a:t>
            </a:r>
            <a:r>
              <a:rPr lang="zh-CN" altLang="zh-CN">
                <a:latin typeface="Arial" panose="020B0604020202020204" pitchFamily="34" charset="0"/>
                <a:cs typeface="宋体" panose="02010600030101010101" pitchFamily="2" charset="-122"/>
              </a:rPr>
              <a:t>年</a:t>
            </a:r>
            <a:r>
              <a:rPr lang="en-US" altLang="zh-CN">
                <a:latin typeface="Arial" panose="020B0604020202020204" pitchFamily="34" charset="0"/>
                <a:cs typeface="宋体" panose="02010600030101010101" pitchFamily="2" charset="-122"/>
              </a:rPr>
              <a:t>4</a:t>
            </a:r>
            <a:r>
              <a:rPr lang="zh-CN" altLang="zh-CN">
                <a:latin typeface="Arial" panose="020B0604020202020204" pitchFamily="34" charset="0"/>
                <a:cs typeface="宋体" panose="02010600030101010101" pitchFamily="2" charset="-122"/>
              </a:rPr>
              <a:t>月</a:t>
            </a:r>
            <a:r>
              <a:rPr lang="en-US" altLang="zh-CN">
                <a:latin typeface="Arial" panose="020B0604020202020204" pitchFamily="34" charset="0"/>
                <a:cs typeface="宋体" panose="02010600030101010101" pitchFamily="2" charset="-122"/>
              </a:rPr>
              <a:t>19</a:t>
            </a:r>
            <a:r>
              <a:rPr lang="zh-CN" altLang="zh-CN">
                <a:latin typeface="Arial" panose="020B0604020202020204" pitchFamily="34" charset="0"/>
                <a:cs typeface="宋体" panose="02010600030101010101" pitchFamily="2" charset="-122"/>
              </a:rPr>
              <a:t>日：《一种全同态加密装置》</a:t>
            </a:r>
          </a:p>
          <a:p>
            <a:pPr marL="285750" indent="-285750" algn="just">
              <a:spcAft>
                <a:spcPts val="0"/>
              </a:spcAft>
              <a:buFont typeface="Wingdings" panose="05000000000000000000" pitchFamily="2" charset="2"/>
              <a:buChar char="ü"/>
            </a:pPr>
            <a:r>
              <a:rPr lang="en-US" altLang="zh-CN">
                <a:latin typeface="Arial" panose="020B0604020202020204" pitchFamily="34" charset="0"/>
                <a:cs typeface="宋体" panose="02010600030101010101" pitchFamily="2" charset="-122"/>
              </a:rPr>
              <a:t>2016</a:t>
            </a:r>
            <a:r>
              <a:rPr lang="zh-CN" altLang="zh-CN">
                <a:latin typeface="Arial" panose="020B0604020202020204" pitchFamily="34" charset="0"/>
                <a:cs typeface="宋体" panose="02010600030101010101" pitchFamily="2" charset="-122"/>
              </a:rPr>
              <a:t>年</a:t>
            </a:r>
            <a:r>
              <a:rPr lang="en-US" altLang="zh-CN">
                <a:latin typeface="Arial" panose="020B0604020202020204" pitchFamily="34" charset="0"/>
                <a:cs typeface="宋体" panose="02010600030101010101" pitchFamily="2" charset="-122"/>
              </a:rPr>
              <a:t>12</a:t>
            </a:r>
            <a:r>
              <a:rPr lang="zh-CN" altLang="zh-CN">
                <a:latin typeface="Arial" panose="020B0604020202020204" pitchFamily="34" charset="0"/>
                <a:cs typeface="宋体" panose="02010600030101010101" pitchFamily="2" charset="-122"/>
              </a:rPr>
              <a:t>月</a:t>
            </a:r>
            <a:r>
              <a:rPr lang="en-US" altLang="zh-CN">
                <a:latin typeface="Arial" panose="020B0604020202020204" pitchFamily="34" charset="0"/>
                <a:cs typeface="宋体" panose="02010600030101010101" pitchFamily="2" charset="-122"/>
              </a:rPr>
              <a:t>13</a:t>
            </a:r>
            <a:r>
              <a:rPr lang="zh-CN" altLang="zh-CN">
                <a:latin typeface="Arial" panose="020B0604020202020204" pitchFamily="34" charset="0"/>
                <a:cs typeface="宋体" panose="02010600030101010101" pitchFamily="2" charset="-122"/>
              </a:rPr>
              <a:t>日：《一种基于模运算的全同态加密处理方法》</a:t>
            </a:r>
          </a:p>
          <a:p>
            <a:pPr marL="285750" indent="-285750" algn="just">
              <a:spcAft>
                <a:spcPts val="0"/>
              </a:spcAft>
              <a:buFont typeface="Wingdings" panose="05000000000000000000" pitchFamily="2" charset="2"/>
              <a:buChar char="ü"/>
            </a:pPr>
            <a:r>
              <a:rPr lang="en-US" altLang="zh-CN">
                <a:latin typeface="Arial" panose="020B0604020202020204" pitchFamily="34" charset="0"/>
                <a:cs typeface="宋体" panose="02010600030101010101" pitchFamily="2" charset="-122"/>
              </a:rPr>
              <a:t>2017</a:t>
            </a:r>
            <a:r>
              <a:rPr lang="zh-CN" altLang="zh-CN">
                <a:latin typeface="Arial" panose="020B0604020202020204" pitchFamily="34" charset="0"/>
                <a:cs typeface="宋体" panose="02010600030101010101" pitchFamily="2" charset="-122"/>
              </a:rPr>
              <a:t>年</a:t>
            </a:r>
            <a:r>
              <a:rPr lang="en-US" altLang="zh-CN">
                <a:latin typeface="Arial" panose="020B0604020202020204" pitchFamily="34" charset="0"/>
                <a:cs typeface="宋体" panose="02010600030101010101" pitchFamily="2" charset="-122"/>
              </a:rPr>
              <a:t>5</a:t>
            </a:r>
            <a:r>
              <a:rPr lang="zh-CN" altLang="zh-CN">
                <a:latin typeface="Arial" panose="020B0604020202020204" pitchFamily="34" charset="0"/>
                <a:cs typeface="宋体" panose="02010600030101010101" pitchFamily="2" charset="-122"/>
              </a:rPr>
              <a:t>月</a:t>
            </a:r>
            <a:r>
              <a:rPr lang="en-US" altLang="zh-CN">
                <a:latin typeface="Arial" panose="020B0604020202020204" pitchFamily="34" charset="0"/>
                <a:cs typeface="宋体" panose="02010600030101010101" pitchFamily="2" charset="-122"/>
              </a:rPr>
              <a:t>9</a:t>
            </a:r>
            <a:r>
              <a:rPr lang="zh-CN" altLang="zh-CN">
                <a:latin typeface="Arial" panose="020B0604020202020204" pitchFamily="34" charset="0"/>
                <a:cs typeface="宋体" panose="02010600030101010101" pitchFamily="2" charset="-122"/>
              </a:rPr>
              <a:t>日：《一种全同态加密的密文查询方法和系统》</a:t>
            </a:r>
          </a:p>
          <a:p>
            <a:pPr algn="just">
              <a:spcAft>
                <a:spcPts val="0"/>
              </a:spcAft>
            </a:pPr>
            <a:r>
              <a:rPr lang="zh-CN" altLang="zh-CN" b="1">
                <a:latin typeface="Arial" panose="020B0604020202020204" pitchFamily="34" charset="0"/>
                <a:cs typeface="宋体" panose="02010600030101010101" pitchFamily="2" charset="-122"/>
              </a:rPr>
              <a:t>国际发明专利：</a:t>
            </a:r>
            <a:endParaRPr lang="zh-CN" altLang="zh-CN">
              <a:latin typeface="Arial" panose="020B0604020202020204" pitchFamily="34" charset="0"/>
              <a:cs typeface="宋体" panose="02010600030101010101" pitchFamily="2" charset="-122"/>
            </a:endParaRPr>
          </a:p>
          <a:p>
            <a:pPr marL="285750" indent="-285750" algn="just">
              <a:spcAft>
                <a:spcPts val="0"/>
              </a:spcAft>
              <a:buFont typeface="Wingdings" panose="05000000000000000000" pitchFamily="2" charset="2"/>
              <a:buChar char="ü"/>
            </a:pPr>
            <a:r>
              <a:rPr lang="en-US" altLang="zh-CN">
                <a:latin typeface="Arial" panose="020B0604020202020204" pitchFamily="34" charset="0"/>
                <a:cs typeface="宋体" panose="02010600030101010101" pitchFamily="2" charset="-122"/>
              </a:rPr>
              <a:t>2017</a:t>
            </a:r>
            <a:r>
              <a:rPr lang="zh-CN" altLang="zh-CN">
                <a:latin typeface="Arial" panose="020B0604020202020204" pitchFamily="34" charset="0"/>
                <a:cs typeface="宋体" panose="02010600030101010101" pitchFamily="2" charset="-122"/>
              </a:rPr>
              <a:t>年</a:t>
            </a:r>
            <a:r>
              <a:rPr lang="en-US" altLang="zh-CN">
                <a:latin typeface="Arial" panose="020B0604020202020204" pitchFamily="34" charset="0"/>
                <a:cs typeface="宋体" panose="02010600030101010101" pitchFamily="2" charset="-122"/>
              </a:rPr>
              <a:t>11</a:t>
            </a:r>
            <a:r>
              <a:rPr lang="zh-CN" altLang="zh-CN">
                <a:latin typeface="Arial" panose="020B0604020202020204" pitchFamily="34" charset="0"/>
                <a:cs typeface="宋体" panose="02010600030101010101" pitchFamily="2" charset="-122"/>
              </a:rPr>
              <a:t>月</a:t>
            </a:r>
            <a:r>
              <a:rPr lang="en-US" altLang="zh-CN">
                <a:latin typeface="Arial" panose="020B0604020202020204" pitchFamily="34" charset="0"/>
                <a:cs typeface="宋体" panose="02010600030101010101" pitchFamily="2" charset="-122"/>
              </a:rPr>
              <a:t>23</a:t>
            </a:r>
            <a:r>
              <a:rPr lang="zh-CN" altLang="zh-CN">
                <a:latin typeface="Arial" panose="020B0604020202020204" pitchFamily="34" charset="0"/>
                <a:cs typeface="宋体" panose="02010600030101010101" pitchFamily="2" charset="-122"/>
              </a:rPr>
              <a:t>日</a:t>
            </a:r>
            <a:r>
              <a:rPr lang="zh-CN" altLang="en-US">
                <a:latin typeface="Arial" panose="020B0604020202020204" pitchFamily="34" charset="0"/>
                <a:cs typeface="宋体" panose="02010600030101010101" pitchFamily="2" charset="-122"/>
              </a:rPr>
              <a:t>：</a:t>
            </a:r>
            <a:r>
              <a:rPr lang="zh-CN" altLang="zh-CN">
                <a:latin typeface="Arial" panose="020B0604020202020204" pitchFamily="34" charset="0"/>
                <a:cs typeface="宋体" panose="02010600030101010101" pitchFamily="2" charset="-122"/>
              </a:rPr>
              <a:t>通过国际检索报告</a:t>
            </a:r>
          </a:p>
          <a:p>
            <a:pPr marL="285750" indent="-285750" algn="just">
              <a:spcAft>
                <a:spcPts val="0"/>
              </a:spcAft>
              <a:buFont typeface="Wingdings" panose="05000000000000000000" pitchFamily="2" charset="2"/>
              <a:buChar char="ü"/>
            </a:pPr>
            <a:r>
              <a:rPr lang="en-US" altLang="zh-CN">
                <a:latin typeface="Arial" panose="020B0604020202020204" pitchFamily="34" charset="0"/>
                <a:cs typeface="宋体" panose="02010600030101010101" pitchFamily="2" charset="-122"/>
              </a:rPr>
              <a:t>2018</a:t>
            </a:r>
            <a:r>
              <a:rPr lang="zh-CN" altLang="zh-CN">
                <a:latin typeface="Arial" panose="020B0604020202020204" pitchFamily="34" charset="0"/>
                <a:cs typeface="宋体" panose="02010600030101010101" pitchFamily="2" charset="-122"/>
              </a:rPr>
              <a:t>年</a:t>
            </a:r>
            <a:r>
              <a:rPr lang="en-US" altLang="zh-CN">
                <a:latin typeface="Arial" panose="020B0604020202020204" pitchFamily="34" charset="0"/>
                <a:cs typeface="宋体" panose="02010600030101010101" pitchFamily="2" charset="-122"/>
              </a:rPr>
              <a:t>9</a:t>
            </a:r>
            <a:r>
              <a:rPr lang="zh-CN" altLang="zh-CN">
                <a:latin typeface="Arial" panose="020B0604020202020204" pitchFamily="34" charset="0"/>
                <a:cs typeface="宋体" panose="02010600030101010101" pitchFamily="2" charset="-122"/>
              </a:rPr>
              <a:t>月</a:t>
            </a:r>
            <a:r>
              <a:rPr lang="zh-CN" altLang="en-US">
                <a:latin typeface="Arial" panose="020B0604020202020204" pitchFamily="34" charset="0"/>
                <a:cs typeface="宋体" panose="02010600030101010101" pitchFamily="2" charset="-122"/>
              </a:rPr>
              <a:t>：</a:t>
            </a:r>
            <a:r>
              <a:rPr lang="zh-CN" altLang="zh-CN">
                <a:latin typeface="Arial" panose="020B0604020202020204" pitchFamily="34" charset="0"/>
                <a:cs typeface="宋体" panose="02010600030101010101" pitchFamily="2" charset="-122"/>
              </a:rPr>
              <a:t>将《一种基于模运算的全同态加密处理方法》和《一种全同态加密的密文查询方法和系统》在美国、欧盟、日本地区申请了国际发明专利，并获得了授权。</a:t>
            </a:r>
          </a:p>
          <a:p>
            <a:pPr marL="285750" indent="-285750" algn="just">
              <a:spcAft>
                <a:spcPts val="0"/>
              </a:spcAft>
              <a:buFont typeface="Wingdings" panose="05000000000000000000" pitchFamily="2" charset="2"/>
              <a:buChar char="ü"/>
            </a:pPr>
            <a:r>
              <a:rPr lang="en-US" altLang="zh-CN">
                <a:latin typeface="Arial" panose="020B0604020202020204" pitchFamily="34" charset="0"/>
                <a:cs typeface="宋体" panose="02010600030101010101" pitchFamily="2" charset="-122"/>
              </a:rPr>
              <a:t>2017</a:t>
            </a:r>
            <a:r>
              <a:rPr lang="zh-CN" altLang="zh-CN">
                <a:latin typeface="Arial" panose="020B0604020202020204" pitchFamily="34" charset="0"/>
                <a:cs typeface="宋体" panose="02010600030101010101" pitchFamily="2" charset="-122"/>
              </a:rPr>
              <a:t>年</a:t>
            </a:r>
            <a:r>
              <a:rPr lang="en-US" altLang="zh-CN">
                <a:latin typeface="Arial" panose="020B0604020202020204" pitchFamily="34" charset="0"/>
                <a:cs typeface="宋体" panose="02010600030101010101" pitchFamily="2" charset="-122"/>
              </a:rPr>
              <a:t>10</a:t>
            </a:r>
            <a:r>
              <a:rPr lang="zh-CN" altLang="zh-CN">
                <a:latin typeface="Arial" panose="020B0604020202020204" pitchFamily="34" charset="0"/>
                <a:cs typeface="宋体" panose="02010600030101010101" pitchFamily="2" charset="-122"/>
              </a:rPr>
              <a:t>月</a:t>
            </a:r>
            <a:r>
              <a:rPr lang="en-US" altLang="zh-CN">
                <a:latin typeface="Arial" panose="020B0604020202020204" pitchFamily="34" charset="0"/>
                <a:cs typeface="宋体" panose="02010600030101010101" pitchFamily="2" charset="-122"/>
              </a:rPr>
              <a:t>23</a:t>
            </a:r>
            <a:r>
              <a:rPr lang="zh-CN" altLang="zh-CN">
                <a:latin typeface="Arial" panose="020B0604020202020204" pitchFamily="34" charset="0"/>
                <a:cs typeface="宋体" panose="02010600030101010101" pitchFamily="2" charset="-122"/>
              </a:rPr>
              <a:t>日：国家密码管理局关于基于整数同态加密的密文查询算法通过审查的通知，国密局</a:t>
            </a:r>
            <a:r>
              <a:rPr lang="en-US" altLang="zh-CN">
                <a:latin typeface="Arial" panose="020B0604020202020204" pitchFamily="34" charset="0"/>
                <a:cs typeface="宋体" panose="02010600030101010101" pitchFamily="2" charset="-122"/>
              </a:rPr>
              <a:t>[2017]346</a:t>
            </a:r>
            <a:r>
              <a:rPr lang="zh-CN" altLang="zh-CN">
                <a:latin typeface="Arial" panose="020B0604020202020204" pitchFamily="34" charset="0"/>
                <a:cs typeface="宋体" panose="02010600030101010101" pitchFamily="2" charset="-122"/>
              </a:rPr>
              <a:t>号。</a:t>
            </a:r>
          </a:p>
        </p:txBody>
      </p:sp>
      <p:pic>
        <p:nvPicPr>
          <p:cNvPr id="5" name="图片 4"/>
          <p:cNvPicPr>
            <a:picLocks noChangeAspect="1"/>
          </p:cNvPicPr>
          <p:nvPr/>
        </p:nvPicPr>
        <p:blipFill rotWithShape="1">
          <a:blip r:embed="rId2"/>
          <a:srcRect l="7450" t="16529" r="5756" b="12031"/>
          <a:stretch/>
        </p:blipFill>
        <p:spPr>
          <a:xfrm>
            <a:off x="7442650" y="891683"/>
            <a:ext cx="2554515" cy="2946400"/>
          </a:xfrm>
          <a:prstGeom prst="rect">
            <a:avLst/>
          </a:prstGeom>
        </p:spPr>
      </p:pic>
      <p:pic>
        <p:nvPicPr>
          <p:cNvPr id="6" name="图片 5"/>
          <p:cNvPicPr>
            <a:picLocks noChangeAspect="1"/>
          </p:cNvPicPr>
          <p:nvPr/>
        </p:nvPicPr>
        <p:blipFill>
          <a:blip r:embed="rId3"/>
          <a:stretch>
            <a:fillRect/>
          </a:stretch>
        </p:blipFill>
        <p:spPr>
          <a:xfrm>
            <a:off x="7322147" y="2823481"/>
            <a:ext cx="2387260" cy="3377294"/>
          </a:xfrm>
          <a:prstGeom prst="rect">
            <a:avLst/>
          </a:prstGeom>
        </p:spPr>
      </p:pic>
      <p:pic>
        <p:nvPicPr>
          <p:cNvPr id="7" name="图片 6"/>
          <p:cNvPicPr>
            <a:picLocks noChangeAspect="1"/>
          </p:cNvPicPr>
          <p:nvPr/>
        </p:nvPicPr>
        <p:blipFill>
          <a:blip r:embed="rId4"/>
          <a:stretch>
            <a:fillRect/>
          </a:stretch>
        </p:blipFill>
        <p:spPr>
          <a:xfrm>
            <a:off x="9513456" y="1932065"/>
            <a:ext cx="2438400" cy="3400425"/>
          </a:xfrm>
          <a:prstGeom prst="rect">
            <a:avLst/>
          </a:prstGeom>
        </p:spPr>
      </p:pic>
    </p:spTree>
    <p:extLst>
      <p:ext uri="{BB962C8B-B14F-4D97-AF65-F5344CB8AC3E}">
        <p14:creationId xmlns:p14="http://schemas.microsoft.com/office/powerpoint/2010/main" val="3250593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250">
            <a:extLst>
              <a:ext uri="{FF2B5EF4-FFF2-40B4-BE49-F238E27FC236}">
                <a16:creationId xmlns:a16="http://schemas.microsoft.com/office/drawing/2014/main" id="{BE2942EE-886C-49A5-8B0B-3F04F981A5EE}"/>
              </a:ext>
            </a:extLst>
          </p:cNvPr>
          <p:cNvSpPr/>
          <p:nvPr/>
        </p:nvSpPr>
        <p:spPr>
          <a:xfrm>
            <a:off x="444707" y="1712139"/>
            <a:ext cx="5538085" cy="4575921"/>
          </a:xfrm>
          <a:prstGeom prst="rect">
            <a:avLst/>
          </a:prstGeom>
          <a:solidFill>
            <a:schemeClr val="bg1"/>
          </a:solidFill>
          <a:ln w="19050">
            <a:solidFill>
              <a:srgbClr val="FE8637"/>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180000" rIns="91440" bIns="45720" numCol="1" spcCol="0" rtlCol="0" fromWordArt="0" anchor="t" anchorCtr="0" forceAA="0" compatLnSpc="1">
            <a:prstTxWarp prst="textNoShape">
              <a:avLst/>
            </a:prstTxWarp>
            <a:noAutofit/>
          </a:bodyPr>
          <a:lstStyle/>
          <a:p>
            <a:pPr marL="171450" lvl="0" indent="-171450">
              <a:spcAft>
                <a:spcPts val="600"/>
              </a:spcAft>
              <a:buFont typeface="Arial" panose="020B0604020202020204" pitchFamily="34" charset="0"/>
              <a:buChar char="•"/>
            </a:pPr>
            <a:r>
              <a:rPr lang="zh-CN" altLang="en-US" sz="1600" b="1">
                <a:solidFill>
                  <a:srgbClr val="ED5408"/>
                </a:solidFill>
                <a:cs typeface="+mn-ea"/>
                <a:sym typeface="+mn-lt"/>
              </a:rPr>
              <a:t>数据违规使用行为的监管持续趋严：</a:t>
            </a:r>
            <a:endParaRPr lang="en-US" altLang="zh-CN" sz="1600" b="1">
              <a:solidFill>
                <a:srgbClr val="ED5408"/>
              </a:solidFill>
              <a:cs typeface="+mn-ea"/>
              <a:sym typeface="+mn-lt"/>
            </a:endParaRPr>
          </a:p>
          <a:p>
            <a:pPr marL="628650" lvl="1" indent="-171450">
              <a:spcAft>
                <a:spcPts val="200"/>
              </a:spcAft>
              <a:buFont typeface="Arial" panose="020B0604020202020204" pitchFamily="34" charset="0"/>
              <a:buChar char="─"/>
            </a:pPr>
            <a:r>
              <a:rPr lang="zh-CN" altLang="en-US" sz="1400" b="1">
                <a:solidFill>
                  <a:srgbClr val="000000"/>
                </a:solidFill>
                <a:cs typeface="+mn-ea"/>
                <a:sym typeface="+mn-lt"/>
              </a:rPr>
              <a:t>出台法律法规、健全数据安全保护责任：</a:t>
            </a:r>
            <a:r>
              <a:rPr lang="en-US" altLang="zh-CN" sz="1400">
                <a:solidFill>
                  <a:srgbClr val="000000"/>
                </a:solidFill>
                <a:cs typeface="+mn-ea"/>
                <a:sym typeface="+mn-lt"/>
              </a:rPr>
              <a:t>《</a:t>
            </a:r>
            <a:r>
              <a:rPr lang="zh-CN" altLang="en-US" sz="1400">
                <a:solidFill>
                  <a:srgbClr val="000000"/>
                </a:solidFill>
                <a:cs typeface="+mn-ea"/>
                <a:sym typeface="+mn-lt"/>
              </a:rPr>
              <a:t>个人信息保护法（草案）</a:t>
            </a:r>
            <a:r>
              <a:rPr lang="en-US" altLang="zh-CN" sz="1400">
                <a:solidFill>
                  <a:srgbClr val="000000"/>
                </a:solidFill>
                <a:cs typeface="+mn-ea"/>
                <a:sym typeface="+mn-lt"/>
              </a:rPr>
              <a:t>》</a:t>
            </a:r>
            <a:r>
              <a:rPr lang="zh-CN" altLang="en-US" sz="1400">
                <a:solidFill>
                  <a:srgbClr val="000000"/>
                </a:solidFill>
                <a:cs typeface="+mn-ea"/>
                <a:sym typeface="+mn-lt"/>
              </a:rPr>
              <a:t>、</a:t>
            </a:r>
            <a:r>
              <a:rPr lang="en-US" altLang="zh-CN" sz="1400">
                <a:solidFill>
                  <a:srgbClr val="000000"/>
                </a:solidFill>
                <a:cs typeface="+mn-ea"/>
                <a:sym typeface="+mn-lt"/>
              </a:rPr>
              <a:t>《</a:t>
            </a:r>
            <a:r>
              <a:rPr lang="zh-CN" altLang="en-US" sz="1400">
                <a:solidFill>
                  <a:srgbClr val="000000"/>
                </a:solidFill>
                <a:cs typeface="+mn-ea"/>
                <a:sym typeface="+mn-lt"/>
              </a:rPr>
              <a:t>网络安全法</a:t>
            </a:r>
            <a:r>
              <a:rPr lang="en-US" altLang="zh-CN" sz="1400">
                <a:solidFill>
                  <a:srgbClr val="000000"/>
                </a:solidFill>
                <a:cs typeface="+mn-ea"/>
                <a:sym typeface="+mn-lt"/>
              </a:rPr>
              <a:t>》</a:t>
            </a:r>
            <a:r>
              <a:rPr lang="zh-CN" altLang="en-US" sz="1400">
                <a:solidFill>
                  <a:srgbClr val="000000"/>
                </a:solidFill>
                <a:cs typeface="+mn-ea"/>
                <a:sym typeface="+mn-lt"/>
              </a:rPr>
              <a:t>、</a:t>
            </a:r>
            <a:r>
              <a:rPr lang="en-US" altLang="zh-CN" sz="1400">
                <a:solidFill>
                  <a:srgbClr val="000000"/>
                </a:solidFill>
                <a:cs typeface="+mn-ea"/>
                <a:sym typeface="+mn-lt"/>
              </a:rPr>
              <a:t>《</a:t>
            </a:r>
            <a:r>
              <a:rPr lang="zh-CN" altLang="en-US" sz="1400">
                <a:solidFill>
                  <a:srgbClr val="000000"/>
                </a:solidFill>
                <a:cs typeface="+mn-ea"/>
                <a:sym typeface="+mn-lt"/>
              </a:rPr>
              <a:t>数据安全法（草案）</a:t>
            </a:r>
            <a:r>
              <a:rPr lang="en-US" altLang="zh-CN" sz="1400">
                <a:solidFill>
                  <a:srgbClr val="000000"/>
                </a:solidFill>
                <a:cs typeface="+mn-ea"/>
                <a:sym typeface="+mn-lt"/>
              </a:rPr>
              <a:t>》</a:t>
            </a:r>
            <a:r>
              <a:rPr lang="zh-CN" altLang="en-US" sz="1400">
                <a:solidFill>
                  <a:srgbClr val="000000"/>
                </a:solidFill>
                <a:cs typeface="+mn-ea"/>
                <a:sym typeface="+mn-lt"/>
              </a:rPr>
              <a:t>、</a:t>
            </a:r>
            <a:r>
              <a:rPr lang="en-US" altLang="zh-CN" sz="1400">
                <a:solidFill>
                  <a:srgbClr val="000000"/>
                </a:solidFill>
                <a:cs typeface="+mn-ea"/>
                <a:sym typeface="+mn-lt"/>
              </a:rPr>
              <a:t>《</a:t>
            </a:r>
            <a:r>
              <a:rPr lang="zh-CN" altLang="en-US" sz="1400">
                <a:solidFill>
                  <a:srgbClr val="000000"/>
                </a:solidFill>
                <a:cs typeface="+mn-ea"/>
                <a:sym typeface="+mn-lt"/>
              </a:rPr>
              <a:t>数据安全管理办法（征求意见稿）</a:t>
            </a:r>
            <a:r>
              <a:rPr lang="en-US" altLang="zh-CN" sz="1400">
                <a:solidFill>
                  <a:srgbClr val="000000"/>
                </a:solidFill>
                <a:cs typeface="+mn-ea"/>
                <a:sym typeface="+mn-lt"/>
              </a:rPr>
              <a:t>》</a:t>
            </a:r>
            <a:r>
              <a:rPr lang="zh-CN" altLang="en-US" sz="1400">
                <a:solidFill>
                  <a:srgbClr val="000000"/>
                </a:solidFill>
                <a:cs typeface="+mn-ea"/>
                <a:sym typeface="+mn-lt"/>
              </a:rPr>
              <a:t>、</a:t>
            </a:r>
            <a:r>
              <a:rPr lang="en-US" altLang="zh-CN" sz="1400">
                <a:solidFill>
                  <a:srgbClr val="000000"/>
                </a:solidFill>
                <a:cs typeface="+mn-ea"/>
                <a:sym typeface="+mn-lt"/>
              </a:rPr>
              <a:t>《</a:t>
            </a:r>
            <a:r>
              <a:rPr lang="zh-CN" altLang="en-US" sz="1400">
                <a:solidFill>
                  <a:srgbClr val="000000"/>
                </a:solidFill>
                <a:cs typeface="+mn-ea"/>
                <a:sym typeface="+mn-lt"/>
              </a:rPr>
              <a:t>个人信息出境安全评估办法</a:t>
            </a:r>
            <a:r>
              <a:rPr lang="en-US" altLang="zh-CN" sz="1400">
                <a:solidFill>
                  <a:srgbClr val="000000"/>
                </a:solidFill>
                <a:cs typeface="+mn-ea"/>
                <a:sym typeface="+mn-lt"/>
              </a:rPr>
              <a:t>》</a:t>
            </a:r>
            <a:r>
              <a:rPr lang="zh-CN" altLang="en-US" sz="1400">
                <a:solidFill>
                  <a:srgbClr val="000000"/>
                </a:solidFill>
                <a:cs typeface="+mn-ea"/>
                <a:sym typeface="+mn-lt"/>
              </a:rPr>
              <a:t>、</a:t>
            </a:r>
            <a:r>
              <a:rPr lang="en-US" altLang="zh-CN" sz="1400">
                <a:solidFill>
                  <a:srgbClr val="000000"/>
                </a:solidFill>
                <a:cs typeface="+mn-ea"/>
                <a:sym typeface="+mn-lt"/>
              </a:rPr>
              <a:t>《App</a:t>
            </a:r>
            <a:r>
              <a:rPr lang="zh-CN" altLang="en-US" sz="1400">
                <a:solidFill>
                  <a:srgbClr val="000000"/>
                </a:solidFill>
                <a:cs typeface="+mn-ea"/>
                <a:sym typeface="+mn-lt"/>
              </a:rPr>
              <a:t>违法违规收集使用个人信息行为认定方法</a:t>
            </a:r>
            <a:r>
              <a:rPr lang="en-US" altLang="zh-CN" sz="1400">
                <a:solidFill>
                  <a:srgbClr val="000000"/>
                </a:solidFill>
                <a:cs typeface="+mn-ea"/>
                <a:sym typeface="+mn-lt"/>
              </a:rPr>
              <a:t>》</a:t>
            </a:r>
            <a:r>
              <a:rPr lang="zh-CN" altLang="en-US" sz="1400">
                <a:solidFill>
                  <a:srgbClr val="000000"/>
                </a:solidFill>
                <a:cs typeface="+mn-ea"/>
                <a:sym typeface="+mn-lt"/>
              </a:rPr>
              <a:t>、</a:t>
            </a:r>
            <a:r>
              <a:rPr lang="en-US" altLang="zh-CN" sz="1400">
                <a:solidFill>
                  <a:srgbClr val="000000"/>
                </a:solidFill>
                <a:cs typeface="+mn-ea"/>
                <a:sym typeface="+mn-lt"/>
              </a:rPr>
              <a:t>《</a:t>
            </a:r>
            <a:r>
              <a:rPr lang="zh-CN" altLang="en-US" sz="1400">
                <a:solidFill>
                  <a:srgbClr val="000000"/>
                </a:solidFill>
                <a:cs typeface="+mn-ea"/>
                <a:sym typeface="+mn-lt"/>
              </a:rPr>
              <a:t>移动互联网应用（</a:t>
            </a:r>
            <a:r>
              <a:rPr lang="en-US" altLang="zh-CN" sz="1400">
                <a:solidFill>
                  <a:srgbClr val="000000"/>
                </a:solidFill>
                <a:cs typeface="+mn-ea"/>
                <a:sym typeface="+mn-lt"/>
              </a:rPr>
              <a:t>App</a:t>
            </a:r>
            <a:r>
              <a:rPr lang="zh-CN" altLang="en-US" sz="1400">
                <a:solidFill>
                  <a:srgbClr val="000000"/>
                </a:solidFill>
                <a:cs typeface="+mn-ea"/>
                <a:sym typeface="+mn-lt"/>
              </a:rPr>
              <a:t>）收集个人信息基本规范</a:t>
            </a:r>
            <a:r>
              <a:rPr lang="en-US" altLang="zh-CN" sz="1400">
                <a:solidFill>
                  <a:srgbClr val="000000"/>
                </a:solidFill>
                <a:cs typeface="+mn-ea"/>
                <a:sym typeface="+mn-lt"/>
              </a:rPr>
              <a:t>》</a:t>
            </a:r>
            <a:r>
              <a:rPr lang="zh-CN" altLang="en-US" sz="1400">
                <a:solidFill>
                  <a:srgbClr val="000000"/>
                </a:solidFill>
                <a:cs typeface="+mn-ea"/>
                <a:sym typeface="+mn-lt"/>
              </a:rPr>
              <a:t>等</a:t>
            </a:r>
            <a:endParaRPr lang="en-US" altLang="zh-CN" sz="1400">
              <a:solidFill>
                <a:srgbClr val="000000"/>
              </a:solidFill>
              <a:cs typeface="+mn-ea"/>
              <a:sym typeface="+mn-lt"/>
            </a:endParaRPr>
          </a:p>
          <a:p>
            <a:pPr marL="628650" lvl="1" indent="-171450">
              <a:spcAft>
                <a:spcPts val="200"/>
              </a:spcAft>
              <a:buFont typeface="Arial" panose="020B0604020202020204" pitchFamily="34" charset="0"/>
              <a:buChar char="─"/>
            </a:pPr>
            <a:r>
              <a:rPr lang="zh-CN" altLang="en-US" sz="1400" b="1">
                <a:solidFill>
                  <a:srgbClr val="000000"/>
                </a:solidFill>
                <a:cs typeface="+mn-ea"/>
                <a:sym typeface="+mn-lt"/>
              </a:rPr>
              <a:t>人大常委会：</a:t>
            </a:r>
            <a:r>
              <a:rPr lang="zh-CN" altLang="en-US" sz="1400">
                <a:solidFill>
                  <a:srgbClr val="000000"/>
                </a:solidFill>
                <a:cs typeface="+mn-ea"/>
                <a:sym typeface="+mn-lt"/>
              </a:rPr>
              <a:t>拟定立法强化国家机关对个人信息的保护义务</a:t>
            </a:r>
            <a:endParaRPr lang="en-US" altLang="zh-CN" sz="1600" b="1">
              <a:solidFill>
                <a:srgbClr val="ED5408"/>
              </a:solidFill>
              <a:cs typeface="+mn-ea"/>
              <a:sym typeface="+mn-lt"/>
            </a:endParaRPr>
          </a:p>
          <a:p>
            <a:pPr marL="171450" lvl="1" indent="-171450">
              <a:spcBef>
                <a:spcPts val="400"/>
              </a:spcBef>
              <a:spcAft>
                <a:spcPts val="200"/>
              </a:spcAft>
              <a:buFont typeface="Arial" panose="020B0604020202020204" pitchFamily="34" charset="0"/>
              <a:buChar char="•"/>
            </a:pPr>
            <a:r>
              <a:rPr lang="zh-CN" altLang="en-US" sz="1600" b="1">
                <a:solidFill>
                  <a:srgbClr val="ED5408"/>
                </a:solidFill>
                <a:cs typeface="+mn-ea"/>
                <a:sym typeface="+mn-lt"/>
              </a:rPr>
              <a:t>数据违规使用行为被明确处罚：</a:t>
            </a:r>
            <a:endParaRPr lang="en-US" altLang="zh-CN" sz="1600" b="1">
              <a:solidFill>
                <a:srgbClr val="ED5408"/>
              </a:solidFill>
              <a:cs typeface="+mn-ea"/>
              <a:sym typeface="+mn-lt"/>
            </a:endParaRPr>
          </a:p>
          <a:p>
            <a:pPr marL="628650" lvl="1" indent="-171450">
              <a:spcAft>
                <a:spcPts val="400"/>
              </a:spcAft>
              <a:buFont typeface="Arial" panose="020B0604020202020204" pitchFamily="34" charset="0"/>
              <a:buChar char="─"/>
            </a:pPr>
            <a:r>
              <a:rPr lang="zh-CN" altLang="en-US" sz="1400" b="1">
                <a:solidFill>
                  <a:srgbClr val="000000"/>
                </a:solidFill>
                <a:cs typeface="+mn-ea"/>
                <a:sym typeface="+mn-lt"/>
              </a:rPr>
              <a:t>人大常委会拟定立法强化个人信息保护</a:t>
            </a:r>
            <a:r>
              <a:rPr lang="zh-CN" altLang="en-US" sz="1400">
                <a:solidFill>
                  <a:srgbClr val="000000"/>
                </a:solidFill>
                <a:cs typeface="+mn-ea"/>
                <a:sym typeface="+mn-lt"/>
              </a:rPr>
              <a:t>，</a:t>
            </a:r>
            <a:r>
              <a:rPr lang="zh-CN" altLang="en-US" sz="1400">
                <a:solidFill>
                  <a:srgbClr val="000000"/>
                </a:solidFill>
                <a:cs typeface="+mn-ea"/>
              </a:rPr>
              <a:t>最高可对企业处</a:t>
            </a:r>
            <a:r>
              <a:rPr lang="en-US" altLang="zh-CN" sz="1400">
                <a:solidFill>
                  <a:srgbClr val="000000"/>
                </a:solidFill>
                <a:cs typeface="+mn-ea"/>
              </a:rPr>
              <a:t>5000</a:t>
            </a:r>
            <a:r>
              <a:rPr lang="zh-CN" altLang="en-US" sz="1400">
                <a:solidFill>
                  <a:srgbClr val="000000"/>
                </a:solidFill>
                <a:cs typeface="+mn-ea"/>
              </a:rPr>
              <a:t>万或</a:t>
            </a:r>
            <a:r>
              <a:rPr lang="en-US" altLang="zh-CN" sz="1400">
                <a:solidFill>
                  <a:srgbClr val="000000"/>
                </a:solidFill>
                <a:cs typeface="+mn-ea"/>
              </a:rPr>
              <a:t>5%</a:t>
            </a:r>
            <a:r>
              <a:rPr lang="zh-CN" altLang="en-US" sz="1400">
                <a:solidFill>
                  <a:srgbClr val="000000"/>
                </a:solidFill>
                <a:cs typeface="+mn-ea"/>
              </a:rPr>
              <a:t>营业额的罚款</a:t>
            </a:r>
            <a:endParaRPr lang="en-US" altLang="zh-CN" sz="1400">
              <a:solidFill>
                <a:srgbClr val="000000"/>
              </a:solidFill>
              <a:cs typeface="+mn-ea"/>
              <a:sym typeface="+mn-lt"/>
            </a:endParaRPr>
          </a:p>
          <a:p>
            <a:pPr marL="628650" lvl="1" indent="-171450">
              <a:spcAft>
                <a:spcPts val="400"/>
              </a:spcAft>
              <a:buFont typeface="Arial" panose="020B0604020202020204" pitchFamily="34" charset="0"/>
              <a:buChar char="─"/>
            </a:pPr>
            <a:r>
              <a:rPr lang="en-US" altLang="zh-CN" sz="1400">
                <a:solidFill>
                  <a:srgbClr val="000000"/>
                </a:solidFill>
                <a:cs typeface="+mn-ea"/>
              </a:rPr>
              <a:t>2020</a:t>
            </a:r>
            <a:r>
              <a:rPr lang="zh-CN" altLang="en-US" sz="1400">
                <a:solidFill>
                  <a:srgbClr val="000000"/>
                </a:solidFill>
                <a:cs typeface="+mn-ea"/>
              </a:rPr>
              <a:t>年</a:t>
            </a:r>
            <a:r>
              <a:rPr lang="en-US" altLang="zh-CN" sz="1400">
                <a:solidFill>
                  <a:srgbClr val="000000"/>
                </a:solidFill>
                <a:cs typeface="+mn-ea"/>
              </a:rPr>
              <a:t>10</a:t>
            </a:r>
            <a:r>
              <a:rPr lang="zh-CN" altLang="en-US" sz="1400">
                <a:solidFill>
                  <a:srgbClr val="000000"/>
                </a:solidFill>
                <a:cs typeface="+mn-ea"/>
              </a:rPr>
              <a:t>月</a:t>
            </a:r>
            <a:r>
              <a:rPr lang="en-US" altLang="zh-CN" sz="1400">
                <a:solidFill>
                  <a:srgbClr val="000000"/>
                </a:solidFill>
                <a:cs typeface="+mn-ea"/>
              </a:rPr>
              <a:t>21</a:t>
            </a:r>
            <a:r>
              <a:rPr lang="zh-CN" altLang="en-US" sz="1400">
                <a:solidFill>
                  <a:srgbClr val="000000"/>
                </a:solidFill>
                <a:cs typeface="+mn-ea"/>
              </a:rPr>
              <a:t>日，</a:t>
            </a:r>
            <a:r>
              <a:rPr lang="zh-CN" altLang="en-US" sz="1400" b="1">
                <a:solidFill>
                  <a:srgbClr val="000000"/>
                </a:solidFill>
                <a:cs typeface="+mn-ea"/>
              </a:rPr>
              <a:t>人民银行对六家银行侵害消费者金融信息安全行为的处罚做出公示</a:t>
            </a:r>
            <a:r>
              <a:rPr lang="zh-CN" altLang="en-US" sz="1400">
                <a:solidFill>
                  <a:srgbClr val="000000"/>
                </a:solidFill>
                <a:cs typeface="+mn-ea"/>
              </a:rPr>
              <a:t>，包括建行建德支行、娄底、德阳、东营分行，中国银行石嘴山市分行，农行吉林市江北支行，处罚金额合计</a:t>
            </a:r>
            <a:r>
              <a:rPr lang="en-US" altLang="zh-CN" sz="1400">
                <a:solidFill>
                  <a:srgbClr val="000000"/>
                </a:solidFill>
                <a:cs typeface="+mn-ea"/>
              </a:rPr>
              <a:t>4188</a:t>
            </a:r>
            <a:r>
              <a:rPr lang="zh-CN" altLang="en-US" sz="1400">
                <a:solidFill>
                  <a:srgbClr val="000000"/>
                </a:solidFill>
                <a:cs typeface="+mn-ea"/>
              </a:rPr>
              <a:t>万元</a:t>
            </a:r>
            <a:endParaRPr lang="en-US" altLang="zh-CN" sz="1400">
              <a:solidFill>
                <a:srgbClr val="000000"/>
              </a:solidFill>
              <a:cs typeface="+mn-ea"/>
            </a:endParaRPr>
          </a:p>
          <a:p>
            <a:pPr marL="628650" lvl="1" indent="-171450">
              <a:spcAft>
                <a:spcPts val="400"/>
              </a:spcAft>
              <a:buFont typeface="Arial" panose="020B0604020202020204" pitchFamily="34" charset="0"/>
              <a:buChar char="─"/>
            </a:pPr>
            <a:r>
              <a:rPr lang="en-US" altLang="zh-CN" sz="1400">
                <a:solidFill>
                  <a:srgbClr val="000000"/>
                </a:solidFill>
                <a:cs typeface="+mn-ea"/>
              </a:rPr>
              <a:t>2020</a:t>
            </a:r>
            <a:r>
              <a:rPr lang="zh-CN" altLang="en-US" sz="1400">
                <a:solidFill>
                  <a:srgbClr val="000000"/>
                </a:solidFill>
                <a:cs typeface="+mn-ea"/>
              </a:rPr>
              <a:t>年</a:t>
            </a:r>
            <a:r>
              <a:rPr lang="en-US" altLang="zh-CN" sz="1400">
                <a:solidFill>
                  <a:srgbClr val="000000"/>
                </a:solidFill>
                <a:cs typeface="+mn-ea"/>
              </a:rPr>
              <a:t>10</a:t>
            </a:r>
            <a:r>
              <a:rPr lang="zh-CN" altLang="en-US" sz="1400">
                <a:solidFill>
                  <a:srgbClr val="000000"/>
                </a:solidFill>
                <a:cs typeface="+mn-ea"/>
              </a:rPr>
              <a:t>月</a:t>
            </a:r>
            <a:r>
              <a:rPr lang="en-US" altLang="zh-CN" sz="1400">
                <a:solidFill>
                  <a:srgbClr val="000000"/>
                </a:solidFill>
                <a:cs typeface="+mn-ea"/>
              </a:rPr>
              <a:t>10</a:t>
            </a:r>
            <a:r>
              <a:rPr lang="zh-CN" altLang="en-US" sz="1400">
                <a:solidFill>
                  <a:srgbClr val="000000"/>
                </a:solidFill>
                <a:cs typeface="+mn-ea"/>
              </a:rPr>
              <a:t>日，</a:t>
            </a:r>
            <a:r>
              <a:rPr lang="zh-CN" altLang="en-US" sz="1400" b="1">
                <a:solidFill>
                  <a:srgbClr val="000000"/>
                </a:solidFill>
                <a:cs typeface="+mn-ea"/>
              </a:rPr>
              <a:t>人民银行对广发银行未经审批查询个人金融信息等四项违法行为做出处罚</a:t>
            </a:r>
            <a:r>
              <a:rPr lang="zh-CN" altLang="en-US" sz="1400">
                <a:solidFill>
                  <a:srgbClr val="000000"/>
                </a:solidFill>
                <a:cs typeface="+mn-ea"/>
              </a:rPr>
              <a:t>，罚金</a:t>
            </a:r>
            <a:r>
              <a:rPr lang="en-US" altLang="zh-CN" sz="1400">
                <a:solidFill>
                  <a:srgbClr val="000000"/>
                </a:solidFill>
                <a:cs typeface="+mn-ea"/>
              </a:rPr>
              <a:t>174</a:t>
            </a:r>
            <a:r>
              <a:rPr lang="zh-CN" altLang="en-US" sz="1400">
                <a:solidFill>
                  <a:srgbClr val="000000"/>
                </a:solidFill>
                <a:cs typeface="+mn-ea"/>
              </a:rPr>
              <a:t>万元</a:t>
            </a:r>
          </a:p>
          <a:p>
            <a:pPr marL="171450" lvl="0" indent="-171450">
              <a:spcAft>
                <a:spcPts val="600"/>
              </a:spcAft>
              <a:buFont typeface="Arial" panose="020B0604020202020204" pitchFamily="34" charset="0"/>
              <a:buChar char="•"/>
            </a:pPr>
            <a:endParaRPr lang="en-US" altLang="zh-CN" sz="1600" b="1">
              <a:solidFill>
                <a:srgbClr val="ED5408"/>
              </a:solidFill>
              <a:cs typeface="+mn-ea"/>
              <a:sym typeface="+mn-lt"/>
            </a:endParaRPr>
          </a:p>
          <a:p>
            <a:pPr lvl="0">
              <a:spcAft>
                <a:spcPts val="600"/>
              </a:spcAft>
            </a:pPr>
            <a:endParaRPr lang="en-US" altLang="zh-CN" sz="1600" b="1">
              <a:solidFill>
                <a:srgbClr val="ED5408"/>
              </a:solidFill>
              <a:cs typeface="+mn-ea"/>
              <a:sym typeface="+mn-lt"/>
            </a:endParaRPr>
          </a:p>
        </p:txBody>
      </p:sp>
      <p:graphicFrame>
        <p:nvGraphicFramePr>
          <p:cNvPr id="2" name="对象 1" hidden="1">
            <a:extLst>
              <a:ext uri="{FF2B5EF4-FFF2-40B4-BE49-F238E27FC236}">
                <a16:creationId xmlns:a16="http://schemas.microsoft.com/office/drawing/2014/main" id="{AB5A7441-681E-49C1-A6CF-31A3566B6B5B}"/>
              </a:ext>
            </a:extLst>
          </p:cNvPr>
          <p:cNvGraphicFramePr>
            <a:graphicFrameLocks noChangeAspect="1"/>
          </p:cNvGraphicFramePr>
          <p:nvPr>
            <p:custDataLst>
              <p:tags r:id="rId1"/>
            </p:custDataLst>
            <p:extLst>
              <p:ext uri="{D42A27DB-BD31-4B8C-83A1-F6EECF244321}">
                <p14:modId xmlns:p14="http://schemas.microsoft.com/office/powerpoint/2010/main" val="3496834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幻灯片" r:id="rId4" imgW="415" imgH="416" progId="TCLayout.ActiveDocument.1">
                  <p:embed/>
                </p:oleObj>
              </mc:Choice>
              <mc:Fallback>
                <p:oleObj name="think-cell 幻灯片" r:id="rId4" imgW="415" imgH="416" progId="TCLayout.ActiveDocument.1">
                  <p:embed/>
                  <p:pic>
                    <p:nvPicPr>
                      <p:cNvPr id="2" name="对象 1" hidden="1">
                        <a:extLst>
                          <a:ext uri="{FF2B5EF4-FFF2-40B4-BE49-F238E27FC236}">
                            <a16:creationId xmlns:a16="http://schemas.microsoft.com/office/drawing/2014/main" id="{AB5A7441-681E-49C1-A6CF-31A3566B6B5B}"/>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1" name="矩形 10" hidden="1">
            <a:extLst>
              <a:ext uri="{FF2B5EF4-FFF2-40B4-BE49-F238E27FC236}">
                <a16:creationId xmlns:a16="http://schemas.microsoft.com/office/drawing/2014/main" id="{C9A1680E-53A4-4A23-87DF-651742BE34FC}"/>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altLang="zh-CN" sz="1050" dirty="0">
              <a:latin typeface="华文楷体" panose="02010600040101010101" pitchFamily="2" charset="-122"/>
              <a:ea typeface="华文楷体" panose="02010600040101010101" pitchFamily="2" charset="-122"/>
              <a:sym typeface="华文楷体" panose="02010600040101010101" pitchFamily="2" charset="-122"/>
            </a:endParaRPr>
          </a:p>
        </p:txBody>
      </p:sp>
      <p:sp>
        <p:nvSpPr>
          <p:cNvPr id="4" name="标题 3"/>
          <p:cNvSpPr>
            <a:spLocks noGrp="1"/>
          </p:cNvSpPr>
          <p:nvPr>
            <p:ph type="title"/>
          </p:nvPr>
        </p:nvSpPr>
        <p:spPr>
          <a:xfrm>
            <a:off x="708152" y="249899"/>
            <a:ext cx="10024504" cy="641784"/>
          </a:xfrm>
        </p:spPr>
        <p:txBody>
          <a:bodyPr>
            <a:normAutofit fontScale="90000"/>
          </a:bodyPr>
          <a:lstStyle/>
          <a:p>
            <a:pPr>
              <a:tabLst>
                <a:tab pos="5740400" algn="l"/>
              </a:tabLst>
            </a:pPr>
            <a:r>
              <a:rPr lang="zh-CN" altLang="en-US">
                <a:solidFill>
                  <a:srgbClr val="ED5408"/>
                </a:solidFill>
              </a:rPr>
              <a:t>政策法规约束及灰黑产：</a:t>
            </a:r>
            <a:r>
              <a:rPr lang="zh-CN" altLang="en-US"/>
              <a:t>国家立法加强数据安全保护和个人隐私数据保护，严</a:t>
            </a:r>
            <a:r>
              <a:rPr lang="zh-CN" altLang="en-US" dirty="0"/>
              <a:t>格的数据保护法规使市场对数据的需求很难通过合规方式得到满足，滋生了大量</a:t>
            </a:r>
            <a:r>
              <a:rPr lang="zh-CN" altLang="en-US"/>
              <a:t>数据灰黑产</a:t>
            </a:r>
            <a:r>
              <a:rPr lang="zh-CN" altLang="en-US" dirty="0"/>
              <a:t>业，其市场规模大、非法收入多</a:t>
            </a:r>
          </a:p>
        </p:txBody>
      </p:sp>
      <p:sp>
        <p:nvSpPr>
          <p:cNvPr id="23" name="圆角矩形 250">
            <a:extLst>
              <a:ext uri="{FF2B5EF4-FFF2-40B4-BE49-F238E27FC236}">
                <a16:creationId xmlns:a16="http://schemas.microsoft.com/office/drawing/2014/main" id="{367B9F01-747D-4C86-BC06-4BCA3268A1E7}"/>
              </a:ext>
            </a:extLst>
          </p:cNvPr>
          <p:cNvSpPr/>
          <p:nvPr/>
        </p:nvSpPr>
        <p:spPr>
          <a:xfrm>
            <a:off x="6322419" y="1712139"/>
            <a:ext cx="5343706" cy="4575922"/>
          </a:xfrm>
          <a:prstGeom prst="rect">
            <a:avLst/>
          </a:prstGeom>
          <a:solidFill>
            <a:schemeClr val="bg1"/>
          </a:solidFill>
          <a:ln w="19050">
            <a:solidFill>
              <a:srgbClr val="FE8637"/>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180000" rIns="91440" bIns="45720" numCol="1" spcCol="0" rtlCol="0" fromWordArt="0" anchor="t" anchorCtr="0" forceAA="0" compatLnSpc="1">
            <a:prstTxWarp prst="textNoShape">
              <a:avLst/>
            </a:prstTxWarp>
            <a:noAutofit/>
          </a:bodyPr>
          <a:lstStyle/>
          <a:p>
            <a:pPr marL="171450" lvl="0" indent="-171450">
              <a:spcAft>
                <a:spcPts val="600"/>
              </a:spcAft>
              <a:buFont typeface="Arial" panose="020B0604020202020204" pitchFamily="34" charset="0"/>
              <a:buChar char="•"/>
            </a:pPr>
            <a:r>
              <a:rPr lang="zh-CN" altLang="en-US" sz="1600" b="1">
                <a:solidFill>
                  <a:srgbClr val="ED5408"/>
                </a:solidFill>
                <a:cs typeface="+mn-ea"/>
                <a:sym typeface="+mn-lt"/>
              </a:rPr>
              <a:t>数据灰黑产涉及的数据规模巨大</a:t>
            </a:r>
            <a:endParaRPr lang="en-US" altLang="zh-CN" sz="1600">
              <a:solidFill>
                <a:srgbClr val="000000"/>
              </a:solidFill>
              <a:cs typeface="+mn-ea"/>
              <a:sym typeface="+mn-lt"/>
            </a:endParaRPr>
          </a:p>
          <a:p>
            <a:pPr marL="628650" lvl="1" indent="-171450">
              <a:spcAft>
                <a:spcPts val="300"/>
              </a:spcAft>
              <a:buFont typeface="Arial" panose="020B0604020202020204" pitchFamily="34" charset="0"/>
              <a:buChar char="─"/>
            </a:pPr>
            <a:r>
              <a:rPr lang="en-US" altLang="zh-CN" sz="1400">
                <a:solidFill>
                  <a:srgbClr val="000000"/>
                </a:solidFill>
                <a:cs typeface="+mn-ea"/>
                <a:sym typeface="+mn-lt"/>
              </a:rPr>
              <a:t>2020</a:t>
            </a:r>
            <a:r>
              <a:rPr lang="zh-CN" altLang="en-US" sz="1400">
                <a:solidFill>
                  <a:srgbClr val="000000"/>
                </a:solidFill>
                <a:cs typeface="+mn-ea"/>
                <a:sym typeface="+mn-lt"/>
              </a:rPr>
              <a:t>年</a:t>
            </a:r>
            <a:r>
              <a:rPr lang="en-US" altLang="zh-CN" sz="1400">
                <a:solidFill>
                  <a:srgbClr val="000000"/>
                </a:solidFill>
                <a:cs typeface="+mn-ea"/>
                <a:sym typeface="+mn-lt"/>
              </a:rPr>
              <a:t>1</a:t>
            </a:r>
            <a:r>
              <a:rPr lang="zh-CN" altLang="en-US" sz="1400">
                <a:solidFill>
                  <a:srgbClr val="000000"/>
                </a:solidFill>
                <a:cs typeface="+mn-ea"/>
                <a:sym typeface="+mn-lt"/>
              </a:rPr>
              <a:t>月</a:t>
            </a:r>
            <a:r>
              <a:rPr lang="en-US" altLang="zh-CN" sz="1400">
                <a:solidFill>
                  <a:srgbClr val="000000"/>
                </a:solidFill>
                <a:cs typeface="+mn-ea"/>
                <a:sym typeface="+mn-lt"/>
              </a:rPr>
              <a:t>3</a:t>
            </a:r>
            <a:r>
              <a:rPr lang="zh-CN" altLang="en-US" sz="1400">
                <a:solidFill>
                  <a:srgbClr val="000000"/>
                </a:solidFill>
                <a:cs typeface="+mn-ea"/>
                <a:sym typeface="+mn-lt"/>
              </a:rPr>
              <a:t>日，中国裁判文书网公布</a:t>
            </a:r>
            <a:r>
              <a:rPr lang="en-US" altLang="zh-CN" sz="1400">
                <a:solidFill>
                  <a:srgbClr val="000000"/>
                </a:solidFill>
                <a:cs typeface="+mn-ea"/>
                <a:sym typeface="+mn-lt"/>
              </a:rPr>
              <a:t>《</a:t>
            </a:r>
            <a:r>
              <a:rPr lang="zh-CN" altLang="en-US" sz="1400">
                <a:solidFill>
                  <a:srgbClr val="000000"/>
                </a:solidFill>
                <a:cs typeface="+mn-ea"/>
                <a:sym typeface="+mn-lt"/>
              </a:rPr>
              <a:t>陈德武、陈亚华、姜福乾等侵犯公民个人信息罪二审刑事裁定书</a:t>
            </a:r>
            <a:r>
              <a:rPr lang="en-US" altLang="zh-CN" sz="1400">
                <a:solidFill>
                  <a:srgbClr val="000000"/>
                </a:solidFill>
                <a:cs typeface="+mn-ea"/>
                <a:sym typeface="+mn-lt"/>
              </a:rPr>
              <a:t>》</a:t>
            </a:r>
            <a:r>
              <a:rPr lang="zh-CN" altLang="en-US" sz="1400">
                <a:solidFill>
                  <a:srgbClr val="000000"/>
                </a:solidFill>
                <a:cs typeface="+mn-ea"/>
                <a:sym typeface="+mn-lt"/>
              </a:rPr>
              <a:t>，经法院二审审理查明：</a:t>
            </a:r>
            <a:r>
              <a:rPr lang="zh-CN" altLang="en-US" sz="1400" b="1">
                <a:solidFill>
                  <a:srgbClr val="ED5408"/>
                </a:solidFill>
                <a:cs typeface="+mn-ea"/>
                <a:sym typeface="+mn-lt"/>
              </a:rPr>
              <a:t>超</a:t>
            </a:r>
            <a:r>
              <a:rPr lang="en-US" altLang="zh-CN" sz="1400" b="1">
                <a:solidFill>
                  <a:srgbClr val="ED5408"/>
                </a:solidFill>
                <a:cs typeface="+mn-ea"/>
                <a:sym typeface="+mn-lt"/>
              </a:rPr>
              <a:t>2</a:t>
            </a:r>
            <a:r>
              <a:rPr lang="zh-CN" altLang="en-US" sz="1400" b="1">
                <a:solidFill>
                  <a:srgbClr val="ED5408"/>
                </a:solidFill>
                <a:cs typeface="+mn-ea"/>
                <a:sym typeface="+mn-lt"/>
              </a:rPr>
              <a:t>亿条</a:t>
            </a:r>
            <a:r>
              <a:rPr lang="zh-CN" altLang="en-US" sz="1400">
                <a:solidFill>
                  <a:srgbClr val="000000"/>
                </a:solidFill>
                <a:cs typeface="+mn-ea"/>
                <a:sym typeface="+mn-lt"/>
              </a:rPr>
              <a:t>中国电信用户信息被违法分子泄露，非法获利总计</a:t>
            </a:r>
            <a:r>
              <a:rPr lang="en-US" altLang="zh-CN" sz="1400" b="1">
                <a:solidFill>
                  <a:srgbClr val="ED5408"/>
                </a:solidFill>
                <a:cs typeface="+mn-ea"/>
                <a:sym typeface="+mn-lt"/>
              </a:rPr>
              <a:t>2000</a:t>
            </a:r>
            <a:r>
              <a:rPr lang="zh-CN" altLang="en-US" sz="1400" b="1">
                <a:solidFill>
                  <a:srgbClr val="ED5408"/>
                </a:solidFill>
                <a:cs typeface="+mn-ea"/>
                <a:sym typeface="+mn-lt"/>
              </a:rPr>
              <a:t>余万元</a:t>
            </a:r>
            <a:endParaRPr lang="en-US" altLang="zh-CN" sz="1400" b="1">
              <a:solidFill>
                <a:srgbClr val="ED5408"/>
              </a:solidFill>
              <a:cs typeface="+mn-ea"/>
              <a:sym typeface="+mn-lt"/>
            </a:endParaRPr>
          </a:p>
          <a:p>
            <a:pPr marL="628650" lvl="1" indent="-171450">
              <a:spcAft>
                <a:spcPts val="300"/>
              </a:spcAft>
              <a:buFont typeface="Arial" panose="020B0604020202020204" pitchFamily="34" charset="0"/>
              <a:buChar char="─"/>
            </a:pPr>
            <a:r>
              <a:rPr lang="en-US" altLang="zh-CN" sz="1400">
                <a:solidFill>
                  <a:srgbClr val="000000"/>
                </a:solidFill>
                <a:cs typeface="+mn-ea"/>
                <a:sym typeface="+mn-lt"/>
              </a:rPr>
              <a:t>2020</a:t>
            </a:r>
            <a:r>
              <a:rPr lang="zh-CN" altLang="en-US" sz="1400">
                <a:solidFill>
                  <a:srgbClr val="000000"/>
                </a:solidFill>
                <a:cs typeface="+mn-ea"/>
                <a:sym typeface="+mn-lt"/>
              </a:rPr>
              <a:t>年，</a:t>
            </a:r>
            <a:r>
              <a:rPr lang="en-US" altLang="zh-CN" sz="1400">
                <a:solidFill>
                  <a:srgbClr val="000000"/>
                </a:solidFill>
                <a:cs typeface="+mn-ea"/>
                <a:sym typeface="+mn-lt"/>
              </a:rPr>
              <a:t>5.38</a:t>
            </a:r>
            <a:r>
              <a:rPr lang="zh-CN" altLang="en-US" sz="1400">
                <a:solidFill>
                  <a:srgbClr val="000000"/>
                </a:solidFill>
                <a:cs typeface="+mn-ea"/>
                <a:sym typeface="+mn-lt"/>
              </a:rPr>
              <a:t>亿条微博用户数据在“暗网” 出售，其中，</a:t>
            </a:r>
            <a:r>
              <a:rPr lang="en-US" altLang="zh-CN" sz="1400" b="1">
                <a:solidFill>
                  <a:srgbClr val="ED5408"/>
                </a:solidFill>
                <a:cs typeface="+mn-ea"/>
                <a:sym typeface="+mn-lt"/>
              </a:rPr>
              <a:t>1.72</a:t>
            </a:r>
            <a:r>
              <a:rPr lang="zh-CN" altLang="en-US" sz="1400" b="1">
                <a:solidFill>
                  <a:srgbClr val="ED5408"/>
                </a:solidFill>
                <a:cs typeface="+mn-ea"/>
                <a:sym typeface="+mn-lt"/>
              </a:rPr>
              <a:t>亿条</a:t>
            </a:r>
            <a:r>
              <a:rPr lang="zh-CN" altLang="en-US" sz="1400">
                <a:solidFill>
                  <a:srgbClr val="000000"/>
                </a:solidFill>
                <a:cs typeface="+mn-ea"/>
                <a:sym typeface="+mn-lt"/>
              </a:rPr>
              <a:t>有账户基本信息，售价</a:t>
            </a:r>
            <a:r>
              <a:rPr lang="en-US" altLang="zh-CN" sz="1400" b="1">
                <a:solidFill>
                  <a:srgbClr val="ED5408"/>
                </a:solidFill>
                <a:cs typeface="+mn-ea"/>
                <a:sym typeface="+mn-lt"/>
              </a:rPr>
              <a:t>0.177</a:t>
            </a:r>
            <a:r>
              <a:rPr lang="zh-CN" altLang="en-US" sz="1400" b="1">
                <a:solidFill>
                  <a:srgbClr val="ED5408"/>
                </a:solidFill>
                <a:cs typeface="+mn-ea"/>
                <a:sym typeface="+mn-lt"/>
              </a:rPr>
              <a:t>比特币</a:t>
            </a:r>
            <a:endParaRPr lang="en-US" altLang="zh-CN" sz="1400" b="1">
              <a:solidFill>
                <a:srgbClr val="ED5408"/>
              </a:solidFill>
              <a:cs typeface="+mn-ea"/>
              <a:sym typeface="+mn-lt"/>
            </a:endParaRPr>
          </a:p>
          <a:p>
            <a:pPr marL="628650" lvl="1" indent="-171450">
              <a:spcAft>
                <a:spcPts val="300"/>
              </a:spcAft>
              <a:buFont typeface="Arial" panose="020B0604020202020204" pitchFamily="34" charset="0"/>
              <a:buChar char="─"/>
            </a:pPr>
            <a:r>
              <a:rPr lang="en-US" altLang="zh-CN" sz="1400">
                <a:solidFill>
                  <a:srgbClr val="000000"/>
                </a:solidFill>
                <a:cs typeface="+mn-ea"/>
                <a:sym typeface="+mn-lt"/>
              </a:rPr>
              <a:t>2020</a:t>
            </a:r>
            <a:r>
              <a:rPr lang="zh-CN" altLang="en-US" sz="1400">
                <a:solidFill>
                  <a:srgbClr val="000000"/>
                </a:solidFill>
                <a:cs typeface="+mn-ea"/>
                <a:sym typeface="+mn-lt"/>
              </a:rPr>
              <a:t>年</a:t>
            </a:r>
            <a:r>
              <a:rPr lang="en-US" altLang="zh-CN" sz="1400">
                <a:solidFill>
                  <a:srgbClr val="000000"/>
                </a:solidFill>
                <a:cs typeface="+mn-ea"/>
                <a:sym typeface="+mn-lt"/>
              </a:rPr>
              <a:t>4</a:t>
            </a:r>
            <a:r>
              <a:rPr lang="zh-CN" altLang="en-US" sz="1400">
                <a:solidFill>
                  <a:srgbClr val="000000"/>
                </a:solidFill>
                <a:cs typeface="+mn-ea"/>
                <a:sym typeface="+mn-lt"/>
              </a:rPr>
              <a:t>月，万豪集团宣布受到第二次数据泄露打击，暴露</a:t>
            </a:r>
            <a:r>
              <a:rPr lang="en-US" altLang="zh-CN" sz="1400" b="1">
                <a:solidFill>
                  <a:srgbClr val="ED5408"/>
                </a:solidFill>
                <a:cs typeface="+mn-ea"/>
                <a:sym typeface="+mn-lt"/>
              </a:rPr>
              <a:t>520</a:t>
            </a:r>
            <a:r>
              <a:rPr lang="zh-CN" altLang="en-US" sz="1400" b="1">
                <a:solidFill>
                  <a:srgbClr val="ED5408"/>
                </a:solidFill>
                <a:cs typeface="+mn-ea"/>
                <a:sym typeface="+mn-lt"/>
              </a:rPr>
              <a:t>万名</a:t>
            </a:r>
            <a:r>
              <a:rPr lang="zh-CN" altLang="en-US" sz="1400">
                <a:solidFill>
                  <a:srgbClr val="000000"/>
                </a:solidFill>
                <a:cs typeface="+mn-ea"/>
                <a:sym typeface="+mn-lt"/>
              </a:rPr>
              <a:t>客人详细信息</a:t>
            </a:r>
            <a:endParaRPr lang="en-US" altLang="zh-CN" sz="1400">
              <a:solidFill>
                <a:srgbClr val="000000"/>
              </a:solidFill>
              <a:cs typeface="+mn-ea"/>
              <a:sym typeface="+mn-lt"/>
            </a:endParaRPr>
          </a:p>
          <a:p>
            <a:pPr marL="628650" lvl="1" indent="-171450">
              <a:spcAft>
                <a:spcPts val="300"/>
              </a:spcAft>
              <a:buFont typeface="Arial" panose="020B0604020202020204" pitchFamily="34" charset="0"/>
              <a:buChar char="─"/>
            </a:pPr>
            <a:r>
              <a:rPr lang="en-US" altLang="zh-CN" sz="1400">
                <a:solidFill>
                  <a:srgbClr val="000000"/>
                </a:solidFill>
                <a:cs typeface="+mn-ea"/>
                <a:sym typeface="+mn-lt"/>
              </a:rPr>
              <a:t>2020</a:t>
            </a:r>
            <a:r>
              <a:rPr lang="zh-CN" altLang="en-US" sz="1400">
                <a:solidFill>
                  <a:srgbClr val="000000"/>
                </a:solidFill>
                <a:cs typeface="+mn-ea"/>
                <a:sym typeface="+mn-lt"/>
              </a:rPr>
              <a:t>年</a:t>
            </a:r>
            <a:r>
              <a:rPr lang="en-US" altLang="zh-CN" sz="1400">
                <a:solidFill>
                  <a:srgbClr val="000000"/>
                </a:solidFill>
                <a:cs typeface="+mn-ea"/>
                <a:sym typeface="+mn-lt"/>
              </a:rPr>
              <a:t>4</a:t>
            </a:r>
            <a:r>
              <a:rPr lang="zh-CN" altLang="en-US" sz="1400">
                <a:solidFill>
                  <a:srgbClr val="000000"/>
                </a:solidFill>
                <a:cs typeface="+mn-ea"/>
                <a:sym typeface="+mn-lt"/>
              </a:rPr>
              <a:t>月，</a:t>
            </a:r>
            <a:r>
              <a:rPr lang="en-US" altLang="zh-CN" sz="1400" b="1">
                <a:solidFill>
                  <a:srgbClr val="ED5408"/>
                </a:solidFill>
                <a:cs typeface="+mn-ea"/>
                <a:sym typeface="+mn-lt"/>
              </a:rPr>
              <a:t>2.67</a:t>
            </a:r>
            <a:r>
              <a:rPr lang="zh-CN" altLang="en-US" sz="1400" b="1">
                <a:solidFill>
                  <a:srgbClr val="ED5408"/>
                </a:solidFill>
                <a:cs typeface="+mn-ea"/>
                <a:sym typeface="+mn-lt"/>
              </a:rPr>
              <a:t>亿</a:t>
            </a:r>
            <a:r>
              <a:rPr lang="en-US" altLang="zh-CN" sz="1400">
                <a:solidFill>
                  <a:srgbClr val="000000"/>
                </a:solidFill>
                <a:cs typeface="+mn-ea"/>
                <a:sym typeface="+mn-lt"/>
              </a:rPr>
              <a:t>Facebook</a:t>
            </a:r>
            <a:r>
              <a:rPr lang="zh-CN" altLang="en-US" sz="1400">
                <a:solidFill>
                  <a:srgbClr val="000000"/>
                </a:solidFill>
                <a:cs typeface="+mn-ea"/>
                <a:sym typeface="+mn-lt"/>
              </a:rPr>
              <a:t>用户信息被盗并于暗网售卖。这些信息包含用户的姓名、邮箱地址、电话、社会身份、性别等</a:t>
            </a:r>
            <a:endParaRPr lang="en-US" altLang="zh-CN" sz="1400" b="1">
              <a:solidFill>
                <a:srgbClr val="ED5408"/>
              </a:solidFill>
              <a:cs typeface="+mn-ea"/>
              <a:sym typeface="+mn-lt"/>
            </a:endParaRPr>
          </a:p>
          <a:p>
            <a:pPr marL="171450" indent="-171450">
              <a:spcAft>
                <a:spcPts val="600"/>
              </a:spcAft>
              <a:buFont typeface="Arial" panose="020B0604020202020204" pitchFamily="34" charset="0"/>
              <a:buChar char="•"/>
            </a:pPr>
            <a:r>
              <a:rPr lang="zh-CN" altLang="en-US" sz="1600" b="1">
                <a:solidFill>
                  <a:srgbClr val="ED5408"/>
                </a:solidFill>
                <a:cs typeface="+mn-ea"/>
                <a:sym typeface="+mn-lt"/>
              </a:rPr>
              <a:t>数据灰黑产的非法收入金额巨大</a:t>
            </a:r>
          </a:p>
          <a:p>
            <a:pPr marL="628650" lvl="1" indent="-171450">
              <a:spcAft>
                <a:spcPts val="300"/>
              </a:spcAft>
              <a:buFont typeface="Arial" panose="020B0604020202020204" pitchFamily="34" charset="0"/>
              <a:buChar char="─"/>
            </a:pPr>
            <a:r>
              <a:rPr lang="zh-CN" altLang="en-US" sz="1400" b="1">
                <a:solidFill>
                  <a:schemeClr val="tx1"/>
                </a:solidFill>
                <a:cs typeface="+mn-ea"/>
                <a:sym typeface="+mn-lt"/>
              </a:rPr>
              <a:t>网络营销：</a:t>
            </a:r>
            <a:r>
              <a:rPr lang="zh-CN" altLang="en-US" sz="1400">
                <a:solidFill>
                  <a:srgbClr val="000000"/>
                </a:solidFill>
                <a:cs typeface="+mn-ea"/>
                <a:sym typeface="+mn-lt"/>
              </a:rPr>
              <a:t>网络定向营销逐成“黑灰产业”，</a:t>
            </a:r>
            <a:r>
              <a:rPr lang="zh-CN" altLang="en-US" sz="1400" b="1">
                <a:solidFill>
                  <a:srgbClr val="ED5408"/>
                </a:solidFill>
                <a:cs typeface="+mn-ea"/>
                <a:sym typeface="+mn-lt"/>
              </a:rPr>
              <a:t>年产值可达千亿元</a:t>
            </a:r>
          </a:p>
          <a:p>
            <a:pPr marL="628650" lvl="1" indent="-171450">
              <a:spcAft>
                <a:spcPts val="300"/>
              </a:spcAft>
              <a:buFont typeface="Arial" panose="020B0604020202020204" pitchFamily="34" charset="0"/>
              <a:buChar char="─"/>
            </a:pPr>
            <a:r>
              <a:rPr lang="zh-CN" altLang="en-US" sz="1400" b="1">
                <a:solidFill>
                  <a:schemeClr val="tx1"/>
                </a:solidFill>
                <a:cs typeface="+mn-ea"/>
                <a:sym typeface="+mn-lt"/>
              </a:rPr>
              <a:t>诈骗：</a:t>
            </a:r>
            <a:r>
              <a:rPr lang="en-US" altLang="zh-CN" sz="1400" b="1">
                <a:solidFill>
                  <a:schemeClr val="tx1"/>
                </a:solidFill>
                <a:cs typeface="+mn-ea"/>
                <a:sym typeface="+mn-lt"/>
              </a:rPr>
              <a:t> </a:t>
            </a:r>
            <a:r>
              <a:rPr lang="en-US" altLang="zh-CN" sz="1400">
                <a:solidFill>
                  <a:srgbClr val="000000"/>
                </a:solidFill>
                <a:cs typeface="+mn-ea"/>
                <a:sym typeface="+mn-lt"/>
              </a:rPr>
              <a:t>2017</a:t>
            </a:r>
            <a:r>
              <a:rPr lang="zh-CN" altLang="en-US" sz="1400">
                <a:solidFill>
                  <a:srgbClr val="000000"/>
                </a:solidFill>
                <a:cs typeface="+mn-ea"/>
                <a:sym typeface="+mn-lt"/>
              </a:rPr>
              <a:t>年</a:t>
            </a:r>
            <a:r>
              <a:rPr lang="en-US" altLang="zh-CN" sz="1400">
                <a:solidFill>
                  <a:srgbClr val="000000"/>
                </a:solidFill>
                <a:cs typeface="+mn-ea"/>
                <a:sym typeface="+mn-lt"/>
              </a:rPr>
              <a:t>4</a:t>
            </a:r>
            <a:r>
              <a:rPr lang="zh-CN" altLang="en-US" sz="1400">
                <a:solidFill>
                  <a:srgbClr val="000000"/>
                </a:solidFill>
                <a:cs typeface="+mn-ea"/>
                <a:sym typeface="+mn-lt"/>
              </a:rPr>
              <a:t>月至</a:t>
            </a:r>
            <a:r>
              <a:rPr lang="en-US" altLang="zh-CN" sz="1400">
                <a:solidFill>
                  <a:srgbClr val="000000"/>
                </a:solidFill>
                <a:cs typeface="+mn-ea"/>
                <a:sym typeface="+mn-lt"/>
              </a:rPr>
              <a:t>12</a:t>
            </a:r>
            <a:r>
              <a:rPr lang="zh-CN" altLang="en-US" sz="1400">
                <a:solidFill>
                  <a:srgbClr val="000000"/>
                </a:solidFill>
                <a:cs typeface="+mn-ea"/>
                <a:sym typeface="+mn-lt"/>
              </a:rPr>
              <a:t>月供监测到信息诈骗数十万起，案发资金</a:t>
            </a:r>
            <a:r>
              <a:rPr lang="zh-CN" altLang="en-US" sz="1400" b="1">
                <a:solidFill>
                  <a:srgbClr val="ED5408"/>
                </a:solidFill>
                <a:cs typeface="+mn-ea"/>
                <a:sym typeface="+mn-lt"/>
              </a:rPr>
              <a:t>损失过亿元</a:t>
            </a:r>
            <a:endParaRPr lang="en-US" altLang="zh-CN" sz="1400" b="1">
              <a:solidFill>
                <a:srgbClr val="ED5408"/>
              </a:solidFill>
              <a:cs typeface="+mn-ea"/>
              <a:sym typeface="+mn-lt"/>
            </a:endParaRPr>
          </a:p>
        </p:txBody>
      </p:sp>
      <p:sp>
        <p:nvSpPr>
          <p:cNvPr id="36" name="圆角矩形 4">
            <a:extLst>
              <a:ext uri="{FF2B5EF4-FFF2-40B4-BE49-F238E27FC236}">
                <a16:creationId xmlns:a16="http://schemas.microsoft.com/office/drawing/2014/main" id="{DC25A89A-1A69-4A96-89D6-2FD9DC8C380D}"/>
              </a:ext>
            </a:extLst>
          </p:cNvPr>
          <p:cNvSpPr/>
          <p:nvPr/>
        </p:nvSpPr>
        <p:spPr>
          <a:xfrm>
            <a:off x="161379" y="6297613"/>
            <a:ext cx="7356348" cy="437684"/>
          </a:xfrm>
          <a:prstGeom prst="roundRect">
            <a:avLst>
              <a:gd name="adj" fmla="val 10186"/>
            </a:avLst>
          </a:prstGeom>
          <a:no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atinLnBrk="1"/>
            <a:r>
              <a:rPr lang="zh-CN" altLang="en-US" sz="1200" kern="0">
                <a:solidFill>
                  <a:schemeClr val="bg1">
                    <a:lumMod val="50000"/>
                  </a:schemeClr>
                </a:solidFill>
                <a:latin typeface="Arial" panose="020B0604020202020204" pitchFamily="34" charset="0"/>
                <a:ea typeface="华文楷体" panose="02010600040101010101" pitchFamily="2" charset="-122"/>
                <a:cs typeface="+mn-ea"/>
                <a:sym typeface="+mn-lt"/>
              </a:rPr>
              <a:t>备注：</a:t>
            </a:r>
            <a:r>
              <a:rPr lang="zh-CN" altLang="en-US" sz="1200">
                <a:solidFill>
                  <a:schemeClr val="bg1">
                    <a:lumMod val="50000"/>
                  </a:schemeClr>
                </a:solidFill>
                <a:latin typeface="+mn-ea"/>
              </a:rPr>
              <a:t>数据来源中国产业信息网</a:t>
            </a:r>
          </a:p>
        </p:txBody>
      </p:sp>
      <p:sp>
        <p:nvSpPr>
          <p:cNvPr id="13" name="矩形 12">
            <a:extLst>
              <a:ext uri="{FF2B5EF4-FFF2-40B4-BE49-F238E27FC236}">
                <a16:creationId xmlns:a16="http://schemas.microsoft.com/office/drawing/2014/main" id="{32726B1A-5E02-453A-AE8B-125FA492BF76}"/>
              </a:ext>
            </a:extLst>
          </p:cNvPr>
          <p:cNvSpPr>
            <a:spLocks/>
          </p:cNvSpPr>
          <p:nvPr/>
        </p:nvSpPr>
        <p:spPr>
          <a:xfrm>
            <a:off x="6322419" y="1074827"/>
            <a:ext cx="5343705" cy="637312"/>
          </a:xfrm>
          <a:prstGeom prst="rect">
            <a:avLst/>
          </a:prstGeom>
          <a:solidFill>
            <a:srgbClr val="FE8637"/>
          </a:solidFill>
          <a:ln w="19050">
            <a:solidFill>
              <a:srgbClr val="FE863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1"/>
                </a:solidFill>
              </a:rPr>
              <a:t>数据灰黑产及恶意使用日益严峻</a:t>
            </a:r>
          </a:p>
        </p:txBody>
      </p:sp>
      <p:sp>
        <p:nvSpPr>
          <p:cNvPr id="14" name="矩形 13">
            <a:extLst>
              <a:ext uri="{FF2B5EF4-FFF2-40B4-BE49-F238E27FC236}">
                <a16:creationId xmlns:a16="http://schemas.microsoft.com/office/drawing/2014/main" id="{035EA037-6F5E-4BB1-956A-90982D78B091}"/>
              </a:ext>
            </a:extLst>
          </p:cNvPr>
          <p:cNvSpPr>
            <a:spLocks/>
          </p:cNvSpPr>
          <p:nvPr/>
        </p:nvSpPr>
        <p:spPr>
          <a:xfrm>
            <a:off x="444708" y="1074827"/>
            <a:ext cx="5538084" cy="625880"/>
          </a:xfrm>
          <a:prstGeom prst="rect">
            <a:avLst/>
          </a:prstGeom>
          <a:solidFill>
            <a:srgbClr val="FE8637"/>
          </a:solidFill>
          <a:ln w="19050">
            <a:solidFill>
              <a:srgbClr val="FE863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1"/>
                </a:solidFill>
                <a:cs typeface="+mn-ea"/>
                <a:sym typeface="+mn-lt"/>
              </a:rPr>
              <a:t>强化个人信息保护的政策法规出台</a:t>
            </a:r>
            <a:endParaRPr lang="en-US" altLang="zh-CN" b="1">
              <a:solidFill>
                <a:schemeClr val="bg1"/>
              </a:solidFill>
              <a:cs typeface="+mn-ea"/>
              <a:sym typeface="+mn-lt"/>
            </a:endParaRPr>
          </a:p>
          <a:p>
            <a:pPr algn="ctr"/>
            <a:r>
              <a:rPr lang="zh-CN" altLang="en-US" b="1">
                <a:solidFill>
                  <a:schemeClr val="bg1"/>
                </a:solidFill>
                <a:cs typeface="+mn-ea"/>
                <a:sym typeface="+mn-lt"/>
              </a:rPr>
              <a:t>为各企业用户信息保护与使用带来挑战</a:t>
            </a:r>
            <a:endParaRPr lang="en-US" altLang="zh-CN" b="1">
              <a:solidFill>
                <a:schemeClr val="bg1"/>
              </a:solidFill>
              <a:cs typeface="+mn-ea"/>
              <a:sym typeface="+mn-lt"/>
            </a:endParaRPr>
          </a:p>
        </p:txBody>
      </p:sp>
    </p:spTree>
    <p:extLst>
      <p:ext uri="{BB962C8B-B14F-4D97-AF65-F5344CB8AC3E}">
        <p14:creationId xmlns:p14="http://schemas.microsoft.com/office/powerpoint/2010/main" val="2547130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hidden="1">
            <a:extLst>
              <a:ext uri="{FF2B5EF4-FFF2-40B4-BE49-F238E27FC236}">
                <a16:creationId xmlns:a16="http://schemas.microsoft.com/office/drawing/2014/main" id="{23E91189-EA58-46A2-ABE7-9F8C3ABF0C55}"/>
              </a:ext>
            </a:extLst>
          </p:cNvPr>
          <p:cNvGraphicFramePr>
            <a:graphicFrameLocks noChangeAspect="1"/>
          </p:cNvGraphicFramePr>
          <p:nvPr>
            <p:custDataLst>
              <p:tags r:id="rId1"/>
            </p:custDataLst>
            <p:extLst>
              <p:ext uri="{D42A27DB-BD31-4B8C-83A1-F6EECF244321}">
                <p14:modId xmlns:p14="http://schemas.microsoft.com/office/powerpoint/2010/main" val="36762293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幻灯片" r:id="rId5" imgW="415" imgH="416" progId="TCLayout.ActiveDocument.1">
                  <p:embed/>
                </p:oleObj>
              </mc:Choice>
              <mc:Fallback>
                <p:oleObj name="think-cell 幻灯片" r:id="rId5" imgW="415" imgH="416" progId="TCLayout.ActiveDocument.1">
                  <p:embed/>
                  <p:pic>
                    <p:nvPicPr>
                      <p:cNvPr id="4" name="对象 3" hidden="1">
                        <a:extLst>
                          <a:ext uri="{FF2B5EF4-FFF2-40B4-BE49-F238E27FC236}">
                            <a16:creationId xmlns:a16="http://schemas.microsoft.com/office/drawing/2014/main" id="{23E91189-EA58-46A2-ABE7-9F8C3ABF0C55}"/>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矩形 5" hidden="1">
            <a:extLst>
              <a:ext uri="{FF2B5EF4-FFF2-40B4-BE49-F238E27FC236}">
                <a16:creationId xmlns:a16="http://schemas.microsoft.com/office/drawing/2014/main" id="{602C63B7-8AB6-4B48-9C3C-CDB7AE1FB8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zh-CN" altLang="en-US" sz="2400" b="1" dirty="0">
              <a:latin typeface="Arial" panose="020B0604020202020204" pitchFamily="34" charset="0"/>
              <a:ea typeface="华文楷体" panose="02010600040101010101" pitchFamily="2" charset="-122"/>
              <a:cs typeface="+mj-cs"/>
              <a:sym typeface="Arial" panose="020B0604020202020204" pitchFamily="34" charset="0"/>
            </a:endParaRPr>
          </a:p>
        </p:txBody>
      </p:sp>
      <p:sp>
        <p:nvSpPr>
          <p:cNvPr id="2" name="标题 1"/>
          <p:cNvSpPr>
            <a:spLocks noGrp="1"/>
          </p:cNvSpPr>
          <p:nvPr>
            <p:ph type="title"/>
          </p:nvPr>
        </p:nvSpPr>
        <p:spPr/>
        <p:txBody>
          <a:bodyPr>
            <a:normAutofit fontScale="90000"/>
          </a:bodyPr>
          <a:lstStyle/>
          <a:p>
            <a:r>
              <a:rPr lang="zh-CN" altLang="en-US" dirty="0">
                <a:solidFill>
                  <a:srgbClr val="ED5408"/>
                </a:solidFill>
              </a:rPr>
              <a:t>行业痛点：</a:t>
            </a:r>
            <a:r>
              <a:rPr lang="zh-CN" altLang="en-US" dirty="0"/>
              <a:t>明文数据易泄露、利用标签训练的模型准确度已经达到瓶颈、数据易复制难确权，导致数据资产难以流通，价值无法体现，甚至造成经济损失、限制产业发展</a:t>
            </a:r>
          </a:p>
        </p:txBody>
      </p:sp>
      <p:sp>
        <p:nvSpPr>
          <p:cNvPr id="33" name="矩形 32">
            <a:extLst>
              <a:ext uri="{FF2B5EF4-FFF2-40B4-BE49-F238E27FC236}">
                <a16:creationId xmlns:a16="http://schemas.microsoft.com/office/drawing/2014/main" id="{68439091-FB88-4B72-BC5A-C02DA93CADE5}"/>
              </a:ext>
            </a:extLst>
          </p:cNvPr>
          <p:cNvSpPr/>
          <p:nvPr/>
        </p:nvSpPr>
        <p:spPr>
          <a:xfrm>
            <a:off x="9046871" y="1136282"/>
            <a:ext cx="2737775" cy="1555790"/>
          </a:xfrm>
          <a:prstGeom prst="rect">
            <a:avLst/>
          </a:prstGeom>
          <a:solidFill>
            <a:srgbClr val="FBE5D6"/>
          </a:solidFill>
          <a:ln w="19050">
            <a:solidFill>
              <a:srgbClr val="ED5408"/>
            </a:solidFill>
          </a:ln>
        </p:spPr>
        <p:style>
          <a:lnRef idx="2">
            <a:schemeClr val="accent1">
              <a:shade val="50000"/>
            </a:schemeClr>
          </a:lnRef>
          <a:fillRef idx="1">
            <a:schemeClr val="accent1"/>
          </a:fillRef>
          <a:effectRef idx="0">
            <a:schemeClr val="accent1"/>
          </a:effectRef>
          <a:fontRef idx="minor">
            <a:schemeClr val="lt1"/>
          </a:fontRef>
        </p:style>
        <p:txBody>
          <a:bodyPr lIns="180000" tIns="45720" rIns="91440" bIns="45720" rtlCol="0" anchor="ctr"/>
          <a:lstStyle/>
          <a:p>
            <a:pPr marL="285750" indent="-285750">
              <a:buFont typeface="Arial" panose="020B0604020202020204" pitchFamily="34" charset="0"/>
              <a:buChar char="•"/>
            </a:pPr>
            <a:r>
              <a:rPr lang="zh-CN" altLang="en-US" b="1">
                <a:solidFill>
                  <a:schemeClr val="tx1"/>
                </a:solidFill>
              </a:rPr>
              <a:t>隐私数据难保护</a:t>
            </a:r>
            <a:endParaRPr lang="en-US" altLang="zh-CN" b="1">
              <a:solidFill>
                <a:schemeClr val="tx1"/>
              </a:solidFill>
            </a:endParaRPr>
          </a:p>
          <a:p>
            <a:pPr marL="285750" indent="-285750">
              <a:buFont typeface="Arial" panose="020B0604020202020204" pitchFamily="34" charset="0"/>
              <a:buChar char="•"/>
            </a:pPr>
            <a:r>
              <a:rPr lang="zh-CN" altLang="en-US" b="1">
                <a:solidFill>
                  <a:schemeClr val="tx1"/>
                </a:solidFill>
              </a:rPr>
              <a:t>直接经济损失</a:t>
            </a:r>
            <a:endParaRPr lang="en-US" altLang="zh-CN" b="1">
              <a:solidFill>
                <a:schemeClr val="tx1"/>
              </a:solidFill>
            </a:endParaRPr>
          </a:p>
          <a:p>
            <a:pPr marL="285750" indent="-285750">
              <a:buFont typeface="Arial" panose="020B0604020202020204" pitchFamily="34" charset="0"/>
              <a:buChar char="•"/>
            </a:pPr>
            <a:r>
              <a:rPr lang="zh-CN" altLang="en-US" b="1">
                <a:solidFill>
                  <a:schemeClr val="tx1"/>
                </a:solidFill>
              </a:rPr>
              <a:t>间接经济损失</a:t>
            </a:r>
            <a:endParaRPr lang="en-US" altLang="zh-CN" b="1">
              <a:solidFill>
                <a:schemeClr val="tx1"/>
              </a:solidFill>
            </a:endParaRPr>
          </a:p>
        </p:txBody>
      </p:sp>
      <p:sp>
        <p:nvSpPr>
          <p:cNvPr id="35" name="矩形 34">
            <a:extLst>
              <a:ext uri="{FF2B5EF4-FFF2-40B4-BE49-F238E27FC236}">
                <a16:creationId xmlns:a16="http://schemas.microsoft.com/office/drawing/2014/main" id="{68180309-920E-496F-A684-2A9445D910EC}"/>
              </a:ext>
            </a:extLst>
          </p:cNvPr>
          <p:cNvSpPr/>
          <p:nvPr/>
        </p:nvSpPr>
        <p:spPr>
          <a:xfrm>
            <a:off x="9046871" y="2868628"/>
            <a:ext cx="2737775" cy="1555790"/>
          </a:xfrm>
          <a:prstGeom prst="rect">
            <a:avLst/>
          </a:prstGeom>
          <a:solidFill>
            <a:srgbClr val="FBE5D6"/>
          </a:solidFill>
          <a:ln w="19050">
            <a:solidFill>
              <a:srgbClr val="ED5408"/>
            </a:solidFill>
          </a:ln>
        </p:spPr>
        <p:style>
          <a:lnRef idx="2">
            <a:schemeClr val="accent1">
              <a:shade val="50000"/>
            </a:schemeClr>
          </a:lnRef>
          <a:fillRef idx="1">
            <a:schemeClr val="accent1"/>
          </a:fillRef>
          <a:effectRef idx="0">
            <a:schemeClr val="accent1"/>
          </a:effectRef>
          <a:fontRef idx="minor">
            <a:schemeClr val="lt1"/>
          </a:fontRef>
        </p:style>
        <p:txBody>
          <a:bodyPr lIns="180000" tIns="45720" rIns="91440" bIns="45720" rtlCol="0" anchor="ctr"/>
          <a:lstStyle/>
          <a:p>
            <a:pPr marL="285750" indent="-285750">
              <a:buFont typeface="Arial" panose="020B0604020202020204" pitchFamily="34" charset="0"/>
              <a:buChar char="•"/>
            </a:pPr>
            <a:r>
              <a:rPr lang="zh-CN" altLang="en-US" b="1">
                <a:solidFill>
                  <a:schemeClr val="tx1"/>
                </a:solidFill>
              </a:rPr>
              <a:t>模型训练数据缺失</a:t>
            </a:r>
            <a:endParaRPr lang="en-US" altLang="zh-CN" b="1">
              <a:solidFill>
                <a:schemeClr val="tx1"/>
              </a:solidFill>
            </a:endParaRPr>
          </a:p>
          <a:p>
            <a:pPr marL="285750" indent="-285750">
              <a:buFont typeface="Arial" panose="020B0604020202020204" pitchFamily="34" charset="0"/>
              <a:buChar char="•"/>
            </a:pPr>
            <a:r>
              <a:rPr lang="zh-CN" altLang="en-US" b="1">
                <a:solidFill>
                  <a:schemeClr val="tx1"/>
                </a:solidFill>
              </a:rPr>
              <a:t>明细数据直接利用率低</a:t>
            </a:r>
          </a:p>
        </p:txBody>
      </p:sp>
      <p:sp>
        <p:nvSpPr>
          <p:cNvPr id="37" name="矩形 36">
            <a:extLst>
              <a:ext uri="{FF2B5EF4-FFF2-40B4-BE49-F238E27FC236}">
                <a16:creationId xmlns:a16="http://schemas.microsoft.com/office/drawing/2014/main" id="{48B4D2DD-D08E-4E57-9FFF-D2BB2B83858B}"/>
              </a:ext>
            </a:extLst>
          </p:cNvPr>
          <p:cNvSpPr/>
          <p:nvPr/>
        </p:nvSpPr>
        <p:spPr>
          <a:xfrm>
            <a:off x="9046871" y="4600973"/>
            <a:ext cx="2737775" cy="1555790"/>
          </a:xfrm>
          <a:prstGeom prst="rect">
            <a:avLst/>
          </a:prstGeom>
          <a:solidFill>
            <a:srgbClr val="FBE5D6"/>
          </a:solidFill>
          <a:ln w="19050">
            <a:solidFill>
              <a:srgbClr val="ED5408"/>
            </a:solidFill>
          </a:ln>
        </p:spPr>
        <p:style>
          <a:lnRef idx="2">
            <a:schemeClr val="accent1">
              <a:shade val="50000"/>
            </a:schemeClr>
          </a:lnRef>
          <a:fillRef idx="1">
            <a:schemeClr val="accent1"/>
          </a:fillRef>
          <a:effectRef idx="0">
            <a:schemeClr val="accent1"/>
          </a:effectRef>
          <a:fontRef idx="minor">
            <a:schemeClr val="lt1"/>
          </a:fontRef>
        </p:style>
        <p:txBody>
          <a:bodyPr lIns="180000" tIns="45720" rIns="91440" bIns="45720" rtlCol="0" anchor="ctr"/>
          <a:lstStyle/>
          <a:p>
            <a:pPr marL="285750" indent="-285750">
              <a:buFont typeface="Arial" panose="020B0604020202020204" pitchFamily="34" charset="0"/>
              <a:buChar char="•"/>
            </a:pPr>
            <a:r>
              <a:rPr lang="zh-CN" altLang="en-US" b="1">
                <a:solidFill>
                  <a:schemeClr val="tx1"/>
                </a:solidFill>
              </a:rPr>
              <a:t>数据交易市场发展缓慢</a:t>
            </a:r>
            <a:endParaRPr lang="en-US" altLang="zh-CN" b="1">
              <a:solidFill>
                <a:schemeClr val="tx1"/>
              </a:solidFill>
            </a:endParaRPr>
          </a:p>
          <a:p>
            <a:pPr marL="285750" indent="-285750">
              <a:buFont typeface="Arial" panose="020B0604020202020204" pitchFamily="34" charset="0"/>
              <a:buChar char="•"/>
            </a:pPr>
            <a:r>
              <a:rPr lang="zh-CN" altLang="en-US" b="1">
                <a:solidFill>
                  <a:schemeClr val="tx1"/>
                </a:solidFill>
              </a:rPr>
              <a:t>数据资产价值难以充分体现</a:t>
            </a:r>
            <a:endParaRPr lang="en-US" altLang="zh-CN" b="1">
              <a:solidFill>
                <a:schemeClr val="tx1"/>
              </a:solidFill>
            </a:endParaRPr>
          </a:p>
        </p:txBody>
      </p:sp>
      <p:sp>
        <p:nvSpPr>
          <p:cNvPr id="34" name="圆角矩形 250">
            <a:extLst>
              <a:ext uri="{FF2B5EF4-FFF2-40B4-BE49-F238E27FC236}">
                <a16:creationId xmlns:a16="http://schemas.microsoft.com/office/drawing/2014/main" id="{9752A074-04AD-4172-8A09-29821A980DE1}"/>
              </a:ext>
            </a:extLst>
          </p:cNvPr>
          <p:cNvSpPr/>
          <p:nvPr/>
        </p:nvSpPr>
        <p:spPr>
          <a:xfrm>
            <a:off x="371475" y="1089024"/>
            <a:ext cx="8755163" cy="1650307"/>
          </a:xfrm>
          <a:prstGeom prst="homePlate">
            <a:avLst>
              <a:gd name="adj" fmla="val 22632"/>
            </a:avLst>
          </a:prstGeom>
          <a:solidFill>
            <a:schemeClr val="bg1"/>
          </a:solidFill>
          <a:ln w="19050">
            <a:solidFill>
              <a:srgbClr val="ED5408"/>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200" dirty="0">
              <a:solidFill>
                <a:srgbClr val="000000"/>
              </a:solidFill>
              <a:cs typeface="+mn-ea"/>
              <a:sym typeface="+mn-lt"/>
            </a:endParaRPr>
          </a:p>
        </p:txBody>
      </p:sp>
      <p:sp>
        <p:nvSpPr>
          <p:cNvPr id="39" name="圆角矩形 4">
            <a:extLst>
              <a:ext uri="{FF2B5EF4-FFF2-40B4-BE49-F238E27FC236}">
                <a16:creationId xmlns:a16="http://schemas.microsoft.com/office/drawing/2014/main" id="{5354C92C-CCFD-4419-9933-326A9E782582}"/>
              </a:ext>
            </a:extLst>
          </p:cNvPr>
          <p:cNvSpPr/>
          <p:nvPr/>
        </p:nvSpPr>
        <p:spPr>
          <a:xfrm>
            <a:off x="371475" y="1111640"/>
            <a:ext cx="7356348" cy="437684"/>
          </a:xfrm>
          <a:prstGeom prst="roundRect">
            <a:avLst>
              <a:gd name="adj" fmla="val 10186"/>
            </a:avLst>
          </a:prstGeom>
          <a:no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atinLnBrk="1"/>
            <a:r>
              <a:rPr lang="zh-CN" altLang="en-US" b="1" kern="0">
                <a:latin typeface="Arial" panose="020B0604020202020204" pitchFamily="34" charset="0"/>
                <a:ea typeface="华文楷体" panose="02010600040101010101" pitchFamily="2" charset="-122"/>
                <a:cs typeface="+mn-ea"/>
                <a:sym typeface="+mn-lt"/>
              </a:rPr>
              <a:t>痛点一：传统信息安全技术不能保障</a:t>
            </a:r>
            <a:r>
              <a:rPr lang="zh-CN" altLang="zh-CN" b="1">
                <a:latin typeface="+mn-ea"/>
              </a:rPr>
              <a:t>数据使用中</a:t>
            </a:r>
            <a:r>
              <a:rPr lang="zh-CN" altLang="en-US" b="1">
                <a:latin typeface="+mn-ea"/>
              </a:rPr>
              <a:t>存在的</a:t>
            </a:r>
            <a:r>
              <a:rPr lang="zh-CN" altLang="zh-CN" b="1">
                <a:latin typeface="+mn-ea"/>
              </a:rPr>
              <a:t>风险</a:t>
            </a:r>
            <a:endParaRPr lang="en-US" altLang="zh-CN" b="1">
              <a:latin typeface="+mn-ea"/>
            </a:endParaRPr>
          </a:p>
        </p:txBody>
      </p:sp>
      <p:cxnSp>
        <p:nvCxnSpPr>
          <p:cNvPr id="12" name="直接连接符 11">
            <a:extLst>
              <a:ext uri="{FF2B5EF4-FFF2-40B4-BE49-F238E27FC236}">
                <a16:creationId xmlns:a16="http://schemas.microsoft.com/office/drawing/2014/main" id="{A2A98859-9A95-4AB4-B3BE-B3735155A407}"/>
              </a:ext>
            </a:extLst>
          </p:cNvPr>
          <p:cNvCxnSpPr>
            <a:cxnSpLocks/>
          </p:cNvCxnSpPr>
          <p:nvPr/>
        </p:nvCxnSpPr>
        <p:spPr>
          <a:xfrm>
            <a:off x="439838" y="1549324"/>
            <a:ext cx="5084662"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6" name="圆角矩形 250">
            <a:extLst>
              <a:ext uri="{FF2B5EF4-FFF2-40B4-BE49-F238E27FC236}">
                <a16:creationId xmlns:a16="http://schemas.microsoft.com/office/drawing/2014/main" id="{4E6CD980-626C-4E1B-972C-23B1ABF57ACE}"/>
              </a:ext>
            </a:extLst>
          </p:cNvPr>
          <p:cNvSpPr/>
          <p:nvPr/>
        </p:nvSpPr>
        <p:spPr>
          <a:xfrm>
            <a:off x="371475" y="2821369"/>
            <a:ext cx="8755163" cy="1650307"/>
          </a:xfrm>
          <a:prstGeom prst="homePlate">
            <a:avLst>
              <a:gd name="adj" fmla="val 22632"/>
            </a:avLst>
          </a:prstGeom>
          <a:solidFill>
            <a:schemeClr val="bg1"/>
          </a:solidFill>
          <a:ln w="19050">
            <a:solidFill>
              <a:srgbClr val="ED5408"/>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200" dirty="0">
              <a:solidFill>
                <a:srgbClr val="000000"/>
              </a:solidFill>
              <a:cs typeface="+mn-ea"/>
              <a:sym typeface="+mn-lt"/>
            </a:endParaRPr>
          </a:p>
        </p:txBody>
      </p:sp>
      <p:sp>
        <p:nvSpPr>
          <p:cNvPr id="41" name="圆角矩形 4">
            <a:extLst>
              <a:ext uri="{FF2B5EF4-FFF2-40B4-BE49-F238E27FC236}">
                <a16:creationId xmlns:a16="http://schemas.microsoft.com/office/drawing/2014/main" id="{2AC16608-D92D-4E9E-A78E-5E03E929A603}"/>
              </a:ext>
            </a:extLst>
          </p:cNvPr>
          <p:cNvSpPr/>
          <p:nvPr/>
        </p:nvSpPr>
        <p:spPr>
          <a:xfrm>
            <a:off x="371475" y="2837614"/>
            <a:ext cx="7356348" cy="437684"/>
          </a:xfrm>
          <a:prstGeom prst="roundRect">
            <a:avLst>
              <a:gd name="adj" fmla="val 10186"/>
            </a:avLst>
          </a:prstGeom>
          <a:no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atinLnBrk="1"/>
            <a:r>
              <a:rPr lang="zh-CN" altLang="en-US" b="1" kern="0">
                <a:latin typeface="Arial" panose="020B0604020202020204" pitchFamily="34" charset="0"/>
                <a:ea typeface="华文楷体" panose="02010600040101010101" pitchFamily="2" charset="-122"/>
                <a:cs typeface="+mn-ea"/>
                <a:sym typeface="+mn-lt"/>
              </a:rPr>
              <a:t>痛点二：</a:t>
            </a:r>
            <a:r>
              <a:rPr lang="zh-CN" altLang="en-US" b="1">
                <a:latin typeface="+mn-ea"/>
              </a:rPr>
              <a:t>利用标签进行模型训练已达到瓶颈，模型精度难以提升</a:t>
            </a:r>
            <a:endParaRPr lang="en-US" altLang="zh-CN" b="1">
              <a:latin typeface="+mn-ea"/>
            </a:endParaRPr>
          </a:p>
        </p:txBody>
      </p:sp>
      <p:cxnSp>
        <p:nvCxnSpPr>
          <p:cNvPr id="42" name="直接连接符 41">
            <a:extLst>
              <a:ext uri="{FF2B5EF4-FFF2-40B4-BE49-F238E27FC236}">
                <a16:creationId xmlns:a16="http://schemas.microsoft.com/office/drawing/2014/main" id="{047AC2A5-B5B3-4EF5-BE06-48711450513A}"/>
              </a:ext>
            </a:extLst>
          </p:cNvPr>
          <p:cNvCxnSpPr>
            <a:cxnSpLocks/>
          </p:cNvCxnSpPr>
          <p:nvPr/>
        </p:nvCxnSpPr>
        <p:spPr>
          <a:xfrm>
            <a:off x="439838" y="3275298"/>
            <a:ext cx="6608662" cy="0"/>
          </a:xfrm>
          <a:prstGeom prst="line">
            <a:avLst/>
          </a:prstGeom>
          <a:ln w="19050">
            <a:solidFill>
              <a:srgbClr val="ED5408"/>
            </a:solidFill>
          </a:ln>
        </p:spPr>
        <p:style>
          <a:lnRef idx="1">
            <a:schemeClr val="accent1"/>
          </a:lnRef>
          <a:fillRef idx="0">
            <a:schemeClr val="accent1"/>
          </a:fillRef>
          <a:effectRef idx="0">
            <a:schemeClr val="accent1"/>
          </a:effectRef>
          <a:fontRef idx="minor">
            <a:schemeClr val="tx1"/>
          </a:fontRef>
        </p:style>
      </p:cxnSp>
      <p:sp>
        <p:nvSpPr>
          <p:cNvPr id="38" name="圆角矩形 250">
            <a:extLst>
              <a:ext uri="{FF2B5EF4-FFF2-40B4-BE49-F238E27FC236}">
                <a16:creationId xmlns:a16="http://schemas.microsoft.com/office/drawing/2014/main" id="{11D79580-071C-44F9-86C5-4B1D31952AE6}"/>
              </a:ext>
            </a:extLst>
          </p:cNvPr>
          <p:cNvSpPr/>
          <p:nvPr/>
        </p:nvSpPr>
        <p:spPr>
          <a:xfrm>
            <a:off x="371475" y="4553714"/>
            <a:ext cx="8755163" cy="1650307"/>
          </a:xfrm>
          <a:prstGeom prst="homePlate">
            <a:avLst>
              <a:gd name="adj" fmla="val 22632"/>
            </a:avLst>
          </a:prstGeom>
          <a:solidFill>
            <a:schemeClr val="bg1"/>
          </a:solidFill>
          <a:ln w="19050">
            <a:solidFill>
              <a:srgbClr val="ED5408"/>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200" dirty="0">
              <a:solidFill>
                <a:srgbClr val="000000"/>
              </a:solidFill>
              <a:cs typeface="+mn-ea"/>
              <a:sym typeface="+mn-lt"/>
            </a:endParaRPr>
          </a:p>
        </p:txBody>
      </p:sp>
      <p:sp>
        <p:nvSpPr>
          <p:cNvPr id="44" name="圆角矩形 4">
            <a:extLst>
              <a:ext uri="{FF2B5EF4-FFF2-40B4-BE49-F238E27FC236}">
                <a16:creationId xmlns:a16="http://schemas.microsoft.com/office/drawing/2014/main" id="{27C573D7-3C60-49E0-A0D8-C9B4CBD85987}"/>
              </a:ext>
            </a:extLst>
          </p:cNvPr>
          <p:cNvSpPr/>
          <p:nvPr/>
        </p:nvSpPr>
        <p:spPr>
          <a:xfrm>
            <a:off x="371475" y="4563590"/>
            <a:ext cx="7356348" cy="437684"/>
          </a:xfrm>
          <a:prstGeom prst="roundRect">
            <a:avLst>
              <a:gd name="adj" fmla="val 10186"/>
            </a:avLst>
          </a:prstGeom>
          <a:no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atinLnBrk="1"/>
            <a:r>
              <a:rPr lang="zh-CN" altLang="en-US" b="1" kern="0">
                <a:latin typeface="Arial" panose="020B0604020202020204" pitchFamily="34" charset="0"/>
                <a:ea typeface="华文楷体" panose="02010600040101010101" pitchFamily="2" charset="-122"/>
                <a:cs typeface="+mn-ea"/>
                <a:sym typeface="+mn-lt"/>
              </a:rPr>
              <a:t>痛点三：</a:t>
            </a:r>
            <a:r>
              <a:rPr lang="zh-CN" altLang="en-US" b="1">
                <a:latin typeface="+mn-ea"/>
              </a:rPr>
              <a:t>数据易复制、难确权，在交换中存在数据流失风险</a:t>
            </a:r>
            <a:endParaRPr lang="en-US" altLang="zh-CN" b="1">
              <a:latin typeface="+mn-ea"/>
            </a:endParaRPr>
          </a:p>
        </p:txBody>
      </p:sp>
      <p:cxnSp>
        <p:nvCxnSpPr>
          <p:cNvPr id="45" name="直接连接符 44">
            <a:extLst>
              <a:ext uri="{FF2B5EF4-FFF2-40B4-BE49-F238E27FC236}">
                <a16:creationId xmlns:a16="http://schemas.microsoft.com/office/drawing/2014/main" id="{36C0D573-7CAF-4F5C-9276-5E4564226F93}"/>
              </a:ext>
            </a:extLst>
          </p:cNvPr>
          <p:cNvCxnSpPr>
            <a:cxnSpLocks/>
          </p:cNvCxnSpPr>
          <p:nvPr/>
        </p:nvCxnSpPr>
        <p:spPr>
          <a:xfrm>
            <a:off x="439838" y="5001274"/>
            <a:ext cx="6227662" cy="0"/>
          </a:xfrm>
          <a:prstGeom prst="line">
            <a:avLst/>
          </a:prstGeom>
          <a:ln w="19050">
            <a:solidFill>
              <a:srgbClr val="ED5408"/>
            </a:solidFill>
          </a:ln>
        </p:spPr>
        <p:style>
          <a:lnRef idx="1">
            <a:schemeClr val="accent1"/>
          </a:lnRef>
          <a:fillRef idx="0">
            <a:schemeClr val="accent1"/>
          </a:fillRef>
          <a:effectRef idx="0">
            <a:schemeClr val="accent1"/>
          </a:effectRef>
          <a:fontRef idx="minor">
            <a:schemeClr val="tx1"/>
          </a:fontRef>
        </p:style>
      </p:cxnSp>
      <p:sp>
        <p:nvSpPr>
          <p:cNvPr id="54" name="矩形 53">
            <a:extLst>
              <a:ext uri="{FF2B5EF4-FFF2-40B4-BE49-F238E27FC236}">
                <a16:creationId xmlns:a16="http://schemas.microsoft.com/office/drawing/2014/main" id="{B7F7682F-E301-4481-BC18-FE0B37748AAA}"/>
              </a:ext>
            </a:extLst>
          </p:cNvPr>
          <p:cNvSpPr/>
          <p:nvPr/>
        </p:nvSpPr>
        <p:spPr>
          <a:xfrm>
            <a:off x="402511" y="5192931"/>
            <a:ext cx="2284524" cy="830997"/>
          </a:xfrm>
          <a:prstGeom prst="rect">
            <a:avLst/>
          </a:prstGeom>
        </p:spPr>
        <p:txBody>
          <a:bodyPr wrap="square">
            <a:spAutoFit/>
          </a:bodyPr>
          <a:lstStyle/>
          <a:p>
            <a:r>
              <a:rPr lang="zh-CN" altLang="en-US" sz="1600">
                <a:solidFill>
                  <a:srgbClr val="ED5408"/>
                </a:solidFill>
              </a:rPr>
              <a:t>以数据交易为例，汇总后的海量数据</a:t>
            </a:r>
            <a:r>
              <a:rPr lang="zh-CN" altLang="en-US" sz="1600" b="1">
                <a:solidFill>
                  <a:srgbClr val="ED5408"/>
                </a:solidFill>
              </a:rPr>
              <a:t>在应用过程中易被复制泄露</a:t>
            </a:r>
          </a:p>
        </p:txBody>
      </p:sp>
      <p:sp>
        <p:nvSpPr>
          <p:cNvPr id="55" name="矩形 54">
            <a:extLst>
              <a:ext uri="{FF2B5EF4-FFF2-40B4-BE49-F238E27FC236}">
                <a16:creationId xmlns:a16="http://schemas.microsoft.com/office/drawing/2014/main" id="{98BFCF79-C8D9-41DB-B506-1B179A976C86}"/>
              </a:ext>
            </a:extLst>
          </p:cNvPr>
          <p:cNvSpPr/>
          <p:nvPr/>
        </p:nvSpPr>
        <p:spPr>
          <a:xfrm>
            <a:off x="402511" y="1745717"/>
            <a:ext cx="2560608" cy="830997"/>
          </a:xfrm>
          <a:prstGeom prst="rect">
            <a:avLst/>
          </a:prstGeom>
        </p:spPr>
        <p:txBody>
          <a:bodyPr wrap="square">
            <a:spAutoFit/>
          </a:bodyPr>
          <a:lstStyle/>
          <a:p>
            <a:r>
              <a:rPr lang="zh-CN" altLang="en-US" sz="1600">
                <a:solidFill>
                  <a:srgbClr val="ED5408"/>
                </a:solidFill>
              </a:rPr>
              <a:t>以某跨国企业用户数据泄露为例，</a:t>
            </a:r>
            <a:r>
              <a:rPr lang="zh-CN" altLang="en-US" sz="1600" b="1">
                <a:solidFill>
                  <a:srgbClr val="ED5408"/>
                </a:solidFill>
              </a:rPr>
              <a:t>数据明文导致用户面临极大安全风险</a:t>
            </a:r>
          </a:p>
        </p:txBody>
      </p:sp>
      <p:sp>
        <p:nvSpPr>
          <p:cNvPr id="9" name="箭头: 右 8">
            <a:extLst>
              <a:ext uri="{FF2B5EF4-FFF2-40B4-BE49-F238E27FC236}">
                <a16:creationId xmlns:a16="http://schemas.microsoft.com/office/drawing/2014/main" id="{21CF7A62-A95C-4653-9A2F-996911E531A4}"/>
              </a:ext>
            </a:extLst>
          </p:cNvPr>
          <p:cNvSpPr/>
          <p:nvPr/>
        </p:nvSpPr>
        <p:spPr>
          <a:xfrm>
            <a:off x="3587973" y="5247412"/>
            <a:ext cx="859049" cy="768087"/>
          </a:xfrm>
          <a:prstGeom prst="right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数据</a:t>
            </a:r>
            <a:endParaRPr lang="en-US" altLang="zh-CN" sz="1200">
              <a:solidFill>
                <a:schemeClr val="tx1"/>
              </a:solidFill>
            </a:endParaRPr>
          </a:p>
          <a:p>
            <a:pPr algn="ctr"/>
            <a:r>
              <a:rPr lang="zh-CN" altLang="en-US" sz="1200">
                <a:solidFill>
                  <a:schemeClr val="tx1"/>
                </a:solidFill>
              </a:rPr>
              <a:t>导入</a:t>
            </a:r>
          </a:p>
        </p:txBody>
      </p:sp>
      <p:sp>
        <p:nvSpPr>
          <p:cNvPr id="40" name="矩形 39">
            <a:extLst>
              <a:ext uri="{FF2B5EF4-FFF2-40B4-BE49-F238E27FC236}">
                <a16:creationId xmlns:a16="http://schemas.microsoft.com/office/drawing/2014/main" id="{BEF2573E-EFC0-433E-98EF-2F91C394356B}"/>
              </a:ext>
            </a:extLst>
          </p:cNvPr>
          <p:cNvSpPr/>
          <p:nvPr/>
        </p:nvSpPr>
        <p:spPr>
          <a:xfrm>
            <a:off x="4373607" y="5339068"/>
            <a:ext cx="662819" cy="584775"/>
          </a:xfrm>
          <a:prstGeom prst="rect">
            <a:avLst/>
          </a:prstGeom>
          <a:solidFill>
            <a:srgbClr val="FBE5D6"/>
          </a:solidFill>
        </p:spPr>
        <p:txBody>
          <a:bodyPr wrap="square">
            <a:spAutoFit/>
          </a:bodyPr>
          <a:lstStyle/>
          <a:p>
            <a:pPr algn="ctr"/>
            <a:r>
              <a:rPr lang="zh-CN" altLang="en-US" sz="1600"/>
              <a:t>使用方</a:t>
            </a:r>
          </a:p>
        </p:txBody>
      </p:sp>
      <p:sp>
        <p:nvSpPr>
          <p:cNvPr id="43" name="箭头: 右 42">
            <a:extLst>
              <a:ext uri="{FF2B5EF4-FFF2-40B4-BE49-F238E27FC236}">
                <a16:creationId xmlns:a16="http://schemas.microsoft.com/office/drawing/2014/main" id="{C112AAE0-9D52-435B-8753-FC910FEBC981}"/>
              </a:ext>
            </a:extLst>
          </p:cNvPr>
          <p:cNvSpPr/>
          <p:nvPr/>
        </p:nvSpPr>
        <p:spPr>
          <a:xfrm>
            <a:off x="4963011" y="5247412"/>
            <a:ext cx="859049" cy="768087"/>
          </a:xfrm>
          <a:prstGeom prst="right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5720" rIns="0" bIns="45720" rtlCol="0" anchor="ctr"/>
          <a:lstStyle/>
          <a:p>
            <a:pPr algn="ctr"/>
            <a:r>
              <a:rPr lang="zh-CN" altLang="en-US" sz="1200">
                <a:solidFill>
                  <a:schemeClr val="tx1"/>
                </a:solidFill>
              </a:rPr>
              <a:t>二次使用</a:t>
            </a:r>
            <a:r>
              <a:rPr lang="en-US" altLang="zh-CN" sz="1200">
                <a:solidFill>
                  <a:schemeClr val="tx1"/>
                </a:solidFill>
              </a:rPr>
              <a:t>/</a:t>
            </a:r>
            <a:r>
              <a:rPr lang="zh-CN" altLang="en-US" sz="1200">
                <a:solidFill>
                  <a:schemeClr val="tx1"/>
                </a:solidFill>
              </a:rPr>
              <a:t>传播</a:t>
            </a:r>
          </a:p>
        </p:txBody>
      </p:sp>
      <p:sp>
        <p:nvSpPr>
          <p:cNvPr id="46" name="矩形 45">
            <a:extLst>
              <a:ext uri="{FF2B5EF4-FFF2-40B4-BE49-F238E27FC236}">
                <a16:creationId xmlns:a16="http://schemas.microsoft.com/office/drawing/2014/main" id="{D64358ED-5B1C-45FF-B96B-EAAEE2A9F5AD}"/>
              </a:ext>
            </a:extLst>
          </p:cNvPr>
          <p:cNvSpPr/>
          <p:nvPr/>
        </p:nvSpPr>
        <p:spPr>
          <a:xfrm>
            <a:off x="5676895" y="5339068"/>
            <a:ext cx="802276" cy="584775"/>
          </a:xfrm>
          <a:prstGeom prst="rect">
            <a:avLst/>
          </a:prstGeom>
          <a:solidFill>
            <a:srgbClr val="FBE5D6"/>
          </a:solidFill>
        </p:spPr>
        <p:txBody>
          <a:bodyPr wrap="square">
            <a:spAutoFit/>
          </a:bodyPr>
          <a:lstStyle/>
          <a:p>
            <a:pPr algn="ctr"/>
            <a:r>
              <a:rPr lang="zh-CN" altLang="en-US" sz="1600"/>
              <a:t>其他使用方</a:t>
            </a:r>
          </a:p>
        </p:txBody>
      </p:sp>
      <p:sp>
        <p:nvSpPr>
          <p:cNvPr id="47" name="箭头: 右 46">
            <a:extLst>
              <a:ext uri="{FF2B5EF4-FFF2-40B4-BE49-F238E27FC236}">
                <a16:creationId xmlns:a16="http://schemas.microsoft.com/office/drawing/2014/main" id="{A456D8FA-91AD-41FC-A6D2-B56FA113B3A2}"/>
              </a:ext>
            </a:extLst>
          </p:cNvPr>
          <p:cNvSpPr/>
          <p:nvPr/>
        </p:nvSpPr>
        <p:spPr>
          <a:xfrm>
            <a:off x="6442553" y="5247412"/>
            <a:ext cx="859049" cy="768087"/>
          </a:xfrm>
          <a:prstGeom prst="right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多点</a:t>
            </a:r>
            <a:endParaRPr lang="en-US" altLang="zh-CN" sz="1200">
              <a:solidFill>
                <a:schemeClr val="tx1"/>
              </a:solidFill>
            </a:endParaRPr>
          </a:p>
          <a:p>
            <a:pPr algn="ctr"/>
            <a:r>
              <a:rPr lang="zh-CN" altLang="en-US" sz="1200">
                <a:solidFill>
                  <a:schemeClr val="tx1"/>
                </a:solidFill>
              </a:rPr>
              <a:t>扩散</a:t>
            </a:r>
          </a:p>
        </p:txBody>
      </p:sp>
      <p:sp>
        <p:nvSpPr>
          <p:cNvPr id="14" name="矩形 13">
            <a:extLst>
              <a:ext uri="{FF2B5EF4-FFF2-40B4-BE49-F238E27FC236}">
                <a16:creationId xmlns:a16="http://schemas.microsoft.com/office/drawing/2014/main" id="{61A50066-464E-4760-A6CF-66EE5BDD09BE}"/>
              </a:ext>
            </a:extLst>
          </p:cNvPr>
          <p:cNvSpPr/>
          <p:nvPr/>
        </p:nvSpPr>
        <p:spPr>
          <a:xfrm>
            <a:off x="3606896" y="5121553"/>
            <a:ext cx="778707" cy="186975"/>
          </a:xfrm>
          <a:prstGeom prst="rect">
            <a:avLst/>
          </a:prstGeom>
          <a:solidFill>
            <a:srgbClr val="ED5408"/>
          </a:solidFill>
          <a:ln>
            <a:solidFill>
              <a:srgbClr val="ED5408"/>
            </a:solidFill>
          </a:ln>
        </p:spPr>
        <p:style>
          <a:lnRef idx="2">
            <a:schemeClr val="accent1">
              <a:shade val="50000"/>
            </a:schemeClr>
          </a:lnRef>
          <a:fillRef idx="1">
            <a:schemeClr val="accent1"/>
          </a:fillRef>
          <a:effectRef idx="0">
            <a:schemeClr val="accent1"/>
          </a:effectRef>
          <a:fontRef idx="minor">
            <a:schemeClr val="lt1"/>
          </a:fontRef>
        </p:style>
        <p:txBody>
          <a:bodyPr lIns="0" tIns="45720" rIns="0" bIns="45720" rtlCol="0" anchor="ctr"/>
          <a:lstStyle/>
          <a:p>
            <a:pPr algn="ctr"/>
            <a:r>
              <a:rPr lang="zh-CN" altLang="en-US" sz="1200" b="1"/>
              <a:t>数据确权</a:t>
            </a:r>
          </a:p>
        </p:txBody>
      </p:sp>
      <p:sp>
        <p:nvSpPr>
          <p:cNvPr id="48" name="矩形 47">
            <a:extLst>
              <a:ext uri="{FF2B5EF4-FFF2-40B4-BE49-F238E27FC236}">
                <a16:creationId xmlns:a16="http://schemas.microsoft.com/office/drawing/2014/main" id="{3CD1E0A8-3E03-4910-BAF7-1170ED412E99}"/>
              </a:ext>
            </a:extLst>
          </p:cNvPr>
          <p:cNvSpPr/>
          <p:nvPr/>
        </p:nvSpPr>
        <p:spPr>
          <a:xfrm>
            <a:off x="4981934" y="5121257"/>
            <a:ext cx="778707" cy="186975"/>
          </a:xfrm>
          <a:prstGeom prst="rect">
            <a:avLst/>
          </a:prstGeom>
          <a:solidFill>
            <a:srgbClr val="ED5408"/>
          </a:solidFill>
          <a:ln>
            <a:solidFill>
              <a:srgbClr val="ED5408"/>
            </a:solidFill>
          </a:ln>
        </p:spPr>
        <p:style>
          <a:lnRef idx="2">
            <a:schemeClr val="accent1">
              <a:shade val="50000"/>
            </a:schemeClr>
          </a:lnRef>
          <a:fillRef idx="1">
            <a:schemeClr val="accent1"/>
          </a:fillRef>
          <a:effectRef idx="0">
            <a:schemeClr val="accent1"/>
          </a:effectRef>
          <a:fontRef idx="minor">
            <a:schemeClr val="lt1"/>
          </a:fontRef>
        </p:style>
        <p:txBody>
          <a:bodyPr lIns="0" tIns="45720" rIns="0" bIns="45720" rtlCol="0" anchor="ctr"/>
          <a:lstStyle/>
          <a:p>
            <a:pPr algn="ctr"/>
            <a:r>
              <a:rPr lang="zh-CN" altLang="en-US" sz="1200" b="1"/>
              <a:t>无数据确权</a:t>
            </a:r>
          </a:p>
        </p:txBody>
      </p:sp>
      <p:sp>
        <p:nvSpPr>
          <p:cNvPr id="49" name="矩形 48">
            <a:extLst>
              <a:ext uri="{FF2B5EF4-FFF2-40B4-BE49-F238E27FC236}">
                <a16:creationId xmlns:a16="http://schemas.microsoft.com/office/drawing/2014/main" id="{558A563F-6E51-48C4-9E1D-EDD742AF084C}"/>
              </a:ext>
            </a:extLst>
          </p:cNvPr>
          <p:cNvSpPr/>
          <p:nvPr/>
        </p:nvSpPr>
        <p:spPr>
          <a:xfrm>
            <a:off x="6390019" y="5121257"/>
            <a:ext cx="778707" cy="186975"/>
          </a:xfrm>
          <a:prstGeom prst="rect">
            <a:avLst/>
          </a:prstGeom>
          <a:solidFill>
            <a:srgbClr val="ED5408"/>
          </a:solidFill>
          <a:ln>
            <a:solidFill>
              <a:srgbClr val="ED5408"/>
            </a:solidFill>
          </a:ln>
        </p:spPr>
        <p:style>
          <a:lnRef idx="2">
            <a:schemeClr val="accent1">
              <a:shade val="50000"/>
            </a:schemeClr>
          </a:lnRef>
          <a:fillRef idx="1">
            <a:schemeClr val="accent1"/>
          </a:fillRef>
          <a:effectRef idx="0">
            <a:schemeClr val="accent1"/>
          </a:effectRef>
          <a:fontRef idx="minor">
            <a:schemeClr val="lt1"/>
          </a:fontRef>
        </p:style>
        <p:txBody>
          <a:bodyPr lIns="0" tIns="45720" rIns="0" bIns="45720" rtlCol="0" anchor="ctr"/>
          <a:lstStyle/>
          <a:p>
            <a:pPr algn="ctr"/>
            <a:r>
              <a:rPr lang="zh-CN" altLang="en-US" sz="1200" b="1"/>
              <a:t>无数据确权</a:t>
            </a:r>
          </a:p>
        </p:txBody>
      </p:sp>
      <p:sp>
        <p:nvSpPr>
          <p:cNvPr id="62" name="矩形 61">
            <a:extLst>
              <a:ext uri="{FF2B5EF4-FFF2-40B4-BE49-F238E27FC236}">
                <a16:creationId xmlns:a16="http://schemas.microsoft.com/office/drawing/2014/main" id="{3749100D-696E-4195-B6E5-F18C8B701394}"/>
              </a:ext>
            </a:extLst>
          </p:cNvPr>
          <p:cNvSpPr/>
          <p:nvPr/>
        </p:nvSpPr>
        <p:spPr>
          <a:xfrm>
            <a:off x="402511" y="3486455"/>
            <a:ext cx="2936259" cy="830997"/>
          </a:xfrm>
          <a:prstGeom prst="rect">
            <a:avLst/>
          </a:prstGeom>
        </p:spPr>
        <p:txBody>
          <a:bodyPr wrap="square">
            <a:spAutoFit/>
          </a:bodyPr>
          <a:lstStyle/>
          <a:p>
            <a:r>
              <a:rPr lang="zh-CN" altLang="en-US" sz="1600">
                <a:solidFill>
                  <a:srgbClr val="ED5408"/>
                </a:solidFill>
              </a:rPr>
              <a:t>以模型面临数据被加工及割裂挑战为例，数据颗粒度及数据量</a:t>
            </a:r>
            <a:r>
              <a:rPr lang="zh-CN" altLang="en-US" sz="1600" b="1">
                <a:solidFill>
                  <a:srgbClr val="ED5408"/>
                </a:solidFill>
              </a:rPr>
              <a:t>难以满足模型训练需求</a:t>
            </a:r>
          </a:p>
        </p:txBody>
      </p:sp>
      <p:sp>
        <p:nvSpPr>
          <p:cNvPr id="63" name="矩形 62">
            <a:extLst>
              <a:ext uri="{FF2B5EF4-FFF2-40B4-BE49-F238E27FC236}">
                <a16:creationId xmlns:a16="http://schemas.microsoft.com/office/drawing/2014/main" id="{A4487EEC-737F-4458-B4F3-7272E3EE9688}"/>
              </a:ext>
            </a:extLst>
          </p:cNvPr>
          <p:cNvSpPr/>
          <p:nvPr/>
        </p:nvSpPr>
        <p:spPr>
          <a:xfrm>
            <a:off x="3305046" y="3477639"/>
            <a:ext cx="970433" cy="246221"/>
          </a:xfrm>
          <a:prstGeom prst="rect">
            <a:avLst/>
          </a:prstGeom>
          <a:solidFill>
            <a:srgbClr val="FBE5D6"/>
          </a:solidFill>
        </p:spPr>
        <p:txBody>
          <a:bodyPr wrap="square" lIns="0" tIns="0" rIns="0" bIns="0">
            <a:spAutoFit/>
          </a:bodyPr>
          <a:lstStyle/>
          <a:p>
            <a:pPr algn="ctr"/>
            <a:r>
              <a:rPr lang="zh-CN" altLang="en-US" sz="1600"/>
              <a:t>公司</a:t>
            </a:r>
          </a:p>
        </p:txBody>
      </p:sp>
      <p:sp>
        <p:nvSpPr>
          <p:cNvPr id="66" name="流程图: 文档 65">
            <a:extLst>
              <a:ext uri="{FF2B5EF4-FFF2-40B4-BE49-F238E27FC236}">
                <a16:creationId xmlns:a16="http://schemas.microsoft.com/office/drawing/2014/main" id="{FD698A4F-4D16-4EBD-BD4F-6542BE8F55FE}"/>
              </a:ext>
            </a:extLst>
          </p:cNvPr>
          <p:cNvSpPr/>
          <p:nvPr/>
        </p:nvSpPr>
        <p:spPr>
          <a:xfrm>
            <a:off x="4539971" y="3401193"/>
            <a:ext cx="654545" cy="399113"/>
          </a:xfrm>
          <a:prstGeom prst="flowChartDocument">
            <a:avLst/>
          </a:prstGeom>
          <a:solidFill>
            <a:schemeClr val="bg1"/>
          </a:solidFill>
          <a:ln>
            <a:solidFill>
              <a:srgbClr val="F7CBA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100" b="1" i="0" u="none" strike="noStrike" kern="1200" cap="none" spc="0" normalizeH="0" baseline="0" noProof="0">
                <a:ln>
                  <a:noFill/>
                </a:ln>
                <a:solidFill>
                  <a:schemeClr val="tx1"/>
                </a:solidFill>
                <a:effectLst/>
                <a:uLnTx/>
                <a:uFillTx/>
                <a:cs typeface="+mn-ea"/>
                <a:sym typeface="+mn-lt"/>
              </a:rPr>
              <a:t>用户样本标签</a:t>
            </a:r>
            <a:endParaRPr kumimoji="0" lang="zh-CN" altLang="en-US" sz="1100" b="1" i="0" u="none" strike="noStrike" kern="1200" cap="none" spc="0" normalizeH="0" baseline="0" noProof="0" dirty="0">
              <a:ln>
                <a:noFill/>
              </a:ln>
              <a:solidFill>
                <a:schemeClr val="tx1"/>
              </a:solidFill>
              <a:effectLst/>
              <a:uLnTx/>
              <a:uFillTx/>
              <a:cs typeface="+mn-ea"/>
              <a:sym typeface="+mn-lt"/>
            </a:endParaRPr>
          </a:p>
        </p:txBody>
      </p:sp>
      <p:sp>
        <p:nvSpPr>
          <p:cNvPr id="70" name="矩形 69">
            <a:extLst>
              <a:ext uri="{FF2B5EF4-FFF2-40B4-BE49-F238E27FC236}">
                <a16:creationId xmlns:a16="http://schemas.microsoft.com/office/drawing/2014/main" id="{9DDDF47C-F5D2-4F33-965D-E20E85C42D60}"/>
              </a:ext>
            </a:extLst>
          </p:cNvPr>
          <p:cNvSpPr/>
          <p:nvPr/>
        </p:nvSpPr>
        <p:spPr>
          <a:xfrm>
            <a:off x="5413287" y="3477639"/>
            <a:ext cx="1290149" cy="246221"/>
          </a:xfrm>
          <a:prstGeom prst="rect">
            <a:avLst/>
          </a:prstGeom>
          <a:solidFill>
            <a:srgbClr val="FBE5D6"/>
          </a:solidFill>
        </p:spPr>
        <p:txBody>
          <a:bodyPr wrap="square" lIns="0" tIns="0" rIns="0" bIns="0">
            <a:spAutoFit/>
          </a:bodyPr>
          <a:lstStyle/>
          <a:p>
            <a:pPr algn="ctr"/>
            <a:r>
              <a:rPr lang="en-US" altLang="zh-CN" sz="1600"/>
              <a:t>AI</a:t>
            </a:r>
            <a:r>
              <a:rPr lang="zh-CN" altLang="en-US" sz="1600"/>
              <a:t>模型</a:t>
            </a:r>
          </a:p>
        </p:txBody>
      </p:sp>
      <p:cxnSp>
        <p:nvCxnSpPr>
          <p:cNvPr id="76" name="直接箭头连接符 75">
            <a:extLst>
              <a:ext uri="{FF2B5EF4-FFF2-40B4-BE49-F238E27FC236}">
                <a16:creationId xmlns:a16="http://schemas.microsoft.com/office/drawing/2014/main" id="{660E2EB9-2347-4DF8-8938-E9CB62144A67}"/>
              </a:ext>
            </a:extLst>
          </p:cNvPr>
          <p:cNvCxnSpPr>
            <a:cxnSpLocks/>
            <a:stCxn id="63" idx="3"/>
            <a:endCxn id="66" idx="1"/>
          </p:cNvCxnSpPr>
          <p:nvPr/>
        </p:nvCxnSpPr>
        <p:spPr>
          <a:xfrm>
            <a:off x="4275479" y="3600750"/>
            <a:ext cx="264492"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a:extLst>
              <a:ext uri="{FF2B5EF4-FFF2-40B4-BE49-F238E27FC236}">
                <a16:creationId xmlns:a16="http://schemas.microsoft.com/office/drawing/2014/main" id="{447C44CC-6C8F-41F6-8E2E-AD5A335894FD}"/>
              </a:ext>
            </a:extLst>
          </p:cNvPr>
          <p:cNvCxnSpPr>
            <a:cxnSpLocks/>
            <a:stCxn id="66" idx="3"/>
            <a:endCxn id="70" idx="1"/>
          </p:cNvCxnSpPr>
          <p:nvPr/>
        </p:nvCxnSpPr>
        <p:spPr>
          <a:xfrm>
            <a:off x="5194516" y="3600750"/>
            <a:ext cx="218771"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3" name="矩形 92">
            <a:extLst>
              <a:ext uri="{FF2B5EF4-FFF2-40B4-BE49-F238E27FC236}">
                <a16:creationId xmlns:a16="http://schemas.microsoft.com/office/drawing/2014/main" id="{7F7F2A18-0D00-4B9E-A1DF-27CD1D54898C}"/>
              </a:ext>
            </a:extLst>
          </p:cNvPr>
          <p:cNvSpPr/>
          <p:nvPr/>
        </p:nvSpPr>
        <p:spPr>
          <a:xfrm>
            <a:off x="6783143" y="3350967"/>
            <a:ext cx="1941340" cy="10209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285750" indent="-285750">
              <a:buFont typeface="Arial" panose="020B0604020202020204" pitchFamily="34" charset="0"/>
              <a:buChar char="•"/>
            </a:pPr>
            <a:r>
              <a:rPr lang="zh-CN" altLang="en-US" sz="1600">
                <a:solidFill>
                  <a:schemeClr val="tx1"/>
                </a:solidFill>
              </a:rPr>
              <a:t>模型精度低、影响高精专业务开展</a:t>
            </a:r>
            <a:endParaRPr lang="en-US" altLang="zh-CN" sz="1600">
              <a:solidFill>
                <a:schemeClr val="tx1"/>
              </a:solidFill>
            </a:endParaRPr>
          </a:p>
          <a:p>
            <a:pPr marL="285750" indent="-285750">
              <a:buFont typeface="Arial" panose="020B0604020202020204" pitchFamily="34" charset="0"/>
              <a:buChar char="•"/>
            </a:pPr>
            <a:r>
              <a:rPr lang="zh-CN" altLang="en-US" sz="1600">
                <a:solidFill>
                  <a:schemeClr val="tx1"/>
                </a:solidFill>
              </a:rPr>
              <a:t>标签化数据指向性强，易产生偏差值</a:t>
            </a:r>
            <a:endParaRPr lang="en-US" altLang="zh-CN" sz="1600">
              <a:solidFill>
                <a:schemeClr val="tx1"/>
              </a:solidFill>
            </a:endParaRPr>
          </a:p>
        </p:txBody>
      </p:sp>
      <p:sp>
        <p:nvSpPr>
          <p:cNvPr id="5" name="矩形 4"/>
          <p:cNvSpPr/>
          <p:nvPr/>
        </p:nvSpPr>
        <p:spPr>
          <a:xfrm>
            <a:off x="4347560" y="3829046"/>
            <a:ext cx="1034255" cy="246221"/>
          </a:xfrm>
          <a:prstGeom prst="rect">
            <a:avLst/>
          </a:prstGeom>
          <a:solidFill>
            <a:srgbClr val="FBE5D6"/>
          </a:solidFill>
        </p:spPr>
        <p:txBody>
          <a:bodyPr wrap="square" lIns="0" tIns="0" rIns="0" bIns="0">
            <a:spAutoFit/>
          </a:bodyPr>
          <a:lstStyle/>
          <a:p>
            <a:pPr algn="ctr"/>
            <a:r>
              <a:rPr lang="zh-CN" altLang="en-US" sz="1600">
                <a:solidFill>
                  <a:schemeClr val="tx1"/>
                </a:solidFill>
              </a:rPr>
              <a:t>模糊结果</a:t>
            </a:r>
          </a:p>
        </p:txBody>
      </p:sp>
      <p:sp>
        <p:nvSpPr>
          <p:cNvPr id="61" name="矩形 60"/>
          <p:cNvSpPr/>
          <p:nvPr/>
        </p:nvSpPr>
        <p:spPr>
          <a:xfrm>
            <a:off x="4088476" y="4149859"/>
            <a:ext cx="1656737" cy="250154"/>
          </a:xfrm>
          <a:prstGeom prst="rect">
            <a:avLst/>
          </a:prstGeom>
          <a:solidFill>
            <a:srgbClr val="FBE5D6"/>
          </a:solidFill>
        </p:spPr>
        <p:txBody>
          <a:bodyPr wrap="square" lIns="0" tIns="0" rIns="0" bIns="0">
            <a:spAutoFit/>
          </a:bodyPr>
          <a:lstStyle/>
          <a:p>
            <a:pPr algn="ctr"/>
            <a:r>
              <a:rPr lang="zh-CN" altLang="en-US" sz="1600"/>
              <a:t>指向性结果</a:t>
            </a:r>
            <a:endParaRPr lang="zh-CN" altLang="en-US" sz="1600">
              <a:solidFill>
                <a:schemeClr val="tx1"/>
              </a:solidFill>
            </a:endParaRPr>
          </a:p>
        </p:txBody>
      </p:sp>
      <p:cxnSp>
        <p:nvCxnSpPr>
          <p:cNvPr id="10" name="肘形连接符 9"/>
          <p:cNvCxnSpPr>
            <a:stCxn id="70" idx="2"/>
            <a:endCxn id="5" idx="3"/>
          </p:cNvCxnSpPr>
          <p:nvPr/>
        </p:nvCxnSpPr>
        <p:spPr>
          <a:xfrm rot="5400000">
            <a:off x="5605941" y="3499735"/>
            <a:ext cx="228297" cy="67654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70" idx="2"/>
            <a:endCxn id="61" idx="3"/>
          </p:cNvCxnSpPr>
          <p:nvPr/>
        </p:nvCxnSpPr>
        <p:spPr>
          <a:xfrm rot="5400000">
            <a:off x="5626250" y="3842824"/>
            <a:ext cx="551076" cy="31314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肘形连接符 23"/>
          <p:cNvCxnSpPr>
            <a:endCxn id="63" idx="2"/>
          </p:cNvCxnSpPr>
          <p:nvPr/>
        </p:nvCxnSpPr>
        <p:spPr>
          <a:xfrm rot="16200000" flipV="1">
            <a:off x="3671195" y="3842929"/>
            <a:ext cx="536351" cy="298213"/>
          </a:xfrm>
          <a:prstGeom prst="bentConnector3">
            <a:avLst>
              <a:gd name="adj1" fmla="val -358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8" name="肘形连接符 67"/>
          <p:cNvCxnSpPr>
            <a:stCxn id="5" idx="1"/>
            <a:endCxn id="63" idx="2"/>
          </p:cNvCxnSpPr>
          <p:nvPr/>
        </p:nvCxnSpPr>
        <p:spPr>
          <a:xfrm rot="10800000">
            <a:off x="3790264" y="3723861"/>
            <a:ext cx="557297" cy="228297"/>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sp>
        <p:nvSpPr>
          <p:cNvPr id="72" name="乘号 71"/>
          <p:cNvSpPr/>
          <p:nvPr/>
        </p:nvSpPr>
        <p:spPr>
          <a:xfrm>
            <a:off x="3618247" y="3781890"/>
            <a:ext cx="360989" cy="36529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a:extLst>
              <a:ext uri="{FF2B5EF4-FFF2-40B4-BE49-F238E27FC236}">
                <a16:creationId xmlns:a16="http://schemas.microsoft.com/office/drawing/2014/main" id="{D6C2AE80-DE9C-46D3-8E03-6BDB77D0DAFB}"/>
              </a:ext>
            </a:extLst>
          </p:cNvPr>
          <p:cNvSpPr/>
          <p:nvPr/>
        </p:nvSpPr>
        <p:spPr>
          <a:xfrm>
            <a:off x="2871378" y="1679157"/>
            <a:ext cx="1509639" cy="954487"/>
          </a:xfrm>
          <a:prstGeom prst="rect">
            <a:avLst/>
          </a:prstGeom>
          <a:solidFill>
            <a:srgbClr val="FBE5D6"/>
          </a:solidFill>
        </p:spPr>
        <p:txBody>
          <a:bodyPr wrap="square">
            <a:noAutofit/>
          </a:bodyPr>
          <a:lstStyle/>
          <a:p>
            <a:pPr>
              <a:spcAft>
                <a:spcPts val="600"/>
              </a:spcAft>
            </a:pPr>
            <a:r>
              <a:rPr lang="zh-CN" altLang="en-US" sz="1600"/>
              <a:t>用户隐私数据</a:t>
            </a:r>
            <a:endParaRPr lang="en-US" altLang="zh-CN" sz="1600"/>
          </a:p>
          <a:p>
            <a:pPr marL="171450" indent="-171450">
              <a:buFont typeface="Arial" panose="020B0604020202020204" pitchFamily="34" charset="0"/>
              <a:buChar char="•"/>
            </a:pPr>
            <a:r>
              <a:rPr lang="zh-CN" altLang="en-US" sz="1200"/>
              <a:t>联系方式</a:t>
            </a:r>
            <a:endParaRPr lang="en-US" altLang="zh-CN" sz="1200"/>
          </a:p>
          <a:p>
            <a:pPr marL="171450" indent="-171450">
              <a:buFont typeface="Arial" panose="020B0604020202020204" pitchFamily="34" charset="0"/>
              <a:buChar char="•"/>
            </a:pPr>
            <a:r>
              <a:rPr lang="zh-CN" altLang="en-US" sz="1200"/>
              <a:t>身份属性</a:t>
            </a:r>
            <a:endParaRPr lang="en-US" altLang="zh-CN" sz="1200"/>
          </a:p>
          <a:p>
            <a:pPr marL="171450" indent="-171450">
              <a:buFont typeface="Arial" panose="020B0604020202020204" pitchFamily="34" charset="0"/>
              <a:buChar char="•"/>
            </a:pPr>
            <a:r>
              <a:rPr lang="en-US" altLang="zh-CN" sz="1200"/>
              <a:t>……</a:t>
            </a:r>
            <a:endParaRPr lang="zh-CN" altLang="en-US" sz="1600"/>
          </a:p>
        </p:txBody>
      </p:sp>
      <p:sp>
        <p:nvSpPr>
          <p:cNvPr id="64" name="矩形 63">
            <a:extLst>
              <a:ext uri="{FF2B5EF4-FFF2-40B4-BE49-F238E27FC236}">
                <a16:creationId xmlns:a16="http://schemas.microsoft.com/office/drawing/2014/main" id="{A563A65E-F2BC-4779-9B0E-A84A6BC4488C}"/>
              </a:ext>
            </a:extLst>
          </p:cNvPr>
          <p:cNvSpPr/>
          <p:nvPr/>
        </p:nvSpPr>
        <p:spPr>
          <a:xfrm>
            <a:off x="5084199" y="1658859"/>
            <a:ext cx="1509639" cy="954487"/>
          </a:xfrm>
          <a:prstGeom prst="rect">
            <a:avLst/>
          </a:prstGeom>
          <a:solidFill>
            <a:srgbClr val="FBE5D6"/>
          </a:solidFill>
        </p:spPr>
        <p:txBody>
          <a:bodyPr wrap="square">
            <a:noAutofit/>
          </a:bodyPr>
          <a:lstStyle/>
          <a:p>
            <a:pPr>
              <a:spcAft>
                <a:spcPts val="600"/>
              </a:spcAft>
            </a:pPr>
            <a:r>
              <a:rPr lang="zh-CN" altLang="en-US" sz="1600"/>
              <a:t>节点数据储存</a:t>
            </a:r>
            <a:endParaRPr lang="en-US" altLang="zh-CN" sz="1600"/>
          </a:p>
          <a:p>
            <a:pPr marL="171450" lvl="0" indent="-171450">
              <a:buFont typeface="Arial" panose="020B0604020202020204" pitchFamily="34" charset="0"/>
              <a:buChar char="•"/>
            </a:pPr>
            <a:r>
              <a:rPr lang="zh-CN" altLang="en-US" sz="1200" b="1">
                <a:solidFill>
                  <a:prstClr val="black"/>
                </a:solidFill>
              </a:rPr>
              <a:t>明文</a:t>
            </a:r>
            <a:r>
              <a:rPr lang="zh-CN" altLang="en-US" sz="1200">
                <a:solidFill>
                  <a:prstClr val="black"/>
                </a:solidFill>
              </a:rPr>
              <a:t>联系方式</a:t>
            </a:r>
            <a:endParaRPr lang="en-US" altLang="zh-CN" sz="1200">
              <a:solidFill>
                <a:prstClr val="black"/>
              </a:solidFill>
            </a:endParaRPr>
          </a:p>
          <a:p>
            <a:pPr marL="171450" lvl="0" indent="-171450">
              <a:buFont typeface="Arial" panose="020B0604020202020204" pitchFamily="34" charset="0"/>
              <a:buChar char="•"/>
            </a:pPr>
            <a:r>
              <a:rPr lang="zh-CN" altLang="en-US" sz="1200" b="1">
                <a:solidFill>
                  <a:prstClr val="black"/>
                </a:solidFill>
              </a:rPr>
              <a:t>明文</a:t>
            </a:r>
            <a:r>
              <a:rPr lang="zh-CN" altLang="en-US" sz="1200">
                <a:solidFill>
                  <a:prstClr val="black"/>
                </a:solidFill>
              </a:rPr>
              <a:t>身份属性</a:t>
            </a:r>
            <a:endParaRPr lang="en-US" altLang="zh-CN" sz="1200">
              <a:solidFill>
                <a:prstClr val="black"/>
              </a:solidFill>
            </a:endParaRPr>
          </a:p>
          <a:p>
            <a:pPr marL="171450" lvl="0" indent="-171450">
              <a:buFont typeface="Arial" panose="020B0604020202020204" pitchFamily="34" charset="0"/>
              <a:buChar char="•"/>
            </a:pPr>
            <a:r>
              <a:rPr lang="en-US" altLang="zh-CN" sz="1200">
                <a:solidFill>
                  <a:prstClr val="black"/>
                </a:solidFill>
              </a:rPr>
              <a:t>……</a:t>
            </a:r>
            <a:endParaRPr lang="zh-CN" altLang="en-US" sz="1600">
              <a:solidFill>
                <a:prstClr val="black"/>
              </a:solidFill>
            </a:endParaRPr>
          </a:p>
        </p:txBody>
      </p:sp>
      <p:sp>
        <p:nvSpPr>
          <p:cNvPr id="65" name="箭头: 右 64">
            <a:extLst>
              <a:ext uri="{FF2B5EF4-FFF2-40B4-BE49-F238E27FC236}">
                <a16:creationId xmlns:a16="http://schemas.microsoft.com/office/drawing/2014/main" id="{98A66C12-A220-4237-85D7-F4393E2490D4}"/>
              </a:ext>
            </a:extLst>
          </p:cNvPr>
          <p:cNvSpPr/>
          <p:nvPr/>
        </p:nvSpPr>
        <p:spPr>
          <a:xfrm>
            <a:off x="4282167" y="1829241"/>
            <a:ext cx="802031" cy="768087"/>
          </a:xfrm>
          <a:prstGeom prst="rightArrow">
            <a:avLst>
              <a:gd name="adj1" fmla="val 50000"/>
              <a:gd name="adj2" fmla="val 21406"/>
            </a:avLst>
          </a:prstGeom>
          <a:solidFill>
            <a:srgbClr val="ED5408"/>
          </a:solidFill>
          <a:ln>
            <a:solidFill>
              <a:srgbClr val="ED5408"/>
            </a:solidFill>
          </a:ln>
        </p:spPr>
        <p:style>
          <a:lnRef idx="2">
            <a:schemeClr val="accent1">
              <a:shade val="50000"/>
            </a:schemeClr>
          </a:lnRef>
          <a:fillRef idx="1">
            <a:schemeClr val="accent1"/>
          </a:fillRef>
          <a:effectRef idx="0">
            <a:schemeClr val="accent1"/>
          </a:effectRef>
          <a:fontRef idx="minor">
            <a:schemeClr val="lt1"/>
          </a:fontRef>
        </p:style>
        <p:txBody>
          <a:bodyPr lIns="0" tIns="45720" rIns="0" bIns="45720" rtlCol="0" anchor="ctr"/>
          <a:lstStyle/>
          <a:p>
            <a:pPr algn="ctr"/>
            <a:r>
              <a:rPr lang="zh-CN" altLang="en-US" sz="1200" b="1"/>
              <a:t>明文备份</a:t>
            </a:r>
          </a:p>
        </p:txBody>
      </p:sp>
      <p:grpSp>
        <p:nvGrpSpPr>
          <p:cNvPr id="67" name="组合 66">
            <a:extLst>
              <a:ext uri="{FF2B5EF4-FFF2-40B4-BE49-F238E27FC236}">
                <a16:creationId xmlns:a16="http://schemas.microsoft.com/office/drawing/2014/main" id="{137E5D5D-971C-452F-A199-B2259188A49C}"/>
              </a:ext>
            </a:extLst>
          </p:cNvPr>
          <p:cNvGrpSpPr/>
          <p:nvPr/>
        </p:nvGrpSpPr>
        <p:grpSpPr>
          <a:xfrm>
            <a:off x="7301602" y="1671264"/>
            <a:ext cx="1267100" cy="949864"/>
            <a:chOff x="6648446" y="1671264"/>
            <a:chExt cx="1873958" cy="949864"/>
          </a:xfrm>
        </p:grpSpPr>
        <p:sp>
          <p:nvSpPr>
            <p:cNvPr id="69" name="矩形 68">
              <a:extLst>
                <a:ext uri="{FF2B5EF4-FFF2-40B4-BE49-F238E27FC236}">
                  <a16:creationId xmlns:a16="http://schemas.microsoft.com/office/drawing/2014/main" id="{84FC8967-F2A2-41D0-AA01-5F877F38F41C}"/>
                </a:ext>
              </a:extLst>
            </p:cNvPr>
            <p:cNvSpPr/>
            <p:nvPr/>
          </p:nvSpPr>
          <p:spPr>
            <a:xfrm>
              <a:off x="6648446" y="1671264"/>
              <a:ext cx="1873958" cy="268695"/>
            </a:xfrm>
            <a:prstGeom prst="rect">
              <a:avLst/>
            </a:prstGeom>
            <a:solidFill>
              <a:srgbClr val="FBE5D6"/>
            </a:solidFill>
          </p:spPr>
          <p:txBody>
            <a:bodyPr wrap="square" anchor="ctr">
              <a:noAutofit/>
            </a:bodyPr>
            <a:lstStyle/>
            <a:p>
              <a:pPr>
                <a:spcAft>
                  <a:spcPts val="600"/>
                </a:spcAft>
              </a:pPr>
              <a:r>
                <a:rPr lang="zh-CN" altLang="en-US" sz="1600"/>
                <a:t>诈骗信息</a:t>
              </a:r>
              <a:endParaRPr lang="zh-CN" altLang="en-US" sz="1600">
                <a:solidFill>
                  <a:prstClr val="black"/>
                </a:solidFill>
              </a:endParaRPr>
            </a:p>
          </p:txBody>
        </p:sp>
        <p:sp>
          <p:nvSpPr>
            <p:cNvPr id="71" name="矩形 70">
              <a:extLst>
                <a:ext uri="{FF2B5EF4-FFF2-40B4-BE49-F238E27FC236}">
                  <a16:creationId xmlns:a16="http://schemas.microsoft.com/office/drawing/2014/main" id="{961592A9-A7D1-423B-9202-811E4BFF32DF}"/>
                </a:ext>
              </a:extLst>
            </p:cNvPr>
            <p:cNvSpPr/>
            <p:nvPr/>
          </p:nvSpPr>
          <p:spPr>
            <a:xfrm>
              <a:off x="6648446" y="2009058"/>
              <a:ext cx="1873958" cy="268695"/>
            </a:xfrm>
            <a:prstGeom prst="rect">
              <a:avLst/>
            </a:prstGeom>
            <a:solidFill>
              <a:srgbClr val="FBE5D6"/>
            </a:solidFill>
          </p:spPr>
          <p:txBody>
            <a:bodyPr wrap="square" anchor="ctr">
              <a:noAutofit/>
            </a:bodyPr>
            <a:lstStyle/>
            <a:p>
              <a:pPr>
                <a:spcAft>
                  <a:spcPts val="600"/>
                </a:spcAft>
              </a:pPr>
              <a:r>
                <a:rPr lang="zh-CN" altLang="en-US" sz="1600"/>
                <a:t>营销骚扰</a:t>
              </a:r>
              <a:endParaRPr lang="zh-CN" altLang="en-US" sz="1600">
                <a:solidFill>
                  <a:prstClr val="black"/>
                </a:solidFill>
              </a:endParaRPr>
            </a:p>
          </p:txBody>
        </p:sp>
        <p:sp>
          <p:nvSpPr>
            <p:cNvPr id="73" name="矩形 72">
              <a:extLst>
                <a:ext uri="{FF2B5EF4-FFF2-40B4-BE49-F238E27FC236}">
                  <a16:creationId xmlns:a16="http://schemas.microsoft.com/office/drawing/2014/main" id="{58135F0C-6760-467C-8AF2-F6C41F86371B}"/>
                </a:ext>
              </a:extLst>
            </p:cNvPr>
            <p:cNvSpPr/>
            <p:nvPr/>
          </p:nvSpPr>
          <p:spPr>
            <a:xfrm>
              <a:off x="6648446" y="2352433"/>
              <a:ext cx="1873958" cy="268695"/>
            </a:xfrm>
            <a:prstGeom prst="rect">
              <a:avLst/>
            </a:prstGeom>
            <a:solidFill>
              <a:srgbClr val="FBE5D6"/>
            </a:solidFill>
          </p:spPr>
          <p:txBody>
            <a:bodyPr wrap="square" anchor="ctr">
              <a:noAutofit/>
            </a:bodyPr>
            <a:lstStyle/>
            <a:p>
              <a:pPr>
                <a:spcAft>
                  <a:spcPts val="600"/>
                </a:spcAft>
              </a:pPr>
              <a:r>
                <a:rPr lang="en-US" altLang="zh-CN" sz="1600"/>
                <a:t>……</a:t>
              </a:r>
              <a:endParaRPr lang="zh-CN" altLang="en-US" sz="1600">
                <a:solidFill>
                  <a:prstClr val="black"/>
                </a:solidFill>
              </a:endParaRPr>
            </a:p>
          </p:txBody>
        </p:sp>
      </p:grpSp>
      <p:sp>
        <p:nvSpPr>
          <p:cNvPr id="74" name="箭头: 右 73">
            <a:extLst>
              <a:ext uri="{FF2B5EF4-FFF2-40B4-BE49-F238E27FC236}">
                <a16:creationId xmlns:a16="http://schemas.microsoft.com/office/drawing/2014/main" id="{378DEA7F-E2EA-4485-9EF8-8615B9AF6976}"/>
              </a:ext>
            </a:extLst>
          </p:cNvPr>
          <p:cNvSpPr/>
          <p:nvPr/>
        </p:nvSpPr>
        <p:spPr>
          <a:xfrm>
            <a:off x="6557550" y="1829241"/>
            <a:ext cx="735034" cy="768087"/>
          </a:xfrm>
          <a:prstGeom prst="rightArrow">
            <a:avLst>
              <a:gd name="adj1" fmla="val 50000"/>
              <a:gd name="adj2" fmla="val 29349"/>
            </a:avLst>
          </a:prstGeom>
          <a:solidFill>
            <a:srgbClr val="ED5408"/>
          </a:solidFill>
          <a:ln>
            <a:solidFill>
              <a:srgbClr val="ED5408"/>
            </a:solidFill>
          </a:ln>
        </p:spPr>
        <p:style>
          <a:lnRef idx="2">
            <a:schemeClr val="accent1">
              <a:shade val="50000"/>
            </a:schemeClr>
          </a:lnRef>
          <a:fillRef idx="1">
            <a:schemeClr val="accent1"/>
          </a:fillRef>
          <a:effectRef idx="0">
            <a:schemeClr val="accent1"/>
          </a:effectRef>
          <a:fontRef idx="minor">
            <a:schemeClr val="lt1"/>
          </a:fontRef>
        </p:style>
        <p:txBody>
          <a:bodyPr lIns="0" tIns="45720" rIns="0" bIns="45720" rtlCol="0" anchor="ctr"/>
          <a:lstStyle/>
          <a:p>
            <a:pPr algn="ctr"/>
            <a:r>
              <a:rPr lang="zh-CN" altLang="en-US" sz="1200" b="1"/>
              <a:t>恶意获取</a:t>
            </a:r>
          </a:p>
        </p:txBody>
      </p:sp>
      <p:sp>
        <p:nvSpPr>
          <p:cNvPr id="13" name="矩形 12"/>
          <p:cNvSpPr/>
          <p:nvPr/>
        </p:nvSpPr>
        <p:spPr>
          <a:xfrm>
            <a:off x="3757595" y="5954383"/>
            <a:ext cx="2995895" cy="202380"/>
          </a:xfrm>
          <a:prstGeom prst="rect">
            <a:avLst/>
          </a:prstGeom>
          <a:ln>
            <a:solidFill>
              <a:srgbClr val="E4E7E7"/>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a:t>数据传输过程被复制</a:t>
            </a:r>
          </a:p>
        </p:txBody>
      </p:sp>
      <p:sp>
        <p:nvSpPr>
          <p:cNvPr id="75" name="矩形 74">
            <a:extLst>
              <a:ext uri="{FF2B5EF4-FFF2-40B4-BE49-F238E27FC236}">
                <a16:creationId xmlns:a16="http://schemas.microsoft.com/office/drawing/2014/main" id="{BEF2573E-EFC0-433E-98EF-2F91C394356B}"/>
              </a:ext>
            </a:extLst>
          </p:cNvPr>
          <p:cNvSpPr/>
          <p:nvPr/>
        </p:nvSpPr>
        <p:spPr>
          <a:xfrm>
            <a:off x="2628339" y="5341782"/>
            <a:ext cx="1007422" cy="584775"/>
          </a:xfrm>
          <a:prstGeom prst="rect">
            <a:avLst/>
          </a:prstGeom>
          <a:solidFill>
            <a:srgbClr val="FBE5D6"/>
          </a:solidFill>
        </p:spPr>
        <p:txBody>
          <a:bodyPr wrap="square">
            <a:spAutoFit/>
          </a:bodyPr>
          <a:lstStyle/>
          <a:p>
            <a:pPr algn="ctr"/>
            <a:r>
              <a:rPr lang="zh-CN" altLang="en-US" sz="1600"/>
              <a:t>数据交易平台</a:t>
            </a:r>
          </a:p>
        </p:txBody>
      </p:sp>
      <p:sp>
        <p:nvSpPr>
          <p:cNvPr id="15" name="矩形 14"/>
          <p:cNvSpPr/>
          <p:nvPr/>
        </p:nvSpPr>
        <p:spPr>
          <a:xfrm>
            <a:off x="7204164" y="5106148"/>
            <a:ext cx="1503073" cy="1050615"/>
          </a:xfrm>
          <a:prstGeom prst="rect">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pPr marL="285750" indent="-285750">
              <a:buFont typeface="Arial" panose="020B0604020202020204" pitchFamily="34" charset="0"/>
              <a:buChar char="•"/>
            </a:pPr>
            <a:r>
              <a:rPr lang="zh-CN" altLang="en-US" sz="1600"/>
              <a:t>数据源价值不断递减</a:t>
            </a:r>
            <a:endParaRPr lang="en-US" altLang="zh-CN" sz="1600"/>
          </a:p>
          <a:p>
            <a:pPr marL="285750" indent="-285750">
              <a:buFont typeface="Arial" panose="020B0604020202020204" pitchFamily="34" charset="0"/>
              <a:buChar char="•"/>
            </a:pPr>
            <a:r>
              <a:rPr lang="zh-CN" altLang="en-US" sz="1600"/>
              <a:t>数据权利无法保障</a:t>
            </a:r>
          </a:p>
        </p:txBody>
      </p:sp>
    </p:spTree>
    <p:extLst>
      <p:ext uri="{BB962C8B-B14F-4D97-AF65-F5344CB8AC3E}">
        <p14:creationId xmlns:p14="http://schemas.microsoft.com/office/powerpoint/2010/main" val="3721320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圆角矩形 250">
            <a:extLst>
              <a:ext uri="{FF2B5EF4-FFF2-40B4-BE49-F238E27FC236}">
                <a16:creationId xmlns:a16="http://schemas.microsoft.com/office/drawing/2014/main" id="{AA7986C9-3FC6-4E0E-ACEB-2716E1AA50BD}"/>
              </a:ext>
            </a:extLst>
          </p:cNvPr>
          <p:cNvSpPr/>
          <p:nvPr/>
        </p:nvSpPr>
        <p:spPr>
          <a:xfrm>
            <a:off x="1029568" y="1761156"/>
            <a:ext cx="3530491" cy="3882004"/>
          </a:xfrm>
          <a:prstGeom prst="rect">
            <a:avLst/>
          </a:prstGeom>
          <a:solidFill>
            <a:schemeClr val="bg1"/>
          </a:solidFill>
          <a:ln w="19050">
            <a:solidFill>
              <a:srgbClr val="ED5408"/>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200" dirty="0">
              <a:solidFill>
                <a:srgbClr val="000000"/>
              </a:solidFill>
              <a:cs typeface="+mn-ea"/>
              <a:sym typeface="+mn-lt"/>
            </a:endParaRPr>
          </a:p>
        </p:txBody>
      </p:sp>
      <p:graphicFrame>
        <p:nvGraphicFramePr>
          <p:cNvPr id="12" name="对象 11" hidden="1">
            <a:extLst>
              <a:ext uri="{FF2B5EF4-FFF2-40B4-BE49-F238E27FC236}">
                <a16:creationId xmlns:a16="http://schemas.microsoft.com/office/drawing/2014/main" id="{FF061479-0E6D-48A5-9480-FF935452F32F}"/>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幻灯片" r:id="rId9" imgW="415" imgH="416" progId="TCLayout.ActiveDocument.1">
                  <p:embed/>
                </p:oleObj>
              </mc:Choice>
              <mc:Fallback>
                <p:oleObj name="think-cell 幻灯片" r:id="rId9" imgW="415" imgH="416" progId="TCLayout.ActiveDocument.1">
                  <p:embed/>
                  <p:pic>
                    <p:nvPicPr>
                      <p:cNvPr id="12" name="对象 11" hidden="1">
                        <a:extLst>
                          <a:ext uri="{FF2B5EF4-FFF2-40B4-BE49-F238E27FC236}">
                            <a16:creationId xmlns:a16="http://schemas.microsoft.com/office/drawing/2014/main" id="{FF061479-0E6D-48A5-9480-FF935452F32F}"/>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16" name="矩形 15" hidden="1">
            <a:extLst>
              <a:ext uri="{FF2B5EF4-FFF2-40B4-BE49-F238E27FC236}">
                <a16:creationId xmlns:a16="http://schemas.microsoft.com/office/drawing/2014/main" id="{C5502E2C-C308-49F3-8B68-A4D05C2111FA}"/>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zh-CN" altLang="en-US" sz="2200" b="1" dirty="0">
              <a:latin typeface="Arial" panose="020B0604020202020204" pitchFamily="34" charset="0"/>
              <a:ea typeface="华文楷体" panose="02010600040101010101" pitchFamily="2" charset="-122"/>
              <a:cs typeface="+mj-cs"/>
              <a:sym typeface="Arial" panose="020B0604020202020204" pitchFamily="34" charset="0"/>
            </a:endParaRPr>
          </a:p>
        </p:txBody>
      </p:sp>
      <p:sp>
        <p:nvSpPr>
          <p:cNvPr id="2" name="标题 1"/>
          <p:cNvSpPr>
            <a:spLocks noGrp="1"/>
          </p:cNvSpPr>
          <p:nvPr>
            <p:ph type="title"/>
          </p:nvPr>
        </p:nvSpPr>
        <p:spPr/>
        <p:txBody>
          <a:bodyPr>
            <a:normAutofit fontScale="90000"/>
          </a:bodyPr>
          <a:lstStyle/>
          <a:p>
            <a:r>
              <a:rPr lang="zh-CN" altLang="en-US" dirty="0">
                <a:solidFill>
                  <a:srgbClr val="ED5408"/>
                </a:solidFill>
              </a:rPr>
              <a:t>技术现状：</a:t>
            </a:r>
            <a:r>
              <a:rPr lang="zh-CN" altLang="en-US" dirty="0"/>
              <a:t>目前</a:t>
            </a:r>
            <a:r>
              <a:rPr lang="zh-CN" altLang="en-US"/>
              <a:t>市面现</a:t>
            </a:r>
            <a:r>
              <a:rPr lang="zh-CN" altLang="en-US" dirty="0"/>
              <a:t>有技术方案仅能解决部分行业痛点，无法做到全流程、全方位保障数据安全</a:t>
            </a:r>
          </a:p>
        </p:txBody>
      </p:sp>
      <p:sp>
        <p:nvSpPr>
          <p:cNvPr id="22" name="圆角矩形 250">
            <a:extLst>
              <a:ext uri="{FF2B5EF4-FFF2-40B4-BE49-F238E27FC236}">
                <a16:creationId xmlns:a16="http://schemas.microsoft.com/office/drawing/2014/main" id="{514724F1-B37F-4AF8-9B81-F75CE06AB954}"/>
              </a:ext>
            </a:extLst>
          </p:cNvPr>
          <p:cNvSpPr/>
          <p:nvPr/>
        </p:nvSpPr>
        <p:spPr>
          <a:xfrm>
            <a:off x="4633807" y="1761156"/>
            <a:ext cx="3530491" cy="3882004"/>
          </a:xfrm>
          <a:prstGeom prst="rect">
            <a:avLst/>
          </a:prstGeom>
          <a:solidFill>
            <a:schemeClr val="bg1"/>
          </a:solidFill>
          <a:ln w="19050">
            <a:solidFill>
              <a:srgbClr val="ED5408"/>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200" dirty="0">
              <a:solidFill>
                <a:srgbClr val="000000"/>
              </a:solidFill>
              <a:cs typeface="+mn-ea"/>
              <a:sym typeface="+mn-lt"/>
            </a:endParaRPr>
          </a:p>
        </p:txBody>
      </p:sp>
      <p:sp>
        <p:nvSpPr>
          <p:cNvPr id="4" name="圆角矩形 3"/>
          <p:cNvSpPr/>
          <p:nvPr/>
        </p:nvSpPr>
        <p:spPr>
          <a:xfrm>
            <a:off x="4873257" y="1597451"/>
            <a:ext cx="3051591" cy="437684"/>
          </a:xfrm>
          <a:prstGeom prst="roundRect">
            <a:avLst>
              <a:gd name="adj" fmla="val 10186"/>
            </a:avLst>
          </a:prstGeom>
          <a:solidFill>
            <a:srgbClr val="FE8637"/>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latinLnBrk="1"/>
            <a:r>
              <a:rPr lang="zh-CN" altLang="en-US" b="1" kern="0">
                <a:solidFill>
                  <a:prstClr val="white"/>
                </a:solidFill>
                <a:latin typeface="Arial" panose="020B0604020202020204" pitchFamily="34" charset="0"/>
                <a:ea typeface="华文楷体" panose="02010600040101010101" pitchFamily="2" charset="-122"/>
                <a:cs typeface="+mn-ea"/>
                <a:sym typeface="+mn-lt"/>
              </a:rPr>
              <a:t>安全屋模式</a:t>
            </a:r>
            <a:endParaRPr lang="zh-CN" altLang="en-US" b="1" kern="0" dirty="0">
              <a:solidFill>
                <a:prstClr val="white"/>
              </a:solidFill>
              <a:latin typeface="Arial" panose="020B0604020202020204" pitchFamily="34" charset="0"/>
              <a:ea typeface="华文楷体" panose="02010600040101010101" pitchFamily="2" charset="-122"/>
              <a:cs typeface="+mn-ea"/>
              <a:sym typeface="+mn-lt"/>
            </a:endParaRPr>
          </a:p>
        </p:txBody>
      </p:sp>
      <p:sp>
        <p:nvSpPr>
          <p:cNvPr id="14" name="Rectangle 27">
            <a:extLst>
              <a:ext uri="{FF2B5EF4-FFF2-40B4-BE49-F238E27FC236}">
                <a16:creationId xmlns:a16="http://schemas.microsoft.com/office/drawing/2014/main" id="{EFAC45DE-1E97-4420-AC3C-6F935EEAC351}"/>
              </a:ext>
            </a:extLst>
          </p:cNvPr>
          <p:cNvSpPr txBox="1">
            <a:spLocks noChangeArrowheads="1"/>
          </p:cNvSpPr>
          <p:nvPr>
            <p:custDataLst>
              <p:tags r:id="rId3"/>
            </p:custDataLst>
          </p:nvPr>
        </p:nvSpPr>
        <p:spPr bwMode="gray">
          <a:xfrm>
            <a:off x="4724352" y="2536912"/>
            <a:ext cx="3356749" cy="1473390"/>
          </a:xfrm>
          <a:prstGeom prst="rect">
            <a:avLst/>
          </a:prstGeom>
          <a:noFill/>
          <a:ln w="9525" algn="ctr">
            <a:solidFill>
              <a:schemeClr val="accent2"/>
            </a:solidFill>
            <a:prstDash val="dash"/>
            <a:miter lim="800000"/>
            <a:headEnd/>
            <a:tailEnd/>
          </a:ln>
          <a:effectLst/>
        </p:spPr>
        <p:txBody>
          <a:bodyPr vert="horz" wrap="square" lIns="36000" tIns="72000" rIns="36000" bIns="72000" numCol="1" anchor="ctr" anchorCtr="0" compatLnSpc="1">
            <a:prstTxWarp prst="textNoShape">
              <a:avLst/>
            </a:prstTxWarp>
            <a:noAutofit/>
          </a:bodyPr>
          <a:lstStyle>
            <a:defPPr>
              <a:defRPr lang="zh-CN"/>
            </a:defPPr>
            <a:lvl1pPr lvl="0" indent="0" algn="ctr" defTabSz="895350" fontAlgn="base">
              <a:spcBef>
                <a:spcPts val="0"/>
              </a:spcBef>
              <a:spcAft>
                <a:spcPct val="0"/>
              </a:spcAft>
              <a:buClr>
                <a:srgbClr val="002960"/>
              </a:buClr>
              <a:buFont typeface="Arial" panose="020B0604020202020204" pitchFamily="34" charset="0"/>
              <a:buNone/>
              <a:defRPr sz="1400" b="1" spc="-50" baseline="0">
                <a:solidFill>
                  <a:schemeClr val="bg1"/>
                </a:solidFill>
                <a:latin typeface="+mj-ea"/>
                <a:ea typeface="+mj-ea"/>
              </a:defRPr>
            </a:lvl1pPr>
            <a:lvl2pPr marL="193675" indent="-192088" defTabSz="895350" fontAlgn="base">
              <a:spcBef>
                <a:spcPct val="0"/>
              </a:spcBef>
              <a:spcAft>
                <a:spcPct val="0"/>
              </a:spcAft>
              <a:buClr>
                <a:schemeClr val="tx2"/>
              </a:buClr>
              <a:buSzPct val="125000"/>
              <a:buFont typeface="Arial" charset="0"/>
              <a:buChar char="▪"/>
              <a:defRPr sz="1600" baseline="0"/>
            </a:lvl2pPr>
            <a:lvl3pPr marL="457200" indent="-261938" defTabSz="895350" fontAlgn="base">
              <a:spcBef>
                <a:spcPct val="0"/>
              </a:spcBef>
              <a:spcAft>
                <a:spcPct val="0"/>
              </a:spcAft>
              <a:buClr>
                <a:schemeClr val="tx2"/>
              </a:buClr>
              <a:buSzPct val="120000"/>
              <a:buFont typeface="Arial" charset="0"/>
              <a:buChar char="–"/>
              <a:defRPr sz="1600" baseline="0"/>
            </a:lvl3pPr>
            <a:lvl4pPr marL="614363" indent="-155575" defTabSz="895350" fontAlgn="base">
              <a:spcBef>
                <a:spcPct val="0"/>
              </a:spcBef>
              <a:spcAft>
                <a:spcPct val="0"/>
              </a:spcAft>
              <a:buClr>
                <a:schemeClr val="tx2"/>
              </a:buClr>
              <a:buSzPct val="120000"/>
              <a:buFont typeface="Arial" charset="0"/>
              <a:buChar char="▫"/>
              <a:defRPr sz="1600" baseline="0"/>
            </a:lvl4pPr>
            <a:lvl5pPr marL="749808" indent="-130175" defTabSz="895350" fontAlgn="base">
              <a:spcBef>
                <a:spcPct val="0"/>
              </a:spcBef>
              <a:spcAft>
                <a:spcPct val="0"/>
              </a:spcAft>
              <a:buClr>
                <a:schemeClr val="tx2"/>
              </a:buClr>
              <a:buSzPct val="89000"/>
              <a:buFont typeface="Arial" charset="0"/>
              <a:buChar char="-"/>
              <a:defRPr sz="1600" baseline="0"/>
            </a:lvl5pPr>
            <a:lvl6pPr marL="749808" indent="-130175" defTabSz="895350" fontAlgn="base">
              <a:spcBef>
                <a:spcPct val="0"/>
              </a:spcBef>
              <a:spcAft>
                <a:spcPct val="0"/>
              </a:spcAft>
              <a:buClr>
                <a:schemeClr val="tx2"/>
              </a:buClr>
              <a:buSzPct val="89000"/>
              <a:buFont typeface="Arial" charset="0"/>
              <a:buChar char="-"/>
              <a:defRPr sz="1600" baseline="0"/>
            </a:lvl6pPr>
            <a:lvl7pPr marL="749808" indent="-130175" defTabSz="895350" fontAlgn="base">
              <a:spcBef>
                <a:spcPct val="0"/>
              </a:spcBef>
              <a:spcAft>
                <a:spcPct val="0"/>
              </a:spcAft>
              <a:buClr>
                <a:schemeClr val="tx2"/>
              </a:buClr>
              <a:buSzPct val="89000"/>
              <a:buFont typeface="Arial" charset="0"/>
              <a:buChar char="-"/>
              <a:defRPr sz="1600" baseline="0"/>
            </a:lvl7pPr>
            <a:lvl8pPr marL="749808" indent="-130175" defTabSz="895350" fontAlgn="base">
              <a:spcBef>
                <a:spcPct val="0"/>
              </a:spcBef>
              <a:spcAft>
                <a:spcPct val="0"/>
              </a:spcAft>
              <a:buClr>
                <a:schemeClr val="tx2"/>
              </a:buClr>
              <a:buSzPct val="89000"/>
              <a:buFont typeface="Arial" charset="0"/>
              <a:buChar char="-"/>
              <a:defRPr sz="1600" baseline="0"/>
            </a:lvl8pPr>
            <a:lvl9pPr marL="749808" indent="-130175" defTabSz="895350" fontAlgn="base">
              <a:spcBef>
                <a:spcPct val="0"/>
              </a:spcBef>
              <a:spcAft>
                <a:spcPct val="0"/>
              </a:spcAft>
              <a:buClr>
                <a:schemeClr val="tx2"/>
              </a:buClr>
              <a:buSzPct val="89000"/>
              <a:buFont typeface="Arial" charset="0"/>
              <a:buChar char="-"/>
              <a:defRPr sz="1600" baseline="0"/>
            </a:lvl9pPr>
          </a:lstStyle>
          <a:p>
            <a:pPr lvl="0">
              <a:defRPr/>
            </a:pPr>
            <a:r>
              <a:rPr lang="zh-CN" altLang="en-US" sz="1800" kern="0" noProof="0">
                <a:solidFill>
                  <a:schemeClr val="tx1"/>
                </a:solidFill>
                <a:latin typeface="Arial" panose="020B0604020202020204" pitchFamily="34" charset="0"/>
                <a:ea typeface="华文楷体" panose="02010600040101010101" pitchFamily="2" charset="-122"/>
              </a:rPr>
              <a:t>基于云安全技术</a:t>
            </a:r>
            <a:endParaRPr lang="en-US" altLang="zh-CN" sz="1800" kern="0" noProof="0">
              <a:solidFill>
                <a:schemeClr val="tx1"/>
              </a:solidFill>
              <a:latin typeface="Arial" panose="020B0604020202020204" pitchFamily="34" charset="0"/>
              <a:ea typeface="华文楷体" panose="02010600040101010101" pitchFamily="2" charset="-122"/>
            </a:endParaRPr>
          </a:p>
          <a:p>
            <a:pPr lvl="0">
              <a:defRPr/>
            </a:pPr>
            <a:r>
              <a:rPr kumimoji="0" lang="zh-CN" altLang="en-US" sz="1800" b="1" i="0" u="none" strike="noStrike" kern="0" cap="none" spc="-50" normalizeH="0">
                <a:ln>
                  <a:noFill/>
                </a:ln>
                <a:solidFill>
                  <a:schemeClr val="tx1"/>
                </a:solidFill>
                <a:effectLst/>
                <a:uLnTx/>
                <a:uFillTx/>
                <a:latin typeface="Arial" panose="020B0604020202020204" pitchFamily="34" charset="0"/>
                <a:ea typeface="华文楷体" panose="02010600040101010101" pitchFamily="2" charset="-122"/>
              </a:rPr>
              <a:t>实现标签数据的安全共享和使用</a:t>
            </a:r>
            <a:endParaRPr kumimoji="0" lang="en-US" altLang="zh-CN" sz="1800" b="1" i="0" u="none" strike="noStrike" kern="0" cap="none" spc="-50" normalizeH="0" noProof="0" dirty="0">
              <a:ln>
                <a:noFill/>
              </a:ln>
              <a:solidFill>
                <a:schemeClr val="tx1"/>
              </a:solidFill>
              <a:effectLst/>
              <a:uLnTx/>
              <a:uFillTx/>
              <a:latin typeface="Arial" panose="020B0604020202020204" pitchFamily="34" charset="0"/>
              <a:ea typeface="华文楷体" panose="02010600040101010101" pitchFamily="2" charset="-122"/>
            </a:endParaRPr>
          </a:p>
        </p:txBody>
      </p:sp>
      <p:sp>
        <p:nvSpPr>
          <p:cNvPr id="24" name="圆角矩形 250">
            <a:extLst>
              <a:ext uri="{FF2B5EF4-FFF2-40B4-BE49-F238E27FC236}">
                <a16:creationId xmlns:a16="http://schemas.microsoft.com/office/drawing/2014/main" id="{CBC542D9-3C48-43D6-BFCC-66B1030D6912}"/>
              </a:ext>
            </a:extLst>
          </p:cNvPr>
          <p:cNvSpPr/>
          <p:nvPr/>
        </p:nvSpPr>
        <p:spPr>
          <a:xfrm>
            <a:off x="8254469" y="1761156"/>
            <a:ext cx="3530491" cy="3882004"/>
          </a:xfrm>
          <a:prstGeom prst="rect">
            <a:avLst/>
          </a:prstGeom>
          <a:solidFill>
            <a:schemeClr val="bg1"/>
          </a:solidFill>
          <a:ln w="19050">
            <a:solidFill>
              <a:srgbClr val="ED5408"/>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200" dirty="0">
              <a:solidFill>
                <a:srgbClr val="000000"/>
              </a:solidFill>
              <a:cs typeface="+mn-ea"/>
              <a:sym typeface="+mn-lt"/>
            </a:endParaRPr>
          </a:p>
        </p:txBody>
      </p:sp>
      <p:sp>
        <p:nvSpPr>
          <p:cNvPr id="6" name="圆角矩形 5"/>
          <p:cNvSpPr/>
          <p:nvPr/>
        </p:nvSpPr>
        <p:spPr>
          <a:xfrm>
            <a:off x="8493919" y="1597451"/>
            <a:ext cx="3051591" cy="437684"/>
          </a:xfrm>
          <a:prstGeom prst="roundRect">
            <a:avLst>
              <a:gd name="adj" fmla="val 10186"/>
            </a:avLst>
          </a:prstGeom>
          <a:solidFill>
            <a:srgbClr val="FE8637"/>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latinLnBrk="1"/>
            <a:r>
              <a:rPr lang="zh-CN" altLang="en-US" b="1" kern="0">
                <a:solidFill>
                  <a:prstClr val="white"/>
                </a:solidFill>
                <a:latin typeface="Arial" panose="020B0604020202020204" pitchFamily="34" charset="0"/>
                <a:ea typeface="华文楷体" panose="02010600040101010101" pitchFamily="2" charset="-122"/>
                <a:cs typeface="+mn-ea"/>
                <a:sym typeface="+mn-lt"/>
              </a:rPr>
              <a:t>创新安全探索</a:t>
            </a:r>
            <a:endParaRPr lang="zh-CN" altLang="en-US" b="1" kern="0" dirty="0">
              <a:solidFill>
                <a:prstClr val="white"/>
              </a:solidFill>
              <a:latin typeface="Arial" panose="020B0604020202020204" pitchFamily="34" charset="0"/>
              <a:ea typeface="华文楷体" panose="02010600040101010101" pitchFamily="2" charset="-122"/>
              <a:cs typeface="+mn-ea"/>
              <a:sym typeface="+mn-lt"/>
            </a:endParaRPr>
          </a:p>
        </p:txBody>
      </p:sp>
      <p:sp>
        <p:nvSpPr>
          <p:cNvPr id="19" name="Rectangle 27">
            <a:extLst>
              <a:ext uri="{FF2B5EF4-FFF2-40B4-BE49-F238E27FC236}">
                <a16:creationId xmlns:a16="http://schemas.microsoft.com/office/drawing/2014/main" id="{49F45AEB-E690-483C-B9DD-0FC74F1E6DDD}"/>
              </a:ext>
            </a:extLst>
          </p:cNvPr>
          <p:cNvSpPr txBox="1">
            <a:spLocks noChangeArrowheads="1"/>
          </p:cNvSpPr>
          <p:nvPr>
            <p:custDataLst>
              <p:tags r:id="rId4"/>
            </p:custDataLst>
          </p:nvPr>
        </p:nvSpPr>
        <p:spPr bwMode="gray">
          <a:xfrm>
            <a:off x="8341341" y="2536911"/>
            <a:ext cx="3356749" cy="1473391"/>
          </a:xfrm>
          <a:prstGeom prst="rect">
            <a:avLst/>
          </a:prstGeom>
          <a:noFill/>
          <a:ln w="9525" algn="ctr">
            <a:solidFill>
              <a:schemeClr val="accent2"/>
            </a:solidFill>
            <a:prstDash val="dash"/>
            <a:miter lim="800000"/>
            <a:headEnd/>
            <a:tailEnd/>
          </a:ln>
          <a:effectLst/>
        </p:spPr>
        <p:txBody>
          <a:bodyPr vert="horz" wrap="square" lIns="36000" tIns="72000" rIns="36000" bIns="72000" numCol="1" anchor="ctr" anchorCtr="0" compatLnSpc="1">
            <a:prstTxWarp prst="textNoShape">
              <a:avLst/>
            </a:prstTxWarp>
            <a:noAutofit/>
          </a:bodyPr>
          <a:lstStyle>
            <a:defPPr>
              <a:defRPr lang="zh-CN"/>
            </a:defPPr>
            <a:lvl1pPr lvl="0" indent="0" algn="ctr" defTabSz="895350" fontAlgn="base">
              <a:spcBef>
                <a:spcPts val="0"/>
              </a:spcBef>
              <a:spcAft>
                <a:spcPct val="0"/>
              </a:spcAft>
              <a:buClr>
                <a:srgbClr val="002960"/>
              </a:buClr>
              <a:buFont typeface="Arial" panose="020B0604020202020204" pitchFamily="34" charset="0"/>
              <a:buNone/>
              <a:defRPr sz="1400" b="1" spc="-50" baseline="0">
                <a:solidFill>
                  <a:schemeClr val="bg1"/>
                </a:solidFill>
                <a:latin typeface="+mj-ea"/>
                <a:ea typeface="+mj-ea"/>
              </a:defRPr>
            </a:lvl1pPr>
            <a:lvl2pPr marL="193675" indent="-192088" defTabSz="895350" fontAlgn="base">
              <a:spcBef>
                <a:spcPct val="0"/>
              </a:spcBef>
              <a:spcAft>
                <a:spcPct val="0"/>
              </a:spcAft>
              <a:buClr>
                <a:schemeClr val="tx2"/>
              </a:buClr>
              <a:buSzPct val="125000"/>
              <a:buFont typeface="Arial" charset="0"/>
              <a:buChar char="▪"/>
              <a:defRPr sz="1600" baseline="0"/>
            </a:lvl2pPr>
            <a:lvl3pPr marL="457200" indent="-261938" defTabSz="895350" fontAlgn="base">
              <a:spcBef>
                <a:spcPct val="0"/>
              </a:spcBef>
              <a:spcAft>
                <a:spcPct val="0"/>
              </a:spcAft>
              <a:buClr>
                <a:schemeClr val="tx2"/>
              </a:buClr>
              <a:buSzPct val="120000"/>
              <a:buFont typeface="Arial" charset="0"/>
              <a:buChar char="–"/>
              <a:defRPr sz="1600" baseline="0"/>
            </a:lvl3pPr>
            <a:lvl4pPr marL="614363" indent="-155575" defTabSz="895350" fontAlgn="base">
              <a:spcBef>
                <a:spcPct val="0"/>
              </a:spcBef>
              <a:spcAft>
                <a:spcPct val="0"/>
              </a:spcAft>
              <a:buClr>
                <a:schemeClr val="tx2"/>
              </a:buClr>
              <a:buSzPct val="120000"/>
              <a:buFont typeface="Arial" charset="0"/>
              <a:buChar char="▫"/>
              <a:defRPr sz="1600" baseline="0"/>
            </a:lvl4pPr>
            <a:lvl5pPr marL="749808" indent="-130175" defTabSz="895350" fontAlgn="base">
              <a:spcBef>
                <a:spcPct val="0"/>
              </a:spcBef>
              <a:spcAft>
                <a:spcPct val="0"/>
              </a:spcAft>
              <a:buClr>
                <a:schemeClr val="tx2"/>
              </a:buClr>
              <a:buSzPct val="89000"/>
              <a:buFont typeface="Arial" charset="0"/>
              <a:buChar char="-"/>
              <a:defRPr sz="1600" baseline="0"/>
            </a:lvl5pPr>
            <a:lvl6pPr marL="749808" indent="-130175" defTabSz="895350" fontAlgn="base">
              <a:spcBef>
                <a:spcPct val="0"/>
              </a:spcBef>
              <a:spcAft>
                <a:spcPct val="0"/>
              </a:spcAft>
              <a:buClr>
                <a:schemeClr val="tx2"/>
              </a:buClr>
              <a:buSzPct val="89000"/>
              <a:buFont typeface="Arial" charset="0"/>
              <a:buChar char="-"/>
              <a:defRPr sz="1600" baseline="0"/>
            </a:lvl6pPr>
            <a:lvl7pPr marL="749808" indent="-130175" defTabSz="895350" fontAlgn="base">
              <a:spcBef>
                <a:spcPct val="0"/>
              </a:spcBef>
              <a:spcAft>
                <a:spcPct val="0"/>
              </a:spcAft>
              <a:buClr>
                <a:schemeClr val="tx2"/>
              </a:buClr>
              <a:buSzPct val="89000"/>
              <a:buFont typeface="Arial" charset="0"/>
              <a:buChar char="-"/>
              <a:defRPr sz="1600" baseline="0"/>
            </a:lvl7pPr>
            <a:lvl8pPr marL="749808" indent="-130175" defTabSz="895350" fontAlgn="base">
              <a:spcBef>
                <a:spcPct val="0"/>
              </a:spcBef>
              <a:spcAft>
                <a:spcPct val="0"/>
              </a:spcAft>
              <a:buClr>
                <a:schemeClr val="tx2"/>
              </a:buClr>
              <a:buSzPct val="89000"/>
              <a:buFont typeface="Arial" charset="0"/>
              <a:buChar char="-"/>
              <a:defRPr sz="1600" baseline="0"/>
            </a:lvl8pPr>
            <a:lvl9pPr marL="749808" indent="-130175" defTabSz="895350" fontAlgn="base">
              <a:spcBef>
                <a:spcPct val="0"/>
              </a:spcBef>
              <a:spcAft>
                <a:spcPct val="0"/>
              </a:spcAft>
              <a:buClr>
                <a:schemeClr val="tx2"/>
              </a:buClr>
              <a:buSzPct val="89000"/>
              <a:buFont typeface="Arial" charset="0"/>
              <a:buChar char="-"/>
              <a:defRPr sz="1600" baseline="0"/>
            </a:lvl9pPr>
          </a:lstStyle>
          <a:p>
            <a:pPr lvl="0">
              <a:defRPr/>
            </a:pPr>
            <a:r>
              <a:rPr lang="zh-CN" altLang="en-US" sz="1800" kern="0">
                <a:solidFill>
                  <a:schemeClr val="tx1"/>
                </a:solidFill>
                <a:latin typeface="Arial" panose="020B0604020202020204" pitchFamily="34" charset="0"/>
                <a:ea typeface="华文楷体" panose="02010600040101010101" pitchFamily="2" charset="-122"/>
              </a:rPr>
              <a:t>利用区块链、联邦学习、多方安全计算等方法，使用数据脱敏技术和传统密码技术实现数据去标识化应用</a:t>
            </a:r>
            <a:endParaRPr lang="en-US" altLang="zh-CN" sz="1800" kern="0">
              <a:solidFill>
                <a:schemeClr val="tx1"/>
              </a:solidFill>
              <a:latin typeface="Arial" panose="020B0604020202020204" pitchFamily="34" charset="0"/>
              <a:ea typeface="华文楷体" panose="02010600040101010101" pitchFamily="2" charset="-122"/>
            </a:endParaRPr>
          </a:p>
        </p:txBody>
      </p:sp>
      <p:sp>
        <p:nvSpPr>
          <p:cNvPr id="10" name="Rectangle 27">
            <a:extLst>
              <a:ext uri="{FF2B5EF4-FFF2-40B4-BE49-F238E27FC236}">
                <a16:creationId xmlns:a16="http://schemas.microsoft.com/office/drawing/2014/main" id="{ABA5BB35-0C47-4941-8717-9CE0446A1351}"/>
              </a:ext>
            </a:extLst>
          </p:cNvPr>
          <p:cNvSpPr txBox="1">
            <a:spLocks noChangeArrowheads="1"/>
          </p:cNvSpPr>
          <p:nvPr>
            <p:custDataLst>
              <p:tags r:id="rId5"/>
            </p:custDataLst>
          </p:nvPr>
        </p:nvSpPr>
        <p:spPr bwMode="gray">
          <a:xfrm>
            <a:off x="214719" y="4114806"/>
            <a:ext cx="640814" cy="1528354"/>
          </a:xfrm>
          <a:prstGeom prst="rect">
            <a:avLst/>
          </a:prstGeom>
          <a:solidFill>
            <a:srgbClr val="FE8637"/>
          </a:solidFill>
          <a:ln w="9525" algn="ctr">
            <a:noFill/>
            <a:miter lim="800000"/>
            <a:headEnd/>
            <a:tailEnd/>
          </a:ln>
          <a:effectLst/>
        </p:spPr>
        <p:txBody>
          <a:bodyPr vert="horz" wrap="square" lIns="36000" tIns="72000" rIns="36000" bIns="72000" numCol="1" anchor="ctr" anchorCtr="0" compatLnSpc="1">
            <a:prstTxWarp prst="textNoShape">
              <a:avLst/>
            </a:prstTxWarp>
            <a:noAutofit/>
          </a:bodyPr>
          <a:lstStyle>
            <a:defPPr>
              <a:defRPr lang="zh-CN"/>
            </a:defPPr>
            <a:lvl1pPr lvl="0" indent="0" algn="ctr" defTabSz="895350" fontAlgn="base">
              <a:spcBef>
                <a:spcPts val="0"/>
              </a:spcBef>
              <a:spcAft>
                <a:spcPct val="0"/>
              </a:spcAft>
              <a:buClr>
                <a:srgbClr val="002960"/>
              </a:buClr>
              <a:buFont typeface="Arial" panose="020B0604020202020204" pitchFamily="34" charset="0"/>
              <a:buNone/>
              <a:defRPr sz="1400" b="1" spc="-50" baseline="0">
                <a:solidFill>
                  <a:schemeClr val="bg1"/>
                </a:solidFill>
                <a:latin typeface="+mj-ea"/>
                <a:ea typeface="+mj-ea"/>
              </a:defRPr>
            </a:lvl1pPr>
            <a:lvl2pPr marL="193675" indent="-192088" defTabSz="895350" fontAlgn="base">
              <a:spcBef>
                <a:spcPct val="0"/>
              </a:spcBef>
              <a:spcAft>
                <a:spcPct val="0"/>
              </a:spcAft>
              <a:buClr>
                <a:schemeClr val="tx2"/>
              </a:buClr>
              <a:buSzPct val="125000"/>
              <a:buFont typeface="Arial" charset="0"/>
              <a:buChar char="▪"/>
              <a:defRPr sz="1600" baseline="0"/>
            </a:lvl2pPr>
            <a:lvl3pPr marL="457200" indent="-261938" defTabSz="895350" fontAlgn="base">
              <a:spcBef>
                <a:spcPct val="0"/>
              </a:spcBef>
              <a:spcAft>
                <a:spcPct val="0"/>
              </a:spcAft>
              <a:buClr>
                <a:schemeClr val="tx2"/>
              </a:buClr>
              <a:buSzPct val="120000"/>
              <a:buFont typeface="Arial" charset="0"/>
              <a:buChar char="–"/>
              <a:defRPr sz="1600" baseline="0"/>
            </a:lvl3pPr>
            <a:lvl4pPr marL="614363" indent="-155575" defTabSz="895350" fontAlgn="base">
              <a:spcBef>
                <a:spcPct val="0"/>
              </a:spcBef>
              <a:spcAft>
                <a:spcPct val="0"/>
              </a:spcAft>
              <a:buClr>
                <a:schemeClr val="tx2"/>
              </a:buClr>
              <a:buSzPct val="120000"/>
              <a:buFont typeface="Arial" charset="0"/>
              <a:buChar char="▫"/>
              <a:defRPr sz="1600" baseline="0"/>
            </a:lvl4pPr>
            <a:lvl5pPr marL="749808" indent="-130175" defTabSz="895350" fontAlgn="base">
              <a:spcBef>
                <a:spcPct val="0"/>
              </a:spcBef>
              <a:spcAft>
                <a:spcPct val="0"/>
              </a:spcAft>
              <a:buClr>
                <a:schemeClr val="tx2"/>
              </a:buClr>
              <a:buSzPct val="89000"/>
              <a:buFont typeface="Arial" charset="0"/>
              <a:buChar char="-"/>
              <a:defRPr sz="1600" baseline="0"/>
            </a:lvl5pPr>
            <a:lvl6pPr marL="749808" indent="-130175" defTabSz="895350" fontAlgn="base">
              <a:spcBef>
                <a:spcPct val="0"/>
              </a:spcBef>
              <a:spcAft>
                <a:spcPct val="0"/>
              </a:spcAft>
              <a:buClr>
                <a:schemeClr val="tx2"/>
              </a:buClr>
              <a:buSzPct val="89000"/>
              <a:buFont typeface="Arial" charset="0"/>
              <a:buChar char="-"/>
              <a:defRPr sz="1600" baseline="0"/>
            </a:lvl6pPr>
            <a:lvl7pPr marL="749808" indent="-130175" defTabSz="895350" fontAlgn="base">
              <a:spcBef>
                <a:spcPct val="0"/>
              </a:spcBef>
              <a:spcAft>
                <a:spcPct val="0"/>
              </a:spcAft>
              <a:buClr>
                <a:schemeClr val="tx2"/>
              </a:buClr>
              <a:buSzPct val="89000"/>
              <a:buFont typeface="Arial" charset="0"/>
              <a:buChar char="-"/>
              <a:defRPr sz="1600" baseline="0"/>
            </a:lvl7pPr>
            <a:lvl8pPr marL="749808" indent="-130175" defTabSz="895350" fontAlgn="base">
              <a:spcBef>
                <a:spcPct val="0"/>
              </a:spcBef>
              <a:spcAft>
                <a:spcPct val="0"/>
              </a:spcAft>
              <a:buClr>
                <a:schemeClr val="tx2"/>
              </a:buClr>
              <a:buSzPct val="89000"/>
              <a:buFont typeface="Arial" charset="0"/>
              <a:buChar char="-"/>
              <a:defRPr sz="1600" baseline="0"/>
            </a:lvl8pPr>
            <a:lvl9pPr marL="749808" indent="-130175" defTabSz="895350" fontAlgn="base">
              <a:spcBef>
                <a:spcPct val="0"/>
              </a:spcBef>
              <a:spcAft>
                <a:spcPct val="0"/>
              </a:spcAft>
              <a:buClr>
                <a:schemeClr val="tx2"/>
              </a:buClr>
              <a:buSzPct val="89000"/>
              <a:buFont typeface="Arial" charset="0"/>
              <a:buChar char="-"/>
              <a:defRPr sz="1600" baseline="0"/>
            </a:lvl9pPr>
          </a:lstStyle>
          <a:p>
            <a:pPr marL="0" marR="0" lvl="0" indent="0" algn="ctr" defTabSz="895350" eaLnBrk="1" fontAlgn="base" latinLnBrk="0" hangingPunct="1">
              <a:lnSpc>
                <a:spcPct val="100000"/>
              </a:lnSpc>
              <a:spcBef>
                <a:spcPts val="0"/>
              </a:spcBef>
              <a:spcAft>
                <a:spcPct val="0"/>
              </a:spcAft>
              <a:buClr>
                <a:srgbClr val="002960"/>
              </a:buClr>
              <a:buSzTx/>
              <a:buFont typeface="Arial" panose="020B0604020202020204" pitchFamily="34" charset="0"/>
              <a:buNone/>
              <a:tabLst/>
              <a:defRPr/>
            </a:pPr>
            <a:r>
              <a:rPr lang="zh-CN" altLang="en-US" sz="1800" kern="0">
                <a:latin typeface="Arial" panose="020B0604020202020204" pitchFamily="34" charset="0"/>
                <a:ea typeface="华文楷体" panose="02010600040101010101" pitchFamily="2" charset="-122"/>
              </a:rPr>
              <a:t>方案局限</a:t>
            </a:r>
            <a:endParaRPr kumimoji="0" lang="en-US" altLang="zh-CN" sz="1800" b="1" i="0" u="none" strike="noStrike" kern="0" cap="none" spc="-50" normalizeH="0" noProof="0" dirty="0">
              <a:ln>
                <a:noFill/>
              </a:ln>
              <a:effectLst/>
              <a:uLnTx/>
              <a:uFillTx/>
              <a:latin typeface="Arial" panose="020B0604020202020204" pitchFamily="34" charset="0"/>
              <a:ea typeface="华文楷体" panose="02010600040101010101" pitchFamily="2" charset="-122"/>
            </a:endParaRPr>
          </a:p>
        </p:txBody>
      </p:sp>
      <p:sp>
        <p:nvSpPr>
          <p:cNvPr id="3" name="矩形 2">
            <a:extLst>
              <a:ext uri="{FF2B5EF4-FFF2-40B4-BE49-F238E27FC236}">
                <a16:creationId xmlns:a16="http://schemas.microsoft.com/office/drawing/2014/main" id="{FE9EB6A7-EF51-4C22-8268-EEFB5CDC1803}"/>
              </a:ext>
            </a:extLst>
          </p:cNvPr>
          <p:cNvSpPr/>
          <p:nvPr/>
        </p:nvSpPr>
        <p:spPr>
          <a:xfrm>
            <a:off x="4724352" y="4443991"/>
            <a:ext cx="3441033" cy="923330"/>
          </a:xfrm>
          <a:prstGeom prst="rect">
            <a:avLst/>
          </a:prstGeom>
        </p:spPr>
        <p:txBody>
          <a:bodyPr>
            <a:spAutoFit/>
          </a:bodyPr>
          <a:lstStyle/>
          <a:p>
            <a:pPr marL="285750" indent="-285750">
              <a:buFont typeface="Arial" panose="020B0604020202020204" pitchFamily="34" charset="0"/>
              <a:buChar char="•"/>
            </a:pPr>
            <a:r>
              <a:rPr lang="zh-CN" altLang="en-US"/>
              <a:t>数据标签化处理后，数据价值降低</a:t>
            </a:r>
            <a:endParaRPr lang="en-US" altLang="zh-CN"/>
          </a:p>
          <a:p>
            <a:pPr marL="285750" indent="-285750">
              <a:buFont typeface="Arial" panose="020B0604020202020204" pitchFamily="34" charset="0"/>
              <a:buChar char="•"/>
            </a:pPr>
            <a:r>
              <a:rPr lang="zh-CN" altLang="en-US"/>
              <a:t>数据不可离开安全屋</a:t>
            </a:r>
            <a:endParaRPr lang="en-US" altLang="zh-CN"/>
          </a:p>
        </p:txBody>
      </p:sp>
      <p:sp>
        <p:nvSpPr>
          <p:cNvPr id="35" name="矩形 34">
            <a:extLst>
              <a:ext uri="{FF2B5EF4-FFF2-40B4-BE49-F238E27FC236}">
                <a16:creationId xmlns:a16="http://schemas.microsoft.com/office/drawing/2014/main" id="{F515A239-B3FD-4322-A69E-08FCC61FD5F2}"/>
              </a:ext>
            </a:extLst>
          </p:cNvPr>
          <p:cNvSpPr/>
          <p:nvPr/>
        </p:nvSpPr>
        <p:spPr>
          <a:xfrm>
            <a:off x="8552378" y="4443991"/>
            <a:ext cx="3026312" cy="923330"/>
          </a:xfrm>
          <a:prstGeom prst="rect">
            <a:avLst/>
          </a:prstGeom>
        </p:spPr>
        <p:txBody>
          <a:bodyPr wrap="square">
            <a:spAutoFit/>
          </a:bodyPr>
          <a:lstStyle/>
          <a:p>
            <a:pPr marL="285750" indent="-285750">
              <a:buFont typeface="Arial" panose="020B0604020202020204" pitchFamily="34" charset="0"/>
              <a:buChar char="•"/>
            </a:pPr>
            <a:r>
              <a:rPr lang="zh-CN" altLang="en-US"/>
              <a:t>数据脱敏处理后，数据价值降低</a:t>
            </a:r>
            <a:endParaRPr lang="en-US" altLang="zh-CN"/>
          </a:p>
          <a:p>
            <a:pPr marL="285750" indent="-285750">
              <a:buFont typeface="Arial" panose="020B0604020202020204" pitchFamily="34" charset="0"/>
              <a:buChar char="•"/>
            </a:pPr>
            <a:r>
              <a:rPr lang="zh-CN" altLang="en-US">
                <a:solidFill>
                  <a:schemeClr val="tx1"/>
                </a:solidFill>
              </a:rPr>
              <a:t>部分技术实现成本高</a:t>
            </a:r>
            <a:endParaRPr lang="en-US" altLang="zh-CN">
              <a:solidFill>
                <a:schemeClr val="tx1"/>
              </a:solidFill>
            </a:endParaRPr>
          </a:p>
        </p:txBody>
      </p:sp>
      <p:sp>
        <p:nvSpPr>
          <p:cNvPr id="37" name="圆角矩形 3">
            <a:extLst>
              <a:ext uri="{FF2B5EF4-FFF2-40B4-BE49-F238E27FC236}">
                <a16:creationId xmlns:a16="http://schemas.microsoft.com/office/drawing/2014/main" id="{21882B87-82B4-48F9-A2F4-4E1D459129BF}"/>
              </a:ext>
            </a:extLst>
          </p:cNvPr>
          <p:cNvSpPr/>
          <p:nvPr/>
        </p:nvSpPr>
        <p:spPr>
          <a:xfrm>
            <a:off x="4854184" y="2057230"/>
            <a:ext cx="3051591" cy="437684"/>
          </a:xfrm>
          <a:prstGeom prst="roundRect">
            <a:avLst>
              <a:gd name="adj" fmla="val 10186"/>
            </a:avLst>
          </a:prstGeom>
          <a:no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latinLnBrk="1"/>
            <a:r>
              <a:rPr lang="en-US" altLang="zh-CN" b="1" kern="0">
                <a:solidFill>
                  <a:srgbClr val="ED5408"/>
                </a:solidFill>
                <a:latin typeface="Arial" panose="020B0604020202020204" pitchFamily="34" charset="0"/>
                <a:ea typeface="华文楷体" panose="02010600040101010101" pitchFamily="2" charset="-122"/>
                <a:cs typeface="+mn-ea"/>
                <a:sym typeface="+mn-lt"/>
              </a:rPr>
              <a:t>UCloud</a:t>
            </a:r>
            <a:endParaRPr lang="zh-CN" altLang="en-US" b="1" kern="0" dirty="0">
              <a:solidFill>
                <a:srgbClr val="ED5408"/>
              </a:solidFill>
              <a:latin typeface="Arial" panose="020B0604020202020204" pitchFamily="34" charset="0"/>
              <a:ea typeface="华文楷体" panose="02010600040101010101" pitchFamily="2" charset="-122"/>
              <a:cs typeface="+mn-ea"/>
              <a:sym typeface="+mn-lt"/>
            </a:endParaRPr>
          </a:p>
        </p:txBody>
      </p:sp>
      <p:sp>
        <p:nvSpPr>
          <p:cNvPr id="39" name="圆角矩形 5">
            <a:extLst>
              <a:ext uri="{FF2B5EF4-FFF2-40B4-BE49-F238E27FC236}">
                <a16:creationId xmlns:a16="http://schemas.microsoft.com/office/drawing/2014/main" id="{8B6487E9-6919-4A69-852E-572901A9B7D2}"/>
              </a:ext>
            </a:extLst>
          </p:cNvPr>
          <p:cNvSpPr/>
          <p:nvPr/>
        </p:nvSpPr>
        <p:spPr>
          <a:xfrm>
            <a:off x="8393594" y="2057230"/>
            <a:ext cx="3185096" cy="437684"/>
          </a:xfrm>
          <a:prstGeom prst="roundRect">
            <a:avLst>
              <a:gd name="adj" fmla="val 10186"/>
            </a:avLst>
          </a:prstGeom>
          <a:no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latinLnBrk="1"/>
            <a:r>
              <a:rPr lang="zh-CN" altLang="en-US" b="1" kern="0">
                <a:solidFill>
                  <a:srgbClr val="ED5408"/>
                </a:solidFill>
                <a:latin typeface="Arial" panose="020B0604020202020204" pitchFamily="34" charset="0"/>
                <a:ea typeface="华文楷体" panose="02010600040101010101" pitchFamily="2" charset="-122"/>
                <a:cs typeface="+mn-ea"/>
                <a:sym typeface="+mn-lt"/>
              </a:rPr>
              <a:t>数据交易中心</a:t>
            </a:r>
            <a:endParaRPr lang="zh-CN" altLang="en-US" b="1" kern="0" dirty="0">
              <a:solidFill>
                <a:srgbClr val="ED5408"/>
              </a:solidFill>
              <a:latin typeface="Arial" panose="020B0604020202020204" pitchFamily="34" charset="0"/>
              <a:ea typeface="华文楷体" panose="02010600040101010101" pitchFamily="2" charset="-122"/>
              <a:cs typeface="+mn-ea"/>
              <a:sym typeface="+mn-lt"/>
            </a:endParaRPr>
          </a:p>
        </p:txBody>
      </p:sp>
      <p:sp>
        <p:nvSpPr>
          <p:cNvPr id="41" name="Rectangle 27">
            <a:extLst>
              <a:ext uri="{FF2B5EF4-FFF2-40B4-BE49-F238E27FC236}">
                <a16:creationId xmlns:a16="http://schemas.microsoft.com/office/drawing/2014/main" id="{FA29F09B-273C-41E1-BA32-D055566E3D8B}"/>
              </a:ext>
            </a:extLst>
          </p:cNvPr>
          <p:cNvSpPr txBox="1">
            <a:spLocks noChangeArrowheads="1"/>
          </p:cNvSpPr>
          <p:nvPr>
            <p:custDataLst>
              <p:tags r:id="rId6"/>
            </p:custDataLst>
          </p:nvPr>
        </p:nvSpPr>
        <p:spPr bwMode="gray">
          <a:xfrm>
            <a:off x="214719" y="2516482"/>
            <a:ext cx="640814" cy="1376256"/>
          </a:xfrm>
          <a:prstGeom prst="rect">
            <a:avLst/>
          </a:prstGeom>
          <a:solidFill>
            <a:srgbClr val="FE8637"/>
          </a:solidFill>
          <a:ln w="9525" algn="ctr">
            <a:noFill/>
            <a:miter lim="800000"/>
            <a:headEnd/>
            <a:tailEnd/>
          </a:ln>
          <a:effectLst/>
        </p:spPr>
        <p:txBody>
          <a:bodyPr vert="horz" wrap="square" lIns="36000" tIns="72000" rIns="36000" bIns="72000" numCol="1" anchor="ctr" anchorCtr="0" compatLnSpc="1">
            <a:prstTxWarp prst="textNoShape">
              <a:avLst/>
            </a:prstTxWarp>
            <a:noAutofit/>
          </a:bodyPr>
          <a:lstStyle>
            <a:defPPr>
              <a:defRPr lang="zh-CN"/>
            </a:defPPr>
            <a:lvl1pPr lvl="0" indent="0" algn="ctr" defTabSz="895350" fontAlgn="base">
              <a:spcBef>
                <a:spcPts val="0"/>
              </a:spcBef>
              <a:spcAft>
                <a:spcPct val="0"/>
              </a:spcAft>
              <a:buClr>
                <a:srgbClr val="002960"/>
              </a:buClr>
              <a:buFont typeface="Arial" panose="020B0604020202020204" pitchFamily="34" charset="0"/>
              <a:buNone/>
              <a:defRPr sz="1400" b="1" spc="-50" baseline="0">
                <a:solidFill>
                  <a:schemeClr val="bg1"/>
                </a:solidFill>
                <a:latin typeface="+mj-ea"/>
                <a:ea typeface="+mj-ea"/>
              </a:defRPr>
            </a:lvl1pPr>
            <a:lvl2pPr marL="193675" indent="-192088" defTabSz="895350" fontAlgn="base">
              <a:spcBef>
                <a:spcPct val="0"/>
              </a:spcBef>
              <a:spcAft>
                <a:spcPct val="0"/>
              </a:spcAft>
              <a:buClr>
                <a:schemeClr val="tx2"/>
              </a:buClr>
              <a:buSzPct val="125000"/>
              <a:buFont typeface="Arial" charset="0"/>
              <a:buChar char="▪"/>
              <a:defRPr sz="1600" baseline="0"/>
            </a:lvl2pPr>
            <a:lvl3pPr marL="457200" indent="-261938" defTabSz="895350" fontAlgn="base">
              <a:spcBef>
                <a:spcPct val="0"/>
              </a:spcBef>
              <a:spcAft>
                <a:spcPct val="0"/>
              </a:spcAft>
              <a:buClr>
                <a:schemeClr val="tx2"/>
              </a:buClr>
              <a:buSzPct val="120000"/>
              <a:buFont typeface="Arial" charset="0"/>
              <a:buChar char="–"/>
              <a:defRPr sz="1600" baseline="0"/>
            </a:lvl3pPr>
            <a:lvl4pPr marL="614363" indent="-155575" defTabSz="895350" fontAlgn="base">
              <a:spcBef>
                <a:spcPct val="0"/>
              </a:spcBef>
              <a:spcAft>
                <a:spcPct val="0"/>
              </a:spcAft>
              <a:buClr>
                <a:schemeClr val="tx2"/>
              </a:buClr>
              <a:buSzPct val="120000"/>
              <a:buFont typeface="Arial" charset="0"/>
              <a:buChar char="▫"/>
              <a:defRPr sz="1600" baseline="0"/>
            </a:lvl4pPr>
            <a:lvl5pPr marL="749808" indent="-130175" defTabSz="895350" fontAlgn="base">
              <a:spcBef>
                <a:spcPct val="0"/>
              </a:spcBef>
              <a:spcAft>
                <a:spcPct val="0"/>
              </a:spcAft>
              <a:buClr>
                <a:schemeClr val="tx2"/>
              </a:buClr>
              <a:buSzPct val="89000"/>
              <a:buFont typeface="Arial" charset="0"/>
              <a:buChar char="-"/>
              <a:defRPr sz="1600" baseline="0"/>
            </a:lvl5pPr>
            <a:lvl6pPr marL="749808" indent="-130175" defTabSz="895350" fontAlgn="base">
              <a:spcBef>
                <a:spcPct val="0"/>
              </a:spcBef>
              <a:spcAft>
                <a:spcPct val="0"/>
              </a:spcAft>
              <a:buClr>
                <a:schemeClr val="tx2"/>
              </a:buClr>
              <a:buSzPct val="89000"/>
              <a:buFont typeface="Arial" charset="0"/>
              <a:buChar char="-"/>
              <a:defRPr sz="1600" baseline="0"/>
            </a:lvl6pPr>
            <a:lvl7pPr marL="749808" indent="-130175" defTabSz="895350" fontAlgn="base">
              <a:spcBef>
                <a:spcPct val="0"/>
              </a:spcBef>
              <a:spcAft>
                <a:spcPct val="0"/>
              </a:spcAft>
              <a:buClr>
                <a:schemeClr val="tx2"/>
              </a:buClr>
              <a:buSzPct val="89000"/>
              <a:buFont typeface="Arial" charset="0"/>
              <a:buChar char="-"/>
              <a:defRPr sz="1600" baseline="0"/>
            </a:lvl7pPr>
            <a:lvl8pPr marL="749808" indent="-130175" defTabSz="895350" fontAlgn="base">
              <a:spcBef>
                <a:spcPct val="0"/>
              </a:spcBef>
              <a:spcAft>
                <a:spcPct val="0"/>
              </a:spcAft>
              <a:buClr>
                <a:schemeClr val="tx2"/>
              </a:buClr>
              <a:buSzPct val="89000"/>
              <a:buFont typeface="Arial" charset="0"/>
              <a:buChar char="-"/>
              <a:defRPr sz="1600" baseline="0"/>
            </a:lvl8pPr>
            <a:lvl9pPr marL="749808" indent="-130175" defTabSz="895350" fontAlgn="base">
              <a:spcBef>
                <a:spcPct val="0"/>
              </a:spcBef>
              <a:spcAft>
                <a:spcPct val="0"/>
              </a:spcAft>
              <a:buClr>
                <a:schemeClr val="tx2"/>
              </a:buClr>
              <a:buSzPct val="89000"/>
              <a:buFont typeface="Arial" charset="0"/>
              <a:buChar char="-"/>
              <a:defRPr sz="1600" baseline="0"/>
            </a:lvl9pPr>
          </a:lstStyle>
          <a:p>
            <a:pPr>
              <a:defRPr/>
            </a:pPr>
            <a:r>
              <a:rPr lang="zh-CN" altLang="en-US" sz="1800" kern="0">
                <a:latin typeface="Arial" panose="020B0604020202020204" pitchFamily="34" charset="0"/>
                <a:ea typeface="华文楷体" panose="02010600040101010101" pitchFamily="2" charset="-122"/>
              </a:rPr>
              <a:t>业务特点</a:t>
            </a:r>
            <a:endParaRPr kumimoji="0" lang="en-US" altLang="zh-CN" sz="1800" b="1" i="0" u="none" strike="noStrike" kern="0" cap="none" spc="-50" normalizeH="0" noProof="0" dirty="0">
              <a:ln>
                <a:noFill/>
              </a:ln>
              <a:effectLst/>
              <a:uLnTx/>
              <a:uFillTx/>
              <a:latin typeface="Arial" panose="020B0604020202020204" pitchFamily="34" charset="0"/>
              <a:ea typeface="华文楷体" panose="02010600040101010101" pitchFamily="2" charset="-122"/>
            </a:endParaRPr>
          </a:p>
        </p:txBody>
      </p:sp>
      <p:sp>
        <p:nvSpPr>
          <p:cNvPr id="40" name="圆角矩形 39"/>
          <p:cNvSpPr/>
          <p:nvPr/>
        </p:nvSpPr>
        <p:spPr>
          <a:xfrm>
            <a:off x="1269018" y="1597451"/>
            <a:ext cx="3051591" cy="437684"/>
          </a:xfrm>
          <a:prstGeom prst="roundRect">
            <a:avLst>
              <a:gd name="adj" fmla="val 10186"/>
            </a:avLst>
          </a:prstGeom>
          <a:solidFill>
            <a:srgbClr val="FE8637"/>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latinLnBrk="1"/>
            <a:r>
              <a:rPr lang="zh-CN" altLang="en-US" b="1" kern="0">
                <a:solidFill>
                  <a:prstClr val="white"/>
                </a:solidFill>
                <a:latin typeface="Arial" panose="020B0604020202020204" pitchFamily="34" charset="0"/>
                <a:ea typeface="华文楷体" panose="02010600040101010101" pitchFamily="2" charset="-122"/>
                <a:cs typeface="+mn-ea"/>
                <a:sym typeface="+mn-lt"/>
              </a:rPr>
              <a:t>传统安全模式</a:t>
            </a:r>
            <a:endParaRPr lang="zh-CN" altLang="en-US" b="1" kern="0" dirty="0">
              <a:solidFill>
                <a:prstClr val="white"/>
              </a:solidFill>
              <a:latin typeface="Arial" panose="020B0604020202020204" pitchFamily="34" charset="0"/>
              <a:ea typeface="华文楷体" panose="02010600040101010101" pitchFamily="2" charset="-122"/>
              <a:cs typeface="+mn-ea"/>
              <a:sym typeface="+mn-lt"/>
            </a:endParaRPr>
          </a:p>
        </p:txBody>
      </p:sp>
      <p:sp>
        <p:nvSpPr>
          <p:cNvPr id="42" name="Rectangle 27">
            <a:extLst>
              <a:ext uri="{FF2B5EF4-FFF2-40B4-BE49-F238E27FC236}">
                <a16:creationId xmlns:a16="http://schemas.microsoft.com/office/drawing/2014/main" id="{DE296F60-0E67-40B2-AD21-AE601C66FD52}"/>
              </a:ext>
            </a:extLst>
          </p:cNvPr>
          <p:cNvSpPr txBox="1">
            <a:spLocks noChangeArrowheads="1"/>
          </p:cNvSpPr>
          <p:nvPr>
            <p:custDataLst>
              <p:tags r:id="rId7"/>
            </p:custDataLst>
          </p:nvPr>
        </p:nvSpPr>
        <p:spPr bwMode="gray">
          <a:xfrm>
            <a:off x="1118276" y="2536912"/>
            <a:ext cx="3356749" cy="1473390"/>
          </a:xfrm>
          <a:prstGeom prst="rect">
            <a:avLst/>
          </a:prstGeom>
          <a:noFill/>
          <a:ln w="9525" algn="ctr">
            <a:solidFill>
              <a:schemeClr val="accent2"/>
            </a:solidFill>
            <a:prstDash val="dash"/>
            <a:miter lim="800000"/>
            <a:headEnd/>
            <a:tailEnd/>
          </a:ln>
          <a:effectLst/>
        </p:spPr>
        <p:txBody>
          <a:bodyPr vert="horz" wrap="square" lIns="36000" tIns="72000" rIns="36000" bIns="72000" numCol="1" anchor="ctr" anchorCtr="0" compatLnSpc="1">
            <a:prstTxWarp prst="textNoShape">
              <a:avLst/>
            </a:prstTxWarp>
            <a:noAutofit/>
          </a:bodyPr>
          <a:lstStyle>
            <a:defPPr>
              <a:defRPr lang="zh-CN"/>
            </a:defPPr>
            <a:lvl1pPr lvl="0" indent="0" algn="ctr" defTabSz="895350" fontAlgn="base">
              <a:spcBef>
                <a:spcPts val="0"/>
              </a:spcBef>
              <a:spcAft>
                <a:spcPct val="0"/>
              </a:spcAft>
              <a:buClr>
                <a:srgbClr val="002960"/>
              </a:buClr>
              <a:buFont typeface="Arial" panose="020B0604020202020204" pitchFamily="34" charset="0"/>
              <a:buNone/>
              <a:defRPr sz="1400" b="1" spc="-50" baseline="0">
                <a:solidFill>
                  <a:schemeClr val="bg1"/>
                </a:solidFill>
                <a:latin typeface="+mj-ea"/>
                <a:ea typeface="+mj-ea"/>
              </a:defRPr>
            </a:lvl1pPr>
            <a:lvl2pPr marL="193675" indent="-192088" defTabSz="895350" fontAlgn="base">
              <a:spcBef>
                <a:spcPct val="0"/>
              </a:spcBef>
              <a:spcAft>
                <a:spcPct val="0"/>
              </a:spcAft>
              <a:buClr>
                <a:schemeClr val="tx2"/>
              </a:buClr>
              <a:buSzPct val="125000"/>
              <a:buFont typeface="Arial" charset="0"/>
              <a:buChar char="▪"/>
              <a:defRPr sz="1600" baseline="0"/>
            </a:lvl2pPr>
            <a:lvl3pPr marL="457200" indent="-261938" defTabSz="895350" fontAlgn="base">
              <a:spcBef>
                <a:spcPct val="0"/>
              </a:spcBef>
              <a:spcAft>
                <a:spcPct val="0"/>
              </a:spcAft>
              <a:buClr>
                <a:schemeClr val="tx2"/>
              </a:buClr>
              <a:buSzPct val="120000"/>
              <a:buFont typeface="Arial" charset="0"/>
              <a:buChar char="–"/>
              <a:defRPr sz="1600" baseline="0"/>
            </a:lvl3pPr>
            <a:lvl4pPr marL="614363" indent="-155575" defTabSz="895350" fontAlgn="base">
              <a:spcBef>
                <a:spcPct val="0"/>
              </a:spcBef>
              <a:spcAft>
                <a:spcPct val="0"/>
              </a:spcAft>
              <a:buClr>
                <a:schemeClr val="tx2"/>
              </a:buClr>
              <a:buSzPct val="120000"/>
              <a:buFont typeface="Arial" charset="0"/>
              <a:buChar char="▫"/>
              <a:defRPr sz="1600" baseline="0"/>
            </a:lvl4pPr>
            <a:lvl5pPr marL="749808" indent="-130175" defTabSz="895350" fontAlgn="base">
              <a:spcBef>
                <a:spcPct val="0"/>
              </a:spcBef>
              <a:spcAft>
                <a:spcPct val="0"/>
              </a:spcAft>
              <a:buClr>
                <a:schemeClr val="tx2"/>
              </a:buClr>
              <a:buSzPct val="89000"/>
              <a:buFont typeface="Arial" charset="0"/>
              <a:buChar char="-"/>
              <a:defRPr sz="1600" baseline="0"/>
            </a:lvl5pPr>
            <a:lvl6pPr marL="749808" indent="-130175" defTabSz="895350" fontAlgn="base">
              <a:spcBef>
                <a:spcPct val="0"/>
              </a:spcBef>
              <a:spcAft>
                <a:spcPct val="0"/>
              </a:spcAft>
              <a:buClr>
                <a:schemeClr val="tx2"/>
              </a:buClr>
              <a:buSzPct val="89000"/>
              <a:buFont typeface="Arial" charset="0"/>
              <a:buChar char="-"/>
              <a:defRPr sz="1600" baseline="0"/>
            </a:lvl6pPr>
            <a:lvl7pPr marL="749808" indent="-130175" defTabSz="895350" fontAlgn="base">
              <a:spcBef>
                <a:spcPct val="0"/>
              </a:spcBef>
              <a:spcAft>
                <a:spcPct val="0"/>
              </a:spcAft>
              <a:buClr>
                <a:schemeClr val="tx2"/>
              </a:buClr>
              <a:buSzPct val="89000"/>
              <a:buFont typeface="Arial" charset="0"/>
              <a:buChar char="-"/>
              <a:defRPr sz="1600" baseline="0"/>
            </a:lvl7pPr>
            <a:lvl8pPr marL="749808" indent="-130175" defTabSz="895350" fontAlgn="base">
              <a:spcBef>
                <a:spcPct val="0"/>
              </a:spcBef>
              <a:spcAft>
                <a:spcPct val="0"/>
              </a:spcAft>
              <a:buClr>
                <a:schemeClr val="tx2"/>
              </a:buClr>
              <a:buSzPct val="89000"/>
              <a:buFont typeface="Arial" charset="0"/>
              <a:buChar char="-"/>
              <a:defRPr sz="1600" baseline="0"/>
            </a:lvl8pPr>
            <a:lvl9pPr marL="749808" indent="-130175" defTabSz="895350" fontAlgn="base">
              <a:spcBef>
                <a:spcPct val="0"/>
              </a:spcBef>
              <a:spcAft>
                <a:spcPct val="0"/>
              </a:spcAft>
              <a:buClr>
                <a:schemeClr val="tx2"/>
              </a:buClr>
              <a:buSzPct val="89000"/>
              <a:buFont typeface="Arial" charset="0"/>
              <a:buChar char="-"/>
              <a:defRPr sz="1600" baseline="0"/>
            </a:lvl9pPr>
          </a:lstStyle>
          <a:p>
            <a:pPr lvl="0">
              <a:defRPr/>
            </a:pPr>
            <a:r>
              <a:rPr kumimoji="0" lang="zh-CN" altLang="en-US" sz="1800" b="1" i="0" u="none" strike="noStrike" kern="0" cap="none" spc="-50" normalizeH="0" noProof="0">
                <a:ln>
                  <a:noFill/>
                </a:ln>
                <a:solidFill>
                  <a:schemeClr val="tx1"/>
                </a:solidFill>
                <a:effectLst/>
                <a:uLnTx/>
                <a:uFillTx/>
                <a:latin typeface="Arial" panose="020B0604020202020204" pitchFamily="34" charset="0"/>
                <a:ea typeface="华文楷体" panose="02010600040101010101" pitchFamily="2" charset="-122"/>
              </a:rPr>
              <a:t>基于</a:t>
            </a:r>
            <a:r>
              <a:rPr lang="zh-CN" altLang="en-US" sz="1800" kern="0">
                <a:solidFill>
                  <a:schemeClr val="tx1"/>
                </a:solidFill>
                <a:latin typeface="Arial" panose="020B0604020202020204" pitchFamily="34" charset="0"/>
                <a:ea typeface="华文楷体" panose="02010600040101010101" pitchFamily="2" charset="-122"/>
              </a:rPr>
              <a:t>传统信息安全技术</a:t>
            </a:r>
            <a:endParaRPr kumimoji="0" lang="en-US" altLang="zh-CN" sz="1800" b="1" i="0" u="none" strike="noStrike" kern="0" cap="none" spc="-50" normalizeH="0" noProof="0">
              <a:ln>
                <a:noFill/>
              </a:ln>
              <a:solidFill>
                <a:schemeClr val="tx1"/>
              </a:solidFill>
              <a:effectLst/>
              <a:uLnTx/>
              <a:uFillTx/>
              <a:latin typeface="Arial" panose="020B0604020202020204" pitchFamily="34" charset="0"/>
              <a:ea typeface="华文楷体" panose="02010600040101010101" pitchFamily="2" charset="-122"/>
            </a:endParaRPr>
          </a:p>
          <a:p>
            <a:pPr lvl="0">
              <a:defRPr/>
            </a:pPr>
            <a:r>
              <a:rPr lang="zh-CN" altLang="en-US" sz="1800" kern="0" noProof="0">
                <a:solidFill>
                  <a:schemeClr val="tx1"/>
                </a:solidFill>
                <a:latin typeface="Arial" panose="020B0604020202020204" pitchFamily="34" charset="0"/>
                <a:ea typeface="华文楷体" panose="02010600040101010101" pitchFamily="2" charset="-122"/>
              </a:rPr>
              <a:t>保护数据运行环境安全</a:t>
            </a:r>
            <a:endParaRPr lang="en-US" altLang="zh-CN" sz="1800" kern="0" noProof="0">
              <a:solidFill>
                <a:schemeClr val="tx1"/>
              </a:solidFill>
              <a:latin typeface="Arial" panose="020B0604020202020204" pitchFamily="34" charset="0"/>
              <a:ea typeface="华文楷体" panose="02010600040101010101" pitchFamily="2" charset="-122"/>
            </a:endParaRPr>
          </a:p>
          <a:p>
            <a:pPr lvl="0">
              <a:defRPr/>
            </a:pPr>
            <a:r>
              <a:rPr kumimoji="0" lang="zh-CN" altLang="en-US" sz="1800" b="1" i="0" u="none" strike="noStrike" kern="0" cap="none" spc="-50" normalizeH="0">
                <a:ln>
                  <a:noFill/>
                </a:ln>
                <a:solidFill>
                  <a:schemeClr val="tx1"/>
                </a:solidFill>
                <a:effectLst/>
                <a:uLnTx/>
                <a:uFillTx/>
                <a:latin typeface="Arial" panose="020B0604020202020204" pitchFamily="34" charset="0"/>
                <a:ea typeface="华文楷体" panose="02010600040101010101" pitchFamily="2" charset="-122"/>
              </a:rPr>
              <a:t>多重防御体系</a:t>
            </a:r>
            <a:endParaRPr kumimoji="0" lang="en-US" altLang="zh-CN" sz="1800" b="1" i="0" u="none" strike="noStrike" kern="0" cap="none" spc="-50" normalizeH="0" noProof="0" dirty="0">
              <a:ln>
                <a:noFill/>
              </a:ln>
              <a:solidFill>
                <a:schemeClr val="tx1"/>
              </a:solidFill>
              <a:effectLst/>
              <a:uLnTx/>
              <a:uFillTx/>
              <a:latin typeface="Arial" panose="020B0604020202020204" pitchFamily="34" charset="0"/>
              <a:ea typeface="华文楷体" panose="02010600040101010101" pitchFamily="2" charset="-122"/>
            </a:endParaRPr>
          </a:p>
        </p:txBody>
      </p:sp>
      <p:sp>
        <p:nvSpPr>
          <p:cNvPr id="45" name="矩形 44">
            <a:extLst>
              <a:ext uri="{FF2B5EF4-FFF2-40B4-BE49-F238E27FC236}">
                <a16:creationId xmlns:a16="http://schemas.microsoft.com/office/drawing/2014/main" id="{1E00ED8C-BAF9-4FF4-8E04-CD10D21493D4}"/>
              </a:ext>
            </a:extLst>
          </p:cNvPr>
          <p:cNvSpPr/>
          <p:nvPr/>
        </p:nvSpPr>
        <p:spPr>
          <a:xfrm>
            <a:off x="1327850" y="4305492"/>
            <a:ext cx="2973686" cy="1200329"/>
          </a:xfrm>
          <a:prstGeom prst="rect">
            <a:avLst/>
          </a:prstGeom>
        </p:spPr>
        <p:txBody>
          <a:bodyPr wrap="square">
            <a:spAutoFit/>
          </a:bodyPr>
          <a:lstStyle/>
          <a:p>
            <a:pPr marL="285750" indent="-285750">
              <a:buFont typeface="Arial" panose="020B0604020202020204" pitchFamily="34" charset="0"/>
              <a:buChar char="•"/>
            </a:pPr>
            <a:r>
              <a:rPr lang="zh-CN" altLang="en-US">
                <a:solidFill>
                  <a:schemeClr val="tx1"/>
                </a:solidFill>
              </a:rPr>
              <a:t>数据流通环境复杂，防不胜防</a:t>
            </a:r>
            <a:endParaRPr lang="en-US" altLang="zh-CN">
              <a:solidFill>
                <a:schemeClr val="tx1"/>
              </a:solidFill>
            </a:endParaRPr>
          </a:p>
          <a:p>
            <a:pPr marL="285750" indent="-285750">
              <a:buFont typeface="Arial" panose="020B0604020202020204" pitchFamily="34" charset="0"/>
              <a:buChar char="•"/>
            </a:pPr>
            <a:r>
              <a:rPr lang="zh-CN" altLang="en-US"/>
              <a:t>无法实现数据本身的保护</a:t>
            </a:r>
            <a:endParaRPr lang="zh-CN" altLang="en-US">
              <a:solidFill>
                <a:schemeClr val="tx1"/>
              </a:solidFill>
            </a:endParaRPr>
          </a:p>
        </p:txBody>
      </p:sp>
      <p:sp>
        <p:nvSpPr>
          <p:cNvPr id="46" name="圆角矩形 4">
            <a:extLst>
              <a:ext uri="{FF2B5EF4-FFF2-40B4-BE49-F238E27FC236}">
                <a16:creationId xmlns:a16="http://schemas.microsoft.com/office/drawing/2014/main" id="{4252A0DE-21D6-44D1-B4FA-3D0D2556984B}"/>
              </a:ext>
            </a:extLst>
          </p:cNvPr>
          <p:cNvSpPr/>
          <p:nvPr/>
        </p:nvSpPr>
        <p:spPr>
          <a:xfrm>
            <a:off x="1249945" y="2057230"/>
            <a:ext cx="3051591" cy="437684"/>
          </a:xfrm>
          <a:prstGeom prst="roundRect">
            <a:avLst>
              <a:gd name="adj" fmla="val 10186"/>
            </a:avLst>
          </a:prstGeom>
          <a:no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latinLnBrk="1"/>
            <a:r>
              <a:rPr lang="zh-CN" altLang="en-US" b="1" kern="0">
                <a:solidFill>
                  <a:srgbClr val="ED5408"/>
                </a:solidFill>
                <a:latin typeface="Arial" panose="020B0604020202020204" pitchFamily="34" charset="0"/>
                <a:ea typeface="华文楷体" panose="02010600040101010101" pitchFamily="2" charset="-122"/>
                <a:cs typeface="+mn-ea"/>
                <a:sym typeface="+mn-lt"/>
              </a:rPr>
              <a:t>深信服</a:t>
            </a:r>
            <a:r>
              <a:rPr lang="en-US" altLang="zh-CN" b="1" kern="0">
                <a:solidFill>
                  <a:srgbClr val="ED5408"/>
                </a:solidFill>
                <a:latin typeface="Arial" panose="020B0604020202020204" pitchFamily="34" charset="0"/>
                <a:ea typeface="华文楷体" panose="02010600040101010101" pitchFamily="2" charset="-122"/>
                <a:cs typeface="+mn-ea"/>
                <a:sym typeface="+mn-lt"/>
              </a:rPr>
              <a:t>/</a:t>
            </a:r>
            <a:r>
              <a:rPr lang="zh-CN" altLang="en-US" b="1" kern="0">
                <a:solidFill>
                  <a:srgbClr val="ED5408"/>
                </a:solidFill>
                <a:latin typeface="Arial" panose="020B0604020202020204" pitchFamily="34" charset="0"/>
                <a:ea typeface="华文楷体" panose="02010600040101010101" pitchFamily="2" charset="-122"/>
                <a:cs typeface="+mn-ea"/>
                <a:sym typeface="+mn-lt"/>
              </a:rPr>
              <a:t>启明星辰</a:t>
            </a:r>
            <a:r>
              <a:rPr lang="en-US" altLang="zh-CN" b="1" kern="0">
                <a:solidFill>
                  <a:srgbClr val="ED5408"/>
                </a:solidFill>
                <a:latin typeface="Arial" panose="020B0604020202020204" pitchFamily="34" charset="0"/>
                <a:ea typeface="华文楷体" panose="02010600040101010101" pitchFamily="2" charset="-122"/>
                <a:cs typeface="+mn-ea"/>
                <a:sym typeface="+mn-lt"/>
              </a:rPr>
              <a:t>/</a:t>
            </a:r>
            <a:r>
              <a:rPr lang="zh-CN" altLang="en-US" b="1" kern="0">
                <a:solidFill>
                  <a:srgbClr val="ED5408"/>
                </a:solidFill>
                <a:latin typeface="Arial" panose="020B0604020202020204" pitchFamily="34" charset="0"/>
                <a:ea typeface="华文楷体" panose="02010600040101010101" pitchFamily="2" charset="-122"/>
                <a:cs typeface="+mn-ea"/>
                <a:sym typeface="+mn-lt"/>
              </a:rPr>
              <a:t>绿盟</a:t>
            </a:r>
            <a:endParaRPr lang="zh-CN" altLang="en-US" b="1" kern="0" dirty="0">
              <a:solidFill>
                <a:srgbClr val="ED5408"/>
              </a:solidFill>
              <a:latin typeface="Arial" panose="020B0604020202020204" pitchFamily="34" charset="0"/>
              <a:ea typeface="华文楷体" panose="02010600040101010101" pitchFamily="2" charset="-122"/>
              <a:cs typeface="+mn-ea"/>
              <a:sym typeface="+mn-lt"/>
            </a:endParaRPr>
          </a:p>
        </p:txBody>
      </p:sp>
    </p:spTree>
    <p:extLst>
      <p:ext uri="{BB962C8B-B14F-4D97-AF65-F5344CB8AC3E}">
        <p14:creationId xmlns:p14="http://schemas.microsoft.com/office/powerpoint/2010/main" val="705169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椭圆 27"/>
          <p:cNvSpPr/>
          <p:nvPr/>
        </p:nvSpPr>
        <p:spPr>
          <a:xfrm>
            <a:off x="5331930" y="3357348"/>
            <a:ext cx="1656000" cy="1656000"/>
          </a:xfrm>
          <a:prstGeom prst="ellipse">
            <a:avLst/>
          </a:prstGeom>
          <a:solidFill>
            <a:schemeClr val="bg1"/>
          </a:solidFill>
          <a:ln w="57150">
            <a:solidFill>
              <a:srgbClr val="ED5408"/>
            </a:solidFill>
            <a:miter lim="800000"/>
            <a:headEnd/>
            <a:tailEnd/>
          </a:ln>
          <a:effectLst/>
        </p:spPr>
        <p:txBody>
          <a:bodyPr wrap="square" lIns="108000" tIns="36000" rIns="108000" bIns="36000" rtlCol="0" anchor="ctr"/>
          <a:lstStyle/>
          <a:p>
            <a:pPr algn="l">
              <a:spcAft>
                <a:spcPts val="1200"/>
              </a:spcAft>
            </a:pPr>
            <a:endParaRPr lang="zh-CN" altLang="en-US" sz="2000" b="1">
              <a:solidFill>
                <a:srgbClr val="ED5408"/>
              </a:solidFill>
              <a:cs typeface="+mn-ea"/>
              <a:sym typeface="+mn-lt"/>
            </a:endParaRPr>
          </a:p>
        </p:txBody>
      </p:sp>
      <p:graphicFrame>
        <p:nvGraphicFramePr>
          <p:cNvPr id="12" name="对象 11" hidden="1">
            <a:extLst>
              <a:ext uri="{FF2B5EF4-FFF2-40B4-BE49-F238E27FC236}">
                <a16:creationId xmlns:a16="http://schemas.microsoft.com/office/drawing/2014/main" id="{FF061479-0E6D-48A5-9480-FF935452F32F}"/>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幻灯片" r:id="rId3" imgW="415" imgH="416" progId="TCLayout.ActiveDocument.1">
                  <p:embed/>
                </p:oleObj>
              </mc:Choice>
              <mc:Fallback>
                <p:oleObj name="think-cell 幻灯片" r:id="rId3" imgW="415" imgH="416" progId="TCLayout.ActiveDocument.1">
                  <p:embed/>
                  <p:pic>
                    <p:nvPicPr>
                      <p:cNvPr id="12" name="对象 11" hidden="1">
                        <a:extLst>
                          <a:ext uri="{FF2B5EF4-FFF2-40B4-BE49-F238E27FC236}">
                            <a16:creationId xmlns:a16="http://schemas.microsoft.com/office/drawing/2014/main" id="{FF061479-0E6D-48A5-9480-FF935452F32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标题 1"/>
          <p:cNvSpPr>
            <a:spLocks noGrp="1"/>
          </p:cNvSpPr>
          <p:nvPr>
            <p:ph type="title"/>
          </p:nvPr>
        </p:nvSpPr>
        <p:spPr/>
        <p:txBody>
          <a:bodyPr>
            <a:normAutofit fontScale="90000"/>
          </a:bodyPr>
          <a:lstStyle/>
          <a:p>
            <a:r>
              <a:rPr lang="zh-CN" altLang="en-US">
                <a:solidFill>
                  <a:srgbClr val="ED5408"/>
                </a:solidFill>
              </a:rPr>
              <a:t>未来：</a:t>
            </a:r>
            <a:r>
              <a:rPr lang="zh-CN" altLang="en-US"/>
              <a:t>密文计算、数据确权与数据鉴权是全密文环境下流通和价值保障的三个基本要素，</a:t>
            </a:r>
            <a:r>
              <a:rPr lang="en-US" altLang="zh-CN"/>
              <a:t>Themis</a:t>
            </a:r>
            <a:r>
              <a:rPr lang="zh-CN" altLang="en-US"/>
              <a:t>将为未来数据资产增值提供安全、可信的流通环境</a:t>
            </a:r>
            <a:endParaRPr lang="zh-CN" altLang="en-US" dirty="0">
              <a:solidFill>
                <a:srgbClr val="FF0000"/>
              </a:solidFill>
            </a:endParaRPr>
          </a:p>
        </p:txBody>
      </p:sp>
      <p:sp>
        <p:nvSpPr>
          <p:cNvPr id="64" name="梯形 63">
            <a:extLst>
              <a:ext uri="{FF2B5EF4-FFF2-40B4-BE49-F238E27FC236}">
                <a16:creationId xmlns:a16="http://schemas.microsoft.com/office/drawing/2014/main" id="{D83C7204-3BA9-4B01-97B9-740EE3681F97}"/>
              </a:ext>
            </a:extLst>
          </p:cNvPr>
          <p:cNvSpPr/>
          <p:nvPr/>
        </p:nvSpPr>
        <p:spPr>
          <a:xfrm>
            <a:off x="392096" y="6051766"/>
            <a:ext cx="11412170" cy="532305"/>
          </a:xfrm>
          <a:prstGeom prst="trapezoid">
            <a:avLst>
              <a:gd name="adj" fmla="val 53947"/>
            </a:avLst>
          </a:prstGeom>
          <a:solidFill>
            <a:srgbClr val="ED5408"/>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400" b="1">
                <a:solidFill>
                  <a:schemeClr val="bg1"/>
                </a:solidFill>
              </a:rPr>
              <a:t>Themis——</a:t>
            </a:r>
            <a:r>
              <a:rPr lang="zh-CN" altLang="en-US" sz="2400" b="1">
                <a:solidFill>
                  <a:schemeClr val="bg1"/>
                </a:solidFill>
              </a:rPr>
              <a:t>营造数据安全</a:t>
            </a:r>
            <a:r>
              <a:rPr lang="en-US" altLang="zh-CN" sz="2400" b="1">
                <a:solidFill>
                  <a:schemeClr val="bg1"/>
                </a:solidFill>
              </a:rPr>
              <a:t>·</a:t>
            </a:r>
            <a:r>
              <a:rPr lang="zh-CN" altLang="en-US" sz="2400" b="1">
                <a:solidFill>
                  <a:schemeClr val="bg1"/>
                </a:solidFill>
              </a:rPr>
              <a:t>可信</a:t>
            </a:r>
            <a:r>
              <a:rPr lang="en-US" altLang="zh-CN" sz="2400" b="1">
                <a:solidFill>
                  <a:schemeClr val="bg1"/>
                </a:solidFill>
              </a:rPr>
              <a:t>·</a:t>
            </a:r>
            <a:r>
              <a:rPr lang="zh-CN" altLang="en-US" sz="2400" b="1">
                <a:solidFill>
                  <a:schemeClr val="bg1"/>
                </a:solidFill>
              </a:rPr>
              <a:t>流通环境</a:t>
            </a:r>
          </a:p>
        </p:txBody>
      </p:sp>
      <p:cxnSp>
        <p:nvCxnSpPr>
          <p:cNvPr id="7" name="直接箭头连接符 6"/>
          <p:cNvCxnSpPr>
            <a:cxnSpLocks/>
          </p:cNvCxnSpPr>
          <p:nvPr/>
        </p:nvCxnSpPr>
        <p:spPr>
          <a:xfrm>
            <a:off x="708152" y="1191623"/>
            <a:ext cx="10780059" cy="0"/>
          </a:xfrm>
          <a:prstGeom prst="straightConnector1">
            <a:avLst/>
          </a:prstGeom>
          <a:ln w="76200">
            <a:solidFill>
              <a:schemeClr val="bg2"/>
            </a:solidFill>
            <a:tailEnd type="triangle"/>
          </a:ln>
          <a:effectLst>
            <a:outerShdw blurRad="152400" dist="317500" dir="5400000" sx="90000" sy="-19000" rotWithShape="0">
              <a:prstClr val="black">
                <a:alpha val="15000"/>
              </a:prstClr>
            </a:outerShdw>
          </a:effectLst>
        </p:spPr>
        <p:style>
          <a:lnRef idx="3">
            <a:schemeClr val="accent1"/>
          </a:lnRef>
          <a:fillRef idx="0">
            <a:schemeClr val="accent1"/>
          </a:fillRef>
          <a:effectRef idx="2">
            <a:schemeClr val="accent1"/>
          </a:effectRef>
          <a:fontRef idx="minor">
            <a:schemeClr val="tx1"/>
          </a:fontRef>
        </p:style>
      </p:cxnSp>
      <p:sp>
        <p:nvSpPr>
          <p:cNvPr id="8" name="椭圆 7"/>
          <p:cNvSpPr/>
          <p:nvPr/>
        </p:nvSpPr>
        <p:spPr>
          <a:xfrm>
            <a:off x="1139791" y="960589"/>
            <a:ext cx="958320" cy="491769"/>
          </a:xfrm>
          <a:prstGeom prst="ellipse">
            <a:avLst/>
          </a:prstGeom>
          <a:solidFill>
            <a:srgbClr val="A5A5A5"/>
          </a:solidFill>
          <a:ln>
            <a:solidFill>
              <a:srgbClr val="A5A5A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a:solidFill>
                  <a:schemeClr val="bg1"/>
                </a:solidFill>
              </a:rPr>
              <a:t>数据</a:t>
            </a:r>
          </a:p>
        </p:txBody>
      </p:sp>
      <p:sp>
        <p:nvSpPr>
          <p:cNvPr id="9" name="椭圆 8"/>
          <p:cNvSpPr/>
          <p:nvPr/>
        </p:nvSpPr>
        <p:spPr>
          <a:xfrm>
            <a:off x="2915483" y="960589"/>
            <a:ext cx="958320" cy="491769"/>
          </a:xfrm>
          <a:prstGeom prst="ellipse">
            <a:avLst/>
          </a:prstGeom>
          <a:solidFill>
            <a:srgbClr val="F7CBAC"/>
          </a:solidFill>
          <a:ln>
            <a:solidFill>
              <a:srgbClr val="F7CBAC"/>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1"/>
                </a:solidFill>
              </a:rPr>
              <a:t>要素</a:t>
            </a:r>
          </a:p>
        </p:txBody>
      </p:sp>
      <p:sp>
        <p:nvSpPr>
          <p:cNvPr id="48" name="椭圆 47"/>
          <p:cNvSpPr/>
          <p:nvPr/>
        </p:nvSpPr>
        <p:spPr>
          <a:xfrm>
            <a:off x="4691175" y="960589"/>
            <a:ext cx="958320" cy="491769"/>
          </a:xfrm>
          <a:prstGeom prst="ellipse">
            <a:avLst/>
          </a:prstGeom>
          <a:solidFill>
            <a:schemeClr val="accent2">
              <a:lumMod val="60000"/>
              <a:lumOff val="40000"/>
            </a:schemeClr>
          </a:solidFill>
          <a:ln>
            <a:solidFill>
              <a:schemeClr val="accent2">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1"/>
                </a:solidFill>
              </a:rPr>
              <a:t>商品</a:t>
            </a:r>
          </a:p>
        </p:txBody>
      </p:sp>
      <p:sp>
        <p:nvSpPr>
          <p:cNvPr id="57" name="椭圆 56"/>
          <p:cNvSpPr/>
          <p:nvPr/>
        </p:nvSpPr>
        <p:spPr>
          <a:xfrm>
            <a:off x="6466867" y="960589"/>
            <a:ext cx="958320" cy="491769"/>
          </a:xfrm>
          <a:prstGeom prst="ellipse">
            <a:avLst/>
          </a:prstGeom>
          <a:solidFill>
            <a:srgbClr val="FE8637"/>
          </a:solidFill>
          <a:ln>
            <a:solidFill>
              <a:srgbClr val="FE863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t>资产</a:t>
            </a:r>
          </a:p>
        </p:txBody>
      </p:sp>
      <p:sp>
        <p:nvSpPr>
          <p:cNvPr id="59" name="椭圆 58"/>
          <p:cNvSpPr/>
          <p:nvPr/>
        </p:nvSpPr>
        <p:spPr>
          <a:xfrm>
            <a:off x="8242559" y="960589"/>
            <a:ext cx="958320" cy="491769"/>
          </a:xfrm>
          <a:prstGeom prst="ellipse">
            <a:avLst/>
          </a:prstGeom>
          <a:solidFill>
            <a:srgbClr val="ED5408"/>
          </a:solidFill>
          <a:ln>
            <a:solidFill>
              <a:srgbClr val="ED5408"/>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t>货币</a:t>
            </a:r>
          </a:p>
        </p:txBody>
      </p:sp>
      <p:sp>
        <p:nvSpPr>
          <p:cNvPr id="60" name="椭圆 59"/>
          <p:cNvSpPr/>
          <p:nvPr/>
        </p:nvSpPr>
        <p:spPr>
          <a:xfrm>
            <a:off x="10018252" y="960589"/>
            <a:ext cx="958320" cy="491769"/>
          </a:xfrm>
          <a:prstGeom prst="ellipse">
            <a:avLst/>
          </a:prstGeom>
          <a:solidFill>
            <a:srgbClr val="FF0000"/>
          </a:solid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a:t>
            </a:r>
            <a:endParaRPr lang="zh-CN" altLang="en-US" b="1"/>
          </a:p>
        </p:txBody>
      </p:sp>
      <p:grpSp>
        <p:nvGrpSpPr>
          <p:cNvPr id="20" name="组合 19"/>
          <p:cNvGrpSpPr/>
          <p:nvPr/>
        </p:nvGrpSpPr>
        <p:grpSpPr>
          <a:xfrm>
            <a:off x="4322133" y="2146380"/>
            <a:ext cx="3658698" cy="3599938"/>
            <a:chOff x="3891054" y="2146380"/>
            <a:chExt cx="3658698" cy="3599938"/>
          </a:xfrm>
        </p:grpSpPr>
        <p:sp>
          <p:nvSpPr>
            <p:cNvPr id="21" name="空心弧 20"/>
            <p:cNvSpPr/>
            <p:nvPr/>
          </p:nvSpPr>
          <p:spPr>
            <a:xfrm>
              <a:off x="4154707" y="2614926"/>
              <a:ext cx="3131392" cy="3131392"/>
            </a:xfrm>
            <a:prstGeom prst="blockArc">
              <a:avLst>
                <a:gd name="adj1" fmla="val 9000000"/>
                <a:gd name="adj2" fmla="val 16200000"/>
                <a:gd name="adj3" fmla="val 4644"/>
              </a:avLst>
            </a:prstGeom>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sp>
        <p:sp>
          <p:nvSpPr>
            <p:cNvPr id="22" name="空心弧 21"/>
            <p:cNvSpPr/>
            <p:nvPr/>
          </p:nvSpPr>
          <p:spPr>
            <a:xfrm>
              <a:off x="4154707" y="2614926"/>
              <a:ext cx="3131392" cy="3131392"/>
            </a:xfrm>
            <a:prstGeom prst="blockArc">
              <a:avLst>
                <a:gd name="adj1" fmla="val 1800000"/>
                <a:gd name="adj2" fmla="val 9000000"/>
                <a:gd name="adj3" fmla="val 4644"/>
              </a:avLst>
            </a:prstGeom>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sp>
        <p:sp>
          <p:nvSpPr>
            <p:cNvPr id="23" name="空心弧 22"/>
            <p:cNvSpPr/>
            <p:nvPr/>
          </p:nvSpPr>
          <p:spPr>
            <a:xfrm>
              <a:off x="4154707" y="2614926"/>
              <a:ext cx="3131392" cy="3131392"/>
            </a:xfrm>
            <a:prstGeom prst="blockArc">
              <a:avLst>
                <a:gd name="adj1" fmla="val 16200000"/>
                <a:gd name="adj2" fmla="val 1800000"/>
                <a:gd name="adj3" fmla="val 4644"/>
              </a:avLst>
            </a:prstGeom>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sp>
        <p:sp>
          <p:nvSpPr>
            <p:cNvPr id="25" name="任意多边形 24"/>
            <p:cNvSpPr/>
            <p:nvPr/>
          </p:nvSpPr>
          <p:spPr>
            <a:xfrm>
              <a:off x="5215505" y="2146380"/>
              <a:ext cx="1009797" cy="1009797"/>
            </a:xfrm>
            <a:custGeom>
              <a:avLst/>
              <a:gdLst>
                <a:gd name="connsiteX0" fmla="*/ 0 w 1009797"/>
                <a:gd name="connsiteY0" fmla="*/ 504899 h 1009797"/>
                <a:gd name="connsiteX1" fmla="*/ 504899 w 1009797"/>
                <a:gd name="connsiteY1" fmla="*/ 0 h 1009797"/>
                <a:gd name="connsiteX2" fmla="*/ 1009798 w 1009797"/>
                <a:gd name="connsiteY2" fmla="*/ 504899 h 1009797"/>
                <a:gd name="connsiteX3" fmla="*/ 504899 w 1009797"/>
                <a:gd name="connsiteY3" fmla="*/ 1009798 h 1009797"/>
                <a:gd name="connsiteX4" fmla="*/ 0 w 1009797"/>
                <a:gd name="connsiteY4" fmla="*/ 504899 h 10097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9797" h="1009797">
                  <a:moveTo>
                    <a:pt x="0" y="504899"/>
                  </a:moveTo>
                  <a:cubicBezTo>
                    <a:pt x="0" y="226051"/>
                    <a:pt x="226051" y="0"/>
                    <a:pt x="504899" y="0"/>
                  </a:cubicBezTo>
                  <a:cubicBezTo>
                    <a:pt x="783747" y="0"/>
                    <a:pt x="1009798" y="226051"/>
                    <a:pt x="1009798" y="504899"/>
                  </a:cubicBezTo>
                  <a:cubicBezTo>
                    <a:pt x="1009798" y="783747"/>
                    <a:pt x="783747" y="1009798"/>
                    <a:pt x="504899" y="1009798"/>
                  </a:cubicBezTo>
                  <a:cubicBezTo>
                    <a:pt x="226051" y="1009798"/>
                    <a:pt x="0" y="783747"/>
                    <a:pt x="0" y="504899"/>
                  </a:cubicBez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70741" tIns="170741" rIns="170741" bIns="170741" numCol="1" spcCol="1270" anchor="ctr" anchorCtr="0">
              <a:noAutofit/>
            </a:bodyPr>
            <a:lstStyle/>
            <a:p>
              <a:pPr lvl="0" algn="ctr" defTabSz="800100">
                <a:lnSpc>
                  <a:spcPct val="90000"/>
                </a:lnSpc>
                <a:spcBef>
                  <a:spcPct val="0"/>
                </a:spcBef>
                <a:spcAft>
                  <a:spcPct val="35000"/>
                </a:spcAft>
              </a:pPr>
              <a:r>
                <a:rPr lang="zh-CN" altLang="en-US" sz="1800" b="1" kern="1200"/>
                <a:t>密文计算</a:t>
              </a:r>
            </a:p>
          </p:txBody>
        </p:sp>
        <p:sp>
          <p:nvSpPr>
            <p:cNvPr id="26" name="任意多边形 25"/>
            <p:cNvSpPr/>
            <p:nvPr/>
          </p:nvSpPr>
          <p:spPr>
            <a:xfrm>
              <a:off x="6539955" y="4440396"/>
              <a:ext cx="1009797" cy="1009797"/>
            </a:xfrm>
            <a:custGeom>
              <a:avLst/>
              <a:gdLst>
                <a:gd name="connsiteX0" fmla="*/ 0 w 1009797"/>
                <a:gd name="connsiteY0" fmla="*/ 504899 h 1009797"/>
                <a:gd name="connsiteX1" fmla="*/ 504899 w 1009797"/>
                <a:gd name="connsiteY1" fmla="*/ 0 h 1009797"/>
                <a:gd name="connsiteX2" fmla="*/ 1009798 w 1009797"/>
                <a:gd name="connsiteY2" fmla="*/ 504899 h 1009797"/>
                <a:gd name="connsiteX3" fmla="*/ 504899 w 1009797"/>
                <a:gd name="connsiteY3" fmla="*/ 1009798 h 1009797"/>
                <a:gd name="connsiteX4" fmla="*/ 0 w 1009797"/>
                <a:gd name="connsiteY4" fmla="*/ 504899 h 10097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9797" h="1009797">
                  <a:moveTo>
                    <a:pt x="0" y="504899"/>
                  </a:moveTo>
                  <a:cubicBezTo>
                    <a:pt x="0" y="226051"/>
                    <a:pt x="226051" y="0"/>
                    <a:pt x="504899" y="0"/>
                  </a:cubicBezTo>
                  <a:cubicBezTo>
                    <a:pt x="783747" y="0"/>
                    <a:pt x="1009798" y="226051"/>
                    <a:pt x="1009798" y="504899"/>
                  </a:cubicBezTo>
                  <a:cubicBezTo>
                    <a:pt x="1009798" y="783747"/>
                    <a:pt x="783747" y="1009798"/>
                    <a:pt x="504899" y="1009798"/>
                  </a:cubicBezTo>
                  <a:cubicBezTo>
                    <a:pt x="226051" y="1009798"/>
                    <a:pt x="0" y="783747"/>
                    <a:pt x="0" y="504899"/>
                  </a:cubicBez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70741" tIns="170741" rIns="170741" bIns="170741" numCol="1" spcCol="1270" anchor="ctr" anchorCtr="0">
              <a:noAutofit/>
            </a:bodyPr>
            <a:lstStyle/>
            <a:p>
              <a:pPr lvl="0" algn="ctr" defTabSz="800100">
                <a:lnSpc>
                  <a:spcPct val="90000"/>
                </a:lnSpc>
                <a:spcBef>
                  <a:spcPct val="0"/>
                </a:spcBef>
                <a:spcAft>
                  <a:spcPct val="35000"/>
                </a:spcAft>
              </a:pPr>
              <a:r>
                <a:rPr lang="zh-CN" altLang="en-US" sz="1800" b="1" kern="1200"/>
                <a:t>数据鉴权</a:t>
              </a:r>
            </a:p>
          </p:txBody>
        </p:sp>
        <p:sp>
          <p:nvSpPr>
            <p:cNvPr id="27" name="任意多边形 26"/>
            <p:cNvSpPr/>
            <p:nvPr/>
          </p:nvSpPr>
          <p:spPr>
            <a:xfrm>
              <a:off x="3891054" y="4440396"/>
              <a:ext cx="1009797" cy="1009797"/>
            </a:xfrm>
            <a:custGeom>
              <a:avLst/>
              <a:gdLst>
                <a:gd name="connsiteX0" fmla="*/ 0 w 1009797"/>
                <a:gd name="connsiteY0" fmla="*/ 504899 h 1009797"/>
                <a:gd name="connsiteX1" fmla="*/ 504899 w 1009797"/>
                <a:gd name="connsiteY1" fmla="*/ 0 h 1009797"/>
                <a:gd name="connsiteX2" fmla="*/ 1009798 w 1009797"/>
                <a:gd name="connsiteY2" fmla="*/ 504899 h 1009797"/>
                <a:gd name="connsiteX3" fmla="*/ 504899 w 1009797"/>
                <a:gd name="connsiteY3" fmla="*/ 1009798 h 1009797"/>
                <a:gd name="connsiteX4" fmla="*/ 0 w 1009797"/>
                <a:gd name="connsiteY4" fmla="*/ 504899 h 10097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9797" h="1009797">
                  <a:moveTo>
                    <a:pt x="0" y="504899"/>
                  </a:moveTo>
                  <a:cubicBezTo>
                    <a:pt x="0" y="226051"/>
                    <a:pt x="226051" y="0"/>
                    <a:pt x="504899" y="0"/>
                  </a:cubicBezTo>
                  <a:cubicBezTo>
                    <a:pt x="783747" y="0"/>
                    <a:pt x="1009798" y="226051"/>
                    <a:pt x="1009798" y="504899"/>
                  </a:cubicBezTo>
                  <a:cubicBezTo>
                    <a:pt x="1009798" y="783747"/>
                    <a:pt x="783747" y="1009798"/>
                    <a:pt x="504899" y="1009798"/>
                  </a:cubicBezTo>
                  <a:cubicBezTo>
                    <a:pt x="226051" y="1009798"/>
                    <a:pt x="0" y="783747"/>
                    <a:pt x="0" y="504899"/>
                  </a:cubicBez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70741" tIns="170741" rIns="170741" bIns="170741" numCol="1" spcCol="1270" anchor="ctr" anchorCtr="0">
              <a:noAutofit/>
            </a:bodyPr>
            <a:lstStyle/>
            <a:p>
              <a:pPr lvl="0" algn="ctr" defTabSz="800100">
                <a:lnSpc>
                  <a:spcPct val="90000"/>
                </a:lnSpc>
                <a:spcBef>
                  <a:spcPct val="0"/>
                </a:spcBef>
                <a:spcAft>
                  <a:spcPct val="35000"/>
                </a:spcAft>
              </a:pPr>
              <a:r>
                <a:rPr lang="zh-CN" altLang="en-US" sz="1800" b="1" kern="1200"/>
                <a:t>数据确权</a:t>
              </a:r>
            </a:p>
          </p:txBody>
        </p:sp>
      </p:grpSp>
      <p:sp>
        <p:nvSpPr>
          <p:cNvPr id="30" name="虚尾箭头 29"/>
          <p:cNvSpPr/>
          <p:nvPr/>
        </p:nvSpPr>
        <p:spPr>
          <a:xfrm rot="5400000">
            <a:off x="5971482" y="3114772"/>
            <a:ext cx="360000" cy="360000"/>
          </a:xfrm>
          <a:prstGeom prst="stripedRightArrow">
            <a:avLst/>
          </a:prstGeom>
          <a:solidFill>
            <a:schemeClr val="bg1"/>
          </a:solidFill>
          <a:ln w="9525">
            <a:solidFill>
              <a:srgbClr val="ED5408"/>
            </a:solidFill>
            <a:miter lim="800000"/>
            <a:headEnd/>
            <a:tailEnd/>
          </a:ln>
          <a:effectLst/>
        </p:spPr>
        <p:txBody>
          <a:bodyPr wrap="square" lIns="108000" tIns="36000" rIns="108000" bIns="36000" rtlCol="0" anchor="ctr"/>
          <a:lstStyle/>
          <a:p>
            <a:pPr algn="l">
              <a:spcAft>
                <a:spcPts val="1200"/>
              </a:spcAft>
            </a:pPr>
            <a:endParaRPr lang="zh-CN" altLang="en-US" sz="2000" b="1">
              <a:solidFill>
                <a:srgbClr val="ED5408"/>
              </a:solidFill>
              <a:cs typeface="+mn-ea"/>
              <a:sym typeface="+mn-lt"/>
            </a:endParaRPr>
          </a:p>
        </p:txBody>
      </p:sp>
      <p:sp>
        <p:nvSpPr>
          <p:cNvPr id="65" name="虚尾箭头 64"/>
          <p:cNvSpPr/>
          <p:nvPr/>
        </p:nvSpPr>
        <p:spPr>
          <a:xfrm rot="12667671">
            <a:off x="6720969" y="4455838"/>
            <a:ext cx="360000" cy="360000"/>
          </a:xfrm>
          <a:prstGeom prst="stripedRightArrow">
            <a:avLst/>
          </a:prstGeom>
          <a:solidFill>
            <a:schemeClr val="bg1"/>
          </a:solidFill>
          <a:ln w="9525">
            <a:solidFill>
              <a:srgbClr val="ED5408"/>
            </a:solidFill>
            <a:miter lim="800000"/>
            <a:headEnd/>
            <a:tailEnd/>
          </a:ln>
          <a:effectLst/>
        </p:spPr>
        <p:txBody>
          <a:bodyPr wrap="square" lIns="108000" tIns="36000" rIns="108000" bIns="36000" rtlCol="0" anchor="ctr"/>
          <a:lstStyle/>
          <a:p>
            <a:pPr algn="l">
              <a:spcAft>
                <a:spcPts val="1200"/>
              </a:spcAft>
            </a:pPr>
            <a:endParaRPr lang="zh-CN" altLang="en-US" sz="2000" b="1">
              <a:solidFill>
                <a:srgbClr val="ED5408"/>
              </a:solidFill>
              <a:cs typeface="+mn-ea"/>
              <a:sym typeface="+mn-lt"/>
            </a:endParaRPr>
          </a:p>
        </p:txBody>
      </p:sp>
      <p:sp>
        <p:nvSpPr>
          <p:cNvPr id="66" name="虚尾箭头 65"/>
          <p:cNvSpPr/>
          <p:nvPr/>
        </p:nvSpPr>
        <p:spPr>
          <a:xfrm rot="19589552">
            <a:off x="5213812" y="4397086"/>
            <a:ext cx="360000" cy="360000"/>
          </a:xfrm>
          <a:prstGeom prst="stripedRightArrow">
            <a:avLst/>
          </a:prstGeom>
          <a:solidFill>
            <a:schemeClr val="bg1"/>
          </a:solidFill>
          <a:ln w="9525">
            <a:solidFill>
              <a:srgbClr val="ED5408"/>
            </a:solidFill>
            <a:miter lim="800000"/>
            <a:headEnd/>
            <a:tailEnd/>
          </a:ln>
          <a:effectLst/>
        </p:spPr>
        <p:txBody>
          <a:bodyPr wrap="square" lIns="108000" tIns="36000" rIns="108000" bIns="36000" rtlCol="0" anchor="ctr"/>
          <a:lstStyle/>
          <a:p>
            <a:pPr algn="l">
              <a:spcAft>
                <a:spcPts val="1200"/>
              </a:spcAft>
            </a:pPr>
            <a:endParaRPr lang="zh-CN" altLang="en-US" sz="2000" b="1">
              <a:solidFill>
                <a:srgbClr val="ED5408"/>
              </a:solidFill>
              <a:cs typeface="+mn-ea"/>
              <a:sym typeface="+mn-lt"/>
            </a:endParaRPr>
          </a:p>
        </p:txBody>
      </p:sp>
      <p:sp>
        <p:nvSpPr>
          <p:cNvPr id="67" name="矩形 66">
            <a:extLst>
              <a:ext uri="{FF2B5EF4-FFF2-40B4-BE49-F238E27FC236}">
                <a16:creationId xmlns:a16="http://schemas.microsoft.com/office/drawing/2014/main" id="{5E86CC17-C0CE-41BC-85B7-809B1B3F7B15}"/>
              </a:ext>
            </a:extLst>
          </p:cNvPr>
          <p:cNvSpPr/>
          <p:nvPr/>
        </p:nvSpPr>
        <p:spPr>
          <a:xfrm>
            <a:off x="1676329" y="5211434"/>
            <a:ext cx="2616626" cy="661582"/>
          </a:xfrm>
          <a:prstGeom prst="rect">
            <a:avLst/>
          </a:prstGeom>
          <a:solidFill>
            <a:schemeClr val="bg1"/>
          </a:solidFill>
          <a:ln w="9525">
            <a:solidFill>
              <a:srgbClr val="ED5408"/>
            </a:solidFill>
            <a:miter lim="800000"/>
            <a:headEnd/>
            <a:tailEnd/>
          </a:ln>
          <a:effectLst/>
        </p:spPr>
        <p:txBody>
          <a:bodyPr wrap="square" lIns="108000" tIns="36000" rIns="108000" bIns="36000" rtlCol="0" anchor="ctr"/>
          <a:lstStyle/>
          <a:p>
            <a:pPr algn="r"/>
            <a:r>
              <a:rPr lang="zh-CN" altLang="en-US" sz="1600"/>
              <a:t>确保数据不可复制</a:t>
            </a:r>
          </a:p>
        </p:txBody>
      </p:sp>
      <p:pic>
        <p:nvPicPr>
          <p:cNvPr id="68" name="图片 67">
            <a:extLst>
              <a:ext uri="{FF2B5EF4-FFF2-40B4-BE49-F238E27FC236}">
                <a16:creationId xmlns:a16="http://schemas.microsoft.com/office/drawing/2014/main" id="{78BC7BAB-9BEF-49D3-B0A9-66B676A2619E}"/>
              </a:ext>
            </a:extLst>
          </p:cNvPr>
          <p:cNvPicPr>
            <a:picLocks noChangeAspect="1"/>
          </p:cNvPicPr>
          <p:nvPr/>
        </p:nvPicPr>
        <p:blipFill>
          <a:blip r:embed="rId5" cstate="print">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850498" y="5262010"/>
            <a:ext cx="551810" cy="551810"/>
          </a:xfrm>
          <a:prstGeom prst="rect">
            <a:avLst/>
          </a:prstGeom>
        </p:spPr>
      </p:pic>
      <p:sp>
        <p:nvSpPr>
          <p:cNvPr id="73" name="矩形 72">
            <a:extLst>
              <a:ext uri="{FF2B5EF4-FFF2-40B4-BE49-F238E27FC236}">
                <a16:creationId xmlns:a16="http://schemas.microsoft.com/office/drawing/2014/main" id="{9EF38784-A34B-49D7-A90C-0444D12AA2FA}"/>
              </a:ext>
            </a:extLst>
          </p:cNvPr>
          <p:cNvSpPr/>
          <p:nvPr/>
        </p:nvSpPr>
        <p:spPr>
          <a:xfrm>
            <a:off x="6750469" y="2030817"/>
            <a:ext cx="2616626" cy="666358"/>
          </a:xfrm>
          <a:prstGeom prst="rect">
            <a:avLst/>
          </a:prstGeom>
          <a:solidFill>
            <a:schemeClr val="bg1"/>
          </a:solidFill>
          <a:ln w="9525">
            <a:solidFill>
              <a:srgbClr val="ED5408"/>
            </a:solidFill>
            <a:miter lim="800000"/>
            <a:headEnd/>
            <a:tailEnd/>
          </a:ln>
          <a:effectLst/>
        </p:spPr>
        <p:txBody>
          <a:bodyPr wrap="square" lIns="108000" tIns="36000" rIns="108000" bIns="36000" rtlCol="0" anchor="ctr"/>
          <a:lstStyle/>
          <a:p>
            <a:pPr algn="r"/>
            <a:r>
              <a:rPr lang="zh-CN" altLang="en-US" sz="1600"/>
              <a:t>密态数据应用价值</a:t>
            </a:r>
            <a:endParaRPr lang="en-US" altLang="zh-CN" sz="1600"/>
          </a:p>
        </p:txBody>
      </p:sp>
      <p:pic>
        <p:nvPicPr>
          <p:cNvPr id="74" name="图片 73">
            <a:extLst>
              <a:ext uri="{FF2B5EF4-FFF2-40B4-BE49-F238E27FC236}">
                <a16:creationId xmlns:a16="http://schemas.microsoft.com/office/drawing/2014/main" id="{9E8C25E2-A664-420A-9DA9-CA371FC277FA}"/>
              </a:ext>
            </a:extLst>
          </p:cNvPr>
          <p:cNvPicPr>
            <a:picLocks noChangeAspect="1"/>
          </p:cNvPicPr>
          <p:nvPr/>
        </p:nvPicPr>
        <p:blipFill>
          <a:blip r:embed="rId7" cstate="print">
            <a:extLst>
              <a:ext uri="{BEBA8EAE-BF5A-486C-A8C5-ECC9F3942E4B}">
                <a14:imgProps xmlns:a14="http://schemas.microsoft.com/office/drawing/2010/main">
                  <a14:imgLayer r:embed="rId8">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6936507" y="2088091"/>
            <a:ext cx="551810" cy="551810"/>
          </a:xfrm>
          <a:prstGeom prst="rect">
            <a:avLst/>
          </a:prstGeom>
        </p:spPr>
      </p:pic>
      <p:sp>
        <p:nvSpPr>
          <p:cNvPr id="75" name="矩形 74">
            <a:extLst>
              <a:ext uri="{FF2B5EF4-FFF2-40B4-BE49-F238E27FC236}">
                <a16:creationId xmlns:a16="http://schemas.microsoft.com/office/drawing/2014/main" id="{FFC1302E-DD8A-4040-A4DC-C9F1ABD8888A}"/>
              </a:ext>
            </a:extLst>
          </p:cNvPr>
          <p:cNvSpPr/>
          <p:nvPr/>
        </p:nvSpPr>
        <p:spPr>
          <a:xfrm>
            <a:off x="8000506" y="5251208"/>
            <a:ext cx="2616626" cy="659379"/>
          </a:xfrm>
          <a:prstGeom prst="rect">
            <a:avLst/>
          </a:prstGeom>
          <a:solidFill>
            <a:schemeClr val="bg1"/>
          </a:solidFill>
          <a:ln w="9525">
            <a:solidFill>
              <a:srgbClr val="ED5408"/>
            </a:solidFill>
            <a:miter lim="800000"/>
            <a:headEnd/>
            <a:tailEnd/>
          </a:ln>
          <a:effectLst/>
        </p:spPr>
        <p:txBody>
          <a:bodyPr wrap="square" lIns="108000" tIns="36000" rIns="108000" bIns="36000" rtlCol="0" anchor="ctr"/>
          <a:lstStyle/>
          <a:p>
            <a:r>
              <a:rPr lang="zh-CN" altLang="en-US" sz="1600"/>
              <a:t>提供数据交易基础</a:t>
            </a:r>
          </a:p>
        </p:txBody>
      </p:sp>
      <p:pic>
        <p:nvPicPr>
          <p:cNvPr id="76" name="图片 75">
            <a:extLst>
              <a:ext uri="{FF2B5EF4-FFF2-40B4-BE49-F238E27FC236}">
                <a16:creationId xmlns:a16="http://schemas.microsoft.com/office/drawing/2014/main" id="{932D052A-42C7-44DB-BA54-B9BB6D52C63A}"/>
              </a:ext>
            </a:extLst>
          </p:cNvPr>
          <p:cNvPicPr>
            <a:picLocks noChangeAspect="1"/>
          </p:cNvPicPr>
          <p:nvPr/>
        </p:nvPicPr>
        <p:blipFill>
          <a:blip r:embed="rId9" cstate="print">
            <a:extLst>
              <a:ext uri="{BEBA8EAE-BF5A-486C-A8C5-ECC9F3942E4B}">
                <a14:imgProps xmlns:a14="http://schemas.microsoft.com/office/drawing/2010/main">
                  <a14:imgLayer r:embed="rId10">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9961238" y="5278574"/>
            <a:ext cx="551810" cy="580724"/>
          </a:xfrm>
          <a:prstGeom prst="rect">
            <a:avLst/>
          </a:prstGeom>
        </p:spPr>
      </p:pic>
      <p:sp>
        <p:nvSpPr>
          <p:cNvPr id="33" name="椭圆 32"/>
          <p:cNvSpPr/>
          <p:nvPr/>
        </p:nvSpPr>
        <p:spPr>
          <a:xfrm>
            <a:off x="4348277" y="3167661"/>
            <a:ext cx="720000" cy="720000"/>
          </a:xfrm>
          <a:prstGeom prst="ellipse">
            <a:avLst/>
          </a:prstGeom>
          <a:solidFill>
            <a:schemeClr val="bg1"/>
          </a:solidFill>
          <a:ln w="9525">
            <a:solidFill>
              <a:srgbClr val="ED5408"/>
            </a:solidFill>
            <a:miter lim="800000"/>
            <a:headEnd/>
            <a:tailEnd/>
          </a:ln>
          <a:effectLst/>
        </p:spPr>
        <p:txBody>
          <a:bodyPr wrap="square" lIns="36000" tIns="36000" rIns="36000" bIns="36000" rtlCol="0" anchor="ctr"/>
          <a:lstStyle/>
          <a:p>
            <a:pPr algn="ctr">
              <a:spcAft>
                <a:spcPts val="1200"/>
              </a:spcAft>
            </a:pPr>
            <a:r>
              <a:rPr lang="zh-CN" altLang="en-US" b="1">
                <a:solidFill>
                  <a:srgbClr val="ED5408"/>
                </a:solidFill>
                <a:cs typeface="+mn-ea"/>
                <a:sym typeface="+mn-lt"/>
              </a:rPr>
              <a:t>应用</a:t>
            </a:r>
          </a:p>
        </p:txBody>
      </p:sp>
      <p:sp>
        <p:nvSpPr>
          <p:cNvPr id="77" name="椭圆 76"/>
          <p:cNvSpPr/>
          <p:nvPr/>
        </p:nvSpPr>
        <p:spPr>
          <a:xfrm>
            <a:off x="5821703" y="5283886"/>
            <a:ext cx="720000" cy="720000"/>
          </a:xfrm>
          <a:prstGeom prst="ellipse">
            <a:avLst/>
          </a:prstGeom>
          <a:solidFill>
            <a:schemeClr val="bg1"/>
          </a:solidFill>
          <a:ln w="9525">
            <a:solidFill>
              <a:srgbClr val="ED5408"/>
            </a:solidFill>
            <a:miter lim="800000"/>
            <a:headEnd/>
            <a:tailEnd/>
          </a:ln>
          <a:effectLst/>
        </p:spPr>
        <p:txBody>
          <a:bodyPr wrap="square" lIns="36000" tIns="36000" rIns="36000" bIns="36000" rtlCol="0" anchor="ctr"/>
          <a:lstStyle/>
          <a:p>
            <a:pPr algn="ctr">
              <a:spcAft>
                <a:spcPts val="1200"/>
              </a:spcAft>
            </a:pPr>
            <a:r>
              <a:rPr lang="zh-CN" altLang="en-US" b="1">
                <a:solidFill>
                  <a:srgbClr val="ED5408"/>
                </a:solidFill>
                <a:cs typeface="+mn-ea"/>
                <a:sym typeface="+mn-lt"/>
              </a:rPr>
              <a:t>流通</a:t>
            </a:r>
          </a:p>
        </p:txBody>
      </p:sp>
      <p:sp>
        <p:nvSpPr>
          <p:cNvPr id="78" name="椭圆 77"/>
          <p:cNvSpPr/>
          <p:nvPr/>
        </p:nvSpPr>
        <p:spPr>
          <a:xfrm>
            <a:off x="7105959" y="3167661"/>
            <a:ext cx="720000" cy="720000"/>
          </a:xfrm>
          <a:prstGeom prst="ellipse">
            <a:avLst/>
          </a:prstGeom>
          <a:solidFill>
            <a:schemeClr val="bg1"/>
          </a:solidFill>
          <a:ln w="9525">
            <a:solidFill>
              <a:srgbClr val="ED5408"/>
            </a:solidFill>
            <a:miter lim="800000"/>
            <a:headEnd/>
            <a:tailEnd/>
          </a:ln>
          <a:effectLst/>
        </p:spPr>
        <p:txBody>
          <a:bodyPr wrap="square" lIns="36000" tIns="36000" rIns="36000" bIns="36000" rtlCol="0" anchor="ctr"/>
          <a:lstStyle/>
          <a:p>
            <a:pPr algn="ctr">
              <a:spcAft>
                <a:spcPts val="1200"/>
              </a:spcAft>
            </a:pPr>
            <a:r>
              <a:rPr lang="zh-CN" altLang="en-US" b="1">
                <a:solidFill>
                  <a:srgbClr val="ED5408"/>
                </a:solidFill>
                <a:cs typeface="+mn-ea"/>
                <a:sym typeface="+mn-lt"/>
              </a:rPr>
              <a:t>交易</a:t>
            </a:r>
          </a:p>
        </p:txBody>
      </p:sp>
      <p:sp>
        <p:nvSpPr>
          <p:cNvPr id="34" name="饼形 33"/>
          <p:cNvSpPr/>
          <p:nvPr/>
        </p:nvSpPr>
        <p:spPr>
          <a:xfrm>
            <a:off x="5463782" y="3756573"/>
            <a:ext cx="900000" cy="900000"/>
          </a:xfrm>
          <a:prstGeom prst="pie">
            <a:avLst>
              <a:gd name="adj1" fmla="val 5402786"/>
              <a:gd name="adj2" fmla="val 16200000"/>
            </a:avLst>
          </a:prstGeom>
          <a:solidFill>
            <a:schemeClr val="bg1"/>
          </a:solidFill>
          <a:ln w="9525">
            <a:solidFill>
              <a:srgbClr val="ED5408"/>
            </a:solidFill>
            <a:miter lim="800000"/>
            <a:headEnd/>
            <a:tailEnd/>
          </a:ln>
          <a:effectLst/>
        </p:spPr>
        <p:txBody>
          <a:bodyPr wrap="square" lIns="108000" tIns="36000" rIns="756000" bIns="36000" rtlCol="0" anchor="ctr"/>
          <a:lstStyle/>
          <a:p>
            <a:pPr algn="l">
              <a:spcAft>
                <a:spcPts val="1200"/>
              </a:spcAft>
            </a:pPr>
            <a:r>
              <a:rPr lang="zh-CN" altLang="en-US" sz="2000" b="1">
                <a:solidFill>
                  <a:srgbClr val="ED5408"/>
                </a:solidFill>
                <a:cs typeface="+mn-ea"/>
                <a:sym typeface="+mn-lt"/>
              </a:rPr>
              <a:t>明文</a:t>
            </a:r>
          </a:p>
        </p:txBody>
      </p:sp>
      <p:sp>
        <p:nvSpPr>
          <p:cNvPr id="79" name="饼形 78"/>
          <p:cNvSpPr/>
          <p:nvPr/>
        </p:nvSpPr>
        <p:spPr>
          <a:xfrm>
            <a:off x="5962253" y="3756573"/>
            <a:ext cx="900000" cy="900000"/>
          </a:xfrm>
          <a:prstGeom prst="pie">
            <a:avLst>
              <a:gd name="adj1" fmla="val 16253286"/>
              <a:gd name="adj2" fmla="val 5460595"/>
            </a:avLst>
          </a:prstGeom>
          <a:solidFill>
            <a:schemeClr val="bg1"/>
          </a:solidFill>
          <a:ln w="9525">
            <a:solidFill>
              <a:srgbClr val="ED5408"/>
            </a:solidFill>
            <a:miter lim="800000"/>
            <a:headEnd/>
            <a:tailEnd/>
          </a:ln>
          <a:effectLst/>
        </p:spPr>
        <p:txBody>
          <a:bodyPr wrap="square" lIns="396000" tIns="36000" rIns="108000" bIns="36000" rtlCol="0" anchor="ctr"/>
          <a:lstStyle/>
          <a:p>
            <a:pPr algn="l">
              <a:spcAft>
                <a:spcPts val="1200"/>
              </a:spcAft>
            </a:pPr>
            <a:r>
              <a:rPr lang="zh-CN" altLang="en-US" sz="2000" b="1">
                <a:solidFill>
                  <a:srgbClr val="ED5408"/>
                </a:solidFill>
                <a:cs typeface="+mn-ea"/>
                <a:sym typeface="+mn-lt"/>
              </a:rPr>
              <a:t>密文</a:t>
            </a:r>
          </a:p>
        </p:txBody>
      </p:sp>
      <p:sp>
        <p:nvSpPr>
          <p:cNvPr id="36" name="燕尾形箭头 35"/>
          <p:cNvSpPr/>
          <p:nvPr/>
        </p:nvSpPr>
        <p:spPr>
          <a:xfrm>
            <a:off x="5930704" y="3728923"/>
            <a:ext cx="450000" cy="893642"/>
          </a:xfrm>
          <a:prstGeom prst="notchedRightArrow">
            <a:avLst/>
          </a:prstGeom>
          <a:solidFill>
            <a:schemeClr val="bg1"/>
          </a:solidFill>
          <a:ln w="9525">
            <a:solidFill>
              <a:srgbClr val="ED5408"/>
            </a:solidFill>
            <a:miter lim="800000"/>
            <a:headEnd/>
            <a:tailEnd/>
          </a:ln>
          <a:effectLst/>
        </p:spPr>
        <p:txBody>
          <a:bodyPr wrap="square" lIns="0" tIns="36000" rIns="108000" bIns="36000" rtlCol="0" anchor="ctr"/>
          <a:lstStyle/>
          <a:p>
            <a:pPr algn="l">
              <a:spcAft>
                <a:spcPts val="1200"/>
              </a:spcAft>
            </a:pPr>
            <a:r>
              <a:rPr lang="zh-CN" altLang="en-US" sz="1600" b="1">
                <a:solidFill>
                  <a:srgbClr val="FF0000"/>
                </a:solidFill>
                <a:cs typeface="+mn-ea"/>
                <a:sym typeface="+mn-lt"/>
              </a:rPr>
              <a:t>加密</a:t>
            </a:r>
          </a:p>
        </p:txBody>
      </p:sp>
      <p:cxnSp>
        <p:nvCxnSpPr>
          <p:cNvPr id="80" name="直接连接符 79"/>
          <p:cNvCxnSpPr>
            <a:stCxn id="81" idx="3"/>
            <a:endCxn id="28" idx="2"/>
          </p:cNvCxnSpPr>
          <p:nvPr/>
        </p:nvCxnSpPr>
        <p:spPr>
          <a:xfrm flipV="1">
            <a:off x="4037676" y="4185348"/>
            <a:ext cx="1294254" cy="4418"/>
          </a:xfrm>
          <a:prstGeom prst="line">
            <a:avLst/>
          </a:prstGeom>
          <a:ln/>
        </p:spPr>
        <p:style>
          <a:lnRef idx="1">
            <a:schemeClr val="accent1"/>
          </a:lnRef>
          <a:fillRef idx="0">
            <a:schemeClr val="accent1"/>
          </a:fillRef>
          <a:effectRef idx="0">
            <a:schemeClr val="accent1"/>
          </a:effectRef>
          <a:fontRef idx="minor">
            <a:schemeClr val="tx1"/>
          </a:fontRef>
        </p:style>
      </p:cxnSp>
      <p:sp>
        <p:nvSpPr>
          <p:cNvPr id="81" name="圆角矩形 80"/>
          <p:cNvSpPr/>
          <p:nvPr/>
        </p:nvSpPr>
        <p:spPr>
          <a:xfrm>
            <a:off x="2221939" y="3861702"/>
            <a:ext cx="1815737" cy="656127"/>
          </a:xfrm>
          <a:prstGeom prst="roundRect">
            <a:avLst/>
          </a:prstGeom>
          <a:solidFill>
            <a:schemeClr val="bg1"/>
          </a:solidFill>
          <a:ln w="9525">
            <a:solidFill>
              <a:srgbClr val="ED5408"/>
            </a:solidFill>
            <a:prstDash val="dash"/>
            <a:miter lim="800000"/>
            <a:headEnd/>
            <a:tailEnd/>
          </a:ln>
          <a:effectLst/>
        </p:spPr>
        <p:txBody>
          <a:bodyPr wrap="square" lIns="108000" tIns="36000" rIns="108000" bIns="36000" rtlCol="0" anchor="ctr"/>
          <a:lstStyle/>
          <a:p>
            <a:pPr algn="ctr">
              <a:spcAft>
                <a:spcPts val="1200"/>
              </a:spcAft>
            </a:pPr>
            <a:r>
              <a:rPr lang="zh-CN" altLang="en-US" sz="1600">
                <a:cs typeface="+mn-ea"/>
                <a:sym typeface="+mn-lt"/>
              </a:rPr>
              <a:t>构建全密态环境</a:t>
            </a:r>
          </a:p>
        </p:txBody>
      </p:sp>
      <p:sp>
        <p:nvSpPr>
          <p:cNvPr id="84" name="圆角矩形 83"/>
          <p:cNvSpPr/>
          <p:nvPr/>
        </p:nvSpPr>
        <p:spPr>
          <a:xfrm>
            <a:off x="8215649" y="3861703"/>
            <a:ext cx="1815737" cy="672934"/>
          </a:xfrm>
          <a:prstGeom prst="roundRect">
            <a:avLst/>
          </a:prstGeom>
          <a:solidFill>
            <a:schemeClr val="bg1"/>
          </a:solidFill>
          <a:ln w="9525">
            <a:solidFill>
              <a:srgbClr val="ED5408"/>
            </a:solidFill>
            <a:prstDash val="dash"/>
            <a:miter lim="800000"/>
            <a:headEnd/>
            <a:tailEnd/>
          </a:ln>
          <a:effectLst/>
        </p:spPr>
        <p:txBody>
          <a:bodyPr wrap="square" lIns="108000" tIns="36000" rIns="108000" bIns="36000" rtlCol="0" anchor="ctr"/>
          <a:lstStyle/>
          <a:p>
            <a:pPr algn="ctr">
              <a:spcAft>
                <a:spcPts val="1200"/>
              </a:spcAft>
            </a:pPr>
            <a:r>
              <a:rPr lang="zh-CN" altLang="en-US" sz="1600">
                <a:cs typeface="+mn-ea"/>
                <a:sym typeface="+mn-lt"/>
              </a:rPr>
              <a:t>源数据加密保护</a:t>
            </a:r>
          </a:p>
        </p:txBody>
      </p:sp>
      <p:cxnSp>
        <p:nvCxnSpPr>
          <p:cNvPr id="85" name="直接连接符 84"/>
          <p:cNvCxnSpPr>
            <a:stCxn id="28" idx="6"/>
            <a:endCxn id="84" idx="1"/>
          </p:cNvCxnSpPr>
          <p:nvPr/>
        </p:nvCxnSpPr>
        <p:spPr>
          <a:xfrm>
            <a:off x="6987930" y="4185348"/>
            <a:ext cx="1227719" cy="12822"/>
          </a:xfrm>
          <a:prstGeom prst="line">
            <a:avLst/>
          </a:prstGeom>
          <a:ln/>
        </p:spPr>
        <p:style>
          <a:lnRef idx="1">
            <a:schemeClr val="accent1"/>
          </a:lnRef>
          <a:fillRef idx="0">
            <a:schemeClr val="accent1"/>
          </a:fillRef>
          <a:effectRef idx="0">
            <a:schemeClr val="accent1"/>
          </a:effectRef>
          <a:fontRef idx="minor">
            <a:schemeClr val="tx1"/>
          </a:fontRef>
        </p:style>
      </p:cxnSp>
      <p:sp>
        <p:nvSpPr>
          <p:cNvPr id="91" name="虚尾箭头 90"/>
          <p:cNvSpPr/>
          <p:nvPr/>
        </p:nvSpPr>
        <p:spPr>
          <a:xfrm>
            <a:off x="10031386" y="4045478"/>
            <a:ext cx="360000" cy="360000"/>
          </a:xfrm>
          <a:prstGeom prst="stripedRightArrow">
            <a:avLst/>
          </a:prstGeom>
          <a:solidFill>
            <a:schemeClr val="bg1"/>
          </a:solidFill>
          <a:ln w="9525">
            <a:solidFill>
              <a:srgbClr val="ED5408"/>
            </a:solidFill>
            <a:miter lim="800000"/>
            <a:headEnd/>
            <a:tailEnd/>
          </a:ln>
          <a:effectLst/>
        </p:spPr>
        <p:txBody>
          <a:bodyPr wrap="square" lIns="108000" tIns="36000" rIns="108000" bIns="36000" rtlCol="0" anchor="ctr"/>
          <a:lstStyle/>
          <a:p>
            <a:pPr algn="l">
              <a:spcAft>
                <a:spcPts val="1200"/>
              </a:spcAft>
            </a:pPr>
            <a:endParaRPr lang="zh-CN" altLang="en-US" sz="2000" b="1">
              <a:solidFill>
                <a:srgbClr val="ED5408"/>
              </a:solidFill>
              <a:cs typeface="+mn-ea"/>
              <a:sym typeface="+mn-lt"/>
            </a:endParaRPr>
          </a:p>
        </p:txBody>
      </p:sp>
      <p:sp>
        <p:nvSpPr>
          <p:cNvPr id="92" name="圆角矩形 91"/>
          <p:cNvSpPr/>
          <p:nvPr/>
        </p:nvSpPr>
        <p:spPr>
          <a:xfrm>
            <a:off x="10419609" y="3510302"/>
            <a:ext cx="1499682" cy="1424921"/>
          </a:xfrm>
          <a:prstGeom prst="roundRect">
            <a:avLst/>
          </a:prstGeom>
          <a:ln>
            <a:headEnd/>
            <a:tailEnd/>
          </a:ln>
        </p:spPr>
        <p:style>
          <a:lnRef idx="2">
            <a:schemeClr val="accent5"/>
          </a:lnRef>
          <a:fillRef idx="1">
            <a:schemeClr val="lt1"/>
          </a:fillRef>
          <a:effectRef idx="0">
            <a:schemeClr val="accent5"/>
          </a:effectRef>
          <a:fontRef idx="minor">
            <a:schemeClr val="dk1"/>
          </a:fontRef>
        </p:style>
        <p:txBody>
          <a:bodyPr wrap="square" lIns="108000" tIns="36000" rIns="108000" bIns="36000" rtlCol="0" anchor="ctr"/>
          <a:lstStyle/>
          <a:p>
            <a:pPr algn="ctr"/>
            <a:r>
              <a:rPr lang="zh-CN" altLang="en-US" sz="1600">
                <a:cs typeface="+mn-ea"/>
                <a:sym typeface="+mn-lt"/>
              </a:rPr>
              <a:t>数据及分析结果泄露</a:t>
            </a:r>
            <a:endParaRPr lang="en-US" altLang="zh-CN" sz="1600">
              <a:cs typeface="+mn-ea"/>
              <a:sym typeface="+mn-lt"/>
            </a:endParaRPr>
          </a:p>
          <a:p>
            <a:pPr algn="ctr"/>
            <a:r>
              <a:rPr lang="zh-CN" altLang="en-US" sz="1600">
                <a:cs typeface="+mn-ea"/>
                <a:sym typeface="+mn-lt"/>
              </a:rPr>
              <a:t>无解析即为</a:t>
            </a:r>
            <a:r>
              <a:rPr lang="zh-CN" altLang="en-US" sz="1600" b="1">
                <a:solidFill>
                  <a:srgbClr val="FE8637"/>
                </a:solidFill>
                <a:cs typeface="+mn-ea"/>
                <a:sym typeface="+mn-lt"/>
              </a:rPr>
              <a:t>乱码</a:t>
            </a:r>
            <a:r>
              <a:rPr lang="zh-CN" altLang="en-US" sz="1600">
                <a:cs typeface="+mn-ea"/>
                <a:sym typeface="+mn-lt"/>
              </a:rPr>
              <a:t>状态</a:t>
            </a:r>
          </a:p>
        </p:txBody>
      </p:sp>
      <p:sp>
        <p:nvSpPr>
          <p:cNvPr id="93" name="虚尾箭头 92"/>
          <p:cNvSpPr/>
          <p:nvPr/>
        </p:nvSpPr>
        <p:spPr>
          <a:xfrm rot="10800000">
            <a:off x="1861939" y="4002782"/>
            <a:ext cx="360000" cy="360000"/>
          </a:xfrm>
          <a:prstGeom prst="stripedRightArrow">
            <a:avLst/>
          </a:prstGeom>
          <a:solidFill>
            <a:schemeClr val="bg1"/>
          </a:solidFill>
          <a:ln w="9525">
            <a:solidFill>
              <a:srgbClr val="ED5408"/>
            </a:solidFill>
            <a:miter lim="800000"/>
            <a:headEnd/>
            <a:tailEnd/>
          </a:ln>
          <a:effectLst/>
        </p:spPr>
        <p:txBody>
          <a:bodyPr wrap="square" lIns="108000" tIns="36000" rIns="108000" bIns="36000" rtlCol="0" anchor="ctr"/>
          <a:lstStyle/>
          <a:p>
            <a:pPr algn="l">
              <a:spcAft>
                <a:spcPts val="1200"/>
              </a:spcAft>
            </a:pPr>
            <a:endParaRPr lang="zh-CN" altLang="en-US" sz="2000" b="1">
              <a:solidFill>
                <a:srgbClr val="ED5408"/>
              </a:solidFill>
              <a:cs typeface="+mn-ea"/>
              <a:sym typeface="+mn-lt"/>
            </a:endParaRPr>
          </a:p>
        </p:txBody>
      </p:sp>
      <p:sp>
        <p:nvSpPr>
          <p:cNvPr id="94" name="圆角矩形 93"/>
          <p:cNvSpPr/>
          <p:nvPr/>
        </p:nvSpPr>
        <p:spPr>
          <a:xfrm>
            <a:off x="339743" y="3489958"/>
            <a:ext cx="1499682" cy="1424921"/>
          </a:xfrm>
          <a:prstGeom prst="roundRect">
            <a:avLst/>
          </a:prstGeom>
          <a:ln>
            <a:headEnd/>
            <a:tailEnd/>
          </a:ln>
        </p:spPr>
        <p:style>
          <a:lnRef idx="2">
            <a:schemeClr val="accent5"/>
          </a:lnRef>
          <a:fillRef idx="1">
            <a:schemeClr val="lt1"/>
          </a:fillRef>
          <a:effectRef idx="0">
            <a:schemeClr val="accent5"/>
          </a:effectRef>
          <a:fontRef idx="minor">
            <a:schemeClr val="dk1"/>
          </a:fontRef>
        </p:style>
        <p:txBody>
          <a:bodyPr wrap="square" lIns="108000" tIns="36000" rIns="108000" bIns="36000" rtlCol="0" anchor="ctr"/>
          <a:lstStyle/>
          <a:p>
            <a:pPr algn="ctr"/>
            <a:r>
              <a:rPr lang="zh-CN" altLang="en-US" sz="1600">
                <a:cs typeface="+mn-ea"/>
                <a:sym typeface="+mn-lt"/>
              </a:rPr>
              <a:t>数据使用者全流程</a:t>
            </a:r>
            <a:endParaRPr lang="en-US" altLang="zh-CN" sz="1600">
              <a:cs typeface="+mn-ea"/>
              <a:sym typeface="+mn-lt"/>
            </a:endParaRPr>
          </a:p>
          <a:p>
            <a:pPr algn="ctr"/>
            <a:r>
              <a:rPr lang="zh-CN" altLang="en-US" sz="1600" b="1">
                <a:solidFill>
                  <a:srgbClr val="FE8637"/>
                </a:solidFill>
                <a:cs typeface="+mn-ea"/>
                <a:sym typeface="+mn-lt"/>
              </a:rPr>
              <a:t>无授权</a:t>
            </a:r>
            <a:endParaRPr lang="en-US" altLang="zh-CN" sz="1600" b="1">
              <a:solidFill>
                <a:srgbClr val="FE8637"/>
              </a:solidFill>
              <a:cs typeface="+mn-ea"/>
              <a:sym typeface="+mn-lt"/>
            </a:endParaRPr>
          </a:p>
          <a:p>
            <a:pPr algn="ctr"/>
            <a:r>
              <a:rPr lang="zh-CN" altLang="en-US" sz="1600">
                <a:cs typeface="+mn-ea"/>
                <a:sym typeface="+mn-lt"/>
              </a:rPr>
              <a:t>数据不可见</a:t>
            </a:r>
          </a:p>
        </p:txBody>
      </p:sp>
      <p:sp>
        <p:nvSpPr>
          <p:cNvPr id="95" name="圆角矩形 94"/>
          <p:cNvSpPr/>
          <p:nvPr/>
        </p:nvSpPr>
        <p:spPr>
          <a:xfrm>
            <a:off x="2935869" y="2324788"/>
            <a:ext cx="1815737" cy="656127"/>
          </a:xfrm>
          <a:prstGeom prst="roundRect">
            <a:avLst/>
          </a:prstGeom>
          <a:solidFill>
            <a:schemeClr val="bg1"/>
          </a:solidFill>
          <a:ln w="9525">
            <a:solidFill>
              <a:srgbClr val="ED5408"/>
            </a:solidFill>
            <a:prstDash val="dash"/>
            <a:miter lim="800000"/>
            <a:headEnd/>
            <a:tailEnd/>
          </a:ln>
          <a:effectLst/>
        </p:spPr>
        <p:txBody>
          <a:bodyPr wrap="square" lIns="108000" tIns="36000" rIns="108000" bIns="36000" rtlCol="0" anchor="ctr"/>
          <a:lstStyle/>
          <a:p>
            <a:pPr algn="ctr">
              <a:spcAft>
                <a:spcPts val="1200"/>
              </a:spcAft>
            </a:pPr>
            <a:r>
              <a:rPr lang="zh-CN" altLang="en-US" sz="1600">
                <a:cs typeface="+mn-ea"/>
                <a:sym typeface="+mn-lt"/>
              </a:rPr>
              <a:t>可直接使用密文</a:t>
            </a:r>
          </a:p>
        </p:txBody>
      </p:sp>
      <p:cxnSp>
        <p:nvCxnSpPr>
          <p:cNvPr id="96" name="直接连接符 95"/>
          <p:cNvCxnSpPr>
            <a:stCxn id="95" idx="3"/>
            <a:endCxn id="25" idx="0"/>
          </p:cNvCxnSpPr>
          <p:nvPr/>
        </p:nvCxnSpPr>
        <p:spPr>
          <a:xfrm flipV="1">
            <a:off x="4751606" y="2651279"/>
            <a:ext cx="894978" cy="1573"/>
          </a:xfrm>
          <a:prstGeom prst="line">
            <a:avLst/>
          </a:prstGeom>
          <a:ln/>
        </p:spPr>
        <p:style>
          <a:lnRef idx="1">
            <a:schemeClr val="accent1"/>
          </a:lnRef>
          <a:fillRef idx="0">
            <a:schemeClr val="accent1"/>
          </a:fillRef>
          <a:effectRef idx="0">
            <a:schemeClr val="accent1"/>
          </a:effectRef>
          <a:fontRef idx="minor">
            <a:schemeClr val="tx1"/>
          </a:fontRef>
        </p:style>
      </p:cxnSp>
      <p:sp>
        <p:nvSpPr>
          <p:cNvPr id="99" name="虚尾箭头 98"/>
          <p:cNvSpPr/>
          <p:nvPr/>
        </p:nvSpPr>
        <p:spPr>
          <a:xfrm rot="10800000">
            <a:off x="2548332" y="2458215"/>
            <a:ext cx="360000" cy="360000"/>
          </a:xfrm>
          <a:prstGeom prst="stripedRightArrow">
            <a:avLst/>
          </a:prstGeom>
          <a:solidFill>
            <a:schemeClr val="bg1"/>
          </a:solidFill>
          <a:ln w="9525">
            <a:solidFill>
              <a:srgbClr val="ED5408"/>
            </a:solidFill>
            <a:miter lim="800000"/>
            <a:headEnd/>
            <a:tailEnd/>
          </a:ln>
          <a:effectLst/>
        </p:spPr>
        <p:txBody>
          <a:bodyPr wrap="square" lIns="108000" tIns="36000" rIns="108000" bIns="36000" rtlCol="0" anchor="ctr"/>
          <a:lstStyle/>
          <a:p>
            <a:pPr algn="l">
              <a:spcAft>
                <a:spcPts val="1200"/>
              </a:spcAft>
            </a:pPr>
            <a:endParaRPr lang="zh-CN" altLang="en-US" sz="2000" b="1">
              <a:solidFill>
                <a:srgbClr val="ED5408"/>
              </a:solidFill>
              <a:cs typeface="+mn-ea"/>
              <a:sym typeface="+mn-lt"/>
            </a:endParaRPr>
          </a:p>
        </p:txBody>
      </p:sp>
      <p:sp>
        <p:nvSpPr>
          <p:cNvPr id="100" name="圆角矩形 99"/>
          <p:cNvSpPr/>
          <p:nvPr/>
        </p:nvSpPr>
        <p:spPr>
          <a:xfrm>
            <a:off x="1035087" y="1938817"/>
            <a:ext cx="1499682" cy="1424921"/>
          </a:xfrm>
          <a:prstGeom prst="roundRect">
            <a:avLst/>
          </a:prstGeom>
          <a:ln>
            <a:headEnd/>
            <a:tailEnd/>
          </a:ln>
        </p:spPr>
        <p:style>
          <a:lnRef idx="2">
            <a:schemeClr val="accent5"/>
          </a:lnRef>
          <a:fillRef idx="1">
            <a:schemeClr val="lt1"/>
          </a:fillRef>
          <a:effectRef idx="0">
            <a:schemeClr val="accent5"/>
          </a:effectRef>
          <a:fontRef idx="minor">
            <a:schemeClr val="dk1"/>
          </a:fontRef>
        </p:style>
        <p:txBody>
          <a:bodyPr wrap="square" lIns="108000" tIns="36000" rIns="108000" bIns="36000" rtlCol="0" anchor="ctr"/>
          <a:lstStyle/>
          <a:p>
            <a:pPr algn="ctr"/>
            <a:r>
              <a:rPr lang="zh-CN" altLang="en-US" sz="1600">
                <a:cs typeface="+mn-ea"/>
                <a:sym typeface="+mn-lt"/>
              </a:rPr>
              <a:t>基于密文状态直接使用</a:t>
            </a:r>
            <a:endParaRPr lang="en-US" altLang="zh-CN" sz="1600">
              <a:cs typeface="+mn-ea"/>
              <a:sym typeface="+mn-lt"/>
            </a:endParaRPr>
          </a:p>
          <a:p>
            <a:pPr algn="ctr"/>
            <a:r>
              <a:rPr lang="zh-CN" altLang="en-US" sz="1600">
                <a:cs typeface="+mn-ea"/>
                <a:sym typeface="+mn-lt"/>
              </a:rPr>
              <a:t>支持</a:t>
            </a:r>
            <a:r>
              <a:rPr lang="zh-CN" altLang="en-US" sz="1600" b="1">
                <a:solidFill>
                  <a:srgbClr val="FE8637"/>
                </a:solidFill>
                <a:cs typeface="+mn-ea"/>
                <a:sym typeface="+mn-lt"/>
              </a:rPr>
              <a:t>多种复杂运算</a:t>
            </a:r>
            <a:r>
              <a:rPr lang="zh-CN" altLang="en-US" sz="1600">
                <a:cs typeface="+mn-ea"/>
                <a:sym typeface="+mn-lt"/>
              </a:rPr>
              <a:t>模式</a:t>
            </a:r>
          </a:p>
        </p:txBody>
      </p:sp>
    </p:spTree>
    <p:extLst>
      <p:ext uri="{BB962C8B-B14F-4D97-AF65-F5344CB8AC3E}">
        <p14:creationId xmlns:p14="http://schemas.microsoft.com/office/powerpoint/2010/main" val="2148495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hidden="1">
            <a:extLst>
              <a:ext uri="{FF2B5EF4-FFF2-40B4-BE49-F238E27FC236}">
                <a16:creationId xmlns:a16="http://schemas.microsoft.com/office/drawing/2014/main" id="{BD0860D8-006D-4F91-B5BA-CB98649E85D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幻灯片" r:id="rId5" imgW="415" imgH="416" progId="TCLayout.ActiveDocument.1">
                  <p:embed/>
                </p:oleObj>
              </mc:Choice>
              <mc:Fallback>
                <p:oleObj name="think-cell 幻灯片" r:id="rId5" imgW="415" imgH="416" progId="TCLayout.ActiveDocument.1">
                  <p:embed/>
                  <p:pic>
                    <p:nvPicPr>
                      <p:cNvPr id="2" name="对象 1" hidden="1">
                        <a:extLst>
                          <a:ext uri="{FF2B5EF4-FFF2-40B4-BE49-F238E27FC236}">
                            <a16:creationId xmlns:a16="http://schemas.microsoft.com/office/drawing/2014/main" id="{BD0860D8-006D-4F91-B5BA-CB98649E85D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9" name="矩形 8" hidden="1">
            <a:extLst>
              <a:ext uri="{FF2B5EF4-FFF2-40B4-BE49-F238E27FC236}">
                <a16:creationId xmlns:a16="http://schemas.microsoft.com/office/drawing/2014/main" id="{30AB932B-AF5E-4A62-A117-6E7BB3FA7488}"/>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zh-CN" altLang="en-US" sz="2200" b="1" dirty="0">
              <a:latin typeface="Arial" panose="020B0604020202020204" pitchFamily="34" charset="0"/>
              <a:ea typeface="华文楷体" panose="02010600040101010101" pitchFamily="2" charset="-122"/>
              <a:cs typeface="+mj-cs"/>
              <a:sym typeface="Arial" panose="020B0604020202020204" pitchFamily="34" charset="0"/>
            </a:endParaRPr>
          </a:p>
        </p:txBody>
      </p:sp>
      <p:sp>
        <p:nvSpPr>
          <p:cNvPr id="4" name="标题 3"/>
          <p:cNvSpPr>
            <a:spLocks noGrp="1"/>
          </p:cNvSpPr>
          <p:nvPr>
            <p:ph type="title"/>
          </p:nvPr>
        </p:nvSpPr>
        <p:spPr/>
        <p:txBody>
          <a:bodyPr>
            <a:normAutofit fontScale="90000"/>
          </a:bodyPr>
          <a:lstStyle/>
          <a:p>
            <a:r>
              <a:rPr lang="en-US" altLang="zh-CN">
                <a:solidFill>
                  <a:srgbClr val="ED5408"/>
                </a:solidFill>
                <a:ea typeface="+mj-ea"/>
              </a:rPr>
              <a:t>Themis</a:t>
            </a:r>
            <a:r>
              <a:rPr lang="zh-CN" altLang="en-US">
                <a:solidFill>
                  <a:srgbClr val="ED5408"/>
                </a:solidFill>
                <a:ea typeface="+mj-ea"/>
              </a:rPr>
              <a:t>产</a:t>
            </a:r>
            <a:r>
              <a:rPr lang="zh-CN" altLang="en-US" dirty="0">
                <a:solidFill>
                  <a:srgbClr val="ED5408"/>
                </a:solidFill>
                <a:ea typeface="+mj-ea"/>
              </a:rPr>
              <a:t>品愿景：</a:t>
            </a:r>
            <a:r>
              <a:rPr lang="zh-CN" altLang="en-US" dirty="0">
                <a:ea typeface="+mj-ea"/>
              </a:rPr>
              <a:t>解决行业痛点，建立行业标准，促进数据流通与交</a:t>
            </a:r>
            <a:r>
              <a:rPr lang="zh-CN" altLang="en-US">
                <a:ea typeface="+mj-ea"/>
              </a:rPr>
              <a:t>换，守护数据资产安全，赋能数</a:t>
            </a:r>
            <a:r>
              <a:rPr lang="zh-CN" altLang="en-US" dirty="0">
                <a:ea typeface="+mj-ea"/>
              </a:rPr>
              <a:t>据资</a:t>
            </a:r>
            <a:r>
              <a:rPr lang="zh-CN" altLang="en-US">
                <a:ea typeface="+mj-ea"/>
              </a:rPr>
              <a:t>产的增值</a:t>
            </a:r>
            <a:endParaRPr lang="zh-CN" altLang="en-US" dirty="0">
              <a:ea typeface="+mj-ea"/>
            </a:endParaRPr>
          </a:p>
        </p:txBody>
      </p:sp>
      <p:grpSp>
        <p:nvGrpSpPr>
          <p:cNvPr id="341" name="组合 340">
            <a:extLst>
              <a:ext uri="{FF2B5EF4-FFF2-40B4-BE49-F238E27FC236}">
                <a16:creationId xmlns:a16="http://schemas.microsoft.com/office/drawing/2014/main" id="{485878DC-63A4-4E70-A5BE-48CC76F8DBA1}"/>
              </a:ext>
            </a:extLst>
          </p:cNvPr>
          <p:cNvGrpSpPr/>
          <p:nvPr/>
        </p:nvGrpSpPr>
        <p:grpSpPr>
          <a:xfrm>
            <a:off x="1407330" y="1067444"/>
            <a:ext cx="5406489" cy="499841"/>
            <a:chOff x="2102095" y="986196"/>
            <a:chExt cx="7421243" cy="505854"/>
          </a:xfrm>
        </p:grpSpPr>
        <p:sp>
          <p:nvSpPr>
            <p:cNvPr id="177" name="等腰三角形 176">
              <a:extLst>
                <a:ext uri="{FF2B5EF4-FFF2-40B4-BE49-F238E27FC236}">
                  <a16:creationId xmlns:a16="http://schemas.microsoft.com/office/drawing/2014/main" id="{38D23ABE-ED82-4CD6-853C-8B311E911343}"/>
                </a:ext>
              </a:extLst>
            </p:cNvPr>
            <p:cNvSpPr/>
            <p:nvPr/>
          </p:nvSpPr>
          <p:spPr>
            <a:xfrm>
              <a:off x="2102095" y="1011560"/>
              <a:ext cx="7421243" cy="480490"/>
            </a:xfrm>
            <a:prstGeom prst="triangle">
              <a:avLst/>
            </a:prstGeom>
            <a:solidFill>
              <a:srgbClr val="F05A23"/>
            </a:solidFill>
            <a:ln>
              <a:noFill/>
            </a:ln>
            <a:effectLst/>
          </p:spPr>
          <p:txBody>
            <a:bodyPr wrap="square" lIns="121680" tIns="60840" rIns="121680" bIns="60840" anchor="b"/>
            <a:lstStyle/>
            <a:p>
              <a:pPr algn="ctr" defTabSz="914377" eaLnBrk="0" hangingPunct="0">
                <a:defRPr/>
              </a:pPr>
              <a:endParaRPr lang="zh-CN" altLang="en-US" sz="2000" b="1" kern="0" dirty="0">
                <a:solidFill>
                  <a:srgbClr val="FFFFFF"/>
                </a:solidFill>
                <a:effectLst>
                  <a:outerShdw blurRad="38100" dist="38100" dir="2700000" algn="tl">
                    <a:srgbClr val="000000">
                      <a:alpha val="43137"/>
                    </a:srgbClr>
                  </a:outerShdw>
                </a:effectLst>
                <a:latin typeface="Arial" panose="020B0604020202020204" pitchFamily="34" charset="0"/>
                <a:ea typeface="+mj-ea"/>
                <a:cs typeface="+mn-ea"/>
                <a:sym typeface="Arial" panose="020B0604020202020204" pitchFamily="34" charset="0"/>
              </a:endParaRPr>
            </a:p>
          </p:txBody>
        </p:sp>
        <p:sp>
          <p:nvSpPr>
            <p:cNvPr id="178" name="矩形 56">
              <a:extLst>
                <a:ext uri="{FF2B5EF4-FFF2-40B4-BE49-F238E27FC236}">
                  <a16:creationId xmlns:a16="http://schemas.microsoft.com/office/drawing/2014/main" id="{542A793A-AB4D-4296-9EBF-07F05ECB403D}"/>
                </a:ext>
              </a:extLst>
            </p:cNvPr>
            <p:cNvSpPr/>
            <p:nvPr/>
          </p:nvSpPr>
          <p:spPr>
            <a:xfrm>
              <a:off x="3483338" y="986196"/>
              <a:ext cx="4645919" cy="504292"/>
            </a:xfrm>
            <a:prstGeom prst="rect">
              <a:avLst/>
            </a:prstGeom>
            <a:noFill/>
            <a:ln>
              <a:noFill/>
            </a:ln>
            <a:effectLst/>
          </p:spPr>
          <p:txBody>
            <a:bodyPr wrap="square" lIns="121680" tIns="60840" rIns="121680" bIns="60840" anchor="b"/>
            <a:lstStyle/>
            <a:p>
              <a:pPr algn="ctr" defTabSz="914377" eaLnBrk="0" hangingPunct="0">
                <a:defRPr/>
              </a:pPr>
              <a:r>
                <a:rPr lang="en-US" altLang="zh-CN" sz="2000" b="1" kern="0">
                  <a:solidFill>
                    <a:srgbClr val="FFFFFF"/>
                  </a:solidFill>
                  <a:effectLst>
                    <a:outerShdw blurRad="38100" dist="38100" dir="2700000" algn="tl">
                      <a:srgbClr val="000000">
                        <a:alpha val="43137"/>
                      </a:srgbClr>
                    </a:outerShdw>
                  </a:effectLst>
                  <a:latin typeface="Arial" panose="020B0604020202020204" pitchFamily="34" charset="0"/>
                  <a:ea typeface="+mj-ea"/>
                  <a:cs typeface="+mn-ea"/>
                  <a:sym typeface="Arial" panose="020B0604020202020204" pitchFamily="34" charset="0"/>
                </a:rPr>
                <a:t>Themis</a:t>
              </a:r>
              <a:r>
                <a:rPr lang="zh-CN" altLang="en-US" sz="2000" b="1" kern="0">
                  <a:solidFill>
                    <a:srgbClr val="FFFFFF"/>
                  </a:solidFill>
                  <a:effectLst>
                    <a:outerShdw blurRad="38100" dist="38100" dir="2700000" algn="tl">
                      <a:srgbClr val="000000">
                        <a:alpha val="43137"/>
                      </a:srgbClr>
                    </a:outerShdw>
                  </a:effectLst>
                  <a:latin typeface="Arial" panose="020B0604020202020204" pitchFamily="34" charset="0"/>
                  <a:ea typeface="+mj-ea"/>
                  <a:cs typeface="+mn-ea"/>
                  <a:sym typeface="Arial" panose="020B0604020202020204" pitchFamily="34" charset="0"/>
                </a:rPr>
                <a:t>产品</a:t>
              </a:r>
              <a:endParaRPr lang="en-US" altLang="zh-CN" sz="2000" b="1" kern="0" dirty="0">
                <a:solidFill>
                  <a:srgbClr val="FFFFFF"/>
                </a:solidFill>
                <a:effectLst>
                  <a:outerShdw blurRad="38100" dist="38100" dir="2700000" algn="tl">
                    <a:srgbClr val="000000">
                      <a:alpha val="43137"/>
                    </a:srgbClr>
                  </a:outerShdw>
                </a:effectLst>
                <a:latin typeface="Arial" panose="020B0604020202020204" pitchFamily="34" charset="0"/>
                <a:ea typeface="+mj-ea"/>
                <a:cs typeface="+mn-ea"/>
                <a:sym typeface="Arial" panose="020B0604020202020204" pitchFamily="34" charset="0"/>
              </a:endParaRPr>
            </a:p>
          </p:txBody>
        </p:sp>
      </p:grpSp>
      <p:sp>
        <p:nvSpPr>
          <p:cNvPr id="179" name="矩形 178">
            <a:extLst>
              <a:ext uri="{FF2B5EF4-FFF2-40B4-BE49-F238E27FC236}">
                <a16:creationId xmlns:a16="http://schemas.microsoft.com/office/drawing/2014/main" id="{542F3AD5-BEEA-4FF3-B8E2-835F21427EAF}"/>
              </a:ext>
            </a:extLst>
          </p:cNvPr>
          <p:cNvSpPr/>
          <p:nvPr/>
        </p:nvSpPr>
        <p:spPr>
          <a:xfrm>
            <a:off x="111545" y="1562249"/>
            <a:ext cx="864001" cy="714050"/>
          </a:xfrm>
          <a:prstGeom prst="rect">
            <a:avLst/>
          </a:prstGeom>
          <a:noFill/>
          <a:ln w="10795" cap="flat" cmpd="sng" algn="ctr">
            <a:noFill/>
            <a:prstDash val="solid"/>
          </a:ln>
          <a:effectLst/>
        </p:spPr>
        <p:txBody>
          <a:bodyPr wrap="square" lIns="0" tIns="0" rIns="0" bIns="0" rtlCol="0" anchor="ctr"/>
          <a:lstStyle/>
          <a:p>
            <a:pPr algn="ctr" defTabSz="896067">
              <a:defRPr/>
            </a:pPr>
            <a:r>
              <a:rPr lang="zh-CN" altLang="en-US" sz="1600" b="1" kern="0">
                <a:solidFill>
                  <a:srgbClr val="F05A23"/>
                </a:solidFill>
                <a:latin typeface="Arial" panose="020B0604020202020204" pitchFamily="34" charset="0"/>
                <a:ea typeface="+mj-ea"/>
                <a:sym typeface="Arial" panose="020B0604020202020204" pitchFamily="34" charset="0"/>
              </a:rPr>
              <a:t>“</a:t>
            </a:r>
            <a:r>
              <a:rPr lang="en-US" altLang="zh-CN" sz="1600" b="1" kern="0">
                <a:solidFill>
                  <a:srgbClr val="F05A23"/>
                </a:solidFill>
                <a:latin typeface="Arial" panose="020B0604020202020204" pitchFamily="34" charset="0"/>
                <a:ea typeface="+mj-ea"/>
                <a:sym typeface="Arial" panose="020B0604020202020204" pitchFamily="34" charset="0"/>
              </a:rPr>
              <a:t>N”</a:t>
            </a:r>
            <a:endParaRPr lang="en-US" altLang="zh-CN" sz="1600" b="1" kern="0" dirty="0">
              <a:solidFill>
                <a:srgbClr val="F05A23"/>
              </a:solidFill>
              <a:latin typeface="Arial" panose="020B0604020202020204" pitchFamily="34" charset="0"/>
              <a:ea typeface="+mj-ea"/>
              <a:sym typeface="Arial" panose="020B0604020202020204" pitchFamily="34" charset="0"/>
            </a:endParaRPr>
          </a:p>
          <a:p>
            <a:pPr algn="ctr" defTabSz="896067">
              <a:defRPr/>
            </a:pPr>
            <a:r>
              <a:rPr lang="en-US" altLang="zh-CN" sz="1600" b="1" kern="0">
                <a:latin typeface="Arial" panose="020B0604020202020204" pitchFamily="34" charset="0"/>
                <a:ea typeface="+mj-ea"/>
                <a:sym typeface="Arial" panose="020B0604020202020204" pitchFamily="34" charset="0"/>
              </a:rPr>
              <a:t> </a:t>
            </a:r>
            <a:r>
              <a:rPr lang="zh-CN" altLang="en-US" sz="1600" b="1" kern="0" dirty="0">
                <a:latin typeface="Arial" panose="020B0604020202020204" pitchFamily="34" charset="0"/>
                <a:ea typeface="+mj-ea"/>
                <a:sym typeface="Arial" panose="020B0604020202020204" pitchFamily="34" charset="0"/>
              </a:rPr>
              <a:t>大场景</a:t>
            </a:r>
          </a:p>
        </p:txBody>
      </p:sp>
      <p:cxnSp>
        <p:nvCxnSpPr>
          <p:cNvPr id="180" name="直接连接符 179">
            <a:extLst>
              <a:ext uri="{FF2B5EF4-FFF2-40B4-BE49-F238E27FC236}">
                <a16:creationId xmlns:a16="http://schemas.microsoft.com/office/drawing/2014/main" id="{500BA204-E629-43EA-913C-EA9F0C324859}"/>
              </a:ext>
            </a:extLst>
          </p:cNvPr>
          <p:cNvCxnSpPr/>
          <p:nvPr/>
        </p:nvCxnSpPr>
        <p:spPr>
          <a:xfrm>
            <a:off x="1032318" y="1594706"/>
            <a:ext cx="0" cy="649136"/>
          </a:xfrm>
          <a:prstGeom prst="line">
            <a:avLst/>
          </a:prstGeom>
          <a:noFill/>
          <a:ln w="38100" cap="flat" cmpd="sng" algn="ctr">
            <a:solidFill>
              <a:srgbClr val="F05A23"/>
            </a:solidFill>
            <a:prstDash val="solid"/>
          </a:ln>
          <a:effectLst/>
        </p:spPr>
      </p:cxnSp>
      <p:cxnSp>
        <p:nvCxnSpPr>
          <p:cNvPr id="218" name="直接连接符 217">
            <a:extLst>
              <a:ext uri="{FF2B5EF4-FFF2-40B4-BE49-F238E27FC236}">
                <a16:creationId xmlns:a16="http://schemas.microsoft.com/office/drawing/2014/main" id="{0FB66F79-00F3-4089-B0F8-78EEDFBE959E}"/>
              </a:ext>
            </a:extLst>
          </p:cNvPr>
          <p:cNvCxnSpPr/>
          <p:nvPr/>
        </p:nvCxnSpPr>
        <p:spPr>
          <a:xfrm flipH="1">
            <a:off x="1264637" y="2428780"/>
            <a:ext cx="1247825" cy="0"/>
          </a:xfrm>
          <a:prstGeom prst="line">
            <a:avLst/>
          </a:prstGeom>
          <a:noFill/>
          <a:ln w="28575" cap="flat" cmpd="sng" algn="ctr">
            <a:solidFill>
              <a:srgbClr val="F05A23"/>
            </a:solidFill>
            <a:prstDash val="solid"/>
            <a:headEnd type="none" w="med" len="med"/>
            <a:tailEnd type="oval" w="med" len="med"/>
          </a:ln>
          <a:effectLst/>
        </p:spPr>
      </p:cxnSp>
      <p:sp>
        <p:nvSpPr>
          <p:cNvPr id="219" name="棱台 229">
            <a:extLst>
              <a:ext uri="{FF2B5EF4-FFF2-40B4-BE49-F238E27FC236}">
                <a16:creationId xmlns:a16="http://schemas.microsoft.com/office/drawing/2014/main" id="{0D9B5166-5A87-44E2-B8F5-DBAA6F2E1DC4}"/>
              </a:ext>
            </a:extLst>
          </p:cNvPr>
          <p:cNvSpPr/>
          <p:nvPr/>
        </p:nvSpPr>
        <p:spPr bwMode="auto">
          <a:xfrm>
            <a:off x="2634640" y="2257221"/>
            <a:ext cx="2720529" cy="339080"/>
          </a:xfrm>
          <a:prstGeom prst="bevel">
            <a:avLst/>
          </a:prstGeom>
          <a:noFill/>
          <a:ln>
            <a:noFill/>
          </a:ln>
          <a:effectLst>
            <a:glow rad="139700">
              <a:srgbClr val="808285">
                <a:satMod val="175000"/>
                <a:alpha val="40000"/>
              </a:srgbClr>
            </a:glow>
          </a:effectLst>
        </p:spPr>
        <p:txBody>
          <a:bodyPr rtlCol="0" anchor="ctr"/>
          <a:lstStyle/>
          <a:p>
            <a:pPr algn="ctr" defTabSz="914377" eaLnBrk="0" hangingPunct="0">
              <a:defRPr/>
            </a:pPr>
            <a:r>
              <a:rPr lang="zh-CN" altLang="en-US" sz="1600" b="1" kern="0" dirty="0">
                <a:effectLst>
                  <a:outerShdw blurRad="38100" dist="38100" dir="2700000" algn="tl">
                    <a:srgbClr val="000000">
                      <a:alpha val="43137"/>
                    </a:srgbClr>
                  </a:outerShdw>
                </a:effectLst>
                <a:latin typeface="Arial" panose="020B0604020202020204" pitchFamily="34" charset="0"/>
                <a:ea typeface="+mj-ea"/>
                <a:cs typeface="+mn-ea"/>
              </a:rPr>
              <a:t>数据生命周期全覆盖</a:t>
            </a:r>
          </a:p>
        </p:txBody>
      </p:sp>
      <p:cxnSp>
        <p:nvCxnSpPr>
          <p:cNvPr id="222" name="直接连接符 221">
            <a:extLst>
              <a:ext uri="{FF2B5EF4-FFF2-40B4-BE49-F238E27FC236}">
                <a16:creationId xmlns:a16="http://schemas.microsoft.com/office/drawing/2014/main" id="{FE2454D3-EA10-4954-B407-B676F0DA2867}"/>
              </a:ext>
            </a:extLst>
          </p:cNvPr>
          <p:cNvCxnSpPr/>
          <p:nvPr/>
        </p:nvCxnSpPr>
        <p:spPr>
          <a:xfrm flipH="1">
            <a:off x="5508043" y="2428780"/>
            <a:ext cx="1184016" cy="1878"/>
          </a:xfrm>
          <a:prstGeom prst="line">
            <a:avLst/>
          </a:prstGeom>
          <a:noFill/>
          <a:ln w="28575" cap="flat" cmpd="sng" algn="ctr">
            <a:solidFill>
              <a:srgbClr val="F05A23"/>
            </a:solidFill>
            <a:prstDash val="solid"/>
            <a:headEnd type="oval"/>
          </a:ln>
          <a:effectLst/>
        </p:spPr>
      </p:cxnSp>
      <p:cxnSp>
        <p:nvCxnSpPr>
          <p:cNvPr id="264" name="直接连接符 263">
            <a:extLst>
              <a:ext uri="{FF2B5EF4-FFF2-40B4-BE49-F238E27FC236}">
                <a16:creationId xmlns:a16="http://schemas.microsoft.com/office/drawing/2014/main" id="{FDBEC402-4D3D-47D4-9B38-B8D7479BBE0B}"/>
              </a:ext>
            </a:extLst>
          </p:cNvPr>
          <p:cNvCxnSpPr/>
          <p:nvPr/>
        </p:nvCxnSpPr>
        <p:spPr>
          <a:xfrm flipH="1">
            <a:off x="7086733" y="1584117"/>
            <a:ext cx="14064" cy="4433237"/>
          </a:xfrm>
          <a:prstGeom prst="line">
            <a:avLst/>
          </a:prstGeom>
          <a:noFill/>
          <a:ln w="12700" cap="flat" cmpd="sng" algn="ctr">
            <a:solidFill>
              <a:srgbClr val="ED5408"/>
            </a:solidFill>
            <a:prstDash val="dash"/>
            <a:round/>
            <a:headEnd type="none" w="med" len="med"/>
            <a:tailEnd type="none" w="med" len="med"/>
          </a:ln>
          <a:effectLst/>
        </p:spPr>
      </p:cxnSp>
      <p:sp>
        <p:nvSpPr>
          <p:cNvPr id="268" name="矩形 267">
            <a:extLst>
              <a:ext uri="{FF2B5EF4-FFF2-40B4-BE49-F238E27FC236}">
                <a16:creationId xmlns:a16="http://schemas.microsoft.com/office/drawing/2014/main" id="{CD4F4B87-C887-42EB-852B-A4CEABFEB50E}"/>
              </a:ext>
            </a:extLst>
          </p:cNvPr>
          <p:cNvSpPr>
            <a:spLocks/>
          </p:cNvSpPr>
          <p:nvPr/>
        </p:nvSpPr>
        <p:spPr>
          <a:xfrm>
            <a:off x="7531485" y="1506833"/>
            <a:ext cx="1302322" cy="297521"/>
          </a:xfrm>
          <a:prstGeom prst="rect">
            <a:avLst/>
          </a:prstGeom>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377">
              <a:defRPr/>
            </a:pPr>
            <a:r>
              <a:rPr lang="zh-CN" altLang="en-US" sz="2000" b="1" kern="0" dirty="0">
                <a:latin typeface="Arial" panose="020B0604020202020204" pitchFamily="34" charset="0"/>
                <a:ea typeface="+mj-ea"/>
                <a:cs typeface="+mn-ea"/>
                <a:sym typeface="+mn-lt"/>
              </a:rPr>
              <a:t>主要功能</a:t>
            </a:r>
          </a:p>
        </p:txBody>
      </p:sp>
      <p:cxnSp>
        <p:nvCxnSpPr>
          <p:cNvPr id="269" name="直接连接符 268">
            <a:extLst>
              <a:ext uri="{FF2B5EF4-FFF2-40B4-BE49-F238E27FC236}">
                <a16:creationId xmlns:a16="http://schemas.microsoft.com/office/drawing/2014/main" id="{314AF38E-BF14-4B25-86B5-A054034658BA}"/>
              </a:ext>
            </a:extLst>
          </p:cNvPr>
          <p:cNvCxnSpPr>
            <a:cxnSpLocks/>
          </p:cNvCxnSpPr>
          <p:nvPr/>
        </p:nvCxnSpPr>
        <p:spPr>
          <a:xfrm>
            <a:off x="7479233" y="1835067"/>
            <a:ext cx="1467812" cy="3578"/>
          </a:xfrm>
          <a:prstGeom prst="line">
            <a:avLst/>
          </a:prstGeom>
          <a:noFill/>
          <a:ln w="19050" cap="rnd" cmpd="sng" algn="ctr">
            <a:solidFill>
              <a:srgbClr val="FF6F0D"/>
            </a:solidFill>
            <a:prstDash val="solid"/>
            <a:round/>
          </a:ln>
          <a:effectLst/>
        </p:spPr>
      </p:cxnSp>
      <p:grpSp>
        <p:nvGrpSpPr>
          <p:cNvPr id="330" name="组合 329">
            <a:extLst>
              <a:ext uri="{FF2B5EF4-FFF2-40B4-BE49-F238E27FC236}">
                <a16:creationId xmlns:a16="http://schemas.microsoft.com/office/drawing/2014/main" id="{59AC8727-674B-4CEF-B493-D5A49AD6668B}"/>
              </a:ext>
            </a:extLst>
          </p:cNvPr>
          <p:cNvGrpSpPr/>
          <p:nvPr/>
        </p:nvGrpSpPr>
        <p:grpSpPr>
          <a:xfrm>
            <a:off x="1340229" y="1629148"/>
            <a:ext cx="887920" cy="606365"/>
            <a:chOff x="2075715" y="1712596"/>
            <a:chExt cx="887920" cy="606365"/>
          </a:xfrm>
        </p:grpSpPr>
        <p:sp>
          <p:nvSpPr>
            <p:cNvPr id="270" name="矩形 269">
              <a:extLst>
                <a:ext uri="{FF2B5EF4-FFF2-40B4-BE49-F238E27FC236}">
                  <a16:creationId xmlns:a16="http://schemas.microsoft.com/office/drawing/2014/main" id="{AC6D48A5-0D4C-4C36-B4F4-FDC1D6C0A6AB}"/>
                </a:ext>
              </a:extLst>
            </p:cNvPr>
            <p:cNvSpPr/>
            <p:nvPr/>
          </p:nvSpPr>
          <p:spPr>
            <a:xfrm>
              <a:off x="2075715" y="2034431"/>
              <a:ext cx="887920" cy="284530"/>
            </a:xfrm>
            <a:prstGeom prst="rect">
              <a:avLst/>
            </a:prstGeom>
            <a:noFill/>
            <a:ln w="12700" cap="flat" cmpd="sng" algn="ctr">
              <a:noFill/>
              <a:prstDash val="dash"/>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defRPr/>
              </a:pPr>
              <a:r>
                <a:rPr lang="zh-CN" altLang="en-US" sz="1600" b="1" kern="0">
                  <a:latin typeface="Arial" panose="020B0604020202020204" pitchFamily="34" charset="0"/>
                  <a:ea typeface="+mj-ea"/>
                  <a:cs typeface="Arial"/>
                  <a:sym typeface="Arial"/>
                </a:rPr>
                <a:t>政务</a:t>
              </a:r>
              <a:endParaRPr lang="en-US" altLang="zh-CN" sz="1600" b="1" kern="0" dirty="0">
                <a:latin typeface="Arial" panose="020B0604020202020204" pitchFamily="34" charset="0"/>
                <a:ea typeface="+mj-ea"/>
                <a:cs typeface="Arial"/>
                <a:sym typeface="Arial"/>
              </a:endParaRPr>
            </a:p>
          </p:txBody>
        </p:sp>
        <p:sp>
          <p:nvSpPr>
            <p:cNvPr id="280" name="Freeform 155">
              <a:extLst>
                <a:ext uri="{FF2B5EF4-FFF2-40B4-BE49-F238E27FC236}">
                  <a16:creationId xmlns:a16="http://schemas.microsoft.com/office/drawing/2014/main" id="{E842BDC0-7DAE-48D0-BFB5-502DB2C370D6}"/>
                </a:ext>
              </a:extLst>
            </p:cNvPr>
            <p:cNvSpPr>
              <a:spLocks noEditPoints="1"/>
            </p:cNvSpPr>
            <p:nvPr/>
          </p:nvSpPr>
          <p:spPr bwMode="auto">
            <a:xfrm>
              <a:off x="2347417" y="1712596"/>
              <a:ext cx="389736" cy="343426"/>
            </a:xfrm>
            <a:custGeom>
              <a:avLst/>
              <a:gdLst>
                <a:gd name="T0" fmla="*/ 279 w 293"/>
                <a:gd name="T1" fmla="*/ 257 h 274"/>
                <a:gd name="T2" fmla="*/ 279 w 293"/>
                <a:gd name="T3" fmla="*/ 21 h 274"/>
                <a:gd name="T4" fmla="*/ 246 w 293"/>
                <a:gd name="T5" fmla="*/ 0 h 274"/>
                <a:gd name="T6" fmla="*/ 127 w 293"/>
                <a:gd name="T7" fmla="*/ 56 h 274"/>
                <a:gd name="T8" fmla="*/ 127 w 293"/>
                <a:gd name="T9" fmla="*/ 97 h 274"/>
                <a:gd name="T10" fmla="*/ 61 w 293"/>
                <a:gd name="T11" fmla="*/ 118 h 274"/>
                <a:gd name="T12" fmla="*/ 61 w 293"/>
                <a:gd name="T13" fmla="*/ 146 h 274"/>
                <a:gd name="T14" fmla="*/ 14 w 293"/>
                <a:gd name="T15" fmla="*/ 161 h 274"/>
                <a:gd name="T16" fmla="*/ 14 w 293"/>
                <a:gd name="T17" fmla="*/ 257 h 274"/>
                <a:gd name="T18" fmla="*/ 0 w 293"/>
                <a:gd name="T19" fmla="*/ 257 h 274"/>
                <a:gd name="T20" fmla="*/ 0 w 293"/>
                <a:gd name="T21" fmla="*/ 274 h 274"/>
                <a:gd name="T22" fmla="*/ 14 w 293"/>
                <a:gd name="T23" fmla="*/ 274 h 274"/>
                <a:gd name="T24" fmla="*/ 14 w 293"/>
                <a:gd name="T25" fmla="*/ 274 h 274"/>
                <a:gd name="T26" fmla="*/ 28 w 293"/>
                <a:gd name="T27" fmla="*/ 274 h 274"/>
                <a:gd name="T28" fmla="*/ 28 w 293"/>
                <a:gd name="T29" fmla="*/ 172 h 274"/>
                <a:gd name="T30" fmla="*/ 111 w 293"/>
                <a:gd name="T31" fmla="*/ 151 h 274"/>
                <a:gd name="T32" fmla="*/ 111 w 293"/>
                <a:gd name="T33" fmla="*/ 274 h 274"/>
                <a:gd name="T34" fmla="*/ 123 w 293"/>
                <a:gd name="T35" fmla="*/ 274 h 274"/>
                <a:gd name="T36" fmla="*/ 123 w 293"/>
                <a:gd name="T37" fmla="*/ 274 h 274"/>
                <a:gd name="T38" fmla="*/ 151 w 293"/>
                <a:gd name="T39" fmla="*/ 274 h 274"/>
                <a:gd name="T40" fmla="*/ 151 w 293"/>
                <a:gd name="T41" fmla="*/ 257 h 274"/>
                <a:gd name="T42" fmla="*/ 142 w 293"/>
                <a:gd name="T43" fmla="*/ 257 h 274"/>
                <a:gd name="T44" fmla="*/ 142 w 293"/>
                <a:gd name="T45" fmla="*/ 161 h 274"/>
                <a:gd name="T46" fmla="*/ 120 w 293"/>
                <a:gd name="T47" fmla="*/ 130 h 274"/>
                <a:gd name="T48" fmla="*/ 78 w 293"/>
                <a:gd name="T49" fmla="*/ 142 h 274"/>
                <a:gd name="T50" fmla="*/ 78 w 293"/>
                <a:gd name="T51" fmla="*/ 130 h 274"/>
                <a:gd name="T52" fmla="*/ 163 w 293"/>
                <a:gd name="T53" fmla="*/ 101 h 274"/>
                <a:gd name="T54" fmla="*/ 163 w 293"/>
                <a:gd name="T55" fmla="*/ 274 h 274"/>
                <a:gd name="T56" fmla="*/ 224 w 293"/>
                <a:gd name="T57" fmla="*/ 274 h 274"/>
                <a:gd name="T58" fmla="*/ 224 w 293"/>
                <a:gd name="T59" fmla="*/ 257 h 274"/>
                <a:gd name="T60" fmla="*/ 213 w 293"/>
                <a:gd name="T61" fmla="*/ 257 h 274"/>
                <a:gd name="T62" fmla="*/ 213 w 293"/>
                <a:gd name="T63" fmla="*/ 99 h 274"/>
                <a:gd name="T64" fmla="*/ 179 w 293"/>
                <a:gd name="T65" fmla="*/ 78 h 274"/>
                <a:gd name="T66" fmla="*/ 144 w 293"/>
                <a:gd name="T67" fmla="*/ 90 h 274"/>
                <a:gd name="T68" fmla="*/ 144 w 293"/>
                <a:gd name="T69" fmla="*/ 68 h 274"/>
                <a:gd name="T70" fmla="*/ 232 w 293"/>
                <a:gd name="T71" fmla="*/ 26 h 274"/>
                <a:gd name="T72" fmla="*/ 232 w 293"/>
                <a:gd name="T73" fmla="*/ 274 h 274"/>
                <a:gd name="T74" fmla="*/ 293 w 293"/>
                <a:gd name="T75" fmla="*/ 274 h 274"/>
                <a:gd name="T76" fmla="*/ 293 w 293"/>
                <a:gd name="T77" fmla="*/ 257 h 274"/>
                <a:gd name="T78" fmla="*/ 279 w 293"/>
                <a:gd name="T79" fmla="*/ 257 h 274"/>
                <a:gd name="T80" fmla="*/ 279 w 293"/>
                <a:gd name="T81" fmla="*/ 257 h 274"/>
                <a:gd name="T82" fmla="*/ 279 w 293"/>
                <a:gd name="T83" fmla="*/ 257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93" h="274">
                  <a:moveTo>
                    <a:pt x="279" y="257"/>
                  </a:moveTo>
                  <a:lnTo>
                    <a:pt x="279" y="21"/>
                  </a:lnTo>
                  <a:lnTo>
                    <a:pt x="246" y="0"/>
                  </a:lnTo>
                  <a:lnTo>
                    <a:pt x="127" y="56"/>
                  </a:lnTo>
                  <a:lnTo>
                    <a:pt x="127" y="97"/>
                  </a:lnTo>
                  <a:lnTo>
                    <a:pt x="61" y="118"/>
                  </a:lnTo>
                  <a:lnTo>
                    <a:pt x="61" y="146"/>
                  </a:lnTo>
                  <a:lnTo>
                    <a:pt x="14" y="161"/>
                  </a:lnTo>
                  <a:lnTo>
                    <a:pt x="14" y="257"/>
                  </a:lnTo>
                  <a:lnTo>
                    <a:pt x="0" y="257"/>
                  </a:lnTo>
                  <a:lnTo>
                    <a:pt x="0" y="274"/>
                  </a:lnTo>
                  <a:lnTo>
                    <a:pt x="14" y="274"/>
                  </a:lnTo>
                  <a:lnTo>
                    <a:pt x="14" y="274"/>
                  </a:lnTo>
                  <a:lnTo>
                    <a:pt x="28" y="274"/>
                  </a:lnTo>
                  <a:lnTo>
                    <a:pt x="28" y="172"/>
                  </a:lnTo>
                  <a:lnTo>
                    <a:pt x="111" y="151"/>
                  </a:lnTo>
                  <a:lnTo>
                    <a:pt x="111" y="274"/>
                  </a:lnTo>
                  <a:lnTo>
                    <a:pt x="123" y="274"/>
                  </a:lnTo>
                  <a:lnTo>
                    <a:pt x="123" y="274"/>
                  </a:lnTo>
                  <a:lnTo>
                    <a:pt x="151" y="274"/>
                  </a:lnTo>
                  <a:lnTo>
                    <a:pt x="151" y="257"/>
                  </a:lnTo>
                  <a:lnTo>
                    <a:pt x="142" y="257"/>
                  </a:lnTo>
                  <a:lnTo>
                    <a:pt x="142" y="161"/>
                  </a:lnTo>
                  <a:lnTo>
                    <a:pt x="120" y="130"/>
                  </a:lnTo>
                  <a:lnTo>
                    <a:pt x="78" y="142"/>
                  </a:lnTo>
                  <a:lnTo>
                    <a:pt x="78" y="130"/>
                  </a:lnTo>
                  <a:lnTo>
                    <a:pt x="163" y="101"/>
                  </a:lnTo>
                  <a:lnTo>
                    <a:pt x="163" y="274"/>
                  </a:lnTo>
                  <a:lnTo>
                    <a:pt x="224" y="274"/>
                  </a:lnTo>
                  <a:lnTo>
                    <a:pt x="224" y="257"/>
                  </a:lnTo>
                  <a:lnTo>
                    <a:pt x="213" y="257"/>
                  </a:lnTo>
                  <a:lnTo>
                    <a:pt x="213" y="99"/>
                  </a:lnTo>
                  <a:lnTo>
                    <a:pt x="179" y="78"/>
                  </a:lnTo>
                  <a:lnTo>
                    <a:pt x="144" y="90"/>
                  </a:lnTo>
                  <a:lnTo>
                    <a:pt x="144" y="68"/>
                  </a:lnTo>
                  <a:lnTo>
                    <a:pt x="232" y="26"/>
                  </a:lnTo>
                  <a:lnTo>
                    <a:pt x="232" y="274"/>
                  </a:lnTo>
                  <a:lnTo>
                    <a:pt x="293" y="274"/>
                  </a:lnTo>
                  <a:lnTo>
                    <a:pt x="293" y="257"/>
                  </a:lnTo>
                  <a:lnTo>
                    <a:pt x="279" y="257"/>
                  </a:lnTo>
                  <a:close/>
                  <a:moveTo>
                    <a:pt x="279" y="257"/>
                  </a:moveTo>
                  <a:lnTo>
                    <a:pt x="279" y="257"/>
                  </a:lnTo>
                  <a:close/>
                </a:path>
              </a:pathLst>
            </a:custGeom>
            <a:solidFill>
              <a:srgbClr val="ED540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latin typeface="Arial" panose="020B0604020202020204" pitchFamily="34" charset="0"/>
                <a:ea typeface="+mj-ea"/>
                <a:cs typeface="+mn-ea"/>
                <a:sym typeface="+mn-lt"/>
              </a:endParaRPr>
            </a:p>
          </p:txBody>
        </p:sp>
        <p:sp>
          <p:nvSpPr>
            <p:cNvPr id="281" name="Freeform 156">
              <a:extLst>
                <a:ext uri="{FF2B5EF4-FFF2-40B4-BE49-F238E27FC236}">
                  <a16:creationId xmlns:a16="http://schemas.microsoft.com/office/drawing/2014/main" id="{EDBD26BF-934D-48D2-8DA5-042D086675A0}"/>
                </a:ext>
              </a:extLst>
            </p:cNvPr>
            <p:cNvSpPr>
              <a:spLocks noEditPoints="1"/>
            </p:cNvSpPr>
            <p:nvPr/>
          </p:nvSpPr>
          <p:spPr bwMode="auto">
            <a:xfrm>
              <a:off x="2347417" y="1712596"/>
              <a:ext cx="389736" cy="343426"/>
            </a:xfrm>
            <a:custGeom>
              <a:avLst/>
              <a:gdLst>
                <a:gd name="T0" fmla="*/ 279 w 293"/>
                <a:gd name="T1" fmla="*/ 257 h 274"/>
                <a:gd name="T2" fmla="*/ 279 w 293"/>
                <a:gd name="T3" fmla="*/ 21 h 274"/>
                <a:gd name="T4" fmla="*/ 246 w 293"/>
                <a:gd name="T5" fmla="*/ 0 h 274"/>
                <a:gd name="T6" fmla="*/ 127 w 293"/>
                <a:gd name="T7" fmla="*/ 56 h 274"/>
                <a:gd name="T8" fmla="*/ 127 w 293"/>
                <a:gd name="T9" fmla="*/ 97 h 274"/>
                <a:gd name="T10" fmla="*/ 61 w 293"/>
                <a:gd name="T11" fmla="*/ 118 h 274"/>
                <a:gd name="T12" fmla="*/ 61 w 293"/>
                <a:gd name="T13" fmla="*/ 146 h 274"/>
                <a:gd name="T14" fmla="*/ 14 w 293"/>
                <a:gd name="T15" fmla="*/ 161 h 274"/>
                <a:gd name="T16" fmla="*/ 14 w 293"/>
                <a:gd name="T17" fmla="*/ 257 h 274"/>
                <a:gd name="T18" fmla="*/ 0 w 293"/>
                <a:gd name="T19" fmla="*/ 257 h 274"/>
                <a:gd name="T20" fmla="*/ 0 w 293"/>
                <a:gd name="T21" fmla="*/ 274 h 274"/>
                <a:gd name="T22" fmla="*/ 14 w 293"/>
                <a:gd name="T23" fmla="*/ 274 h 274"/>
                <a:gd name="T24" fmla="*/ 14 w 293"/>
                <a:gd name="T25" fmla="*/ 274 h 274"/>
                <a:gd name="T26" fmla="*/ 28 w 293"/>
                <a:gd name="T27" fmla="*/ 274 h 274"/>
                <a:gd name="T28" fmla="*/ 28 w 293"/>
                <a:gd name="T29" fmla="*/ 172 h 274"/>
                <a:gd name="T30" fmla="*/ 111 w 293"/>
                <a:gd name="T31" fmla="*/ 151 h 274"/>
                <a:gd name="T32" fmla="*/ 111 w 293"/>
                <a:gd name="T33" fmla="*/ 274 h 274"/>
                <a:gd name="T34" fmla="*/ 123 w 293"/>
                <a:gd name="T35" fmla="*/ 274 h 274"/>
                <a:gd name="T36" fmla="*/ 123 w 293"/>
                <a:gd name="T37" fmla="*/ 274 h 274"/>
                <a:gd name="T38" fmla="*/ 151 w 293"/>
                <a:gd name="T39" fmla="*/ 274 h 274"/>
                <a:gd name="T40" fmla="*/ 151 w 293"/>
                <a:gd name="T41" fmla="*/ 257 h 274"/>
                <a:gd name="T42" fmla="*/ 142 w 293"/>
                <a:gd name="T43" fmla="*/ 257 h 274"/>
                <a:gd name="T44" fmla="*/ 142 w 293"/>
                <a:gd name="T45" fmla="*/ 161 h 274"/>
                <a:gd name="T46" fmla="*/ 120 w 293"/>
                <a:gd name="T47" fmla="*/ 130 h 274"/>
                <a:gd name="T48" fmla="*/ 78 w 293"/>
                <a:gd name="T49" fmla="*/ 142 h 274"/>
                <a:gd name="T50" fmla="*/ 78 w 293"/>
                <a:gd name="T51" fmla="*/ 130 h 274"/>
                <a:gd name="T52" fmla="*/ 163 w 293"/>
                <a:gd name="T53" fmla="*/ 101 h 274"/>
                <a:gd name="T54" fmla="*/ 163 w 293"/>
                <a:gd name="T55" fmla="*/ 274 h 274"/>
                <a:gd name="T56" fmla="*/ 224 w 293"/>
                <a:gd name="T57" fmla="*/ 274 h 274"/>
                <a:gd name="T58" fmla="*/ 224 w 293"/>
                <a:gd name="T59" fmla="*/ 257 h 274"/>
                <a:gd name="T60" fmla="*/ 213 w 293"/>
                <a:gd name="T61" fmla="*/ 257 h 274"/>
                <a:gd name="T62" fmla="*/ 213 w 293"/>
                <a:gd name="T63" fmla="*/ 99 h 274"/>
                <a:gd name="T64" fmla="*/ 179 w 293"/>
                <a:gd name="T65" fmla="*/ 78 h 274"/>
                <a:gd name="T66" fmla="*/ 144 w 293"/>
                <a:gd name="T67" fmla="*/ 90 h 274"/>
                <a:gd name="T68" fmla="*/ 144 w 293"/>
                <a:gd name="T69" fmla="*/ 68 h 274"/>
                <a:gd name="T70" fmla="*/ 232 w 293"/>
                <a:gd name="T71" fmla="*/ 26 h 274"/>
                <a:gd name="T72" fmla="*/ 232 w 293"/>
                <a:gd name="T73" fmla="*/ 274 h 274"/>
                <a:gd name="T74" fmla="*/ 293 w 293"/>
                <a:gd name="T75" fmla="*/ 274 h 274"/>
                <a:gd name="T76" fmla="*/ 293 w 293"/>
                <a:gd name="T77" fmla="*/ 257 h 274"/>
                <a:gd name="T78" fmla="*/ 279 w 293"/>
                <a:gd name="T79" fmla="*/ 257 h 274"/>
                <a:gd name="T80" fmla="*/ 279 w 293"/>
                <a:gd name="T81" fmla="*/ 257 h 274"/>
                <a:gd name="T82" fmla="*/ 279 w 293"/>
                <a:gd name="T83" fmla="*/ 257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93" h="274">
                  <a:moveTo>
                    <a:pt x="279" y="257"/>
                  </a:moveTo>
                  <a:lnTo>
                    <a:pt x="279" y="21"/>
                  </a:lnTo>
                  <a:lnTo>
                    <a:pt x="246" y="0"/>
                  </a:lnTo>
                  <a:lnTo>
                    <a:pt x="127" y="56"/>
                  </a:lnTo>
                  <a:lnTo>
                    <a:pt x="127" y="97"/>
                  </a:lnTo>
                  <a:lnTo>
                    <a:pt x="61" y="118"/>
                  </a:lnTo>
                  <a:lnTo>
                    <a:pt x="61" y="146"/>
                  </a:lnTo>
                  <a:lnTo>
                    <a:pt x="14" y="161"/>
                  </a:lnTo>
                  <a:lnTo>
                    <a:pt x="14" y="257"/>
                  </a:lnTo>
                  <a:lnTo>
                    <a:pt x="0" y="257"/>
                  </a:lnTo>
                  <a:lnTo>
                    <a:pt x="0" y="274"/>
                  </a:lnTo>
                  <a:lnTo>
                    <a:pt x="14" y="274"/>
                  </a:lnTo>
                  <a:lnTo>
                    <a:pt x="14" y="274"/>
                  </a:lnTo>
                  <a:lnTo>
                    <a:pt x="28" y="274"/>
                  </a:lnTo>
                  <a:lnTo>
                    <a:pt x="28" y="172"/>
                  </a:lnTo>
                  <a:lnTo>
                    <a:pt x="111" y="151"/>
                  </a:lnTo>
                  <a:lnTo>
                    <a:pt x="111" y="274"/>
                  </a:lnTo>
                  <a:lnTo>
                    <a:pt x="123" y="274"/>
                  </a:lnTo>
                  <a:lnTo>
                    <a:pt x="123" y="274"/>
                  </a:lnTo>
                  <a:lnTo>
                    <a:pt x="151" y="274"/>
                  </a:lnTo>
                  <a:lnTo>
                    <a:pt x="151" y="257"/>
                  </a:lnTo>
                  <a:lnTo>
                    <a:pt x="142" y="257"/>
                  </a:lnTo>
                  <a:lnTo>
                    <a:pt x="142" y="161"/>
                  </a:lnTo>
                  <a:lnTo>
                    <a:pt x="120" y="130"/>
                  </a:lnTo>
                  <a:lnTo>
                    <a:pt x="78" y="142"/>
                  </a:lnTo>
                  <a:lnTo>
                    <a:pt x="78" y="130"/>
                  </a:lnTo>
                  <a:lnTo>
                    <a:pt x="163" y="101"/>
                  </a:lnTo>
                  <a:lnTo>
                    <a:pt x="163" y="274"/>
                  </a:lnTo>
                  <a:lnTo>
                    <a:pt x="224" y="274"/>
                  </a:lnTo>
                  <a:lnTo>
                    <a:pt x="224" y="257"/>
                  </a:lnTo>
                  <a:lnTo>
                    <a:pt x="213" y="257"/>
                  </a:lnTo>
                  <a:lnTo>
                    <a:pt x="213" y="99"/>
                  </a:lnTo>
                  <a:lnTo>
                    <a:pt x="179" y="78"/>
                  </a:lnTo>
                  <a:lnTo>
                    <a:pt x="144" y="90"/>
                  </a:lnTo>
                  <a:lnTo>
                    <a:pt x="144" y="68"/>
                  </a:lnTo>
                  <a:lnTo>
                    <a:pt x="232" y="26"/>
                  </a:lnTo>
                  <a:lnTo>
                    <a:pt x="232" y="274"/>
                  </a:lnTo>
                  <a:lnTo>
                    <a:pt x="293" y="274"/>
                  </a:lnTo>
                  <a:lnTo>
                    <a:pt x="293" y="257"/>
                  </a:lnTo>
                  <a:lnTo>
                    <a:pt x="279" y="257"/>
                  </a:lnTo>
                  <a:moveTo>
                    <a:pt x="279" y="257"/>
                  </a:moveTo>
                  <a:lnTo>
                    <a:pt x="279" y="257"/>
                  </a:lnTo>
                </a:path>
              </a:pathLst>
            </a:custGeom>
            <a:solidFill>
              <a:srgbClr val="ED540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latin typeface="Arial" panose="020B0604020202020204" pitchFamily="34" charset="0"/>
                <a:ea typeface="+mj-ea"/>
                <a:cs typeface="+mn-ea"/>
                <a:sym typeface="+mn-lt"/>
              </a:endParaRPr>
            </a:p>
          </p:txBody>
        </p:sp>
        <p:sp>
          <p:nvSpPr>
            <p:cNvPr id="282" name="Freeform 157">
              <a:extLst>
                <a:ext uri="{FF2B5EF4-FFF2-40B4-BE49-F238E27FC236}">
                  <a16:creationId xmlns:a16="http://schemas.microsoft.com/office/drawing/2014/main" id="{0D4A9628-978E-4900-A928-F4F38B20BF15}"/>
                </a:ext>
              </a:extLst>
            </p:cNvPr>
            <p:cNvSpPr>
              <a:spLocks noEditPoints="1"/>
            </p:cNvSpPr>
            <p:nvPr/>
          </p:nvSpPr>
          <p:spPr bwMode="auto">
            <a:xfrm>
              <a:off x="2501715" y="1866761"/>
              <a:ext cx="81140" cy="35095"/>
            </a:xfrm>
            <a:custGeom>
              <a:avLst/>
              <a:gdLst>
                <a:gd name="T0" fmla="*/ 61 w 61"/>
                <a:gd name="T1" fmla="*/ 28 h 28"/>
                <a:gd name="T2" fmla="*/ 0 w 61"/>
                <a:gd name="T3" fmla="*/ 28 h 28"/>
                <a:gd name="T4" fmla="*/ 0 w 61"/>
                <a:gd name="T5" fmla="*/ 11 h 28"/>
                <a:gd name="T6" fmla="*/ 61 w 61"/>
                <a:gd name="T7" fmla="*/ 0 h 28"/>
                <a:gd name="T8" fmla="*/ 61 w 61"/>
                <a:gd name="T9" fmla="*/ 28 h 28"/>
                <a:gd name="T10" fmla="*/ 61 w 61"/>
                <a:gd name="T11" fmla="*/ 28 h 28"/>
                <a:gd name="T12" fmla="*/ 61 w 61"/>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61" h="28">
                  <a:moveTo>
                    <a:pt x="61" y="28"/>
                  </a:moveTo>
                  <a:lnTo>
                    <a:pt x="0" y="28"/>
                  </a:lnTo>
                  <a:lnTo>
                    <a:pt x="0" y="11"/>
                  </a:lnTo>
                  <a:lnTo>
                    <a:pt x="61" y="0"/>
                  </a:lnTo>
                  <a:lnTo>
                    <a:pt x="61" y="28"/>
                  </a:lnTo>
                  <a:close/>
                  <a:moveTo>
                    <a:pt x="61" y="28"/>
                  </a:moveTo>
                  <a:lnTo>
                    <a:pt x="61" y="28"/>
                  </a:lnTo>
                  <a:close/>
                </a:path>
              </a:pathLst>
            </a:custGeom>
            <a:solidFill>
              <a:srgbClr val="ED540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latin typeface="Arial" panose="020B0604020202020204" pitchFamily="34" charset="0"/>
                <a:ea typeface="+mj-ea"/>
                <a:cs typeface="+mn-ea"/>
                <a:sym typeface="+mn-lt"/>
              </a:endParaRPr>
            </a:p>
          </p:txBody>
        </p:sp>
        <p:sp>
          <p:nvSpPr>
            <p:cNvPr id="283" name="Freeform 158">
              <a:extLst>
                <a:ext uri="{FF2B5EF4-FFF2-40B4-BE49-F238E27FC236}">
                  <a16:creationId xmlns:a16="http://schemas.microsoft.com/office/drawing/2014/main" id="{836C8243-0867-4326-A0BC-E188D93FB5B8}"/>
                </a:ext>
              </a:extLst>
            </p:cNvPr>
            <p:cNvSpPr>
              <a:spLocks noEditPoints="1"/>
            </p:cNvSpPr>
            <p:nvPr/>
          </p:nvSpPr>
          <p:spPr bwMode="auto">
            <a:xfrm>
              <a:off x="2501715" y="1866761"/>
              <a:ext cx="81140" cy="35095"/>
            </a:xfrm>
            <a:custGeom>
              <a:avLst/>
              <a:gdLst>
                <a:gd name="T0" fmla="*/ 61 w 61"/>
                <a:gd name="T1" fmla="*/ 28 h 28"/>
                <a:gd name="T2" fmla="*/ 0 w 61"/>
                <a:gd name="T3" fmla="*/ 28 h 28"/>
                <a:gd name="T4" fmla="*/ 0 w 61"/>
                <a:gd name="T5" fmla="*/ 11 h 28"/>
                <a:gd name="T6" fmla="*/ 61 w 61"/>
                <a:gd name="T7" fmla="*/ 0 h 28"/>
                <a:gd name="T8" fmla="*/ 61 w 61"/>
                <a:gd name="T9" fmla="*/ 28 h 28"/>
                <a:gd name="T10" fmla="*/ 61 w 61"/>
                <a:gd name="T11" fmla="*/ 28 h 28"/>
                <a:gd name="T12" fmla="*/ 61 w 61"/>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61" h="28">
                  <a:moveTo>
                    <a:pt x="61" y="28"/>
                  </a:moveTo>
                  <a:lnTo>
                    <a:pt x="0" y="28"/>
                  </a:lnTo>
                  <a:lnTo>
                    <a:pt x="0" y="11"/>
                  </a:lnTo>
                  <a:lnTo>
                    <a:pt x="61" y="0"/>
                  </a:lnTo>
                  <a:lnTo>
                    <a:pt x="61" y="28"/>
                  </a:lnTo>
                  <a:moveTo>
                    <a:pt x="61" y="28"/>
                  </a:moveTo>
                  <a:lnTo>
                    <a:pt x="61" y="28"/>
                  </a:lnTo>
                </a:path>
              </a:pathLst>
            </a:custGeom>
            <a:solidFill>
              <a:srgbClr val="ED540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latin typeface="Arial" panose="020B0604020202020204" pitchFamily="34" charset="0"/>
                <a:ea typeface="+mj-ea"/>
                <a:cs typeface="+mn-ea"/>
                <a:sym typeface="+mn-lt"/>
              </a:endParaRPr>
            </a:p>
          </p:txBody>
        </p:sp>
        <p:sp>
          <p:nvSpPr>
            <p:cNvPr id="284" name="Freeform 159">
              <a:extLst>
                <a:ext uri="{FF2B5EF4-FFF2-40B4-BE49-F238E27FC236}">
                  <a16:creationId xmlns:a16="http://schemas.microsoft.com/office/drawing/2014/main" id="{7AEA73A2-93A5-44F7-9DBE-2A3C8B19852F}"/>
                </a:ext>
              </a:extLst>
            </p:cNvPr>
            <p:cNvSpPr>
              <a:spLocks noEditPoints="1"/>
            </p:cNvSpPr>
            <p:nvPr/>
          </p:nvSpPr>
          <p:spPr bwMode="auto">
            <a:xfrm>
              <a:off x="2501715" y="1866761"/>
              <a:ext cx="81140" cy="35095"/>
            </a:xfrm>
            <a:custGeom>
              <a:avLst/>
              <a:gdLst>
                <a:gd name="T0" fmla="*/ 61 w 61"/>
                <a:gd name="T1" fmla="*/ 19 h 28"/>
                <a:gd name="T2" fmla="*/ 0 w 61"/>
                <a:gd name="T3" fmla="*/ 28 h 28"/>
                <a:gd name="T4" fmla="*/ 0 w 61"/>
                <a:gd name="T5" fmla="*/ 11 h 28"/>
                <a:gd name="T6" fmla="*/ 61 w 61"/>
                <a:gd name="T7" fmla="*/ 0 h 28"/>
                <a:gd name="T8" fmla="*/ 61 w 61"/>
                <a:gd name="T9" fmla="*/ 19 h 28"/>
                <a:gd name="T10" fmla="*/ 61 w 61"/>
                <a:gd name="T11" fmla="*/ 19 h 28"/>
                <a:gd name="T12" fmla="*/ 61 w 61"/>
                <a:gd name="T13" fmla="*/ 19 h 28"/>
              </a:gdLst>
              <a:ahLst/>
              <a:cxnLst>
                <a:cxn ang="0">
                  <a:pos x="T0" y="T1"/>
                </a:cxn>
                <a:cxn ang="0">
                  <a:pos x="T2" y="T3"/>
                </a:cxn>
                <a:cxn ang="0">
                  <a:pos x="T4" y="T5"/>
                </a:cxn>
                <a:cxn ang="0">
                  <a:pos x="T6" y="T7"/>
                </a:cxn>
                <a:cxn ang="0">
                  <a:pos x="T8" y="T9"/>
                </a:cxn>
                <a:cxn ang="0">
                  <a:pos x="T10" y="T11"/>
                </a:cxn>
                <a:cxn ang="0">
                  <a:pos x="T12" y="T13"/>
                </a:cxn>
              </a:cxnLst>
              <a:rect l="0" t="0" r="r" b="b"/>
              <a:pathLst>
                <a:path w="61" h="28">
                  <a:moveTo>
                    <a:pt x="61" y="19"/>
                  </a:moveTo>
                  <a:lnTo>
                    <a:pt x="0" y="28"/>
                  </a:lnTo>
                  <a:lnTo>
                    <a:pt x="0" y="11"/>
                  </a:lnTo>
                  <a:lnTo>
                    <a:pt x="61" y="0"/>
                  </a:lnTo>
                  <a:lnTo>
                    <a:pt x="61" y="19"/>
                  </a:lnTo>
                  <a:close/>
                  <a:moveTo>
                    <a:pt x="61" y="19"/>
                  </a:moveTo>
                  <a:lnTo>
                    <a:pt x="61" y="19"/>
                  </a:lnTo>
                  <a:close/>
                </a:path>
              </a:pathLst>
            </a:custGeom>
            <a:solidFill>
              <a:srgbClr val="ED540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latin typeface="Arial" panose="020B0604020202020204" pitchFamily="34" charset="0"/>
                <a:ea typeface="+mj-ea"/>
                <a:cs typeface="+mn-ea"/>
                <a:sym typeface="+mn-lt"/>
              </a:endParaRPr>
            </a:p>
          </p:txBody>
        </p:sp>
        <p:sp>
          <p:nvSpPr>
            <p:cNvPr id="285" name="Freeform 160">
              <a:extLst>
                <a:ext uri="{FF2B5EF4-FFF2-40B4-BE49-F238E27FC236}">
                  <a16:creationId xmlns:a16="http://schemas.microsoft.com/office/drawing/2014/main" id="{D642888B-7198-4C4D-8383-67D70AB0CED2}"/>
                </a:ext>
              </a:extLst>
            </p:cNvPr>
            <p:cNvSpPr>
              <a:spLocks noEditPoints="1"/>
            </p:cNvSpPr>
            <p:nvPr/>
          </p:nvSpPr>
          <p:spPr bwMode="auto">
            <a:xfrm>
              <a:off x="2501715" y="1866761"/>
              <a:ext cx="81140" cy="35095"/>
            </a:xfrm>
            <a:custGeom>
              <a:avLst/>
              <a:gdLst>
                <a:gd name="T0" fmla="*/ 61 w 61"/>
                <a:gd name="T1" fmla="*/ 19 h 28"/>
                <a:gd name="T2" fmla="*/ 0 w 61"/>
                <a:gd name="T3" fmla="*/ 28 h 28"/>
                <a:gd name="T4" fmla="*/ 0 w 61"/>
                <a:gd name="T5" fmla="*/ 11 h 28"/>
                <a:gd name="T6" fmla="*/ 61 w 61"/>
                <a:gd name="T7" fmla="*/ 0 h 28"/>
                <a:gd name="T8" fmla="*/ 61 w 61"/>
                <a:gd name="T9" fmla="*/ 19 h 28"/>
                <a:gd name="T10" fmla="*/ 61 w 61"/>
                <a:gd name="T11" fmla="*/ 19 h 28"/>
                <a:gd name="T12" fmla="*/ 61 w 61"/>
                <a:gd name="T13" fmla="*/ 19 h 28"/>
              </a:gdLst>
              <a:ahLst/>
              <a:cxnLst>
                <a:cxn ang="0">
                  <a:pos x="T0" y="T1"/>
                </a:cxn>
                <a:cxn ang="0">
                  <a:pos x="T2" y="T3"/>
                </a:cxn>
                <a:cxn ang="0">
                  <a:pos x="T4" y="T5"/>
                </a:cxn>
                <a:cxn ang="0">
                  <a:pos x="T6" y="T7"/>
                </a:cxn>
                <a:cxn ang="0">
                  <a:pos x="T8" y="T9"/>
                </a:cxn>
                <a:cxn ang="0">
                  <a:pos x="T10" y="T11"/>
                </a:cxn>
                <a:cxn ang="0">
                  <a:pos x="T12" y="T13"/>
                </a:cxn>
              </a:cxnLst>
              <a:rect l="0" t="0" r="r" b="b"/>
              <a:pathLst>
                <a:path w="61" h="28">
                  <a:moveTo>
                    <a:pt x="61" y="19"/>
                  </a:moveTo>
                  <a:lnTo>
                    <a:pt x="0" y="28"/>
                  </a:lnTo>
                  <a:lnTo>
                    <a:pt x="0" y="11"/>
                  </a:lnTo>
                  <a:lnTo>
                    <a:pt x="61" y="0"/>
                  </a:lnTo>
                  <a:lnTo>
                    <a:pt x="61" y="19"/>
                  </a:lnTo>
                  <a:moveTo>
                    <a:pt x="61" y="19"/>
                  </a:moveTo>
                  <a:lnTo>
                    <a:pt x="61" y="19"/>
                  </a:lnTo>
                </a:path>
              </a:pathLst>
            </a:custGeom>
            <a:solidFill>
              <a:srgbClr val="ED540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latin typeface="Arial" panose="020B0604020202020204" pitchFamily="34" charset="0"/>
                <a:ea typeface="+mj-ea"/>
                <a:cs typeface="+mn-ea"/>
                <a:sym typeface="+mn-lt"/>
              </a:endParaRPr>
            </a:p>
          </p:txBody>
        </p:sp>
        <p:sp>
          <p:nvSpPr>
            <p:cNvPr id="286" name="Freeform 161">
              <a:extLst>
                <a:ext uri="{FF2B5EF4-FFF2-40B4-BE49-F238E27FC236}">
                  <a16:creationId xmlns:a16="http://schemas.microsoft.com/office/drawing/2014/main" id="{384C0C1B-BDD2-4905-AF0C-7FCD62FFB85A}"/>
                </a:ext>
              </a:extLst>
            </p:cNvPr>
            <p:cNvSpPr>
              <a:spLocks noEditPoints="1"/>
            </p:cNvSpPr>
            <p:nvPr/>
          </p:nvSpPr>
          <p:spPr bwMode="auto">
            <a:xfrm>
              <a:off x="2501715" y="1866761"/>
              <a:ext cx="81140" cy="35095"/>
            </a:xfrm>
            <a:custGeom>
              <a:avLst/>
              <a:gdLst>
                <a:gd name="T0" fmla="*/ 61 w 61"/>
                <a:gd name="T1" fmla="*/ 19 h 28"/>
                <a:gd name="T2" fmla="*/ 0 w 61"/>
                <a:gd name="T3" fmla="*/ 28 h 28"/>
                <a:gd name="T4" fmla="*/ 0 w 61"/>
                <a:gd name="T5" fmla="*/ 11 h 28"/>
                <a:gd name="T6" fmla="*/ 61 w 61"/>
                <a:gd name="T7" fmla="*/ 0 h 28"/>
                <a:gd name="T8" fmla="*/ 61 w 61"/>
                <a:gd name="T9" fmla="*/ 19 h 28"/>
                <a:gd name="T10" fmla="*/ 61 w 61"/>
                <a:gd name="T11" fmla="*/ 19 h 28"/>
                <a:gd name="T12" fmla="*/ 61 w 61"/>
                <a:gd name="T13" fmla="*/ 19 h 28"/>
              </a:gdLst>
              <a:ahLst/>
              <a:cxnLst>
                <a:cxn ang="0">
                  <a:pos x="T0" y="T1"/>
                </a:cxn>
                <a:cxn ang="0">
                  <a:pos x="T2" y="T3"/>
                </a:cxn>
                <a:cxn ang="0">
                  <a:pos x="T4" y="T5"/>
                </a:cxn>
                <a:cxn ang="0">
                  <a:pos x="T6" y="T7"/>
                </a:cxn>
                <a:cxn ang="0">
                  <a:pos x="T8" y="T9"/>
                </a:cxn>
                <a:cxn ang="0">
                  <a:pos x="T10" y="T11"/>
                </a:cxn>
                <a:cxn ang="0">
                  <a:pos x="T12" y="T13"/>
                </a:cxn>
              </a:cxnLst>
              <a:rect l="0" t="0" r="r" b="b"/>
              <a:pathLst>
                <a:path w="61" h="28">
                  <a:moveTo>
                    <a:pt x="61" y="19"/>
                  </a:moveTo>
                  <a:lnTo>
                    <a:pt x="0" y="28"/>
                  </a:lnTo>
                  <a:lnTo>
                    <a:pt x="0" y="11"/>
                  </a:lnTo>
                  <a:lnTo>
                    <a:pt x="61" y="0"/>
                  </a:lnTo>
                  <a:lnTo>
                    <a:pt x="61" y="19"/>
                  </a:lnTo>
                  <a:close/>
                  <a:moveTo>
                    <a:pt x="61" y="19"/>
                  </a:moveTo>
                  <a:lnTo>
                    <a:pt x="61" y="19"/>
                  </a:lnTo>
                  <a:close/>
                </a:path>
              </a:pathLst>
            </a:custGeom>
            <a:solidFill>
              <a:srgbClr val="ED540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latin typeface="Arial" panose="020B0604020202020204" pitchFamily="34" charset="0"/>
                <a:ea typeface="+mj-ea"/>
                <a:cs typeface="+mn-ea"/>
                <a:sym typeface="+mn-lt"/>
              </a:endParaRPr>
            </a:p>
          </p:txBody>
        </p:sp>
        <p:sp>
          <p:nvSpPr>
            <p:cNvPr id="287" name="Freeform 162">
              <a:extLst>
                <a:ext uri="{FF2B5EF4-FFF2-40B4-BE49-F238E27FC236}">
                  <a16:creationId xmlns:a16="http://schemas.microsoft.com/office/drawing/2014/main" id="{EF5E63D8-3B88-4F64-A1C3-D5047C259600}"/>
                </a:ext>
              </a:extLst>
            </p:cNvPr>
            <p:cNvSpPr>
              <a:spLocks noEditPoints="1"/>
            </p:cNvSpPr>
            <p:nvPr/>
          </p:nvSpPr>
          <p:spPr bwMode="auto">
            <a:xfrm>
              <a:off x="2501715" y="1866761"/>
              <a:ext cx="81140" cy="35095"/>
            </a:xfrm>
            <a:custGeom>
              <a:avLst/>
              <a:gdLst>
                <a:gd name="T0" fmla="*/ 61 w 61"/>
                <a:gd name="T1" fmla="*/ 19 h 28"/>
                <a:gd name="T2" fmla="*/ 0 w 61"/>
                <a:gd name="T3" fmla="*/ 28 h 28"/>
                <a:gd name="T4" fmla="*/ 0 w 61"/>
                <a:gd name="T5" fmla="*/ 11 h 28"/>
                <a:gd name="T6" fmla="*/ 61 w 61"/>
                <a:gd name="T7" fmla="*/ 0 h 28"/>
                <a:gd name="T8" fmla="*/ 61 w 61"/>
                <a:gd name="T9" fmla="*/ 19 h 28"/>
                <a:gd name="T10" fmla="*/ 61 w 61"/>
                <a:gd name="T11" fmla="*/ 19 h 28"/>
                <a:gd name="T12" fmla="*/ 61 w 61"/>
                <a:gd name="T13" fmla="*/ 19 h 28"/>
              </a:gdLst>
              <a:ahLst/>
              <a:cxnLst>
                <a:cxn ang="0">
                  <a:pos x="T0" y="T1"/>
                </a:cxn>
                <a:cxn ang="0">
                  <a:pos x="T2" y="T3"/>
                </a:cxn>
                <a:cxn ang="0">
                  <a:pos x="T4" y="T5"/>
                </a:cxn>
                <a:cxn ang="0">
                  <a:pos x="T6" y="T7"/>
                </a:cxn>
                <a:cxn ang="0">
                  <a:pos x="T8" y="T9"/>
                </a:cxn>
                <a:cxn ang="0">
                  <a:pos x="T10" y="T11"/>
                </a:cxn>
                <a:cxn ang="0">
                  <a:pos x="T12" y="T13"/>
                </a:cxn>
              </a:cxnLst>
              <a:rect l="0" t="0" r="r" b="b"/>
              <a:pathLst>
                <a:path w="61" h="28">
                  <a:moveTo>
                    <a:pt x="61" y="19"/>
                  </a:moveTo>
                  <a:lnTo>
                    <a:pt x="0" y="28"/>
                  </a:lnTo>
                  <a:lnTo>
                    <a:pt x="0" y="11"/>
                  </a:lnTo>
                  <a:lnTo>
                    <a:pt x="61" y="0"/>
                  </a:lnTo>
                  <a:lnTo>
                    <a:pt x="61" y="19"/>
                  </a:lnTo>
                  <a:moveTo>
                    <a:pt x="61" y="19"/>
                  </a:moveTo>
                  <a:lnTo>
                    <a:pt x="61" y="19"/>
                  </a:lnTo>
                </a:path>
              </a:pathLst>
            </a:custGeom>
            <a:solidFill>
              <a:srgbClr val="ED540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latin typeface="Arial" panose="020B0604020202020204" pitchFamily="34" charset="0"/>
                <a:ea typeface="+mj-ea"/>
                <a:cs typeface="+mn-ea"/>
                <a:sym typeface="+mn-lt"/>
              </a:endParaRPr>
            </a:p>
          </p:txBody>
        </p:sp>
        <p:sp>
          <p:nvSpPr>
            <p:cNvPr id="288" name="Freeform 163">
              <a:extLst>
                <a:ext uri="{FF2B5EF4-FFF2-40B4-BE49-F238E27FC236}">
                  <a16:creationId xmlns:a16="http://schemas.microsoft.com/office/drawing/2014/main" id="{BE7BAA11-1AD1-42DA-9E58-EB6011C9D7B0}"/>
                </a:ext>
              </a:extLst>
            </p:cNvPr>
            <p:cNvSpPr>
              <a:spLocks noEditPoints="1"/>
            </p:cNvSpPr>
            <p:nvPr/>
          </p:nvSpPr>
          <p:spPr bwMode="auto">
            <a:xfrm>
              <a:off x="2501715" y="1866761"/>
              <a:ext cx="81140" cy="35095"/>
            </a:xfrm>
            <a:custGeom>
              <a:avLst/>
              <a:gdLst>
                <a:gd name="T0" fmla="*/ 61 w 61"/>
                <a:gd name="T1" fmla="*/ 19 h 28"/>
                <a:gd name="T2" fmla="*/ 0 w 61"/>
                <a:gd name="T3" fmla="*/ 28 h 28"/>
                <a:gd name="T4" fmla="*/ 0 w 61"/>
                <a:gd name="T5" fmla="*/ 11 h 28"/>
                <a:gd name="T6" fmla="*/ 61 w 61"/>
                <a:gd name="T7" fmla="*/ 0 h 28"/>
                <a:gd name="T8" fmla="*/ 61 w 61"/>
                <a:gd name="T9" fmla="*/ 19 h 28"/>
                <a:gd name="T10" fmla="*/ 61 w 61"/>
                <a:gd name="T11" fmla="*/ 19 h 28"/>
                <a:gd name="T12" fmla="*/ 61 w 61"/>
                <a:gd name="T13" fmla="*/ 19 h 28"/>
              </a:gdLst>
              <a:ahLst/>
              <a:cxnLst>
                <a:cxn ang="0">
                  <a:pos x="T0" y="T1"/>
                </a:cxn>
                <a:cxn ang="0">
                  <a:pos x="T2" y="T3"/>
                </a:cxn>
                <a:cxn ang="0">
                  <a:pos x="T4" y="T5"/>
                </a:cxn>
                <a:cxn ang="0">
                  <a:pos x="T6" y="T7"/>
                </a:cxn>
                <a:cxn ang="0">
                  <a:pos x="T8" y="T9"/>
                </a:cxn>
                <a:cxn ang="0">
                  <a:pos x="T10" y="T11"/>
                </a:cxn>
                <a:cxn ang="0">
                  <a:pos x="T12" y="T13"/>
                </a:cxn>
              </a:cxnLst>
              <a:rect l="0" t="0" r="r" b="b"/>
              <a:pathLst>
                <a:path w="61" h="28">
                  <a:moveTo>
                    <a:pt x="61" y="19"/>
                  </a:moveTo>
                  <a:lnTo>
                    <a:pt x="0" y="28"/>
                  </a:lnTo>
                  <a:lnTo>
                    <a:pt x="0" y="11"/>
                  </a:lnTo>
                  <a:lnTo>
                    <a:pt x="61" y="0"/>
                  </a:lnTo>
                  <a:lnTo>
                    <a:pt x="61" y="19"/>
                  </a:lnTo>
                  <a:close/>
                  <a:moveTo>
                    <a:pt x="61" y="19"/>
                  </a:moveTo>
                  <a:lnTo>
                    <a:pt x="61" y="19"/>
                  </a:lnTo>
                  <a:close/>
                </a:path>
              </a:pathLst>
            </a:custGeom>
            <a:solidFill>
              <a:srgbClr val="ED540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latin typeface="Arial" panose="020B0604020202020204" pitchFamily="34" charset="0"/>
                <a:ea typeface="+mj-ea"/>
                <a:cs typeface="+mn-ea"/>
                <a:sym typeface="+mn-lt"/>
              </a:endParaRPr>
            </a:p>
          </p:txBody>
        </p:sp>
        <p:sp>
          <p:nvSpPr>
            <p:cNvPr id="289" name="Freeform 164">
              <a:extLst>
                <a:ext uri="{FF2B5EF4-FFF2-40B4-BE49-F238E27FC236}">
                  <a16:creationId xmlns:a16="http://schemas.microsoft.com/office/drawing/2014/main" id="{AA6F6883-BF1D-4ED1-8360-FBA0BA547721}"/>
                </a:ext>
              </a:extLst>
            </p:cNvPr>
            <p:cNvSpPr>
              <a:spLocks noEditPoints="1"/>
            </p:cNvSpPr>
            <p:nvPr/>
          </p:nvSpPr>
          <p:spPr bwMode="auto">
            <a:xfrm>
              <a:off x="2501715" y="1866761"/>
              <a:ext cx="81140" cy="35095"/>
            </a:xfrm>
            <a:custGeom>
              <a:avLst/>
              <a:gdLst>
                <a:gd name="T0" fmla="*/ 61 w 61"/>
                <a:gd name="T1" fmla="*/ 19 h 28"/>
                <a:gd name="T2" fmla="*/ 0 w 61"/>
                <a:gd name="T3" fmla="*/ 28 h 28"/>
                <a:gd name="T4" fmla="*/ 0 w 61"/>
                <a:gd name="T5" fmla="*/ 11 h 28"/>
                <a:gd name="T6" fmla="*/ 61 w 61"/>
                <a:gd name="T7" fmla="*/ 0 h 28"/>
                <a:gd name="T8" fmla="*/ 61 w 61"/>
                <a:gd name="T9" fmla="*/ 19 h 28"/>
                <a:gd name="T10" fmla="*/ 61 w 61"/>
                <a:gd name="T11" fmla="*/ 19 h 28"/>
                <a:gd name="T12" fmla="*/ 61 w 61"/>
                <a:gd name="T13" fmla="*/ 19 h 28"/>
              </a:gdLst>
              <a:ahLst/>
              <a:cxnLst>
                <a:cxn ang="0">
                  <a:pos x="T0" y="T1"/>
                </a:cxn>
                <a:cxn ang="0">
                  <a:pos x="T2" y="T3"/>
                </a:cxn>
                <a:cxn ang="0">
                  <a:pos x="T4" y="T5"/>
                </a:cxn>
                <a:cxn ang="0">
                  <a:pos x="T6" y="T7"/>
                </a:cxn>
                <a:cxn ang="0">
                  <a:pos x="T8" y="T9"/>
                </a:cxn>
                <a:cxn ang="0">
                  <a:pos x="T10" y="T11"/>
                </a:cxn>
                <a:cxn ang="0">
                  <a:pos x="T12" y="T13"/>
                </a:cxn>
              </a:cxnLst>
              <a:rect l="0" t="0" r="r" b="b"/>
              <a:pathLst>
                <a:path w="61" h="28">
                  <a:moveTo>
                    <a:pt x="61" y="19"/>
                  </a:moveTo>
                  <a:lnTo>
                    <a:pt x="0" y="28"/>
                  </a:lnTo>
                  <a:lnTo>
                    <a:pt x="0" y="11"/>
                  </a:lnTo>
                  <a:lnTo>
                    <a:pt x="61" y="0"/>
                  </a:lnTo>
                  <a:lnTo>
                    <a:pt x="61" y="19"/>
                  </a:lnTo>
                  <a:moveTo>
                    <a:pt x="61" y="19"/>
                  </a:moveTo>
                  <a:lnTo>
                    <a:pt x="61" y="19"/>
                  </a:lnTo>
                </a:path>
              </a:pathLst>
            </a:custGeom>
            <a:solidFill>
              <a:srgbClr val="ED540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latin typeface="Arial" panose="020B0604020202020204" pitchFamily="34" charset="0"/>
                <a:ea typeface="+mj-ea"/>
                <a:cs typeface="+mn-ea"/>
                <a:sym typeface="+mn-lt"/>
              </a:endParaRPr>
            </a:p>
          </p:txBody>
        </p:sp>
      </p:grpSp>
      <p:grpSp>
        <p:nvGrpSpPr>
          <p:cNvPr id="338" name="组合 337">
            <a:extLst>
              <a:ext uri="{FF2B5EF4-FFF2-40B4-BE49-F238E27FC236}">
                <a16:creationId xmlns:a16="http://schemas.microsoft.com/office/drawing/2014/main" id="{C99D7F61-34D2-479D-A78D-2D4F5007FC3F}"/>
              </a:ext>
            </a:extLst>
          </p:cNvPr>
          <p:cNvGrpSpPr/>
          <p:nvPr/>
        </p:nvGrpSpPr>
        <p:grpSpPr>
          <a:xfrm>
            <a:off x="5371384" y="1672644"/>
            <a:ext cx="1332667" cy="537766"/>
            <a:chOff x="5277015" y="1771008"/>
            <a:chExt cx="1332667" cy="537766"/>
          </a:xfrm>
        </p:grpSpPr>
        <p:sp>
          <p:nvSpPr>
            <p:cNvPr id="273" name="矩形 272">
              <a:extLst>
                <a:ext uri="{FF2B5EF4-FFF2-40B4-BE49-F238E27FC236}">
                  <a16:creationId xmlns:a16="http://schemas.microsoft.com/office/drawing/2014/main" id="{802E3E90-6DBC-4F55-9255-F73D3FEB148E}"/>
                </a:ext>
              </a:extLst>
            </p:cNvPr>
            <p:cNvSpPr/>
            <p:nvPr/>
          </p:nvSpPr>
          <p:spPr>
            <a:xfrm>
              <a:off x="5277015" y="2088157"/>
              <a:ext cx="1332667" cy="220617"/>
            </a:xfrm>
            <a:prstGeom prst="rect">
              <a:avLst/>
            </a:prstGeom>
            <a:noFill/>
            <a:ln w="12700" cap="flat" cmpd="sng" algn="ctr">
              <a:noFill/>
              <a:prstDash val="dash"/>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defRPr/>
              </a:pPr>
              <a:r>
                <a:rPr lang="zh-CN" altLang="en-US" sz="1600" b="1" kern="0">
                  <a:latin typeface="Arial" panose="020B0604020202020204" pitchFamily="34" charset="0"/>
                  <a:ea typeface="+mj-ea"/>
                  <a:cs typeface="Arial"/>
                  <a:sym typeface="Arial"/>
                </a:rPr>
                <a:t>数据资产交易</a:t>
              </a:r>
              <a:endParaRPr lang="en-US" altLang="zh-CN" sz="1600" b="1" kern="0" dirty="0">
                <a:latin typeface="Arial" panose="020B0604020202020204" pitchFamily="34" charset="0"/>
                <a:ea typeface="+mj-ea"/>
                <a:cs typeface="Arial"/>
                <a:sym typeface="Arial"/>
              </a:endParaRPr>
            </a:p>
          </p:txBody>
        </p:sp>
        <p:grpSp>
          <p:nvGrpSpPr>
            <p:cNvPr id="334" name="组合 333">
              <a:extLst>
                <a:ext uri="{FF2B5EF4-FFF2-40B4-BE49-F238E27FC236}">
                  <a16:creationId xmlns:a16="http://schemas.microsoft.com/office/drawing/2014/main" id="{748B9AB2-04EA-4B7A-94C3-06B424685635}"/>
                </a:ext>
              </a:extLst>
            </p:cNvPr>
            <p:cNvGrpSpPr/>
            <p:nvPr/>
          </p:nvGrpSpPr>
          <p:grpSpPr>
            <a:xfrm>
              <a:off x="5722867" y="1771008"/>
              <a:ext cx="440410" cy="267392"/>
              <a:chOff x="5722867" y="1771008"/>
              <a:chExt cx="440410" cy="267392"/>
            </a:xfrm>
          </p:grpSpPr>
          <p:sp>
            <p:nvSpPr>
              <p:cNvPr id="291" name="Freeform 198">
                <a:extLst>
                  <a:ext uri="{FF2B5EF4-FFF2-40B4-BE49-F238E27FC236}">
                    <a16:creationId xmlns:a16="http://schemas.microsoft.com/office/drawing/2014/main" id="{EB26E92A-93AF-4384-BF04-9E780D0D7B6B}"/>
                  </a:ext>
                </a:extLst>
              </p:cNvPr>
              <p:cNvSpPr>
                <a:spLocks noEditPoints="1"/>
              </p:cNvSpPr>
              <p:nvPr/>
            </p:nvSpPr>
            <p:spPr bwMode="auto">
              <a:xfrm>
                <a:off x="5757454" y="1771008"/>
                <a:ext cx="371236" cy="229028"/>
              </a:xfrm>
              <a:custGeom>
                <a:avLst/>
                <a:gdLst>
                  <a:gd name="T0" fmla="*/ 4 w 162"/>
                  <a:gd name="T1" fmla="*/ 102 h 102"/>
                  <a:gd name="T2" fmla="*/ 157 w 162"/>
                  <a:gd name="T3" fmla="*/ 102 h 102"/>
                  <a:gd name="T4" fmla="*/ 162 w 162"/>
                  <a:gd name="T5" fmla="*/ 98 h 102"/>
                  <a:gd name="T6" fmla="*/ 162 w 162"/>
                  <a:gd name="T7" fmla="*/ 4 h 102"/>
                  <a:gd name="T8" fmla="*/ 157 w 162"/>
                  <a:gd name="T9" fmla="*/ 0 h 102"/>
                  <a:gd name="T10" fmla="*/ 4 w 162"/>
                  <a:gd name="T11" fmla="*/ 0 h 102"/>
                  <a:gd name="T12" fmla="*/ 0 w 162"/>
                  <a:gd name="T13" fmla="*/ 4 h 102"/>
                  <a:gd name="T14" fmla="*/ 0 w 162"/>
                  <a:gd name="T15" fmla="*/ 98 h 102"/>
                  <a:gd name="T16" fmla="*/ 4 w 162"/>
                  <a:gd name="T17" fmla="*/ 102 h 102"/>
                  <a:gd name="T18" fmla="*/ 81 w 162"/>
                  <a:gd name="T19" fmla="*/ 3 h 102"/>
                  <a:gd name="T20" fmla="*/ 83 w 162"/>
                  <a:gd name="T21" fmla="*/ 5 h 102"/>
                  <a:gd name="T22" fmla="*/ 81 w 162"/>
                  <a:gd name="T23" fmla="*/ 8 h 102"/>
                  <a:gd name="T24" fmla="*/ 78 w 162"/>
                  <a:gd name="T25" fmla="*/ 5 h 102"/>
                  <a:gd name="T26" fmla="*/ 81 w 162"/>
                  <a:gd name="T27" fmla="*/ 3 h 102"/>
                  <a:gd name="T28" fmla="*/ 10 w 162"/>
                  <a:gd name="T29" fmla="*/ 10 h 102"/>
                  <a:gd name="T30" fmla="*/ 151 w 162"/>
                  <a:gd name="T31" fmla="*/ 10 h 102"/>
                  <a:gd name="T32" fmla="*/ 151 w 162"/>
                  <a:gd name="T33" fmla="*/ 92 h 102"/>
                  <a:gd name="T34" fmla="*/ 10 w 162"/>
                  <a:gd name="T35" fmla="*/ 92 h 102"/>
                  <a:gd name="T36" fmla="*/ 10 w 162"/>
                  <a:gd name="T37" fmla="*/ 1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102">
                    <a:moveTo>
                      <a:pt x="4" y="102"/>
                    </a:moveTo>
                    <a:cubicBezTo>
                      <a:pt x="157" y="102"/>
                      <a:pt x="157" y="102"/>
                      <a:pt x="157" y="102"/>
                    </a:cubicBezTo>
                    <a:cubicBezTo>
                      <a:pt x="160" y="102"/>
                      <a:pt x="162" y="100"/>
                      <a:pt x="162" y="98"/>
                    </a:cubicBezTo>
                    <a:cubicBezTo>
                      <a:pt x="162" y="4"/>
                      <a:pt x="162" y="4"/>
                      <a:pt x="162" y="4"/>
                    </a:cubicBezTo>
                    <a:cubicBezTo>
                      <a:pt x="162" y="2"/>
                      <a:pt x="160" y="0"/>
                      <a:pt x="157" y="0"/>
                    </a:cubicBezTo>
                    <a:cubicBezTo>
                      <a:pt x="4" y="0"/>
                      <a:pt x="4" y="0"/>
                      <a:pt x="4" y="0"/>
                    </a:cubicBezTo>
                    <a:cubicBezTo>
                      <a:pt x="1" y="0"/>
                      <a:pt x="0" y="2"/>
                      <a:pt x="0" y="4"/>
                    </a:cubicBezTo>
                    <a:cubicBezTo>
                      <a:pt x="0" y="98"/>
                      <a:pt x="0" y="98"/>
                      <a:pt x="0" y="98"/>
                    </a:cubicBezTo>
                    <a:cubicBezTo>
                      <a:pt x="0" y="100"/>
                      <a:pt x="1" y="102"/>
                      <a:pt x="4" y="102"/>
                    </a:cubicBezTo>
                    <a:close/>
                    <a:moveTo>
                      <a:pt x="81" y="3"/>
                    </a:moveTo>
                    <a:cubicBezTo>
                      <a:pt x="82" y="3"/>
                      <a:pt x="83" y="4"/>
                      <a:pt x="83" y="5"/>
                    </a:cubicBezTo>
                    <a:cubicBezTo>
                      <a:pt x="83" y="6"/>
                      <a:pt x="82" y="8"/>
                      <a:pt x="81" y="8"/>
                    </a:cubicBezTo>
                    <a:cubicBezTo>
                      <a:pt x="79" y="8"/>
                      <a:pt x="78" y="6"/>
                      <a:pt x="78" y="5"/>
                    </a:cubicBezTo>
                    <a:cubicBezTo>
                      <a:pt x="78" y="4"/>
                      <a:pt x="79" y="3"/>
                      <a:pt x="81" y="3"/>
                    </a:cubicBezTo>
                    <a:close/>
                    <a:moveTo>
                      <a:pt x="10" y="10"/>
                    </a:moveTo>
                    <a:cubicBezTo>
                      <a:pt x="151" y="10"/>
                      <a:pt x="151" y="10"/>
                      <a:pt x="151" y="10"/>
                    </a:cubicBezTo>
                    <a:cubicBezTo>
                      <a:pt x="151" y="92"/>
                      <a:pt x="151" y="92"/>
                      <a:pt x="151" y="92"/>
                    </a:cubicBezTo>
                    <a:cubicBezTo>
                      <a:pt x="10" y="92"/>
                      <a:pt x="10" y="92"/>
                      <a:pt x="10" y="92"/>
                    </a:cubicBezTo>
                    <a:lnTo>
                      <a:pt x="10" y="10"/>
                    </a:lnTo>
                    <a:close/>
                  </a:path>
                </a:pathLst>
              </a:custGeom>
              <a:solidFill>
                <a:srgbClr val="ED5408"/>
              </a:solidFill>
              <a:ln>
                <a:noFill/>
              </a:ln>
            </p:spPr>
            <p:txBody>
              <a:bodyPr anchor="ctr">
                <a:scene3d>
                  <a:camera prst="orthographicFront"/>
                  <a:lightRig rig="threePt" dir="t"/>
                </a:scene3d>
                <a:sp3d>
                  <a:contourClr>
                    <a:srgbClr val="FFFFFF"/>
                  </a:contourClr>
                </a:sp3d>
              </a:bodyPr>
              <a:lstStyle/>
              <a:p>
                <a:pPr algn="ctr" eaLnBrk="0" fontAlgn="base" hangingPunct="0">
                  <a:spcBef>
                    <a:spcPct val="0"/>
                  </a:spcBef>
                  <a:spcAft>
                    <a:spcPct val="0"/>
                  </a:spcAft>
                </a:pPr>
                <a:endParaRPr lang="en-US">
                  <a:solidFill>
                    <a:srgbClr val="FFFFFF"/>
                  </a:solidFill>
                  <a:latin typeface="Arial" panose="020B0604020202020204" pitchFamily="34" charset="0"/>
                  <a:ea typeface="+mj-ea"/>
                </a:endParaRPr>
              </a:p>
            </p:txBody>
          </p:sp>
          <p:sp>
            <p:nvSpPr>
              <p:cNvPr id="292" name="Freeform 199">
                <a:extLst>
                  <a:ext uri="{FF2B5EF4-FFF2-40B4-BE49-F238E27FC236}">
                    <a16:creationId xmlns:a16="http://schemas.microsoft.com/office/drawing/2014/main" id="{0223B33B-BB65-48A6-A210-9FF3ACBF9D02}"/>
                  </a:ext>
                </a:extLst>
              </p:cNvPr>
              <p:cNvSpPr/>
              <p:nvPr/>
            </p:nvSpPr>
            <p:spPr bwMode="auto">
              <a:xfrm>
                <a:off x="5722867" y="2009067"/>
                <a:ext cx="440410" cy="29333"/>
              </a:xfrm>
              <a:custGeom>
                <a:avLst/>
                <a:gdLst>
                  <a:gd name="T0" fmla="*/ 191 w 192"/>
                  <a:gd name="T1" fmla="*/ 0 h 13"/>
                  <a:gd name="T2" fmla="*/ 125 w 192"/>
                  <a:gd name="T3" fmla="*/ 0 h 13"/>
                  <a:gd name="T4" fmla="*/ 122 w 192"/>
                  <a:gd name="T5" fmla="*/ 3 h 13"/>
                  <a:gd name="T6" fmla="*/ 69 w 192"/>
                  <a:gd name="T7" fmla="*/ 3 h 13"/>
                  <a:gd name="T8" fmla="*/ 66 w 192"/>
                  <a:gd name="T9" fmla="*/ 0 h 13"/>
                  <a:gd name="T10" fmla="*/ 0 w 192"/>
                  <a:gd name="T11" fmla="*/ 0 h 13"/>
                  <a:gd name="T12" fmla="*/ 0 w 192"/>
                  <a:gd name="T13" fmla="*/ 1 h 13"/>
                  <a:gd name="T14" fmla="*/ 0 w 192"/>
                  <a:gd name="T15" fmla="*/ 4 h 13"/>
                  <a:gd name="T16" fmla="*/ 8 w 192"/>
                  <a:gd name="T17" fmla="*/ 13 h 13"/>
                  <a:gd name="T18" fmla="*/ 183 w 192"/>
                  <a:gd name="T19" fmla="*/ 13 h 13"/>
                  <a:gd name="T20" fmla="*/ 192 w 192"/>
                  <a:gd name="T21" fmla="*/ 4 h 13"/>
                  <a:gd name="T22" fmla="*/ 192 w 192"/>
                  <a:gd name="T23" fmla="*/ 1 h 13"/>
                  <a:gd name="T24" fmla="*/ 191 w 192"/>
                  <a:gd name="T25"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3">
                    <a:moveTo>
                      <a:pt x="191" y="0"/>
                    </a:moveTo>
                    <a:cubicBezTo>
                      <a:pt x="125" y="0"/>
                      <a:pt x="125" y="0"/>
                      <a:pt x="125" y="0"/>
                    </a:cubicBezTo>
                    <a:cubicBezTo>
                      <a:pt x="125" y="2"/>
                      <a:pt x="124" y="3"/>
                      <a:pt x="122" y="3"/>
                    </a:cubicBezTo>
                    <a:cubicBezTo>
                      <a:pt x="69" y="3"/>
                      <a:pt x="69" y="3"/>
                      <a:pt x="69" y="3"/>
                    </a:cubicBezTo>
                    <a:cubicBezTo>
                      <a:pt x="67" y="3"/>
                      <a:pt x="66" y="2"/>
                      <a:pt x="66" y="0"/>
                    </a:cubicBezTo>
                    <a:cubicBezTo>
                      <a:pt x="0" y="0"/>
                      <a:pt x="0" y="0"/>
                      <a:pt x="0" y="0"/>
                    </a:cubicBezTo>
                    <a:cubicBezTo>
                      <a:pt x="0" y="1"/>
                      <a:pt x="0" y="1"/>
                      <a:pt x="0" y="1"/>
                    </a:cubicBezTo>
                    <a:cubicBezTo>
                      <a:pt x="0" y="4"/>
                      <a:pt x="0" y="4"/>
                      <a:pt x="0" y="4"/>
                    </a:cubicBezTo>
                    <a:cubicBezTo>
                      <a:pt x="0" y="9"/>
                      <a:pt x="3" y="13"/>
                      <a:pt x="8" y="13"/>
                    </a:cubicBezTo>
                    <a:cubicBezTo>
                      <a:pt x="183" y="13"/>
                      <a:pt x="183" y="13"/>
                      <a:pt x="183" y="13"/>
                    </a:cubicBezTo>
                    <a:cubicBezTo>
                      <a:pt x="188" y="13"/>
                      <a:pt x="192" y="9"/>
                      <a:pt x="192" y="4"/>
                    </a:cubicBezTo>
                    <a:cubicBezTo>
                      <a:pt x="192" y="1"/>
                      <a:pt x="192" y="1"/>
                      <a:pt x="192" y="1"/>
                    </a:cubicBezTo>
                    <a:cubicBezTo>
                      <a:pt x="192" y="1"/>
                      <a:pt x="191" y="1"/>
                      <a:pt x="191" y="0"/>
                    </a:cubicBezTo>
                    <a:close/>
                  </a:path>
                </a:pathLst>
              </a:custGeom>
              <a:solidFill>
                <a:srgbClr val="ED5408"/>
              </a:solidFill>
              <a:ln>
                <a:noFill/>
              </a:ln>
            </p:spPr>
            <p:txBody>
              <a:bodyPr anchor="ctr">
                <a:scene3d>
                  <a:camera prst="orthographicFront"/>
                  <a:lightRig rig="threePt" dir="t"/>
                </a:scene3d>
                <a:sp3d>
                  <a:contourClr>
                    <a:srgbClr val="FFFFFF"/>
                  </a:contourClr>
                </a:sp3d>
              </a:bodyPr>
              <a:lstStyle/>
              <a:p>
                <a:pPr algn="ctr" eaLnBrk="0" fontAlgn="base" hangingPunct="0">
                  <a:spcBef>
                    <a:spcPct val="0"/>
                  </a:spcBef>
                  <a:spcAft>
                    <a:spcPct val="0"/>
                  </a:spcAft>
                </a:pPr>
                <a:endParaRPr lang="en-US">
                  <a:latin typeface="Arial" panose="020B0604020202020204" pitchFamily="34" charset="0"/>
                  <a:ea typeface="+mj-ea"/>
                </a:endParaRPr>
              </a:p>
            </p:txBody>
          </p:sp>
          <p:sp>
            <p:nvSpPr>
              <p:cNvPr id="293" name="Freeform 200">
                <a:extLst>
                  <a:ext uri="{FF2B5EF4-FFF2-40B4-BE49-F238E27FC236}">
                    <a16:creationId xmlns:a16="http://schemas.microsoft.com/office/drawing/2014/main" id="{3E6745C5-2191-406C-95FB-B3180C7924B1}"/>
                  </a:ext>
                </a:extLst>
              </p:cNvPr>
              <p:cNvSpPr/>
              <p:nvPr/>
            </p:nvSpPr>
            <p:spPr bwMode="auto">
              <a:xfrm>
                <a:off x="5954601" y="1827424"/>
                <a:ext cx="39198" cy="11282"/>
              </a:xfrm>
              <a:custGeom>
                <a:avLst/>
                <a:gdLst>
                  <a:gd name="T0" fmla="*/ 34 w 34"/>
                  <a:gd name="T1" fmla="*/ 0 h 10"/>
                  <a:gd name="T2" fmla="*/ 16 w 34"/>
                  <a:gd name="T3" fmla="*/ 10 h 10"/>
                  <a:gd name="T4" fmla="*/ 0 w 34"/>
                  <a:gd name="T5" fmla="*/ 0 h 10"/>
                  <a:gd name="T6" fmla="*/ 34 w 34"/>
                  <a:gd name="T7" fmla="*/ 0 h 10"/>
                </a:gdLst>
                <a:ahLst/>
                <a:cxnLst>
                  <a:cxn ang="0">
                    <a:pos x="T0" y="T1"/>
                  </a:cxn>
                  <a:cxn ang="0">
                    <a:pos x="T2" y="T3"/>
                  </a:cxn>
                  <a:cxn ang="0">
                    <a:pos x="T4" y="T5"/>
                  </a:cxn>
                  <a:cxn ang="0">
                    <a:pos x="T6" y="T7"/>
                  </a:cxn>
                </a:cxnLst>
                <a:rect l="0" t="0" r="r" b="b"/>
                <a:pathLst>
                  <a:path w="34" h="10">
                    <a:moveTo>
                      <a:pt x="34" y="0"/>
                    </a:moveTo>
                    <a:lnTo>
                      <a:pt x="16" y="10"/>
                    </a:lnTo>
                    <a:lnTo>
                      <a:pt x="0" y="0"/>
                    </a:lnTo>
                    <a:lnTo>
                      <a:pt x="34" y="0"/>
                    </a:lnTo>
                    <a:close/>
                  </a:path>
                </a:pathLst>
              </a:custGeom>
              <a:solidFill>
                <a:srgbClr val="ED5408"/>
              </a:solidFill>
              <a:ln>
                <a:noFill/>
              </a:ln>
            </p:spPr>
            <p:txBody>
              <a:bodyPr anchor="ctr">
                <a:scene3d>
                  <a:camera prst="orthographicFront"/>
                  <a:lightRig rig="threePt" dir="t"/>
                </a:scene3d>
                <a:sp3d>
                  <a:contourClr>
                    <a:srgbClr val="FFFFFF"/>
                  </a:contourClr>
                </a:sp3d>
              </a:bodyPr>
              <a:lstStyle/>
              <a:p>
                <a:pPr algn="ctr" eaLnBrk="0" fontAlgn="base" hangingPunct="0">
                  <a:spcBef>
                    <a:spcPct val="0"/>
                  </a:spcBef>
                  <a:spcAft>
                    <a:spcPct val="0"/>
                  </a:spcAft>
                </a:pPr>
                <a:endParaRPr lang="en-US">
                  <a:solidFill>
                    <a:srgbClr val="FFFFFF"/>
                  </a:solidFill>
                  <a:latin typeface="Arial" panose="020B0604020202020204" pitchFamily="34" charset="0"/>
                  <a:ea typeface="+mj-ea"/>
                </a:endParaRPr>
              </a:p>
            </p:txBody>
          </p:sp>
          <p:sp>
            <p:nvSpPr>
              <p:cNvPr id="294" name="Freeform 201">
                <a:extLst>
                  <a:ext uri="{FF2B5EF4-FFF2-40B4-BE49-F238E27FC236}">
                    <a16:creationId xmlns:a16="http://schemas.microsoft.com/office/drawing/2014/main" id="{36563540-2E75-4E0A-86DA-53C45813D3A8}"/>
                  </a:ext>
                </a:extLst>
              </p:cNvPr>
              <p:cNvSpPr/>
              <p:nvPr/>
            </p:nvSpPr>
            <p:spPr bwMode="auto">
              <a:xfrm>
                <a:off x="5890037" y="1827424"/>
                <a:ext cx="41505" cy="11282"/>
              </a:xfrm>
              <a:custGeom>
                <a:avLst/>
                <a:gdLst>
                  <a:gd name="T0" fmla="*/ 36 w 36"/>
                  <a:gd name="T1" fmla="*/ 0 h 10"/>
                  <a:gd name="T2" fmla="*/ 20 w 36"/>
                  <a:gd name="T3" fmla="*/ 10 h 10"/>
                  <a:gd name="T4" fmla="*/ 0 w 36"/>
                  <a:gd name="T5" fmla="*/ 0 h 10"/>
                  <a:gd name="T6" fmla="*/ 36 w 36"/>
                  <a:gd name="T7" fmla="*/ 0 h 10"/>
                </a:gdLst>
                <a:ahLst/>
                <a:cxnLst>
                  <a:cxn ang="0">
                    <a:pos x="T0" y="T1"/>
                  </a:cxn>
                  <a:cxn ang="0">
                    <a:pos x="T2" y="T3"/>
                  </a:cxn>
                  <a:cxn ang="0">
                    <a:pos x="T4" y="T5"/>
                  </a:cxn>
                  <a:cxn ang="0">
                    <a:pos x="T6" y="T7"/>
                  </a:cxn>
                </a:cxnLst>
                <a:rect l="0" t="0" r="r" b="b"/>
                <a:pathLst>
                  <a:path w="36" h="10">
                    <a:moveTo>
                      <a:pt x="36" y="0"/>
                    </a:moveTo>
                    <a:lnTo>
                      <a:pt x="20" y="10"/>
                    </a:lnTo>
                    <a:lnTo>
                      <a:pt x="0" y="0"/>
                    </a:lnTo>
                    <a:lnTo>
                      <a:pt x="36" y="0"/>
                    </a:lnTo>
                    <a:close/>
                  </a:path>
                </a:pathLst>
              </a:custGeom>
              <a:solidFill>
                <a:srgbClr val="ED5408"/>
              </a:solidFill>
              <a:ln>
                <a:noFill/>
              </a:ln>
            </p:spPr>
            <p:txBody>
              <a:bodyPr anchor="ctr">
                <a:scene3d>
                  <a:camera prst="orthographicFront"/>
                  <a:lightRig rig="threePt" dir="t"/>
                </a:scene3d>
                <a:sp3d>
                  <a:contourClr>
                    <a:srgbClr val="FFFFFF"/>
                  </a:contourClr>
                </a:sp3d>
              </a:bodyPr>
              <a:lstStyle/>
              <a:p>
                <a:pPr algn="ctr" eaLnBrk="0" fontAlgn="base" hangingPunct="0">
                  <a:spcBef>
                    <a:spcPct val="0"/>
                  </a:spcBef>
                  <a:spcAft>
                    <a:spcPct val="0"/>
                  </a:spcAft>
                </a:pPr>
                <a:endParaRPr lang="en-US">
                  <a:solidFill>
                    <a:srgbClr val="FFFFFF"/>
                  </a:solidFill>
                  <a:latin typeface="Arial" panose="020B0604020202020204" pitchFamily="34" charset="0"/>
                  <a:ea typeface="+mj-ea"/>
                </a:endParaRPr>
              </a:p>
            </p:txBody>
          </p:sp>
          <p:sp>
            <p:nvSpPr>
              <p:cNvPr id="295" name="Freeform 202">
                <a:extLst>
                  <a:ext uri="{FF2B5EF4-FFF2-40B4-BE49-F238E27FC236}">
                    <a16:creationId xmlns:a16="http://schemas.microsoft.com/office/drawing/2014/main" id="{E120E150-8AF5-44F4-AC1D-F717F927D45B}"/>
                  </a:ext>
                </a:extLst>
              </p:cNvPr>
              <p:cNvSpPr/>
              <p:nvPr/>
            </p:nvSpPr>
            <p:spPr bwMode="auto">
              <a:xfrm>
                <a:off x="5920013" y="1827424"/>
                <a:ext cx="46117" cy="27077"/>
              </a:xfrm>
              <a:custGeom>
                <a:avLst/>
                <a:gdLst>
                  <a:gd name="T0" fmla="*/ 20 w 40"/>
                  <a:gd name="T1" fmla="*/ 0 h 24"/>
                  <a:gd name="T2" fmla="*/ 40 w 40"/>
                  <a:gd name="T3" fmla="*/ 14 h 24"/>
                  <a:gd name="T4" fmla="*/ 20 w 40"/>
                  <a:gd name="T5" fmla="*/ 24 h 24"/>
                  <a:gd name="T6" fmla="*/ 0 w 40"/>
                  <a:gd name="T7" fmla="*/ 14 h 24"/>
                  <a:gd name="T8" fmla="*/ 20 w 40"/>
                  <a:gd name="T9" fmla="*/ 0 h 24"/>
                </a:gdLst>
                <a:ahLst/>
                <a:cxnLst>
                  <a:cxn ang="0">
                    <a:pos x="T0" y="T1"/>
                  </a:cxn>
                  <a:cxn ang="0">
                    <a:pos x="T2" y="T3"/>
                  </a:cxn>
                  <a:cxn ang="0">
                    <a:pos x="T4" y="T5"/>
                  </a:cxn>
                  <a:cxn ang="0">
                    <a:pos x="T6" y="T7"/>
                  </a:cxn>
                  <a:cxn ang="0">
                    <a:pos x="T8" y="T9"/>
                  </a:cxn>
                </a:cxnLst>
                <a:rect l="0" t="0" r="r" b="b"/>
                <a:pathLst>
                  <a:path w="40" h="24">
                    <a:moveTo>
                      <a:pt x="20" y="0"/>
                    </a:moveTo>
                    <a:lnTo>
                      <a:pt x="40" y="14"/>
                    </a:lnTo>
                    <a:lnTo>
                      <a:pt x="20" y="24"/>
                    </a:lnTo>
                    <a:lnTo>
                      <a:pt x="0" y="14"/>
                    </a:lnTo>
                    <a:lnTo>
                      <a:pt x="20" y="0"/>
                    </a:lnTo>
                    <a:close/>
                  </a:path>
                </a:pathLst>
              </a:custGeom>
              <a:solidFill>
                <a:srgbClr val="ED5408"/>
              </a:solidFill>
              <a:ln>
                <a:noFill/>
              </a:ln>
            </p:spPr>
            <p:txBody>
              <a:bodyPr anchor="ctr">
                <a:scene3d>
                  <a:camera prst="orthographicFront"/>
                  <a:lightRig rig="threePt" dir="t"/>
                </a:scene3d>
                <a:sp3d>
                  <a:contourClr>
                    <a:srgbClr val="FFFFFF"/>
                  </a:contourClr>
                </a:sp3d>
              </a:bodyPr>
              <a:lstStyle/>
              <a:p>
                <a:pPr algn="ctr" eaLnBrk="0" fontAlgn="base" hangingPunct="0">
                  <a:spcBef>
                    <a:spcPct val="0"/>
                  </a:spcBef>
                  <a:spcAft>
                    <a:spcPct val="0"/>
                  </a:spcAft>
                </a:pPr>
                <a:endParaRPr lang="en-US">
                  <a:solidFill>
                    <a:srgbClr val="FFFFFF"/>
                  </a:solidFill>
                  <a:latin typeface="Arial" panose="020B0604020202020204" pitchFamily="34" charset="0"/>
                  <a:ea typeface="+mj-ea"/>
                </a:endParaRPr>
              </a:p>
            </p:txBody>
          </p:sp>
          <p:sp>
            <p:nvSpPr>
              <p:cNvPr id="296" name="Freeform 203">
                <a:extLst>
                  <a:ext uri="{FF2B5EF4-FFF2-40B4-BE49-F238E27FC236}">
                    <a16:creationId xmlns:a16="http://schemas.microsoft.com/office/drawing/2014/main" id="{5F8F1B49-5898-41ED-BCD6-47A7F99D448D}"/>
                  </a:ext>
                </a:extLst>
              </p:cNvPr>
              <p:cNvSpPr/>
              <p:nvPr/>
            </p:nvSpPr>
            <p:spPr bwMode="auto">
              <a:xfrm>
                <a:off x="5956906" y="1847731"/>
                <a:ext cx="27669" cy="6769"/>
              </a:xfrm>
              <a:custGeom>
                <a:avLst/>
                <a:gdLst>
                  <a:gd name="T0" fmla="*/ 0 w 24"/>
                  <a:gd name="T1" fmla="*/ 6 h 6"/>
                  <a:gd name="T2" fmla="*/ 14 w 24"/>
                  <a:gd name="T3" fmla="*/ 0 h 6"/>
                  <a:gd name="T4" fmla="*/ 24 w 24"/>
                  <a:gd name="T5" fmla="*/ 6 h 6"/>
                  <a:gd name="T6" fmla="*/ 0 w 24"/>
                  <a:gd name="T7" fmla="*/ 6 h 6"/>
                </a:gdLst>
                <a:ahLst/>
                <a:cxnLst>
                  <a:cxn ang="0">
                    <a:pos x="T0" y="T1"/>
                  </a:cxn>
                  <a:cxn ang="0">
                    <a:pos x="T2" y="T3"/>
                  </a:cxn>
                  <a:cxn ang="0">
                    <a:pos x="T4" y="T5"/>
                  </a:cxn>
                  <a:cxn ang="0">
                    <a:pos x="T6" y="T7"/>
                  </a:cxn>
                </a:cxnLst>
                <a:rect l="0" t="0" r="r" b="b"/>
                <a:pathLst>
                  <a:path w="24" h="6">
                    <a:moveTo>
                      <a:pt x="0" y="6"/>
                    </a:moveTo>
                    <a:lnTo>
                      <a:pt x="14" y="0"/>
                    </a:lnTo>
                    <a:lnTo>
                      <a:pt x="24" y="6"/>
                    </a:lnTo>
                    <a:lnTo>
                      <a:pt x="0" y="6"/>
                    </a:lnTo>
                    <a:close/>
                  </a:path>
                </a:pathLst>
              </a:custGeom>
              <a:solidFill>
                <a:srgbClr val="ED5408"/>
              </a:solidFill>
              <a:ln>
                <a:noFill/>
              </a:ln>
            </p:spPr>
            <p:txBody>
              <a:bodyPr anchor="ctr">
                <a:scene3d>
                  <a:camera prst="orthographicFront"/>
                  <a:lightRig rig="threePt" dir="t"/>
                </a:scene3d>
                <a:sp3d>
                  <a:contourClr>
                    <a:srgbClr val="FFFFFF"/>
                  </a:contourClr>
                </a:sp3d>
              </a:bodyPr>
              <a:lstStyle/>
              <a:p>
                <a:pPr algn="ctr" eaLnBrk="0" fontAlgn="base" hangingPunct="0">
                  <a:spcBef>
                    <a:spcPct val="0"/>
                  </a:spcBef>
                  <a:spcAft>
                    <a:spcPct val="0"/>
                  </a:spcAft>
                </a:pPr>
                <a:endParaRPr lang="en-US">
                  <a:solidFill>
                    <a:srgbClr val="FFFFFF"/>
                  </a:solidFill>
                  <a:latin typeface="Arial" panose="020B0604020202020204" pitchFamily="34" charset="0"/>
                  <a:ea typeface="+mj-ea"/>
                </a:endParaRPr>
              </a:p>
            </p:txBody>
          </p:sp>
          <p:sp>
            <p:nvSpPr>
              <p:cNvPr id="297" name="Freeform 204">
                <a:extLst>
                  <a:ext uri="{FF2B5EF4-FFF2-40B4-BE49-F238E27FC236}">
                    <a16:creationId xmlns:a16="http://schemas.microsoft.com/office/drawing/2014/main" id="{3A00D850-F2A7-483E-B327-752D64460000}"/>
                  </a:ext>
                </a:extLst>
              </p:cNvPr>
              <p:cNvSpPr/>
              <p:nvPr/>
            </p:nvSpPr>
            <p:spPr bwMode="auto">
              <a:xfrm>
                <a:off x="5901566" y="1847731"/>
                <a:ext cx="27669" cy="6769"/>
              </a:xfrm>
              <a:custGeom>
                <a:avLst/>
                <a:gdLst>
                  <a:gd name="T0" fmla="*/ 24 w 24"/>
                  <a:gd name="T1" fmla="*/ 6 h 6"/>
                  <a:gd name="T2" fmla="*/ 0 w 24"/>
                  <a:gd name="T3" fmla="*/ 6 h 6"/>
                  <a:gd name="T4" fmla="*/ 10 w 24"/>
                  <a:gd name="T5" fmla="*/ 0 h 6"/>
                  <a:gd name="T6" fmla="*/ 24 w 24"/>
                  <a:gd name="T7" fmla="*/ 6 h 6"/>
                </a:gdLst>
                <a:ahLst/>
                <a:cxnLst>
                  <a:cxn ang="0">
                    <a:pos x="T0" y="T1"/>
                  </a:cxn>
                  <a:cxn ang="0">
                    <a:pos x="T2" y="T3"/>
                  </a:cxn>
                  <a:cxn ang="0">
                    <a:pos x="T4" y="T5"/>
                  </a:cxn>
                  <a:cxn ang="0">
                    <a:pos x="T6" y="T7"/>
                  </a:cxn>
                </a:cxnLst>
                <a:rect l="0" t="0" r="r" b="b"/>
                <a:pathLst>
                  <a:path w="24" h="6">
                    <a:moveTo>
                      <a:pt x="24" y="6"/>
                    </a:moveTo>
                    <a:lnTo>
                      <a:pt x="0" y="6"/>
                    </a:lnTo>
                    <a:lnTo>
                      <a:pt x="10" y="0"/>
                    </a:lnTo>
                    <a:lnTo>
                      <a:pt x="24" y="6"/>
                    </a:lnTo>
                    <a:close/>
                  </a:path>
                </a:pathLst>
              </a:custGeom>
              <a:solidFill>
                <a:srgbClr val="ED5408"/>
              </a:solidFill>
              <a:ln>
                <a:noFill/>
              </a:ln>
            </p:spPr>
            <p:txBody>
              <a:bodyPr anchor="ctr">
                <a:scene3d>
                  <a:camera prst="orthographicFront"/>
                  <a:lightRig rig="threePt" dir="t"/>
                </a:scene3d>
                <a:sp3d>
                  <a:contourClr>
                    <a:srgbClr val="FFFFFF"/>
                  </a:contourClr>
                </a:sp3d>
              </a:bodyPr>
              <a:lstStyle/>
              <a:p>
                <a:pPr algn="ctr" eaLnBrk="0" fontAlgn="base" hangingPunct="0">
                  <a:spcBef>
                    <a:spcPct val="0"/>
                  </a:spcBef>
                  <a:spcAft>
                    <a:spcPct val="0"/>
                  </a:spcAft>
                </a:pPr>
                <a:endParaRPr lang="en-US">
                  <a:solidFill>
                    <a:srgbClr val="FFFFFF"/>
                  </a:solidFill>
                  <a:latin typeface="Arial" panose="020B0604020202020204" pitchFamily="34" charset="0"/>
                  <a:ea typeface="+mj-ea"/>
                </a:endParaRPr>
              </a:p>
            </p:txBody>
          </p:sp>
          <p:sp>
            <p:nvSpPr>
              <p:cNvPr id="298" name="Freeform 206">
                <a:extLst>
                  <a:ext uri="{FF2B5EF4-FFF2-40B4-BE49-F238E27FC236}">
                    <a16:creationId xmlns:a16="http://schemas.microsoft.com/office/drawing/2014/main" id="{AB32F100-2D91-4687-8640-80A38A4D9E10}"/>
                  </a:ext>
                </a:extLst>
              </p:cNvPr>
              <p:cNvSpPr/>
              <p:nvPr/>
            </p:nvSpPr>
            <p:spPr bwMode="auto">
              <a:xfrm>
                <a:off x="5979965" y="1829680"/>
                <a:ext cx="54187" cy="24821"/>
              </a:xfrm>
              <a:custGeom>
                <a:avLst/>
                <a:gdLst>
                  <a:gd name="T0" fmla="*/ 18 w 47"/>
                  <a:gd name="T1" fmla="*/ 22 h 22"/>
                  <a:gd name="T2" fmla="*/ 18 w 47"/>
                  <a:gd name="T3" fmla="*/ 22 h 22"/>
                  <a:gd name="T4" fmla="*/ 16 w 47"/>
                  <a:gd name="T5" fmla="*/ 22 h 22"/>
                  <a:gd name="T6" fmla="*/ 0 w 47"/>
                  <a:gd name="T7" fmla="*/ 12 h 22"/>
                  <a:gd name="T8" fmla="*/ 24 w 47"/>
                  <a:gd name="T9" fmla="*/ 0 h 22"/>
                  <a:gd name="T10" fmla="*/ 47 w 47"/>
                  <a:gd name="T11" fmla="*/ 22 h 22"/>
                  <a:gd name="T12" fmla="*/ 18 w 47"/>
                  <a:gd name="T13" fmla="*/ 22 h 22"/>
                </a:gdLst>
                <a:ahLst/>
                <a:cxnLst>
                  <a:cxn ang="0">
                    <a:pos x="T0" y="T1"/>
                  </a:cxn>
                  <a:cxn ang="0">
                    <a:pos x="T2" y="T3"/>
                  </a:cxn>
                  <a:cxn ang="0">
                    <a:pos x="T4" y="T5"/>
                  </a:cxn>
                  <a:cxn ang="0">
                    <a:pos x="T6" y="T7"/>
                  </a:cxn>
                  <a:cxn ang="0">
                    <a:pos x="T8" y="T9"/>
                  </a:cxn>
                  <a:cxn ang="0">
                    <a:pos x="T10" y="T11"/>
                  </a:cxn>
                  <a:cxn ang="0">
                    <a:pos x="T12" y="T13"/>
                  </a:cxn>
                </a:cxnLst>
                <a:rect l="0" t="0" r="r" b="b"/>
                <a:pathLst>
                  <a:path w="47" h="22">
                    <a:moveTo>
                      <a:pt x="18" y="22"/>
                    </a:moveTo>
                    <a:lnTo>
                      <a:pt x="18" y="22"/>
                    </a:lnTo>
                    <a:lnTo>
                      <a:pt x="16" y="22"/>
                    </a:lnTo>
                    <a:lnTo>
                      <a:pt x="0" y="12"/>
                    </a:lnTo>
                    <a:lnTo>
                      <a:pt x="24" y="0"/>
                    </a:lnTo>
                    <a:lnTo>
                      <a:pt x="47" y="22"/>
                    </a:lnTo>
                    <a:lnTo>
                      <a:pt x="18" y="22"/>
                    </a:lnTo>
                    <a:close/>
                  </a:path>
                </a:pathLst>
              </a:custGeom>
              <a:solidFill>
                <a:srgbClr val="ED5408"/>
              </a:solidFill>
              <a:ln>
                <a:noFill/>
              </a:ln>
            </p:spPr>
            <p:txBody>
              <a:bodyPr anchor="ctr">
                <a:scene3d>
                  <a:camera prst="orthographicFront"/>
                  <a:lightRig rig="threePt" dir="t"/>
                </a:scene3d>
                <a:sp3d>
                  <a:contourClr>
                    <a:srgbClr val="FFFFFF"/>
                  </a:contourClr>
                </a:sp3d>
              </a:bodyPr>
              <a:lstStyle/>
              <a:p>
                <a:pPr algn="ctr" eaLnBrk="0" fontAlgn="base" hangingPunct="0">
                  <a:spcBef>
                    <a:spcPct val="0"/>
                  </a:spcBef>
                  <a:spcAft>
                    <a:spcPct val="0"/>
                  </a:spcAft>
                </a:pPr>
                <a:endParaRPr lang="en-US">
                  <a:solidFill>
                    <a:srgbClr val="FFFFFF"/>
                  </a:solidFill>
                  <a:latin typeface="Arial" panose="020B0604020202020204" pitchFamily="34" charset="0"/>
                  <a:ea typeface="+mj-ea"/>
                </a:endParaRPr>
              </a:p>
            </p:txBody>
          </p:sp>
          <p:sp>
            <p:nvSpPr>
              <p:cNvPr id="299" name="Freeform 207">
                <a:extLst>
                  <a:ext uri="{FF2B5EF4-FFF2-40B4-BE49-F238E27FC236}">
                    <a16:creationId xmlns:a16="http://schemas.microsoft.com/office/drawing/2014/main" id="{521D3A52-43E1-4DCD-BC55-92A09E29E912}"/>
                  </a:ext>
                </a:extLst>
              </p:cNvPr>
              <p:cNvSpPr/>
              <p:nvPr/>
            </p:nvSpPr>
            <p:spPr bwMode="auto">
              <a:xfrm>
                <a:off x="5849686" y="1827424"/>
                <a:ext cx="56493" cy="27077"/>
              </a:xfrm>
              <a:custGeom>
                <a:avLst/>
                <a:gdLst>
                  <a:gd name="T0" fmla="*/ 49 w 49"/>
                  <a:gd name="T1" fmla="*/ 14 h 24"/>
                  <a:gd name="T2" fmla="*/ 33 w 49"/>
                  <a:gd name="T3" fmla="*/ 24 h 24"/>
                  <a:gd name="T4" fmla="*/ 29 w 49"/>
                  <a:gd name="T5" fmla="*/ 24 h 24"/>
                  <a:gd name="T6" fmla="*/ 29 w 49"/>
                  <a:gd name="T7" fmla="*/ 24 h 24"/>
                  <a:gd name="T8" fmla="*/ 0 w 49"/>
                  <a:gd name="T9" fmla="*/ 24 h 24"/>
                  <a:gd name="T10" fmla="*/ 23 w 49"/>
                  <a:gd name="T11" fmla="*/ 0 h 24"/>
                  <a:gd name="T12" fmla="*/ 49 w 49"/>
                  <a:gd name="T13" fmla="*/ 14 h 24"/>
                </a:gdLst>
                <a:ahLst/>
                <a:cxnLst>
                  <a:cxn ang="0">
                    <a:pos x="T0" y="T1"/>
                  </a:cxn>
                  <a:cxn ang="0">
                    <a:pos x="T2" y="T3"/>
                  </a:cxn>
                  <a:cxn ang="0">
                    <a:pos x="T4" y="T5"/>
                  </a:cxn>
                  <a:cxn ang="0">
                    <a:pos x="T6" y="T7"/>
                  </a:cxn>
                  <a:cxn ang="0">
                    <a:pos x="T8" y="T9"/>
                  </a:cxn>
                  <a:cxn ang="0">
                    <a:pos x="T10" y="T11"/>
                  </a:cxn>
                  <a:cxn ang="0">
                    <a:pos x="T12" y="T13"/>
                  </a:cxn>
                </a:cxnLst>
                <a:rect l="0" t="0" r="r" b="b"/>
                <a:pathLst>
                  <a:path w="49" h="24">
                    <a:moveTo>
                      <a:pt x="49" y="14"/>
                    </a:moveTo>
                    <a:lnTo>
                      <a:pt x="33" y="24"/>
                    </a:lnTo>
                    <a:lnTo>
                      <a:pt x="29" y="24"/>
                    </a:lnTo>
                    <a:lnTo>
                      <a:pt x="29" y="24"/>
                    </a:lnTo>
                    <a:lnTo>
                      <a:pt x="0" y="24"/>
                    </a:lnTo>
                    <a:lnTo>
                      <a:pt x="23" y="0"/>
                    </a:lnTo>
                    <a:lnTo>
                      <a:pt x="49" y="14"/>
                    </a:lnTo>
                    <a:close/>
                  </a:path>
                </a:pathLst>
              </a:custGeom>
              <a:solidFill>
                <a:srgbClr val="ED5408"/>
              </a:solidFill>
              <a:ln>
                <a:noFill/>
              </a:ln>
            </p:spPr>
            <p:txBody>
              <a:bodyPr anchor="ctr">
                <a:scene3d>
                  <a:camera prst="orthographicFront"/>
                  <a:lightRig rig="threePt" dir="t"/>
                </a:scene3d>
                <a:sp3d>
                  <a:contourClr>
                    <a:srgbClr val="FFFFFF"/>
                  </a:contourClr>
                </a:sp3d>
              </a:bodyPr>
              <a:lstStyle/>
              <a:p>
                <a:pPr algn="ctr" eaLnBrk="0" fontAlgn="base" hangingPunct="0">
                  <a:spcBef>
                    <a:spcPct val="0"/>
                  </a:spcBef>
                  <a:spcAft>
                    <a:spcPct val="0"/>
                  </a:spcAft>
                </a:pPr>
                <a:endParaRPr lang="en-US">
                  <a:solidFill>
                    <a:srgbClr val="FFFFFF"/>
                  </a:solidFill>
                  <a:latin typeface="Arial" panose="020B0604020202020204" pitchFamily="34" charset="0"/>
                  <a:ea typeface="+mj-ea"/>
                </a:endParaRPr>
              </a:p>
            </p:txBody>
          </p:sp>
          <p:sp>
            <p:nvSpPr>
              <p:cNvPr id="300" name="Freeform 208">
                <a:extLst>
                  <a:ext uri="{FF2B5EF4-FFF2-40B4-BE49-F238E27FC236}">
                    <a16:creationId xmlns:a16="http://schemas.microsoft.com/office/drawing/2014/main" id="{1F6557D6-6150-41C0-84DD-761C634F53D8}"/>
                  </a:ext>
                </a:extLst>
              </p:cNvPr>
              <p:cNvSpPr/>
              <p:nvPr/>
            </p:nvSpPr>
            <p:spPr bwMode="auto">
              <a:xfrm>
                <a:off x="5894649" y="1861270"/>
                <a:ext cx="94538" cy="89129"/>
              </a:xfrm>
              <a:custGeom>
                <a:avLst/>
                <a:gdLst>
                  <a:gd name="T0" fmla="*/ 82 w 82"/>
                  <a:gd name="T1" fmla="*/ 0 h 79"/>
                  <a:gd name="T2" fmla="*/ 42 w 82"/>
                  <a:gd name="T3" fmla="*/ 79 h 79"/>
                  <a:gd name="T4" fmla="*/ 0 w 82"/>
                  <a:gd name="T5" fmla="*/ 0 h 79"/>
                  <a:gd name="T6" fmla="*/ 82 w 82"/>
                  <a:gd name="T7" fmla="*/ 0 h 79"/>
                </a:gdLst>
                <a:ahLst/>
                <a:cxnLst>
                  <a:cxn ang="0">
                    <a:pos x="T0" y="T1"/>
                  </a:cxn>
                  <a:cxn ang="0">
                    <a:pos x="T2" y="T3"/>
                  </a:cxn>
                  <a:cxn ang="0">
                    <a:pos x="T4" y="T5"/>
                  </a:cxn>
                  <a:cxn ang="0">
                    <a:pos x="T6" y="T7"/>
                  </a:cxn>
                </a:cxnLst>
                <a:rect l="0" t="0" r="r" b="b"/>
                <a:pathLst>
                  <a:path w="82" h="79">
                    <a:moveTo>
                      <a:pt x="82" y="0"/>
                    </a:moveTo>
                    <a:lnTo>
                      <a:pt x="42" y="79"/>
                    </a:lnTo>
                    <a:lnTo>
                      <a:pt x="0" y="0"/>
                    </a:lnTo>
                    <a:lnTo>
                      <a:pt x="82" y="0"/>
                    </a:lnTo>
                    <a:close/>
                  </a:path>
                </a:pathLst>
              </a:custGeom>
              <a:solidFill>
                <a:srgbClr val="ED5408"/>
              </a:solidFill>
              <a:ln>
                <a:noFill/>
              </a:ln>
            </p:spPr>
            <p:txBody>
              <a:bodyPr anchor="ctr">
                <a:scene3d>
                  <a:camera prst="orthographicFront"/>
                  <a:lightRig rig="threePt" dir="t"/>
                </a:scene3d>
                <a:sp3d>
                  <a:contourClr>
                    <a:srgbClr val="FFFFFF"/>
                  </a:contourClr>
                </a:sp3d>
              </a:bodyPr>
              <a:lstStyle/>
              <a:p>
                <a:pPr algn="ctr" eaLnBrk="0" fontAlgn="base" hangingPunct="0">
                  <a:spcBef>
                    <a:spcPct val="0"/>
                  </a:spcBef>
                  <a:spcAft>
                    <a:spcPct val="0"/>
                  </a:spcAft>
                </a:pPr>
                <a:endParaRPr lang="en-US">
                  <a:solidFill>
                    <a:srgbClr val="FFFFFF"/>
                  </a:solidFill>
                  <a:latin typeface="Arial" panose="020B0604020202020204" pitchFamily="34" charset="0"/>
                  <a:ea typeface="+mj-ea"/>
                </a:endParaRPr>
              </a:p>
            </p:txBody>
          </p:sp>
          <p:sp>
            <p:nvSpPr>
              <p:cNvPr id="301" name="Freeform 209">
                <a:extLst>
                  <a:ext uri="{FF2B5EF4-FFF2-40B4-BE49-F238E27FC236}">
                    <a16:creationId xmlns:a16="http://schemas.microsoft.com/office/drawing/2014/main" id="{37ABD72C-81FF-4D4F-B892-2B4292E0896A}"/>
                  </a:ext>
                </a:extLst>
              </p:cNvPr>
              <p:cNvSpPr/>
              <p:nvPr/>
            </p:nvSpPr>
            <p:spPr bwMode="auto">
              <a:xfrm>
                <a:off x="5956906" y="1861270"/>
                <a:ext cx="79550" cy="75591"/>
              </a:xfrm>
              <a:custGeom>
                <a:avLst/>
                <a:gdLst>
                  <a:gd name="T0" fmla="*/ 36 w 69"/>
                  <a:gd name="T1" fmla="*/ 0 h 67"/>
                  <a:gd name="T2" fmla="*/ 69 w 69"/>
                  <a:gd name="T3" fmla="*/ 0 h 67"/>
                  <a:gd name="T4" fmla="*/ 0 w 69"/>
                  <a:gd name="T5" fmla="*/ 67 h 67"/>
                  <a:gd name="T6" fmla="*/ 36 w 69"/>
                  <a:gd name="T7" fmla="*/ 0 h 67"/>
                </a:gdLst>
                <a:ahLst/>
                <a:cxnLst>
                  <a:cxn ang="0">
                    <a:pos x="T0" y="T1"/>
                  </a:cxn>
                  <a:cxn ang="0">
                    <a:pos x="T2" y="T3"/>
                  </a:cxn>
                  <a:cxn ang="0">
                    <a:pos x="T4" y="T5"/>
                  </a:cxn>
                  <a:cxn ang="0">
                    <a:pos x="T6" y="T7"/>
                  </a:cxn>
                </a:cxnLst>
                <a:rect l="0" t="0" r="r" b="b"/>
                <a:pathLst>
                  <a:path w="69" h="67">
                    <a:moveTo>
                      <a:pt x="36" y="0"/>
                    </a:moveTo>
                    <a:lnTo>
                      <a:pt x="69" y="0"/>
                    </a:lnTo>
                    <a:lnTo>
                      <a:pt x="0" y="67"/>
                    </a:lnTo>
                    <a:lnTo>
                      <a:pt x="36" y="0"/>
                    </a:lnTo>
                    <a:close/>
                  </a:path>
                </a:pathLst>
              </a:custGeom>
              <a:solidFill>
                <a:srgbClr val="ED5408"/>
              </a:solidFill>
              <a:ln>
                <a:noFill/>
              </a:ln>
            </p:spPr>
            <p:txBody>
              <a:bodyPr anchor="ctr">
                <a:scene3d>
                  <a:camera prst="orthographicFront"/>
                  <a:lightRig rig="threePt" dir="t"/>
                </a:scene3d>
                <a:sp3d>
                  <a:contourClr>
                    <a:srgbClr val="FFFFFF"/>
                  </a:contourClr>
                </a:sp3d>
              </a:bodyPr>
              <a:lstStyle/>
              <a:p>
                <a:pPr algn="ctr" eaLnBrk="0" fontAlgn="base" hangingPunct="0">
                  <a:spcBef>
                    <a:spcPct val="0"/>
                  </a:spcBef>
                  <a:spcAft>
                    <a:spcPct val="0"/>
                  </a:spcAft>
                </a:pPr>
                <a:endParaRPr lang="en-US">
                  <a:solidFill>
                    <a:srgbClr val="FFFFFF"/>
                  </a:solidFill>
                  <a:latin typeface="Arial" panose="020B0604020202020204" pitchFamily="34" charset="0"/>
                  <a:ea typeface="+mj-ea"/>
                </a:endParaRPr>
              </a:p>
            </p:txBody>
          </p:sp>
          <p:sp>
            <p:nvSpPr>
              <p:cNvPr id="302" name="Freeform 210">
                <a:extLst>
                  <a:ext uri="{FF2B5EF4-FFF2-40B4-BE49-F238E27FC236}">
                    <a16:creationId xmlns:a16="http://schemas.microsoft.com/office/drawing/2014/main" id="{C51208CA-B532-48AF-B7F3-BC8AA4DB083C}"/>
                  </a:ext>
                </a:extLst>
              </p:cNvPr>
              <p:cNvSpPr/>
              <p:nvPr/>
            </p:nvSpPr>
            <p:spPr bwMode="auto">
              <a:xfrm>
                <a:off x="5849686" y="1861270"/>
                <a:ext cx="77245" cy="75591"/>
              </a:xfrm>
              <a:custGeom>
                <a:avLst/>
                <a:gdLst>
                  <a:gd name="T0" fmla="*/ 0 w 67"/>
                  <a:gd name="T1" fmla="*/ 0 h 67"/>
                  <a:gd name="T2" fmla="*/ 31 w 67"/>
                  <a:gd name="T3" fmla="*/ 0 h 67"/>
                  <a:gd name="T4" fmla="*/ 67 w 67"/>
                  <a:gd name="T5" fmla="*/ 67 h 67"/>
                  <a:gd name="T6" fmla="*/ 0 w 67"/>
                  <a:gd name="T7" fmla="*/ 0 h 67"/>
                </a:gdLst>
                <a:ahLst/>
                <a:cxnLst>
                  <a:cxn ang="0">
                    <a:pos x="T0" y="T1"/>
                  </a:cxn>
                  <a:cxn ang="0">
                    <a:pos x="T2" y="T3"/>
                  </a:cxn>
                  <a:cxn ang="0">
                    <a:pos x="T4" y="T5"/>
                  </a:cxn>
                  <a:cxn ang="0">
                    <a:pos x="T6" y="T7"/>
                  </a:cxn>
                </a:cxnLst>
                <a:rect l="0" t="0" r="r" b="b"/>
                <a:pathLst>
                  <a:path w="67" h="67">
                    <a:moveTo>
                      <a:pt x="0" y="0"/>
                    </a:moveTo>
                    <a:lnTo>
                      <a:pt x="31" y="0"/>
                    </a:lnTo>
                    <a:lnTo>
                      <a:pt x="67" y="67"/>
                    </a:lnTo>
                    <a:lnTo>
                      <a:pt x="0" y="0"/>
                    </a:lnTo>
                    <a:close/>
                  </a:path>
                </a:pathLst>
              </a:custGeom>
              <a:solidFill>
                <a:srgbClr val="ED5408"/>
              </a:solidFill>
              <a:ln>
                <a:noFill/>
              </a:ln>
            </p:spPr>
            <p:txBody>
              <a:bodyPr anchor="ctr">
                <a:scene3d>
                  <a:camera prst="orthographicFront"/>
                  <a:lightRig rig="threePt" dir="t"/>
                </a:scene3d>
                <a:sp3d>
                  <a:contourClr>
                    <a:srgbClr val="FFFFFF"/>
                  </a:contourClr>
                </a:sp3d>
              </a:bodyPr>
              <a:lstStyle/>
              <a:p>
                <a:pPr algn="ctr" eaLnBrk="0" fontAlgn="base" hangingPunct="0">
                  <a:spcBef>
                    <a:spcPct val="0"/>
                  </a:spcBef>
                  <a:spcAft>
                    <a:spcPct val="0"/>
                  </a:spcAft>
                </a:pPr>
                <a:endParaRPr lang="en-US">
                  <a:solidFill>
                    <a:srgbClr val="FFFFFF"/>
                  </a:solidFill>
                  <a:latin typeface="Arial" panose="020B0604020202020204" pitchFamily="34" charset="0"/>
                  <a:ea typeface="+mj-ea"/>
                </a:endParaRPr>
              </a:p>
            </p:txBody>
          </p:sp>
        </p:grpSp>
      </p:grpSp>
      <p:grpSp>
        <p:nvGrpSpPr>
          <p:cNvPr id="332" name="组合 331">
            <a:extLst>
              <a:ext uri="{FF2B5EF4-FFF2-40B4-BE49-F238E27FC236}">
                <a16:creationId xmlns:a16="http://schemas.microsoft.com/office/drawing/2014/main" id="{A8421938-D521-4F8E-A18E-F908539FF396}"/>
              </a:ext>
            </a:extLst>
          </p:cNvPr>
          <p:cNvGrpSpPr/>
          <p:nvPr/>
        </p:nvGrpSpPr>
        <p:grpSpPr>
          <a:xfrm>
            <a:off x="2178887" y="1641960"/>
            <a:ext cx="887920" cy="604072"/>
            <a:chOff x="3208419" y="1721612"/>
            <a:chExt cx="887920" cy="604072"/>
          </a:xfrm>
        </p:grpSpPr>
        <p:sp>
          <p:nvSpPr>
            <p:cNvPr id="271" name="矩形 270">
              <a:extLst>
                <a:ext uri="{FF2B5EF4-FFF2-40B4-BE49-F238E27FC236}">
                  <a16:creationId xmlns:a16="http://schemas.microsoft.com/office/drawing/2014/main" id="{528DCF65-6F70-4D76-91FE-C24FBF632F4C}"/>
                </a:ext>
              </a:extLst>
            </p:cNvPr>
            <p:cNvSpPr/>
            <p:nvPr/>
          </p:nvSpPr>
          <p:spPr>
            <a:xfrm>
              <a:off x="3208419" y="2041154"/>
              <a:ext cx="887920" cy="284530"/>
            </a:xfrm>
            <a:prstGeom prst="rect">
              <a:avLst/>
            </a:prstGeom>
            <a:noFill/>
            <a:ln w="12700" cap="flat" cmpd="sng" algn="ctr">
              <a:noFill/>
              <a:prstDash val="dash"/>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defRPr/>
              </a:pPr>
              <a:r>
                <a:rPr lang="zh-CN" altLang="en-US" sz="1600" b="1" kern="0">
                  <a:latin typeface="Arial" panose="020B0604020202020204" pitchFamily="34" charset="0"/>
                  <a:ea typeface="+mj-ea"/>
                  <a:cs typeface="Arial"/>
                  <a:sym typeface="Arial"/>
                </a:rPr>
                <a:t>金融</a:t>
              </a:r>
              <a:endParaRPr lang="en-US" altLang="zh-CN" sz="1600" b="1" kern="0" dirty="0">
                <a:latin typeface="Arial" panose="020B0604020202020204" pitchFamily="34" charset="0"/>
                <a:ea typeface="+mj-ea"/>
                <a:cs typeface="Arial"/>
                <a:sym typeface="Arial"/>
              </a:endParaRPr>
            </a:p>
          </p:txBody>
        </p:sp>
        <p:sp>
          <p:nvSpPr>
            <p:cNvPr id="304" name="Freeform 501">
              <a:extLst>
                <a:ext uri="{FF2B5EF4-FFF2-40B4-BE49-F238E27FC236}">
                  <a16:creationId xmlns:a16="http://schemas.microsoft.com/office/drawing/2014/main" id="{90C70B7E-D819-4440-B8D6-45D23D51EE6E}"/>
                </a:ext>
              </a:extLst>
            </p:cNvPr>
            <p:cNvSpPr>
              <a:spLocks noEditPoints="1"/>
            </p:cNvSpPr>
            <p:nvPr/>
          </p:nvSpPr>
          <p:spPr bwMode="auto">
            <a:xfrm>
              <a:off x="3506413" y="1721612"/>
              <a:ext cx="378342" cy="334767"/>
            </a:xfrm>
            <a:custGeom>
              <a:avLst/>
              <a:gdLst>
                <a:gd name="T0" fmla="*/ 362 w 362"/>
                <a:gd name="T1" fmla="*/ 64 h 315"/>
                <a:gd name="T2" fmla="*/ 355 w 362"/>
                <a:gd name="T3" fmla="*/ 82 h 315"/>
                <a:gd name="T4" fmla="*/ 182 w 362"/>
                <a:gd name="T5" fmla="*/ 21 h 315"/>
                <a:gd name="T6" fmla="*/ 7 w 362"/>
                <a:gd name="T7" fmla="*/ 81 h 315"/>
                <a:gd name="T8" fmla="*/ 0 w 362"/>
                <a:gd name="T9" fmla="*/ 62 h 315"/>
                <a:gd name="T10" fmla="*/ 182 w 362"/>
                <a:gd name="T11" fmla="*/ 0 h 315"/>
                <a:gd name="T12" fmla="*/ 362 w 362"/>
                <a:gd name="T13" fmla="*/ 64 h 315"/>
                <a:gd name="T14" fmla="*/ 29 w 362"/>
                <a:gd name="T15" fmla="*/ 77 h 315"/>
                <a:gd name="T16" fmla="*/ 333 w 362"/>
                <a:gd name="T17" fmla="*/ 77 h 315"/>
                <a:gd name="T18" fmla="*/ 333 w 362"/>
                <a:gd name="T19" fmla="*/ 315 h 315"/>
                <a:gd name="T20" fmla="*/ 313 w 362"/>
                <a:gd name="T21" fmla="*/ 315 h 315"/>
                <a:gd name="T22" fmla="*/ 313 w 362"/>
                <a:gd name="T23" fmla="*/ 149 h 315"/>
                <a:gd name="T24" fmla="*/ 49 w 362"/>
                <a:gd name="T25" fmla="*/ 149 h 315"/>
                <a:gd name="T26" fmla="*/ 49 w 362"/>
                <a:gd name="T27" fmla="*/ 315 h 315"/>
                <a:gd name="T28" fmla="*/ 29 w 362"/>
                <a:gd name="T29" fmla="*/ 315 h 315"/>
                <a:gd name="T30" fmla="*/ 29 w 362"/>
                <a:gd name="T31" fmla="*/ 77 h 315"/>
                <a:gd name="T32" fmla="*/ 49 w 362"/>
                <a:gd name="T33" fmla="*/ 105 h 315"/>
                <a:gd name="T34" fmla="*/ 313 w 362"/>
                <a:gd name="T35" fmla="*/ 105 h 315"/>
                <a:gd name="T36" fmla="*/ 313 w 362"/>
                <a:gd name="T37" fmla="*/ 97 h 315"/>
                <a:gd name="T38" fmla="*/ 49 w 362"/>
                <a:gd name="T39" fmla="*/ 97 h 315"/>
                <a:gd name="T40" fmla="*/ 49 w 362"/>
                <a:gd name="T41" fmla="*/ 105 h 315"/>
                <a:gd name="T42" fmla="*/ 49 w 362"/>
                <a:gd name="T43" fmla="*/ 122 h 315"/>
                <a:gd name="T44" fmla="*/ 313 w 362"/>
                <a:gd name="T45" fmla="*/ 122 h 315"/>
                <a:gd name="T46" fmla="*/ 313 w 362"/>
                <a:gd name="T47" fmla="*/ 114 h 315"/>
                <a:gd name="T48" fmla="*/ 49 w 362"/>
                <a:gd name="T49" fmla="*/ 114 h 315"/>
                <a:gd name="T50" fmla="*/ 49 w 362"/>
                <a:gd name="T51" fmla="*/ 122 h 315"/>
                <a:gd name="T52" fmla="*/ 49 w 362"/>
                <a:gd name="T53" fmla="*/ 139 h 315"/>
                <a:gd name="T54" fmla="*/ 313 w 362"/>
                <a:gd name="T55" fmla="*/ 139 h 315"/>
                <a:gd name="T56" fmla="*/ 313 w 362"/>
                <a:gd name="T57" fmla="*/ 131 h 315"/>
                <a:gd name="T58" fmla="*/ 49 w 362"/>
                <a:gd name="T59" fmla="*/ 131 h 315"/>
                <a:gd name="T60" fmla="*/ 49 w 362"/>
                <a:gd name="T61" fmla="*/ 139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2" h="315">
                  <a:moveTo>
                    <a:pt x="362" y="64"/>
                  </a:moveTo>
                  <a:cubicBezTo>
                    <a:pt x="355" y="82"/>
                    <a:pt x="355" y="82"/>
                    <a:pt x="355" y="82"/>
                  </a:cubicBezTo>
                  <a:cubicBezTo>
                    <a:pt x="182" y="21"/>
                    <a:pt x="182" y="21"/>
                    <a:pt x="182" y="21"/>
                  </a:cubicBezTo>
                  <a:cubicBezTo>
                    <a:pt x="7" y="81"/>
                    <a:pt x="7" y="81"/>
                    <a:pt x="7" y="81"/>
                  </a:cubicBezTo>
                  <a:cubicBezTo>
                    <a:pt x="0" y="62"/>
                    <a:pt x="0" y="62"/>
                    <a:pt x="0" y="62"/>
                  </a:cubicBezTo>
                  <a:cubicBezTo>
                    <a:pt x="182" y="0"/>
                    <a:pt x="182" y="0"/>
                    <a:pt x="182" y="0"/>
                  </a:cubicBezTo>
                  <a:lnTo>
                    <a:pt x="362" y="64"/>
                  </a:lnTo>
                  <a:close/>
                  <a:moveTo>
                    <a:pt x="29" y="77"/>
                  </a:moveTo>
                  <a:cubicBezTo>
                    <a:pt x="333" y="77"/>
                    <a:pt x="333" y="77"/>
                    <a:pt x="333" y="77"/>
                  </a:cubicBezTo>
                  <a:cubicBezTo>
                    <a:pt x="333" y="77"/>
                    <a:pt x="333" y="250"/>
                    <a:pt x="333" y="315"/>
                  </a:cubicBezTo>
                  <a:cubicBezTo>
                    <a:pt x="313" y="315"/>
                    <a:pt x="313" y="315"/>
                    <a:pt x="313" y="315"/>
                  </a:cubicBezTo>
                  <a:cubicBezTo>
                    <a:pt x="313" y="300"/>
                    <a:pt x="313" y="149"/>
                    <a:pt x="313" y="149"/>
                  </a:cubicBezTo>
                  <a:cubicBezTo>
                    <a:pt x="49" y="149"/>
                    <a:pt x="49" y="149"/>
                    <a:pt x="49" y="149"/>
                  </a:cubicBezTo>
                  <a:cubicBezTo>
                    <a:pt x="49" y="149"/>
                    <a:pt x="49" y="300"/>
                    <a:pt x="49" y="315"/>
                  </a:cubicBezTo>
                  <a:cubicBezTo>
                    <a:pt x="29" y="315"/>
                    <a:pt x="29" y="315"/>
                    <a:pt x="29" y="315"/>
                  </a:cubicBezTo>
                  <a:cubicBezTo>
                    <a:pt x="29" y="250"/>
                    <a:pt x="29" y="77"/>
                    <a:pt x="29" y="77"/>
                  </a:cubicBezTo>
                  <a:close/>
                  <a:moveTo>
                    <a:pt x="49" y="105"/>
                  </a:moveTo>
                  <a:cubicBezTo>
                    <a:pt x="313" y="105"/>
                    <a:pt x="313" y="105"/>
                    <a:pt x="313" y="105"/>
                  </a:cubicBezTo>
                  <a:cubicBezTo>
                    <a:pt x="313" y="97"/>
                    <a:pt x="313" y="97"/>
                    <a:pt x="313" y="97"/>
                  </a:cubicBezTo>
                  <a:cubicBezTo>
                    <a:pt x="49" y="97"/>
                    <a:pt x="49" y="97"/>
                    <a:pt x="49" y="97"/>
                  </a:cubicBezTo>
                  <a:lnTo>
                    <a:pt x="49" y="105"/>
                  </a:lnTo>
                  <a:close/>
                  <a:moveTo>
                    <a:pt x="49" y="122"/>
                  </a:moveTo>
                  <a:cubicBezTo>
                    <a:pt x="313" y="122"/>
                    <a:pt x="313" y="122"/>
                    <a:pt x="313" y="122"/>
                  </a:cubicBezTo>
                  <a:cubicBezTo>
                    <a:pt x="313" y="114"/>
                    <a:pt x="313" y="114"/>
                    <a:pt x="313" y="114"/>
                  </a:cubicBezTo>
                  <a:cubicBezTo>
                    <a:pt x="49" y="114"/>
                    <a:pt x="49" y="114"/>
                    <a:pt x="49" y="114"/>
                  </a:cubicBezTo>
                  <a:lnTo>
                    <a:pt x="49" y="122"/>
                  </a:lnTo>
                  <a:close/>
                  <a:moveTo>
                    <a:pt x="49" y="139"/>
                  </a:moveTo>
                  <a:cubicBezTo>
                    <a:pt x="313" y="139"/>
                    <a:pt x="313" y="139"/>
                    <a:pt x="313" y="139"/>
                  </a:cubicBezTo>
                  <a:cubicBezTo>
                    <a:pt x="313" y="131"/>
                    <a:pt x="313" y="131"/>
                    <a:pt x="313" y="131"/>
                  </a:cubicBezTo>
                  <a:cubicBezTo>
                    <a:pt x="49" y="131"/>
                    <a:pt x="49" y="131"/>
                    <a:pt x="49" y="131"/>
                  </a:cubicBezTo>
                  <a:lnTo>
                    <a:pt x="49" y="139"/>
                  </a:lnTo>
                  <a:close/>
                </a:path>
              </a:pathLst>
            </a:custGeom>
            <a:solidFill>
              <a:srgbClr val="ED5408"/>
            </a:solidFill>
            <a:ln>
              <a:noFill/>
            </a:ln>
          </p:spPr>
          <p:txBody>
            <a:bodyPr anchor="ctr">
              <a:scene3d>
                <a:camera prst="orthographicFront"/>
                <a:lightRig rig="threePt" dir="t"/>
              </a:scene3d>
              <a:sp3d>
                <a:contourClr>
                  <a:srgbClr val="FFFFFF"/>
                </a:contourClr>
              </a:sp3d>
            </a:bodyPr>
            <a:lstStyle/>
            <a:p>
              <a:pPr algn="ctr" eaLnBrk="0" fontAlgn="base" hangingPunct="0">
                <a:spcBef>
                  <a:spcPct val="0"/>
                </a:spcBef>
                <a:spcAft>
                  <a:spcPct val="0"/>
                </a:spcAft>
              </a:pPr>
              <a:endParaRPr lang="zh-CN" altLang="en-US">
                <a:solidFill>
                  <a:srgbClr val="FFFFFF"/>
                </a:solidFill>
                <a:latin typeface="Arial" panose="020B0604020202020204" pitchFamily="34" charset="0"/>
                <a:ea typeface="+mj-ea"/>
                <a:sym typeface="+mn-lt"/>
              </a:endParaRPr>
            </a:p>
          </p:txBody>
        </p:sp>
        <p:grpSp>
          <p:nvGrpSpPr>
            <p:cNvPr id="305" name="组合 304">
              <a:extLst>
                <a:ext uri="{FF2B5EF4-FFF2-40B4-BE49-F238E27FC236}">
                  <a16:creationId xmlns:a16="http://schemas.microsoft.com/office/drawing/2014/main" id="{A7157A84-0554-4A7A-9034-8683074CFDF6}"/>
                </a:ext>
              </a:extLst>
            </p:cNvPr>
            <p:cNvGrpSpPr/>
            <p:nvPr/>
          </p:nvGrpSpPr>
          <p:grpSpPr>
            <a:xfrm>
              <a:off x="3577725" y="1918297"/>
              <a:ext cx="224679" cy="142829"/>
              <a:chOff x="5844340" y="4516235"/>
              <a:chExt cx="443226" cy="276944"/>
            </a:xfrm>
            <a:solidFill>
              <a:srgbClr val="ED5408"/>
            </a:solidFill>
          </p:grpSpPr>
          <p:sp>
            <p:nvSpPr>
              <p:cNvPr id="306" name="Freeform 19">
                <a:extLst>
                  <a:ext uri="{FF2B5EF4-FFF2-40B4-BE49-F238E27FC236}">
                    <a16:creationId xmlns:a16="http://schemas.microsoft.com/office/drawing/2014/main" id="{711E9CB0-3F7B-4741-81F9-6CC29B3B3B30}"/>
                  </a:ext>
                </a:extLst>
              </p:cNvPr>
              <p:cNvSpPr>
                <a:spLocks/>
              </p:cNvSpPr>
              <p:nvPr/>
            </p:nvSpPr>
            <p:spPr bwMode="auto">
              <a:xfrm>
                <a:off x="6158168" y="4663946"/>
                <a:ext cx="129398" cy="129233"/>
              </a:xfrm>
              <a:custGeom>
                <a:avLst/>
                <a:gdLst>
                  <a:gd name="T0" fmla="*/ 154 w 1566"/>
                  <a:gd name="T1" fmla="*/ 0 h 1565"/>
                  <a:gd name="T2" fmla="*/ 664 w 1566"/>
                  <a:gd name="T3" fmla="*/ 0 h 1565"/>
                  <a:gd name="T4" fmla="*/ 664 w 1566"/>
                  <a:gd name="T5" fmla="*/ 256 h 1565"/>
                  <a:gd name="T6" fmla="*/ 670 w 1566"/>
                  <a:gd name="T7" fmla="*/ 275 h 1565"/>
                  <a:gd name="T8" fmla="*/ 683 w 1566"/>
                  <a:gd name="T9" fmla="*/ 288 h 1565"/>
                  <a:gd name="T10" fmla="*/ 702 w 1566"/>
                  <a:gd name="T11" fmla="*/ 294 h 1565"/>
                  <a:gd name="T12" fmla="*/ 866 w 1566"/>
                  <a:gd name="T13" fmla="*/ 294 h 1565"/>
                  <a:gd name="T14" fmla="*/ 885 w 1566"/>
                  <a:gd name="T15" fmla="*/ 288 h 1565"/>
                  <a:gd name="T16" fmla="*/ 898 w 1566"/>
                  <a:gd name="T17" fmla="*/ 275 h 1565"/>
                  <a:gd name="T18" fmla="*/ 904 w 1566"/>
                  <a:gd name="T19" fmla="*/ 256 h 1565"/>
                  <a:gd name="T20" fmla="*/ 904 w 1566"/>
                  <a:gd name="T21" fmla="*/ 0 h 1565"/>
                  <a:gd name="T22" fmla="*/ 1412 w 1566"/>
                  <a:gd name="T23" fmla="*/ 0 h 1565"/>
                  <a:gd name="T24" fmla="*/ 1453 w 1566"/>
                  <a:gd name="T25" fmla="*/ 5 h 1565"/>
                  <a:gd name="T26" fmla="*/ 1489 w 1566"/>
                  <a:gd name="T27" fmla="*/ 21 h 1565"/>
                  <a:gd name="T28" fmla="*/ 1522 w 1566"/>
                  <a:gd name="T29" fmla="*/ 45 h 1565"/>
                  <a:gd name="T30" fmla="*/ 1545 w 1566"/>
                  <a:gd name="T31" fmla="*/ 78 h 1565"/>
                  <a:gd name="T32" fmla="*/ 1562 w 1566"/>
                  <a:gd name="T33" fmla="*/ 114 h 1565"/>
                  <a:gd name="T34" fmla="*/ 1566 w 1566"/>
                  <a:gd name="T35" fmla="*/ 154 h 1565"/>
                  <a:gd name="T36" fmla="*/ 1566 w 1566"/>
                  <a:gd name="T37" fmla="*/ 1411 h 1565"/>
                  <a:gd name="T38" fmla="*/ 1562 w 1566"/>
                  <a:gd name="T39" fmla="*/ 1451 h 1565"/>
                  <a:gd name="T40" fmla="*/ 1545 w 1566"/>
                  <a:gd name="T41" fmla="*/ 1489 h 1565"/>
                  <a:gd name="T42" fmla="*/ 1522 w 1566"/>
                  <a:gd name="T43" fmla="*/ 1519 h 1565"/>
                  <a:gd name="T44" fmla="*/ 1489 w 1566"/>
                  <a:gd name="T45" fmla="*/ 1544 h 1565"/>
                  <a:gd name="T46" fmla="*/ 1453 w 1566"/>
                  <a:gd name="T47" fmla="*/ 1559 h 1565"/>
                  <a:gd name="T48" fmla="*/ 1412 w 1566"/>
                  <a:gd name="T49" fmla="*/ 1565 h 1565"/>
                  <a:gd name="T50" fmla="*/ 154 w 1566"/>
                  <a:gd name="T51" fmla="*/ 1565 h 1565"/>
                  <a:gd name="T52" fmla="*/ 114 w 1566"/>
                  <a:gd name="T53" fmla="*/ 1559 h 1565"/>
                  <a:gd name="T54" fmla="*/ 76 w 1566"/>
                  <a:gd name="T55" fmla="*/ 1544 h 1565"/>
                  <a:gd name="T56" fmla="*/ 46 w 1566"/>
                  <a:gd name="T57" fmla="*/ 1519 h 1565"/>
                  <a:gd name="T58" fmla="*/ 21 w 1566"/>
                  <a:gd name="T59" fmla="*/ 1489 h 1565"/>
                  <a:gd name="T60" fmla="*/ 6 w 1566"/>
                  <a:gd name="T61" fmla="*/ 1451 h 1565"/>
                  <a:gd name="T62" fmla="*/ 0 w 1566"/>
                  <a:gd name="T63" fmla="*/ 1411 h 1565"/>
                  <a:gd name="T64" fmla="*/ 0 w 1566"/>
                  <a:gd name="T65" fmla="*/ 154 h 1565"/>
                  <a:gd name="T66" fmla="*/ 6 w 1566"/>
                  <a:gd name="T67" fmla="*/ 114 h 1565"/>
                  <a:gd name="T68" fmla="*/ 21 w 1566"/>
                  <a:gd name="T69" fmla="*/ 78 h 1565"/>
                  <a:gd name="T70" fmla="*/ 46 w 1566"/>
                  <a:gd name="T71" fmla="*/ 45 h 1565"/>
                  <a:gd name="T72" fmla="*/ 76 w 1566"/>
                  <a:gd name="T73" fmla="*/ 21 h 1565"/>
                  <a:gd name="T74" fmla="*/ 114 w 1566"/>
                  <a:gd name="T75" fmla="*/ 5 h 1565"/>
                  <a:gd name="T76" fmla="*/ 154 w 1566"/>
                  <a:gd name="T77" fmla="*/ 0 h 1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66" h="1565">
                    <a:moveTo>
                      <a:pt x="154" y="0"/>
                    </a:moveTo>
                    <a:lnTo>
                      <a:pt x="664" y="0"/>
                    </a:lnTo>
                    <a:lnTo>
                      <a:pt x="664" y="256"/>
                    </a:lnTo>
                    <a:lnTo>
                      <a:pt x="670" y="275"/>
                    </a:lnTo>
                    <a:lnTo>
                      <a:pt x="683" y="288"/>
                    </a:lnTo>
                    <a:lnTo>
                      <a:pt x="702" y="294"/>
                    </a:lnTo>
                    <a:lnTo>
                      <a:pt x="866" y="294"/>
                    </a:lnTo>
                    <a:lnTo>
                      <a:pt x="885" y="288"/>
                    </a:lnTo>
                    <a:lnTo>
                      <a:pt x="898" y="275"/>
                    </a:lnTo>
                    <a:lnTo>
                      <a:pt x="904" y="256"/>
                    </a:lnTo>
                    <a:lnTo>
                      <a:pt x="904" y="0"/>
                    </a:lnTo>
                    <a:lnTo>
                      <a:pt x="1412" y="0"/>
                    </a:lnTo>
                    <a:lnTo>
                      <a:pt x="1453" y="5"/>
                    </a:lnTo>
                    <a:lnTo>
                      <a:pt x="1489" y="21"/>
                    </a:lnTo>
                    <a:lnTo>
                      <a:pt x="1522" y="45"/>
                    </a:lnTo>
                    <a:lnTo>
                      <a:pt x="1545" y="78"/>
                    </a:lnTo>
                    <a:lnTo>
                      <a:pt x="1562" y="114"/>
                    </a:lnTo>
                    <a:lnTo>
                      <a:pt x="1566" y="154"/>
                    </a:lnTo>
                    <a:lnTo>
                      <a:pt x="1566" y="1411"/>
                    </a:lnTo>
                    <a:lnTo>
                      <a:pt x="1562" y="1451"/>
                    </a:lnTo>
                    <a:lnTo>
                      <a:pt x="1545" y="1489"/>
                    </a:lnTo>
                    <a:lnTo>
                      <a:pt x="1522" y="1519"/>
                    </a:lnTo>
                    <a:lnTo>
                      <a:pt x="1489" y="1544"/>
                    </a:lnTo>
                    <a:lnTo>
                      <a:pt x="1453" y="1559"/>
                    </a:lnTo>
                    <a:lnTo>
                      <a:pt x="1412" y="1565"/>
                    </a:lnTo>
                    <a:lnTo>
                      <a:pt x="154" y="1565"/>
                    </a:lnTo>
                    <a:lnTo>
                      <a:pt x="114" y="1559"/>
                    </a:lnTo>
                    <a:lnTo>
                      <a:pt x="76" y="1544"/>
                    </a:lnTo>
                    <a:lnTo>
                      <a:pt x="46" y="1519"/>
                    </a:lnTo>
                    <a:lnTo>
                      <a:pt x="21" y="1489"/>
                    </a:lnTo>
                    <a:lnTo>
                      <a:pt x="6" y="1451"/>
                    </a:lnTo>
                    <a:lnTo>
                      <a:pt x="0" y="1411"/>
                    </a:lnTo>
                    <a:lnTo>
                      <a:pt x="0" y="154"/>
                    </a:lnTo>
                    <a:lnTo>
                      <a:pt x="6" y="114"/>
                    </a:lnTo>
                    <a:lnTo>
                      <a:pt x="21" y="78"/>
                    </a:lnTo>
                    <a:lnTo>
                      <a:pt x="46" y="45"/>
                    </a:lnTo>
                    <a:lnTo>
                      <a:pt x="76" y="21"/>
                    </a:lnTo>
                    <a:lnTo>
                      <a:pt x="114" y="5"/>
                    </a:lnTo>
                    <a:lnTo>
                      <a:pt x="154" y="0"/>
                    </a:lnTo>
                    <a:close/>
                  </a:path>
                </a:pathLst>
              </a:custGeom>
              <a:grpFill/>
              <a:ln>
                <a:noFill/>
              </a:ln>
            </p:spPr>
            <p:txBody>
              <a:bodyPr anchor="ctr">
                <a:scene3d>
                  <a:camera prst="orthographicFront"/>
                  <a:lightRig rig="threePt" dir="t"/>
                </a:scene3d>
                <a:sp3d>
                  <a:contourClr>
                    <a:srgbClr val="FFFFFF"/>
                  </a:contourClr>
                </a:sp3d>
              </a:bodyPr>
              <a:lstStyle/>
              <a:p>
                <a:pPr algn="ctr" eaLnBrk="0" fontAlgn="base" hangingPunct="0">
                  <a:spcBef>
                    <a:spcPct val="0"/>
                  </a:spcBef>
                  <a:spcAft>
                    <a:spcPct val="0"/>
                  </a:spcAft>
                </a:pPr>
                <a:endParaRPr lang="en-US" dirty="0">
                  <a:latin typeface="Arial" panose="020B0604020202020204" pitchFamily="34" charset="0"/>
                  <a:ea typeface="+mj-ea"/>
                  <a:sym typeface="+mn-lt"/>
                </a:endParaRPr>
              </a:p>
            </p:txBody>
          </p:sp>
          <p:sp>
            <p:nvSpPr>
              <p:cNvPr id="307" name="Freeform 20">
                <a:extLst>
                  <a:ext uri="{FF2B5EF4-FFF2-40B4-BE49-F238E27FC236}">
                    <a16:creationId xmlns:a16="http://schemas.microsoft.com/office/drawing/2014/main" id="{4CC85268-746B-4B8F-9745-D5F3E72F9AE7}"/>
                  </a:ext>
                </a:extLst>
              </p:cNvPr>
              <p:cNvSpPr>
                <a:spLocks/>
              </p:cNvSpPr>
              <p:nvPr/>
            </p:nvSpPr>
            <p:spPr bwMode="auto">
              <a:xfrm>
                <a:off x="6001171" y="4663946"/>
                <a:ext cx="129563" cy="129233"/>
              </a:xfrm>
              <a:custGeom>
                <a:avLst/>
                <a:gdLst>
                  <a:gd name="T0" fmla="*/ 154 w 1568"/>
                  <a:gd name="T1" fmla="*/ 0 h 1565"/>
                  <a:gd name="T2" fmla="*/ 664 w 1568"/>
                  <a:gd name="T3" fmla="*/ 0 h 1565"/>
                  <a:gd name="T4" fmla="*/ 664 w 1568"/>
                  <a:gd name="T5" fmla="*/ 256 h 1565"/>
                  <a:gd name="T6" fmla="*/ 670 w 1568"/>
                  <a:gd name="T7" fmla="*/ 275 h 1565"/>
                  <a:gd name="T8" fmla="*/ 683 w 1568"/>
                  <a:gd name="T9" fmla="*/ 288 h 1565"/>
                  <a:gd name="T10" fmla="*/ 702 w 1568"/>
                  <a:gd name="T11" fmla="*/ 294 h 1565"/>
                  <a:gd name="T12" fmla="*/ 866 w 1568"/>
                  <a:gd name="T13" fmla="*/ 294 h 1565"/>
                  <a:gd name="T14" fmla="*/ 885 w 1568"/>
                  <a:gd name="T15" fmla="*/ 288 h 1565"/>
                  <a:gd name="T16" fmla="*/ 898 w 1568"/>
                  <a:gd name="T17" fmla="*/ 275 h 1565"/>
                  <a:gd name="T18" fmla="*/ 904 w 1568"/>
                  <a:gd name="T19" fmla="*/ 256 h 1565"/>
                  <a:gd name="T20" fmla="*/ 904 w 1568"/>
                  <a:gd name="T21" fmla="*/ 0 h 1565"/>
                  <a:gd name="T22" fmla="*/ 1414 w 1568"/>
                  <a:gd name="T23" fmla="*/ 0 h 1565"/>
                  <a:gd name="T24" fmla="*/ 1453 w 1568"/>
                  <a:gd name="T25" fmla="*/ 5 h 1565"/>
                  <a:gd name="T26" fmla="*/ 1491 w 1568"/>
                  <a:gd name="T27" fmla="*/ 21 h 1565"/>
                  <a:gd name="T28" fmla="*/ 1522 w 1568"/>
                  <a:gd name="T29" fmla="*/ 45 h 1565"/>
                  <a:gd name="T30" fmla="*/ 1547 w 1568"/>
                  <a:gd name="T31" fmla="*/ 78 h 1565"/>
                  <a:gd name="T32" fmla="*/ 1562 w 1568"/>
                  <a:gd name="T33" fmla="*/ 114 h 1565"/>
                  <a:gd name="T34" fmla="*/ 1568 w 1568"/>
                  <a:gd name="T35" fmla="*/ 154 h 1565"/>
                  <a:gd name="T36" fmla="*/ 1568 w 1568"/>
                  <a:gd name="T37" fmla="*/ 1411 h 1565"/>
                  <a:gd name="T38" fmla="*/ 1562 w 1568"/>
                  <a:gd name="T39" fmla="*/ 1451 h 1565"/>
                  <a:gd name="T40" fmla="*/ 1547 w 1568"/>
                  <a:gd name="T41" fmla="*/ 1489 h 1565"/>
                  <a:gd name="T42" fmla="*/ 1522 w 1568"/>
                  <a:gd name="T43" fmla="*/ 1519 h 1565"/>
                  <a:gd name="T44" fmla="*/ 1491 w 1568"/>
                  <a:gd name="T45" fmla="*/ 1544 h 1565"/>
                  <a:gd name="T46" fmla="*/ 1453 w 1568"/>
                  <a:gd name="T47" fmla="*/ 1559 h 1565"/>
                  <a:gd name="T48" fmla="*/ 1414 w 1568"/>
                  <a:gd name="T49" fmla="*/ 1565 h 1565"/>
                  <a:gd name="T50" fmla="*/ 154 w 1568"/>
                  <a:gd name="T51" fmla="*/ 1565 h 1565"/>
                  <a:gd name="T52" fmla="*/ 115 w 1568"/>
                  <a:gd name="T53" fmla="*/ 1559 h 1565"/>
                  <a:gd name="T54" fmla="*/ 77 w 1568"/>
                  <a:gd name="T55" fmla="*/ 1544 h 1565"/>
                  <a:gd name="T56" fmla="*/ 46 w 1568"/>
                  <a:gd name="T57" fmla="*/ 1519 h 1565"/>
                  <a:gd name="T58" fmla="*/ 21 w 1568"/>
                  <a:gd name="T59" fmla="*/ 1489 h 1565"/>
                  <a:gd name="T60" fmla="*/ 6 w 1568"/>
                  <a:gd name="T61" fmla="*/ 1451 h 1565"/>
                  <a:gd name="T62" fmla="*/ 0 w 1568"/>
                  <a:gd name="T63" fmla="*/ 1411 h 1565"/>
                  <a:gd name="T64" fmla="*/ 0 w 1568"/>
                  <a:gd name="T65" fmla="*/ 154 h 1565"/>
                  <a:gd name="T66" fmla="*/ 6 w 1568"/>
                  <a:gd name="T67" fmla="*/ 114 h 1565"/>
                  <a:gd name="T68" fmla="*/ 21 w 1568"/>
                  <a:gd name="T69" fmla="*/ 78 h 1565"/>
                  <a:gd name="T70" fmla="*/ 46 w 1568"/>
                  <a:gd name="T71" fmla="*/ 45 h 1565"/>
                  <a:gd name="T72" fmla="*/ 77 w 1568"/>
                  <a:gd name="T73" fmla="*/ 21 h 1565"/>
                  <a:gd name="T74" fmla="*/ 115 w 1568"/>
                  <a:gd name="T75" fmla="*/ 5 h 1565"/>
                  <a:gd name="T76" fmla="*/ 154 w 1568"/>
                  <a:gd name="T77" fmla="*/ 0 h 1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68" h="1565">
                    <a:moveTo>
                      <a:pt x="154" y="0"/>
                    </a:moveTo>
                    <a:lnTo>
                      <a:pt x="664" y="0"/>
                    </a:lnTo>
                    <a:lnTo>
                      <a:pt x="664" y="256"/>
                    </a:lnTo>
                    <a:lnTo>
                      <a:pt x="670" y="275"/>
                    </a:lnTo>
                    <a:lnTo>
                      <a:pt x="683" y="288"/>
                    </a:lnTo>
                    <a:lnTo>
                      <a:pt x="702" y="294"/>
                    </a:lnTo>
                    <a:lnTo>
                      <a:pt x="866" y="294"/>
                    </a:lnTo>
                    <a:lnTo>
                      <a:pt x="885" y="288"/>
                    </a:lnTo>
                    <a:lnTo>
                      <a:pt x="898" y="275"/>
                    </a:lnTo>
                    <a:lnTo>
                      <a:pt x="904" y="256"/>
                    </a:lnTo>
                    <a:lnTo>
                      <a:pt x="904" y="0"/>
                    </a:lnTo>
                    <a:lnTo>
                      <a:pt x="1414" y="0"/>
                    </a:lnTo>
                    <a:lnTo>
                      <a:pt x="1453" y="5"/>
                    </a:lnTo>
                    <a:lnTo>
                      <a:pt x="1491" y="21"/>
                    </a:lnTo>
                    <a:lnTo>
                      <a:pt x="1522" y="45"/>
                    </a:lnTo>
                    <a:lnTo>
                      <a:pt x="1547" y="78"/>
                    </a:lnTo>
                    <a:lnTo>
                      <a:pt x="1562" y="114"/>
                    </a:lnTo>
                    <a:lnTo>
                      <a:pt x="1568" y="154"/>
                    </a:lnTo>
                    <a:lnTo>
                      <a:pt x="1568" y="1411"/>
                    </a:lnTo>
                    <a:lnTo>
                      <a:pt x="1562" y="1451"/>
                    </a:lnTo>
                    <a:lnTo>
                      <a:pt x="1547" y="1489"/>
                    </a:lnTo>
                    <a:lnTo>
                      <a:pt x="1522" y="1519"/>
                    </a:lnTo>
                    <a:lnTo>
                      <a:pt x="1491" y="1544"/>
                    </a:lnTo>
                    <a:lnTo>
                      <a:pt x="1453" y="1559"/>
                    </a:lnTo>
                    <a:lnTo>
                      <a:pt x="1414" y="1565"/>
                    </a:lnTo>
                    <a:lnTo>
                      <a:pt x="154" y="1565"/>
                    </a:lnTo>
                    <a:lnTo>
                      <a:pt x="115" y="1559"/>
                    </a:lnTo>
                    <a:lnTo>
                      <a:pt x="77" y="1544"/>
                    </a:lnTo>
                    <a:lnTo>
                      <a:pt x="46" y="1519"/>
                    </a:lnTo>
                    <a:lnTo>
                      <a:pt x="21" y="1489"/>
                    </a:lnTo>
                    <a:lnTo>
                      <a:pt x="6" y="1451"/>
                    </a:lnTo>
                    <a:lnTo>
                      <a:pt x="0" y="1411"/>
                    </a:lnTo>
                    <a:lnTo>
                      <a:pt x="0" y="154"/>
                    </a:lnTo>
                    <a:lnTo>
                      <a:pt x="6" y="114"/>
                    </a:lnTo>
                    <a:lnTo>
                      <a:pt x="21" y="78"/>
                    </a:lnTo>
                    <a:lnTo>
                      <a:pt x="46" y="45"/>
                    </a:lnTo>
                    <a:lnTo>
                      <a:pt x="77" y="21"/>
                    </a:lnTo>
                    <a:lnTo>
                      <a:pt x="115" y="5"/>
                    </a:lnTo>
                    <a:lnTo>
                      <a:pt x="154" y="0"/>
                    </a:lnTo>
                    <a:close/>
                  </a:path>
                </a:pathLst>
              </a:custGeom>
              <a:grpFill/>
              <a:ln>
                <a:noFill/>
              </a:ln>
            </p:spPr>
            <p:txBody>
              <a:bodyPr anchor="ctr">
                <a:scene3d>
                  <a:camera prst="orthographicFront"/>
                  <a:lightRig rig="threePt" dir="t"/>
                </a:scene3d>
                <a:sp3d>
                  <a:contourClr>
                    <a:srgbClr val="FFFFFF"/>
                  </a:contourClr>
                </a:sp3d>
              </a:bodyPr>
              <a:lstStyle/>
              <a:p>
                <a:pPr algn="ctr" eaLnBrk="0" fontAlgn="base" hangingPunct="0">
                  <a:spcBef>
                    <a:spcPct val="0"/>
                  </a:spcBef>
                  <a:spcAft>
                    <a:spcPct val="0"/>
                  </a:spcAft>
                </a:pPr>
                <a:endParaRPr lang="en-US" dirty="0">
                  <a:latin typeface="Arial" panose="020B0604020202020204" pitchFamily="34" charset="0"/>
                  <a:ea typeface="+mj-ea"/>
                  <a:sym typeface="+mn-lt"/>
                </a:endParaRPr>
              </a:p>
            </p:txBody>
          </p:sp>
          <p:sp>
            <p:nvSpPr>
              <p:cNvPr id="308" name="Freeform 21">
                <a:extLst>
                  <a:ext uri="{FF2B5EF4-FFF2-40B4-BE49-F238E27FC236}">
                    <a16:creationId xmlns:a16="http://schemas.microsoft.com/office/drawing/2014/main" id="{F1D36403-A6A2-409C-BBA9-70FFDFB537E4}"/>
                  </a:ext>
                </a:extLst>
              </p:cNvPr>
              <p:cNvSpPr>
                <a:spLocks/>
              </p:cNvSpPr>
              <p:nvPr/>
            </p:nvSpPr>
            <p:spPr bwMode="auto">
              <a:xfrm>
                <a:off x="5844340" y="4663946"/>
                <a:ext cx="129398" cy="129233"/>
              </a:xfrm>
              <a:custGeom>
                <a:avLst/>
                <a:gdLst>
                  <a:gd name="T0" fmla="*/ 154 w 1566"/>
                  <a:gd name="T1" fmla="*/ 0 h 1565"/>
                  <a:gd name="T2" fmla="*/ 662 w 1566"/>
                  <a:gd name="T3" fmla="*/ 0 h 1565"/>
                  <a:gd name="T4" fmla="*/ 662 w 1566"/>
                  <a:gd name="T5" fmla="*/ 256 h 1565"/>
                  <a:gd name="T6" fmla="*/ 668 w 1566"/>
                  <a:gd name="T7" fmla="*/ 275 h 1565"/>
                  <a:gd name="T8" fmla="*/ 681 w 1566"/>
                  <a:gd name="T9" fmla="*/ 288 h 1565"/>
                  <a:gd name="T10" fmla="*/ 700 w 1566"/>
                  <a:gd name="T11" fmla="*/ 294 h 1565"/>
                  <a:gd name="T12" fmla="*/ 864 w 1566"/>
                  <a:gd name="T13" fmla="*/ 294 h 1565"/>
                  <a:gd name="T14" fmla="*/ 883 w 1566"/>
                  <a:gd name="T15" fmla="*/ 288 h 1565"/>
                  <a:gd name="T16" fmla="*/ 896 w 1566"/>
                  <a:gd name="T17" fmla="*/ 275 h 1565"/>
                  <a:gd name="T18" fmla="*/ 902 w 1566"/>
                  <a:gd name="T19" fmla="*/ 256 h 1565"/>
                  <a:gd name="T20" fmla="*/ 902 w 1566"/>
                  <a:gd name="T21" fmla="*/ 0 h 1565"/>
                  <a:gd name="T22" fmla="*/ 1412 w 1566"/>
                  <a:gd name="T23" fmla="*/ 0 h 1565"/>
                  <a:gd name="T24" fmla="*/ 1452 w 1566"/>
                  <a:gd name="T25" fmla="*/ 5 h 1565"/>
                  <a:gd name="T26" fmla="*/ 1490 w 1566"/>
                  <a:gd name="T27" fmla="*/ 21 h 1565"/>
                  <a:gd name="T28" fmla="*/ 1520 w 1566"/>
                  <a:gd name="T29" fmla="*/ 45 h 1565"/>
                  <a:gd name="T30" fmla="*/ 1545 w 1566"/>
                  <a:gd name="T31" fmla="*/ 78 h 1565"/>
                  <a:gd name="T32" fmla="*/ 1560 w 1566"/>
                  <a:gd name="T33" fmla="*/ 114 h 1565"/>
                  <a:gd name="T34" fmla="*/ 1566 w 1566"/>
                  <a:gd name="T35" fmla="*/ 154 h 1565"/>
                  <a:gd name="T36" fmla="*/ 1566 w 1566"/>
                  <a:gd name="T37" fmla="*/ 1411 h 1565"/>
                  <a:gd name="T38" fmla="*/ 1560 w 1566"/>
                  <a:gd name="T39" fmla="*/ 1451 h 1565"/>
                  <a:gd name="T40" fmla="*/ 1545 w 1566"/>
                  <a:gd name="T41" fmla="*/ 1489 h 1565"/>
                  <a:gd name="T42" fmla="*/ 1520 w 1566"/>
                  <a:gd name="T43" fmla="*/ 1519 h 1565"/>
                  <a:gd name="T44" fmla="*/ 1490 w 1566"/>
                  <a:gd name="T45" fmla="*/ 1544 h 1565"/>
                  <a:gd name="T46" fmla="*/ 1452 w 1566"/>
                  <a:gd name="T47" fmla="*/ 1559 h 1565"/>
                  <a:gd name="T48" fmla="*/ 1412 w 1566"/>
                  <a:gd name="T49" fmla="*/ 1565 h 1565"/>
                  <a:gd name="T50" fmla="*/ 154 w 1566"/>
                  <a:gd name="T51" fmla="*/ 1565 h 1565"/>
                  <a:gd name="T52" fmla="*/ 113 w 1566"/>
                  <a:gd name="T53" fmla="*/ 1559 h 1565"/>
                  <a:gd name="T54" fmla="*/ 77 w 1566"/>
                  <a:gd name="T55" fmla="*/ 1544 h 1565"/>
                  <a:gd name="T56" fmla="*/ 44 w 1566"/>
                  <a:gd name="T57" fmla="*/ 1519 h 1565"/>
                  <a:gd name="T58" fmla="*/ 21 w 1566"/>
                  <a:gd name="T59" fmla="*/ 1489 h 1565"/>
                  <a:gd name="T60" fmla="*/ 4 w 1566"/>
                  <a:gd name="T61" fmla="*/ 1451 h 1565"/>
                  <a:gd name="T62" fmla="*/ 0 w 1566"/>
                  <a:gd name="T63" fmla="*/ 1411 h 1565"/>
                  <a:gd name="T64" fmla="*/ 0 w 1566"/>
                  <a:gd name="T65" fmla="*/ 154 h 1565"/>
                  <a:gd name="T66" fmla="*/ 4 w 1566"/>
                  <a:gd name="T67" fmla="*/ 114 h 1565"/>
                  <a:gd name="T68" fmla="*/ 21 w 1566"/>
                  <a:gd name="T69" fmla="*/ 78 h 1565"/>
                  <a:gd name="T70" fmla="*/ 44 w 1566"/>
                  <a:gd name="T71" fmla="*/ 45 h 1565"/>
                  <a:gd name="T72" fmla="*/ 77 w 1566"/>
                  <a:gd name="T73" fmla="*/ 21 h 1565"/>
                  <a:gd name="T74" fmla="*/ 113 w 1566"/>
                  <a:gd name="T75" fmla="*/ 5 h 1565"/>
                  <a:gd name="T76" fmla="*/ 154 w 1566"/>
                  <a:gd name="T77" fmla="*/ 0 h 1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66" h="1565">
                    <a:moveTo>
                      <a:pt x="154" y="0"/>
                    </a:moveTo>
                    <a:lnTo>
                      <a:pt x="662" y="0"/>
                    </a:lnTo>
                    <a:lnTo>
                      <a:pt x="662" y="256"/>
                    </a:lnTo>
                    <a:lnTo>
                      <a:pt x="668" y="275"/>
                    </a:lnTo>
                    <a:lnTo>
                      <a:pt x="681" y="288"/>
                    </a:lnTo>
                    <a:lnTo>
                      <a:pt x="700" y="294"/>
                    </a:lnTo>
                    <a:lnTo>
                      <a:pt x="864" y="294"/>
                    </a:lnTo>
                    <a:lnTo>
                      <a:pt x="883" y="288"/>
                    </a:lnTo>
                    <a:lnTo>
                      <a:pt x="896" y="275"/>
                    </a:lnTo>
                    <a:lnTo>
                      <a:pt x="902" y="256"/>
                    </a:lnTo>
                    <a:lnTo>
                      <a:pt x="902" y="0"/>
                    </a:lnTo>
                    <a:lnTo>
                      <a:pt x="1412" y="0"/>
                    </a:lnTo>
                    <a:lnTo>
                      <a:pt x="1452" y="5"/>
                    </a:lnTo>
                    <a:lnTo>
                      <a:pt x="1490" y="21"/>
                    </a:lnTo>
                    <a:lnTo>
                      <a:pt x="1520" y="45"/>
                    </a:lnTo>
                    <a:lnTo>
                      <a:pt x="1545" y="78"/>
                    </a:lnTo>
                    <a:lnTo>
                      <a:pt x="1560" y="114"/>
                    </a:lnTo>
                    <a:lnTo>
                      <a:pt x="1566" y="154"/>
                    </a:lnTo>
                    <a:lnTo>
                      <a:pt x="1566" y="1411"/>
                    </a:lnTo>
                    <a:lnTo>
                      <a:pt x="1560" y="1451"/>
                    </a:lnTo>
                    <a:lnTo>
                      <a:pt x="1545" y="1489"/>
                    </a:lnTo>
                    <a:lnTo>
                      <a:pt x="1520" y="1519"/>
                    </a:lnTo>
                    <a:lnTo>
                      <a:pt x="1490" y="1544"/>
                    </a:lnTo>
                    <a:lnTo>
                      <a:pt x="1452" y="1559"/>
                    </a:lnTo>
                    <a:lnTo>
                      <a:pt x="1412" y="1565"/>
                    </a:lnTo>
                    <a:lnTo>
                      <a:pt x="154" y="1565"/>
                    </a:lnTo>
                    <a:lnTo>
                      <a:pt x="113" y="1559"/>
                    </a:lnTo>
                    <a:lnTo>
                      <a:pt x="77" y="1544"/>
                    </a:lnTo>
                    <a:lnTo>
                      <a:pt x="44" y="1519"/>
                    </a:lnTo>
                    <a:lnTo>
                      <a:pt x="21" y="1489"/>
                    </a:lnTo>
                    <a:lnTo>
                      <a:pt x="4" y="1451"/>
                    </a:lnTo>
                    <a:lnTo>
                      <a:pt x="0" y="1411"/>
                    </a:lnTo>
                    <a:lnTo>
                      <a:pt x="0" y="154"/>
                    </a:lnTo>
                    <a:lnTo>
                      <a:pt x="4" y="114"/>
                    </a:lnTo>
                    <a:lnTo>
                      <a:pt x="21" y="78"/>
                    </a:lnTo>
                    <a:lnTo>
                      <a:pt x="44" y="45"/>
                    </a:lnTo>
                    <a:lnTo>
                      <a:pt x="77" y="21"/>
                    </a:lnTo>
                    <a:lnTo>
                      <a:pt x="113" y="5"/>
                    </a:lnTo>
                    <a:lnTo>
                      <a:pt x="154" y="0"/>
                    </a:lnTo>
                    <a:close/>
                  </a:path>
                </a:pathLst>
              </a:custGeom>
              <a:grpFill/>
              <a:ln>
                <a:noFill/>
              </a:ln>
            </p:spPr>
            <p:txBody>
              <a:bodyPr anchor="ctr">
                <a:scene3d>
                  <a:camera prst="orthographicFront"/>
                  <a:lightRig rig="threePt" dir="t"/>
                </a:scene3d>
                <a:sp3d>
                  <a:contourClr>
                    <a:srgbClr val="FFFFFF"/>
                  </a:contourClr>
                </a:sp3d>
              </a:bodyPr>
              <a:lstStyle/>
              <a:p>
                <a:pPr algn="ctr" eaLnBrk="0" fontAlgn="base" hangingPunct="0">
                  <a:spcBef>
                    <a:spcPct val="0"/>
                  </a:spcBef>
                  <a:spcAft>
                    <a:spcPct val="0"/>
                  </a:spcAft>
                </a:pPr>
                <a:endParaRPr lang="en-US" dirty="0">
                  <a:latin typeface="Arial" panose="020B0604020202020204" pitchFamily="34" charset="0"/>
                  <a:ea typeface="+mj-ea"/>
                  <a:sym typeface="+mn-lt"/>
                </a:endParaRPr>
              </a:p>
            </p:txBody>
          </p:sp>
          <p:sp>
            <p:nvSpPr>
              <p:cNvPr id="309" name="Freeform 20">
                <a:extLst>
                  <a:ext uri="{FF2B5EF4-FFF2-40B4-BE49-F238E27FC236}">
                    <a16:creationId xmlns:a16="http://schemas.microsoft.com/office/drawing/2014/main" id="{69526193-6DAD-46B2-A345-3D84A22CC116}"/>
                  </a:ext>
                </a:extLst>
              </p:cNvPr>
              <p:cNvSpPr>
                <a:spLocks/>
              </p:cNvSpPr>
              <p:nvPr/>
            </p:nvSpPr>
            <p:spPr bwMode="auto">
              <a:xfrm>
                <a:off x="6001171" y="4516235"/>
                <a:ext cx="129563" cy="129233"/>
              </a:xfrm>
              <a:custGeom>
                <a:avLst/>
                <a:gdLst>
                  <a:gd name="T0" fmla="*/ 154 w 1568"/>
                  <a:gd name="T1" fmla="*/ 0 h 1565"/>
                  <a:gd name="T2" fmla="*/ 664 w 1568"/>
                  <a:gd name="T3" fmla="*/ 0 h 1565"/>
                  <a:gd name="T4" fmla="*/ 664 w 1568"/>
                  <a:gd name="T5" fmla="*/ 256 h 1565"/>
                  <a:gd name="T6" fmla="*/ 670 w 1568"/>
                  <a:gd name="T7" fmla="*/ 275 h 1565"/>
                  <a:gd name="T8" fmla="*/ 683 w 1568"/>
                  <a:gd name="T9" fmla="*/ 288 h 1565"/>
                  <a:gd name="T10" fmla="*/ 702 w 1568"/>
                  <a:gd name="T11" fmla="*/ 294 h 1565"/>
                  <a:gd name="T12" fmla="*/ 866 w 1568"/>
                  <a:gd name="T13" fmla="*/ 294 h 1565"/>
                  <a:gd name="T14" fmla="*/ 885 w 1568"/>
                  <a:gd name="T15" fmla="*/ 288 h 1565"/>
                  <a:gd name="T16" fmla="*/ 898 w 1568"/>
                  <a:gd name="T17" fmla="*/ 275 h 1565"/>
                  <a:gd name="T18" fmla="*/ 904 w 1568"/>
                  <a:gd name="T19" fmla="*/ 256 h 1565"/>
                  <a:gd name="T20" fmla="*/ 904 w 1568"/>
                  <a:gd name="T21" fmla="*/ 0 h 1565"/>
                  <a:gd name="T22" fmla="*/ 1414 w 1568"/>
                  <a:gd name="T23" fmla="*/ 0 h 1565"/>
                  <a:gd name="T24" fmla="*/ 1453 w 1568"/>
                  <a:gd name="T25" fmla="*/ 5 h 1565"/>
                  <a:gd name="T26" fmla="*/ 1491 w 1568"/>
                  <a:gd name="T27" fmla="*/ 21 h 1565"/>
                  <a:gd name="T28" fmla="*/ 1522 w 1568"/>
                  <a:gd name="T29" fmla="*/ 45 h 1565"/>
                  <a:gd name="T30" fmla="*/ 1547 w 1568"/>
                  <a:gd name="T31" fmla="*/ 78 h 1565"/>
                  <a:gd name="T32" fmla="*/ 1562 w 1568"/>
                  <a:gd name="T33" fmla="*/ 114 h 1565"/>
                  <a:gd name="T34" fmla="*/ 1568 w 1568"/>
                  <a:gd name="T35" fmla="*/ 154 h 1565"/>
                  <a:gd name="T36" fmla="*/ 1568 w 1568"/>
                  <a:gd name="T37" fmla="*/ 1411 h 1565"/>
                  <a:gd name="T38" fmla="*/ 1562 w 1568"/>
                  <a:gd name="T39" fmla="*/ 1451 h 1565"/>
                  <a:gd name="T40" fmla="*/ 1547 w 1568"/>
                  <a:gd name="T41" fmla="*/ 1489 h 1565"/>
                  <a:gd name="T42" fmla="*/ 1522 w 1568"/>
                  <a:gd name="T43" fmla="*/ 1519 h 1565"/>
                  <a:gd name="T44" fmla="*/ 1491 w 1568"/>
                  <a:gd name="T45" fmla="*/ 1544 h 1565"/>
                  <a:gd name="T46" fmla="*/ 1453 w 1568"/>
                  <a:gd name="T47" fmla="*/ 1559 h 1565"/>
                  <a:gd name="T48" fmla="*/ 1414 w 1568"/>
                  <a:gd name="T49" fmla="*/ 1565 h 1565"/>
                  <a:gd name="T50" fmla="*/ 154 w 1568"/>
                  <a:gd name="T51" fmla="*/ 1565 h 1565"/>
                  <a:gd name="T52" fmla="*/ 115 w 1568"/>
                  <a:gd name="T53" fmla="*/ 1559 h 1565"/>
                  <a:gd name="T54" fmla="*/ 77 w 1568"/>
                  <a:gd name="T55" fmla="*/ 1544 h 1565"/>
                  <a:gd name="T56" fmla="*/ 46 w 1568"/>
                  <a:gd name="T57" fmla="*/ 1519 h 1565"/>
                  <a:gd name="T58" fmla="*/ 21 w 1568"/>
                  <a:gd name="T59" fmla="*/ 1489 h 1565"/>
                  <a:gd name="T60" fmla="*/ 6 w 1568"/>
                  <a:gd name="T61" fmla="*/ 1451 h 1565"/>
                  <a:gd name="T62" fmla="*/ 0 w 1568"/>
                  <a:gd name="T63" fmla="*/ 1411 h 1565"/>
                  <a:gd name="T64" fmla="*/ 0 w 1568"/>
                  <a:gd name="T65" fmla="*/ 154 h 1565"/>
                  <a:gd name="T66" fmla="*/ 6 w 1568"/>
                  <a:gd name="T67" fmla="*/ 114 h 1565"/>
                  <a:gd name="T68" fmla="*/ 21 w 1568"/>
                  <a:gd name="T69" fmla="*/ 78 h 1565"/>
                  <a:gd name="T70" fmla="*/ 46 w 1568"/>
                  <a:gd name="T71" fmla="*/ 45 h 1565"/>
                  <a:gd name="T72" fmla="*/ 77 w 1568"/>
                  <a:gd name="T73" fmla="*/ 21 h 1565"/>
                  <a:gd name="T74" fmla="*/ 115 w 1568"/>
                  <a:gd name="T75" fmla="*/ 5 h 1565"/>
                  <a:gd name="T76" fmla="*/ 154 w 1568"/>
                  <a:gd name="T77" fmla="*/ 0 h 1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68" h="1565">
                    <a:moveTo>
                      <a:pt x="154" y="0"/>
                    </a:moveTo>
                    <a:lnTo>
                      <a:pt x="664" y="0"/>
                    </a:lnTo>
                    <a:lnTo>
                      <a:pt x="664" y="256"/>
                    </a:lnTo>
                    <a:lnTo>
                      <a:pt x="670" y="275"/>
                    </a:lnTo>
                    <a:lnTo>
                      <a:pt x="683" y="288"/>
                    </a:lnTo>
                    <a:lnTo>
                      <a:pt x="702" y="294"/>
                    </a:lnTo>
                    <a:lnTo>
                      <a:pt x="866" y="294"/>
                    </a:lnTo>
                    <a:lnTo>
                      <a:pt x="885" y="288"/>
                    </a:lnTo>
                    <a:lnTo>
                      <a:pt x="898" y="275"/>
                    </a:lnTo>
                    <a:lnTo>
                      <a:pt x="904" y="256"/>
                    </a:lnTo>
                    <a:lnTo>
                      <a:pt x="904" y="0"/>
                    </a:lnTo>
                    <a:lnTo>
                      <a:pt x="1414" y="0"/>
                    </a:lnTo>
                    <a:lnTo>
                      <a:pt x="1453" y="5"/>
                    </a:lnTo>
                    <a:lnTo>
                      <a:pt x="1491" y="21"/>
                    </a:lnTo>
                    <a:lnTo>
                      <a:pt x="1522" y="45"/>
                    </a:lnTo>
                    <a:lnTo>
                      <a:pt x="1547" y="78"/>
                    </a:lnTo>
                    <a:lnTo>
                      <a:pt x="1562" y="114"/>
                    </a:lnTo>
                    <a:lnTo>
                      <a:pt x="1568" y="154"/>
                    </a:lnTo>
                    <a:lnTo>
                      <a:pt x="1568" y="1411"/>
                    </a:lnTo>
                    <a:lnTo>
                      <a:pt x="1562" y="1451"/>
                    </a:lnTo>
                    <a:lnTo>
                      <a:pt x="1547" y="1489"/>
                    </a:lnTo>
                    <a:lnTo>
                      <a:pt x="1522" y="1519"/>
                    </a:lnTo>
                    <a:lnTo>
                      <a:pt x="1491" y="1544"/>
                    </a:lnTo>
                    <a:lnTo>
                      <a:pt x="1453" y="1559"/>
                    </a:lnTo>
                    <a:lnTo>
                      <a:pt x="1414" y="1565"/>
                    </a:lnTo>
                    <a:lnTo>
                      <a:pt x="154" y="1565"/>
                    </a:lnTo>
                    <a:lnTo>
                      <a:pt x="115" y="1559"/>
                    </a:lnTo>
                    <a:lnTo>
                      <a:pt x="77" y="1544"/>
                    </a:lnTo>
                    <a:lnTo>
                      <a:pt x="46" y="1519"/>
                    </a:lnTo>
                    <a:lnTo>
                      <a:pt x="21" y="1489"/>
                    </a:lnTo>
                    <a:lnTo>
                      <a:pt x="6" y="1451"/>
                    </a:lnTo>
                    <a:lnTo>
                      <a:pt x="0" y="1411"/>
                    </a:lnTo>
                    <a:lnTo>
                      <a:pt x="0" y="154"/>
                    </a:lnTo>
                    <a:lnTo>
                      <a:pt x="6" y="114"/>
                    </a:lnTo>
                    <a:lnTo>
                      <a:pt x="21" y="78"/>
                    </a:lnTo>
                    <a:lnTo>
                      <a:pt x="46" y="45"/>
                    </a:lnTo>
                    <a:lnTo>
                      <a:pt x="77" y="21"/>
                    </a:lnTo>
                    <a:lnTo>
                      <a:pt x="115" y="5"/>
                    </a:lnTo>
                    <a:lnTo>
                      <a:pt x="154" y="0"/>
                    </a:lnTo>
                    <a:close/>
                  </a:path>
                </a:pathLst>
              </a:custGeom>
              <a:grpFill/>
              <a:ln>
                <a:noFill/>
              </a:ln>
            </p:spPr>
            <p:txBody>
              <a:bodyPr anchor="ctr">
                <a:scene3d>
                  <a:camera prst="orthographicFront"/>
                  <a:lightRig rig="threePt" dir="t"/>
                </a:scene3d>
                <a:sp3d>
                  <a:contourClr>
                    <a:srgbClr val="FFFFFF"/>
                  </a:contourClr>
                </a:sp3d>
              </a:bodyPr>
              <a:lstStyle/>
              <a:p>
                <a:pPr algn="ctr" eaLnBrk="0" fontAlgn="base" hangingPunct="0">
                  <a:spcBef>
                    <a:spcPct val="0"/>
                  </a:spcBef>
                  <a:spcAft>
                    <a:spcPct val="0"/>
                  </a:spcAft>
                </a:pPr>
                <a:endParaRPr lang="en-US" dirty="0">
                  <a:latin typeface="Arial" panose="020B0604020202020204" pitchFamily="34" charset="0"/>
                  <a:ea typeface="+mj-ea"/>
                  <a:sym typeface="+mn-lt"/>
                </a:endParaRPr>
              </a:p>
            </p:txBody>
          </p:sp>
          <p:sp>
            <p:nvSpPr>
              <p:cNvPr id="310" name="Freeform 21">
                <a:extLst>
                  <a:ext uri="{FF2B5EF4-FFF2-40B4-BE49-F238E27FC236}">
                    <a16:creationId xmlns:a16="http://schemas.microsoft.com/office/drawing/2014/main" id="{DE3D0E2C-FF6D-4E53-A057-4BFF2A535A6D}"/>
                  </a:ext>
                </a:extLst>
              </p:cNvPr>
              <p:cNvSpPr>
                <a:spLocks/>
              </p:cNvSpPr>
              <p:nvPr/>
            </p:nvSpPr>
            <p:spPr bwMode="auto">
              <a:xfrm>
                <a:off x="5844340" y="4516235"/>
                <a:ext cx="129398" cy="129233"/>
              </a:xfrm>
              <a:custGeom>
                <a:avLst/>
                <a:gdLst>
                  <a:gd name="T0" fmla="*/ 154 w 1566"/>
                  <a:gd name="T1" fmla="*/ 0 h 1565"/>
                  <a:gd name="T2" fmla="*/ 662 w 1566"/>
                  <a:gd name="T3" fmla="*/ 0 h 1565"/>
                  <a:gd name="T4" fmla="*/ 662 w 1566"/>
                  <a:gd name="T5" fmla="*/ 256 h 1565"/>
                  <a:gd name="T6" fmla="*/ 668 w 1566"/>
                  <a:gd name="T7" fmla="*/ 275 h 1565"/>
                  <a:gd name="T8" fmla="*/ 681 w 1566"/>
                  <a:gd name="T9" fmla="*/ 288 h 1565"/>
                  <a:gd name="T10" fmla="*/ 700 w 1566"/>
                  <a:gd name="T11" fmla="*/ 294 h 1565"/>
                  <a:gd name="T12" fmla="*/ 864 w 1566"/>
                  <a:gd name="T13" fmla="*/ 294 h 1565"/>
                  <a:gd name="T14" fmla="*/ 883 w 1566"/>
                  <a:gd name="T15" fmla="*/ 288 h 1565"/>
                  <a:gd name="T16" fmla="*/ 896 w 1566"/>
                  <a:gd name="T17" fmla="*/ 275 h 1565"/>
                  <a:gd name="T18" fmla="*/ 902 w 1566"/>
                  <a:gd name="T19" fmla="*/ 256 h 1565"/>
                  <a:gd name="T20" fmla="*/ 902 w 1566"/>
                  <a:gd name="T21" fmla="*/ 0 h 1565"/>
                  <a:gd name="T22" fmla="*/ 1412 w 1566"/>
                  <a:gd name="T23" fmla="*/ 0 h 1565"/>
                  <a:gd name="T24" fmla="*/ 1452 w 1566"/>
                  <a:gd name="T25" fmla="*/ 5 h 1565"/>
                  <a:gd name="T26" fmla="*/ 1490 w 1566"/>
                  <a:gd name="T27" fmla="*/ 21 h 1565"/>
                  <a:gd name="T28" fmla="*/ 1520 w 1566"/>
                  <a:gd name="T29" fmla="*/ 45 h 1565"/>
                  <a:gd name="T30" fmla="*/ 1545 w 1566"/>
                  <a:gd name="T31" fmla="*/ 78 h 1565"/>
                  <a:gd name="T32" fmla="*/ 1560 w 1566"/>
                  <a:gd name="T33" fmla="*/ 114 h 1565"/>
                  <a:gd name="T34" fmla="*/ 1566 w 1566"/>
                  <a:gd name="T35" fmla="*/ 154 h 1565"/>
                  <a:gd name="T36" fmla="*/ 1566 w 1566"/>
                  <a:gd name="T37" fmla="*/ 1411 h 1565"/>
                  <a:gd name="T38" fmla="*/ 1560 w 1566"/>
                  <a:gd name="T39" fmla="*/ 1451 h 1565"/>
                  <a:gd name="T40" fmla="*/ 1545 w 1566"/>
                  <a:gd name="T41" fmla="*/ 1489 h 1565"/>
                  <a:gd name="T42" fmla="*/ 1520 w 1566"/>
                  <a:gd name="T43" fmla="*/ 1519 h 1565"/>
                  <a:gd name="T44" fmla="*/ 1490 w 1566"/>
                  <a:gd name="T45" fmla="*/ 1544 h 1565"/>
                  <a:gd name="T46" fmla="*/ 1452 w 1566"/>
                  <a:gd name="T47" fmla="*/ 1559 h 1565"/>
                  <a:gd name="T48" fmla="*/ 1412 w 1566"/>
                  <a:gd name="T49" fmla="*/ 1565 h 1565"/>
                  <a:gd name="T50" fmla="*/ 154 w 1566"/>
                  <a:gd name="T51" fmla="*/ 1565 h 1565"/>
                  <a:gd name="T52" fmla="*/ 113 w 1566"/>
                  <a:gd name="T53" fmla="*/ 1559 h 1565"/>
                  <a:gd name="T54" fmla="*/ 77 w 1566"/>
                  <a:gd name="T55" fmla="*/ 1544 h 1565"/>
                  <a:gd name="T56" fmla="*/ 44 w 1566"/>
                  <a:gd name="T57" fmla="*/ 1519 h 1565"/>
                  <a:gd name="T58" fmla="*/ 21 w 1566"/>
                  <a:gd name="T59" fmla="*/ 1489 h 1565"/>
                  <a:gd name="T60" fmla="*/ 4 w 1566"/>
                  <a:gd name="T61" fmla="*/ 1451 h 1565"/>
                  <a:gd name="T62" fmla="*/ 0 w 1566"/>
                  <a:gd name="T63" fmla="*/ 1411 h 1565"/>
                  <a:gd name="T64" fmla="*/ 0 w 1566"/>
                  <a:gd name="T65" fmla="*/ 154 h 1565"/>
                  <a:gd name="T66" fmla="*/ 4 w 1566"/>
                  <a:gd name="T67" fmla="*/ 114 h 1565"/>
                  <a:gd name="T68" fmla="*/ 21 w 1566"/>
                  <a:gd name="T69" fmla="*/ 78 h 1565"/>
                  <a:gd name="T70" fmla="*/ 44 w 1566"/>
                  <a:gd name="T71" fmla="*/ 45 h 1565"/>
                  <a:gd name="T72" fmla="*/ 77 w 1566"/>
                  <a:gd name="T73" fmla="*/ 21 h 1565"/>
                  <a:gd name="T74" fmla="*/ 113 w 1566"/>
                  <a:gd name="T75" fmla="*/ 5 h 1565"/>
                  <a:gd name="T76" fmla="*/ 154 w 1566"/>
                  <a:gd name="T77" fmla="*/ 0 h 1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66" h="1565">
                    <a:moveTo>
                      <a:pt x="154" y="0"/>
                    </a:moveTo>
                    <a:lnTo>
                      <a:pt x="662" y="0"/>
                    </a:lnTo>
                    <a:lnTo>
                      <a:pt x="662" y="256"/>
                    </a:lnTo>
                    <a:lnTo>
                      <a:pt x="668" y="275"/>
                    </a:lnTo>
                    <a:lnTo>
                      <a:pt x="681" y="288"/>
                    </a:lnTo>
                    <a:lnTo>
                      <a:pt x="700" y="294"/>
                    </a:lnTo>
                    <a:lnTo>
                      <a:pt x="864" y="294"/>
                    </a:lnTo>
                    <a:lnTo>
                      <a:pt x="883" y="288"/>
                    </a:lnTo>
                    <a:lnTo>
                      <a:pt x="896" y="275"/>
                    </a:lnTo>
                    <a:lnTo>
                      <a:pt x="902" y="256"/>
                    </a:lnTo>
                    <a:lnTo>
                      <a:pt x="902" y="0"/>
                    </a:lnTo>
                    <a:lnTo>
                      <a:pt x="1412" y="0"/>
                    </a:lnTo>
                    <a:lnTo>
                      <a:pt x="1452" y="5"/>
                    </a:lnTo>
                    <a:lnTo>
                      <a:pt x="1490" y="21"/>
                    </a:lnTo>
                    <a:lnTo>
                      <a:pt x="1520" y="45"/>
                    </a:lnTo>
                    <a:lnTo>
                      <a:pt x="1545" y="78"/>
                    </a:lnTo>
                    <a:lnTo>
                      <a:pt x="1560" y="114"/>
                    </a:lnTo>
                    <a:lnTo>
                      <a:pt x="1566" y="154"/>
                    </a:lnTo>
                    <a:lnTo>
                      <a:pt x="1566" y="1411"/>
                    </a:lnTo>
                    <a:lnTo>
                      <a:pt x="1560" y="1451"/>
                    </a:lnTo>
                    <a:lnTo>
                      <a:pt x="1545" y="1489"/>
                    </a:lnTo>
                    <a:lnTo>
                      <a:pt x="1520" y="1519"/>
                    </a:lnTo>
                    <a:lnTo>
                      <a:pt x="1490" y="1544"/>
                    </a:lnTo>
                    <a:lnTo>
                      <a:pt x="1452" y="1559"/>
                    </a:lnTo>
                    <a:lnTo>
                      <a:pt x="1412" y="1565"/>
                    </a:lnTo>
                    <a:lnTo>
                      <a:pt x="154" y="1565"/>
                    </a:lnTo>
                    <a:lnTo>
                      <a:pt x="113" y="1559"/>
                    </a:lnTo>
                    <a:lnTo>
                      <a:pt x="77" y="1544"/>
                    </a:lnTo>
                    <a:lnTo>
                      <a:pt x="44" y="1519"/>
                    </a:lnTo>
                    <a:lnTo>
                      <a:pt x="21" y="1489"/>
                    </a:lnTo>
                    <a:lnTo>
                      <a:pt x="4" y="1451"/>
                    </a:lnTo>
                    <a:lnTo>
                      <a:pt x="0" y="1411"/>
                    </a:lnTo>
                    <a:lnTo>
                      <a:pt x="0" y="154"/>
                    </a:lnTo>
                    <a:lnTo>
                      <a:pt x="4" y="114"/>
                    </a:lnTo>
                    <a:lnTo>
                      <a:pt x="21" y="78"/>
                    </a:lnTo>
                    <a:lnTo>
                      <a:pt x="44" y="45"/>
                    </a:lnTo>
                    <a:lnTo>
                      <a:pt x="77" y="21"/>
                    </a:lnTo>
                    <a:lnTo>
                      <a:pt x="113" y="5"/>
                    </a:lnTo>
                    <a:lnTo>
                      <a:pt x="154" y="0"/>
                    </a:lnTo>
                    <a:close/>
                  </a:path>
                </a:pathLst>
              </a:custGeom>
              <a:grpFill/>
              <a:ln>
                <a:noFill/>
              </a:ln>
            </p:spPr>
            <p:txBody>
              <a:bodyPr anchor="ctr">
                <a:scene3d>
                  <a:camera prst="orthographicFront"/>
                  <a:lightRig rig="threePt" dir="t"/>
                </a:scene3d>
                <a:sp3d>
                  <a:contourClr>
                    <a:srgbClr val="FFFFFF"/>
                  </a:contourClr>
                </a:sp3d>
              </a:bodyPr>
              <a:lstStyle/>
              <a:p>
                <a:pPr algn="ctr" eaLnBrk="0" fontAlgn="base" hangingPunct="0">
                  <a:spcBef>
                    <a:spcPct val="0"/>
                  </a:spcBef>
                  <a:spcAft>
                    <a:spcPct val="0"/>
                  </a:spcAft>
                </a:pPr>
                <a:endParaRPr lang="en-US" dirty="0">
                  <a:latin typeface="Arial" panose="020B0604020202020204" pitchFamily="34" charset="0"/>
                  <a:ea typeface="+mj-ea"/>
                  <a:sym typeface="+mn-lt"/>
                </a:endParaRPr>
              </a:p>
            </p:txBody>
          </p:sp>
        </p:grpSp>
      </p:grpSp>
      <p:grpSp>
        <p:nvGrpSpPr>
          <p:cNvPr id="339" name="组合 338">
            <a:extLst>
              <a:ext uri="{FF2B5EF4-FFF2-40B4-BE49-F238E27FC236}">
                <a16:creationId xmlns:a16="http://schemas.microsoft.com/office/drawing/2014/main" id="{67F1D9DD-BEA1-47AE-80B1-CC50F711997A}"/>
              </a:ext>
            </a:extLst>
          </p:cNvPr>
          <p:cNvGrpSpPr/>
          <p:nvPr/>
        </p:nvGrpSpPr>
        <p:grpSpPr>
          <a:xfrm>
            <a:off x="3764762" y="1703597"/>
            <a:ext cx="1124982" cy="525300"/>
            <a:chOff x="6631529" y="1805199"/>
            <a:chExt cx="1117674" cy="525300"/>
          </a:xfrm>
        </p:grpSpPr>
        <p:sp>
          <p:nvSpPr>
            <p:cNvPr id="202" name="矩形 201">
              <a:extLst>
                <a:ext uri="{FF2B5EF4-FFF2-40B4-BE49-F238E27FC236}">
                  <a16:creationId xmlns:a16="http://schemas.microsoft.com/office/drawing/2014/main" id="{7DFE666C-42BE-485B-8138-31EE58DC11E9}"/>
                </a:ext>
              </a:extLst>
            </p:cNvPr>
            <p:cNvSpPr/>
            <p:nvPr/>
          </p:nvSpPr>
          <p:spPr>
            <a:xfrm>
              <a:off x="7363105" y="2077683"/>
              <a:ext cx="386098" cy="184291"/>
            </a:xfrm>
            <a:prstGeom prst="rect">
              <a:avLst/>
            </a:prstGeom>
            <a:noFill/>
            <a:ln w="12700" cap="flat" cmpd="sng" algn="ctr">
              <a:noFill/>
              <a:prstDash val="dash"/>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defRPr/>
              </a:pPr>
              <a:endParaRPr lang="en-US" altLang="zh-CN" sz="1600" b="1" kern="0" dirty="0">
                <a:latin typeface="Arial" panose="020B0604020202020204" pitchFamily="34" charset="0"/>
                <a:ea typeface="+mj-ea"/>
                <a:cs typeface="Arial"/>
                <a:sym typeface="Arial"/>
              </a:endParaRPr>
            </a:p>
          </p:txBody>
        </p:sp>
        <p:sp>
          <p:nvSpPr>
            <p:cNvPr id="274" name="矩形 273">
              <a:extLst>
                <a:ext uri="{FF2B5EF4-FFF2-40B4-BE49-F238E27FC236}">
                  <a16:creationId xmlns:a16="http://schemas.microsoft.com/office/drawing/2014/main" id="{8AA12F21-B867-41DA-8178-C59B7D1190E3}"/>
                </a:ext>
              </a:extLst>
            </p:cNvPr>
            <p:cNvSpPr/>
            <p:nvPr/>
          </p:nvSpPr>
          <p:spPr>
            <a:xfrm>
              <a:off x="6631529" y="2045969"/>
              <a:ext cx="887920" cy="284530"/>
            </a:xfrm>
            <a:prstGeom prst="rect">
              <a:avLst/>
            </a:prstGeom>
            <a:noFill/>
            <a:ln w="12700" cap="flat" cmpd="sng" algn="ctr">
              <a:noFill/>
              <a:prstDash val="dash"/>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defRPr/>
              </a:pPr>
              <a:r>
                <a:rPr lang="zh-CN" altLang="en-US" sz="1600" b="1" kern="0">
                  <a:latin typeface="Arial" panose="020B0604020202020204" pitchFamily="34" charset="0"/>
                  <a:ea typeface="+mj-ea"/>
                  <a:cs typeface="Arial"/>
                  <a:sym typeface="Arial"/>
                </a:rPr>
                <a:t>邮政</a:t>
              </a:r>
              <a:endParaRPr lang="en-US" altLang="zh-CN" sz="1600" b="1" kern="0" dirty="0">
                <a:latin typeface="Arial" panose="020B0604020202020204" pitchFamily="34" charset="0"/>
                <a:ea typeface="+mj-ea"/>
                <a:cs typeface="Arial"/>
                <a:sym typeface="Arial"/>
              </a:endParaRPr>
            </a:p>
          </p:txBody>
        </p:sp>
        <p:grpSp>
          <p:nvGrpSpPr>
            <p:cNvPr id="335" name="组合 334">
              <a:extLst>
                <a:ext uri="{FF2B5EF4-FFF2-40B4-BE49-F238E27FC236}">
                  <a16:creationId xmlns:a16="http://schemas.microsoft.com/office/drawing/2014/main" id="{5D1D1E10-172B-4FE9-A4E0-95F017F53083}"/>
                </a:ext>
              </a:extLst>
            </p:cNvPr>
            <p:cNvGrpSpPr/>
            <p:nvPr/>
          </p:nvGrpSpPr>
          <p:grpSpPr>
            <a:xfrm>
              <a:off x="6904217" y="1805199"/>
              <a:ext cx="395338" cy="257546"/>
              <a:chOff x="6904217" y="1805199"/>
              <a:chExt cx="395338" cy="257546"/>
            </a:xfrm>
          </p:grpSpPr>
          <p:sp>
            <p:nvSpPr>
              <p:cNvPr id="312" name="Freeform 15">
                <a:extLst>
                  <a:ext uri="{FF2B5EF4-FFF2-40B4-BE49-F238E27FC236}">
                    <a16:creationId xmlns:a16="http://schemas.microsoft.com/office/drawing/2014/main" id="{D33F4BFF-0069-42BC-BD8C-4EE5D6B11ED4}"/>
                  </a:ext>
                </a:extLst>
              </p:cNvPr>
              <p:cNvSpPr>
                <a:spLocks noEditPoints="1"/>
              </p:cNvSpPr>
              <p:nvPr/>
            </p:nvSpPr>
            <p:spPr bwMode="auto">
              <a:xfrm>
                <a:off x="6949381" y="1881718"/>
                <a:ext cx="263155" cy="98904"/>
              </a:xfrm>
              <a:custGeom>
                <a:avLst/>
                <a:gdLst>
                  <a:gd name="T0" fmla="*/ 702 w 872"/>
                  <a:gd name="T1" fmla="*/ 2 h 286"/>
                  <a:gd name="T2" fmla="*/ 649 w 872"/>
                  <a:gd name="T3" fmla="*/ 24 h 286"/>
                  <a:gd name="T4" fmla="*/ 611 w 872"/>
                  <a:gd name="T5" fmla="*/ 63 h 286"/>
                  <a:gd name="T6" fmla="*/ 588 w 872"/>
                  <a:gd name="T7" fmla="*/ 114 h 286"/>
                  <a:gd name="T8" fmla="*/ 586 w 872"/>
                  <a:gd name="T9" fmla="*/ 158 h 286"/>
                  <a:gd name="T10" fmla="*/ 602 w 872"/>
                  <a:gd name="T11" fmla="*/ 211 h 286"/>
                  <a:gd name="T12" fmla="*/ 639 w 872"/>
                  <a:gd name="T13" fmla="*/ 253 h 286"/>
                  <a:gd name="T14" fmla="*/ 686 w 872"/>
                  <a:gd name="T15" fmla="*/ 280 h 286"/>
                  <a:gd name="T16" fmla="*/ 730 w 872"/>
                  <a:gd name="T17" fmla="*/ 286 h 286"/>
                  <a:gd name="T18" fmla="*/ 785 w 872"/>
                  <a:gd name="T19" fmla="*/ 276 h 286"/>
                  <a:gd name="T20" fmla="*/ 832 w 872"/>
                  <a:gd name="T21" fmla="*/ 245 h 286"/>
                  <a:gd name="T22" fmla="*/ 862 w 872"/>
                  <a:gd name="T23" fmla="*/ 199 h 286"/>
                  <a:gd name="T24" fmla="*/ 872 w 872"/>
                  <a:gd name="T25" fmla="*/ 144 h 286"/>
                  <a:gd name="T26" fmla="*/ 866 w 872"/>
                  <a:gd name="T27" fmla="*/ 101 h 286"/>
                  <a:gd name="T28" fmla="*/ 840 w 872"/>
                  <a:gd name="T29" fmla="*/ 53 h 286"/>
                  <a:gd name="T30" fmla="*/ 797 w 872"/>
                  <a:gd name="T31" fmla="*/ 18 h 286"/>
                  <a:gd name="T32" fmla="*/ 744 w 872"/>
                  <a:gd name="T33" fmla="*/ 0 h 286"/>
                  <a:gd name="T34" fmla="*/ 730 w 872"/>
                  <a:gd name="T35" fmla="*/ 205 h 286"/>
                  <a:gd name="T36" fmla="*/ 686 w 872"/>
                  <a:gd name="T37" fmla="*/ 187 h 286"/>
                  <a:gd name="T38" fmla="*/ 667 w 872"/>
                  <a:gd name="T39" fmla="*/ 144 h 286"/>
                  <a:gd name="T40" fmla="*/ 678 w 872"/>
                  <a:gd name="T41" fmla="*/ 107 h 286"/>
                  <a:gd name="T42" fmla="*/ 718 w 872"/>
                  <a:gd name="T43" fmla="*/ 83 h 286"/>
                  <a:gd name="T44" fmla="*/ 755 w 872"/>
                  <a:gd name="T45" fmla="*/ 85 h 286"/>
                  <a:gd name="T46" fmla="*/ 787 w 872"/>
                  <a:gd name="T47" fmla="*/ 120 h 286"/>
                  <a:gd name="T48" fmla="*/ 791 w 872"/>
                  <a:gd name="T49" fmla="*/ 156 h 286"/>
                  <a:gd name="T50" fmla="*/ 765 w 872"/>
                  <a:gd name="T51" fmla="*/ 195 h 286"/>
                  <a:gd name="T52" fmla="*/ 730 w 872"/>
                  <a:gd name="T53" fmla="*/ 205 h 286"/>
                  <a:gd name="T54" fmla="*/ 116 w 872"/>
                  <a:gd name="T55" fmla="*/ 2 h 286"/>
                  <a:gd name="T56" fmla="*/ 65 w 872"/>
                  <a:gd name="T57" fmla="*/ 24 h 286"/>
                  <a:gd name="T58" fmla="*/ 27 w 872"/>
                  <a:gd name="T59" fmla="*/ 63 h 286"/>
                  <a:gd name="T60" fmla="*/ 4 w 872"/>
                  <a:gd name="T61" fmla="*/ 114 h 286"/>
                  <a:gd name="T62" fmla="*/ 2 w 872"/>
                  <a:gd name="T63" fmla="*/ 158 h 286"/>
                  <a:gd name="T64" fmla="*/ 19 w 872"/>
                  <a:gd name="T65" fmla="*/ 211 h 286"/>
                  <a:gd name="T66" fmla="*/ 53 w 872"/>
                  <a:gd name="T67" fmla="*/ 253 h 286"/>
                  <a:gd name="T68" fmla="*/ 102 w 872"/>
                  <a:gd name="T69" fmla="*/ 280 h 286"/>
                  <a:gd name="T70" fmla="*/ 144 w 872"/>
                  <a:gd name="T71" fmla="*/ 286 h 286"/>
                  <a:gd name="T72" fmla="*/ 199 w 872"/>
                  <a:gd name="T73" fmla="*/ 276 h 286"/>
                  <a:gd name="T74" fmla="*/ 246 w 872"/>
                  <a:gd name="T75" fmla="*/ 245 h 286"/>
                  <a:gd name="T76" fmla="*/ 276 w 872"/>
                  <a:gd name="T77" fmla="*/ 199 h 286"/>
                  <a:gd name="T78" fmla="*/ 288 w 872"/>
                  <a:gd name="T79" fmla="*/ 144 h 286"/>
                  <a:gd name="T80" fmla="*/ 282 w 872"/>
                  <a:gd name="T81" fmla="*/ 101 h 286"/>
                  <a:gd name="T82" fmla="*/ 256 w 872"/>
                  <a:gd name="T83" fmla="*/ 53 h 286"/>
                  <a:gd name="T84" fmla="*/ 213 w 872"/>
                  <a:gd name="T85" fmla="*/ 18 h 286"/>
                  <a:gd name="T86" fmla="*/ 158 w 872"/>
                  <a:gd name="T87" fmla="*/ 0 h 286"/>
                  <a:gd name="T88" fmla="*/ 144 w 872"/>
                  <a:gd name="T89" fmla="*/ 205 h 286"/>
                  <a:gd name="T90" fmla="*/ 100 w 872"/>
                  <a:gd name="T91" fmla="*/ 187 h 286"/>
                  <a:gd name="T92" fmla="*/ 81 w 872"/>
                  <a:gd name="T93" fmla="*/ 144 h 286"/>
                  <a:gd name="T94" fmla="*/ 94 w 872"/>
                  <a:gd name="T95" fmla="*/ 107 h 286"/>
                  <a:gd name="T96" fmla="*/ 132 w 872"/>
                  <a:gd name="T97" fmla="*/ 83 h 286"/>
                  <a:gd name="T98" fmla="*/ 169 w 872"/>
                  <a:gd name="T99" fmla="*/ 85 h 286"/>
                  <a:gd name="T100" fmla="*/ 201 w 872"/>
                  <a:gd name="T101" fmla="*/ 120 h 286"/>
                  <a:gd name="T102" fmla="*/ 205 w 872"/>
                  <a:gd name="T103" fmla="*/ 156 h 286"/>
                  <a:gd name="T104" fmla="*/ 179 w 872"/>
                  <a:gd name="T105" fmla="*/ 195 h 286"/>
                  <a:gd name="T106" fmla="*/ 144 w 872"/>
                  <a:gd name="T107" fmla="*/ 20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72" h="286">
                    <a:moveTo>
                      <a:pt x="730" y="0"/>
                    </a:moveTo>
                    <a:lnTo>
                      <a:pt x="730" y="0"/>
                    </a:lnTo>
                    <a:lnTo>
                      <a:pt x="716" y="0"/>
                    </a:lnTo>
                    <a:lnTo>
                      <a:pt x="702" y="2"/>
                    </a:lnTo>
                    <a:lnTo>
                      <a:pt x="688" y="6"/>
                    </a:lnTo>
                    <a:lnTo>
                      <a:pt x="673" y="12"/>
                    </a:lnTo>
                    <a:lnTo>
                      <a:pt x="661" y="16"/>
                    </a:lnTo>
                    <a:lnTo>
                      <a:pt x="649" y="24"/>
                    </a:lnTo>
                    <a:lnTo>
                      <a:pt x="639" y="32"/>
                    </a:lnTo>
                    <a:lnTo>
                      <a:pt x="629" y="43"/>
                    </a:lnTo>
                    <a:lnTo>
                      <a:pt x="619" y="53"/>
                    </a:lnTo>
                    <a:lnTo>
                      <a:pt x="611" y="63"/>
                    </a:lnTo>
                    <a:lnTo>
                      <a:pt x="605" y="75"/>
                    </a:lnTo>
                    <a:lnTo>
                      <a:pt x="598" y="87"/>
                    </a:lnTo>
                    <a:lnTo>
                      <a:pt x="592" y="99"/>
                    </a:lnTo>
                    <a:lnTo>
                      <a:pt x="588" y="114"/>
                    </a:lnTo>
                    <a:lnTo>
                      <a:pt x="586" y="128"/>
                    </a:lnTo>
                    <a:lnTo>
                      <a:pt x="586" y="142"/>
                    </a:lnTo>
                    <a:lnTo>
                      <a:pt x="586" y="142"/>
                    </a:lnTo>
                    <a:lnTo>
                      <a:pt x="586" y="158"/>
                    </a:lnTo>
                    <a:lnTo>
                      <a:pt x="588" y="172"/>
                    </a:lnTo>
                    <a:lnTo>
                      <a:pt x="592" y="187"/>
                    </a:lnTo>
                    <a:lnTo>
                      <a:pt x="596" y="199"/>
                    </a:lnTo>
                    <a:lnTo>
                      <a:pt x="602" y="211"/>
                    </a:lnTo>
                    <a:lnTo>
                      <a:pt x="611" y="223"/>
                    </a:lnTo>
                    <a:lnTo>
                      <a:pt x="619" y="235"/>
                    </a:lnTo>
                    <a:lnTo>
                      <a:pt x="629" y="245"/>
                    </a:lnTo>
                    <a:lnTo>
                      <a:pt x="639" y="253"/>
                    </a:lnTo>
                    <a:lnTo>
                      <a:pt x="649" y="262"/>
                    </a:lnTo>
                    <a:lnTo>
                      <a:pt x="661" y="270"/>
                    </a:lnTo>
                    <a:lnTo>
                      <a:pt x="673" y="276"/>
                    </a:lnTo>
                    <a:lnTo>
                      <a:pt x="686" y="280"/>
                    </a:lnTo>
                    <a:lnTo>
                      <a:pt x="700" y="284"/>
                    </a:lnTo>
                    <a:lnTo>
                      <a:pt x="714" y="286"/>
                    </a:lnTo>
                    <a:lnTo>
                      <a:pt x="730" y="286"/>
                    </a:lnTo>
                    <a:lnTo>
                      <a:pt x="730" y="286"/>
                    </a:lnTo>
                    <a:lnTo>
                      <a:pt x="744" y="286"/>
                    </a:lnTo>
                    <a:lnTo>
                      <a:pt x="759" y="284"/>
                    </a:lnTo>
                    <a:lnTo>
                      <a:pt x="773" y="280"/>
                    </a:lnTo>
                    <a:lnTo>
                      <a:pt x="785" y="276"/>
                    </a:lnTo>
                    <a:lnTo>
                      <a:pt x="797" y="270"/>
                    </a:lnTo>
                    <a:lnTo>
                      <a:pt x="809" y="262"/>
                    </a:lnTo>
                    <a:lnTo>
                      <a:pt x="819" y="253"/>
                    </a:lnTo>
                    <a:lnTo>
                      <a:pt x="832" y="245"/>
                    </a:lnTo>
                    <a:lnTo>
                      <a:pt x="840" y="235"/>
                    </a:lnTo>
                    <a:lnTo>
                      <a:pt x="848" y="223"/>
                    </a:lnTo>
                    <a:lnTo>
                      <a:pt x="856" y="213"/>
                    </a:lnTo>
                    <a:lnTo>
                      <a:pt x="862" y="199"/>
                    </a:lnTo>
                    <a:lnTo>
                      <a:pt x="866" y="187"/>
                    </a:lnTo>
                    <a:lnTo>
                      <a:pt x="870" y="172"/>
                    </a:lnTo>
                    <a:lnTo>
                      <a:pt x="872" y="158"/>
                    </a:lnTo>
                    <a:lnTo>
                      <a:pt x="872" y="144"/>
                    </a:lnTo>
                    <a:lnTo>
                      <a:pt x="872" y="144"/>
                    </a:lnTo>
                    <a:lnTo>
                      <a:pt x="872" y="130"/>
                    </a:lnTo>
                    <a:lnTo>
                      <a:pt x="870" y="116"/>
                    </a:lnTo>
                    <a:lnTo>
                      <a:pt x="866" y="101"/>
                    </a:lnTo>
                    <a:lnTo>
                      <a:pt x="862" y="87"/>
                    </a:lnTo>
                    <a:lnTo>
                      <a:pt x="856" y="75"/>
                    </a:lnTo>
                    <a:lnTo>
                      <a:pt x="848" y="63"/>
                    </a:lnTo>
                    <a:lnTo>
                      <a:pt x="840" y="53"/>
                    </a:lnTo>
                    <a:lnTo>
                      <a:pt x="832" y="43"/>
                    </a:lnTo>
                    <a:lnTo>
                      <a:pt x="821" y="32"/>
                    </a:lnTo>
                    <a:lnTo>
                      <a:pt x="809" y="24"/>
                    </a:lnTo>
                    <a:lnTo>
                      <a:pt x="797" y="18"/>
                    </a:lnTo>
                    <a:lnTo>
                      <a:pt x="785" y="12"/>
                    </a:lnTo>
                    <a:lnTo>
                      <a:pt x="773" y="6"/>
                    </a:lnTo>
                    <a:lnTo>
                      <a:pt x="759" y="4"/>
                    </a:lnTo>
                    <a:lnTo>
                      <a:pt x="744" y="0"/>
                    </a:lnTo>
                    <a:lnTo>
                      <a:pt x="730" y="0"/>
                    </a:lnTo>
                    <a:lnTo>
                      <a:pt x="730" y="0"/>
                    </a:lnTo>
                    <a:close/>
                    <a:moveTo>
                      <a:pt x="730" y="205"/>
                    </a:moveTo>
                    <a:lnTo>
                      <a:pt x="730" y="205"/>
                    </a:lnTo>
                    <a:lnTo>
                      <a:pt x="716" y="205"/>
                    </a:lnTo>
                    <a:lnTo>
                      <a:pt x="706" y="201"/>
                    </a:lnTo>
                    <a:lnTo>
                      <a:pt x="694" y="195"/>
                    </a:lnTo>
                    <a:lnTo>
                      <a:pt x="686" y="187"/>
                    </a:lnTo>
                    <a:lnTo>
                      <a:pt x="678" y="178"/>
                    </a:lnTo>
                    <a:lnTo>
                      <a:pt x="671" y="168"/>
                    </a:lnTo>
                    <a:lnTo>
                      <a:pt x="669" y="156"/>
                    </a:lnTo>
                    <a:lnTo>
                      <a:pt x="667" y="144"/>
                    </a:lnTo>
                    <a:lnTo>
                      <a:pt x="667" y="144"/>
                    </a:lnTo>
                    <a:lnTo>
                      <a:pt x="669" y="130"/>
                    </a:lnTo>
                    <a:lnTo>
                      <a:pt x="671" y="120"/>
                    </a:lnTo>
                    <a:lnTo>
                      <a:pt x="678" y="107"/>
                    </a:lnTo>
                    <a:lnTo>
                      <a:pt x="686" y="99"/>
                    </a:lnTo>
                    <a:lnTo>
                      <a:pt x="696" y="91"/>
                    </a:lnTo>
                    <a:lnTo>
                      <a:pt x="706" y="85"/>
                    </a:lnTo>
                    <a:lnTo>
                      <a:pt x="718" y="83"/>
                    </a:lnTo>
                    <a:lnTo>
                      <a:pt x="730" y="81"/>
                    </a:lnTo>
                    <a:lnTo>
                      <a:pt x="730" y="81"/>
                    </a:lnTo>
                    <a:lnTo>
                      <a:pt x="742" y="83"/>
                    </a:lnTo>
                    <a:lnTo>
                      <a:pt x="755" y="85"/>
                    </a:lnTo>
                    <a:lnTo>
                      <a:pt x="765" y="91"/>
                    </a:lnTo>
                    <a:lnTo>
                      <a:pt x="773" y="99"/>
                    </a:lnTo>
                    <a:lnTo>
                      <a:pt x="781" y="109"/>
                    </a:lnTo>
                    <a:lnTo>
                      <a:pt x="787" y="120"/>
                    </a:lnTo>
                    <a:lnTo>
                      <a:pt x="791" y="132"/>
                    </a:lnTo>
                    <a:lnTo>
                      <a:pt x="791" y="144"/>
                    </a:lnTo>
                    <a:lnTo>
                      <a:pt x="791" y="144"/>
                    </a:lnTo>
                    <a:lnTo>
                      <a:pt x="791" y="156"/>
                    </a:lnTo>
                    <a:lnTo>
                      <a:pt x="787" y="168"/>
                    </a:lnTo>
                    <a:lnTo>
                      <a:pt x="781" y="178"/>
                    </a:lnTo>
                    <a:lnTo>
                      <a:pt x="773" y="189"/>
                    </a:lnTo>
                    <a:lnTo>
                      <a:pt x="765" y="195"/>
                    </a:lnTo>
                    <a:lnTo>
                      <a:pt x="755" y="201"/>
                    </a:lnTo>
                    <a:lnTo>
                      <a:pt x="742" y="205"/>
                    </a:lnTo>
                    <a:lnTo>
                      <a:pt x="730" y="205"/>
                    </a:lnTo>
                    <a:lnTo>
                      <a:pt x="730" y="205"/>
                    </a:lnTo>
                    <a:close/>
                    <a:moveTo>
                      <a:pt x="144" y="0"/>
                    </a:moveTo>
                    <a:lnTo>
                      <a:pt x="144" y="0"/>
                    </a:lnTo>
                    <a:lnTo>
                      <a:pt x="130" y="0"/>
                    </a:lnTo>
                    <a:lnTo>
                      <a:pt x="116" y="2"/>
                    </a:lnTo>
                    <a:lnTo>
                      <a:pt x="102" y="6"/>
                    </a:lnTo>
                    <a:lnTo>
                      <a:pt x="90" y="12"/>
                    </a:lnTo>
                    <a:lnTo>
                      <a:pt x="77" y="16"/>
                    </a:lnTo>
                    <a:lnTo>
                      <a:pt x="65" y="24"/>
                    </a:lnTo>
                    <a:lnTo>
                      <a:pt x="53" y="32"/>
                    </a:lnTo>
                    <a:lnTo>
                      <a:pt x="43" y="43"/>
                    </a:lnTo>
                    <a:lnTo>
                      <a:pt x="35" y="53"/>
                    </a:lnTo>
                    <a:lnTo>
                      <a:pt x="27" y="63"/>
                    </a:lnTo>
                    <a:lnTo>
                      <a:pt x="19" y="75"/>
                    </a:lnTo>
                    <a:lnTo>
                      <a:pt x="13" y="87"/>
                    </a:lnTo>
                    <a:lnTo>
                      <a:pt x="8" y="99"/>
                    </a:lnTo>
                    <a:lnTo>
                      <a:pt x="4" y="114"/>
                    </a:lnTo>
                    <a:lnTo>
                      <a:pt x="2" y="128"/>
                    </a:lnTo>
                    <a:lnTo>
                      <a:pt x="0" y="142"/>
                    </a:lnTo>
                    <a:lnTo>
                      <a:pt x="0" y="142"/>
                    </a:lnTo>
                    <a:lnTo>
                      <a:pt x="2" y="158"/>
                    </a:lnTo>
                    <a:lnTo>
                      <a:pt x="4" y="172"/>
                    </a:lnTo>
                    <a:lnTo>
                      <a:pt x="8" y="187"/>
                    </a:lnTo>
                    <a:lnTo>
                      <a:pt x="13" y="199"/>
                    </a:lnTo>
                    <a:lnTo>
                      <a:pt x="19" y="211"/>
                    </a:lnTo>
                    <a:lnTo>
                      <a:pt x="25" y="223"/>
                    </a:lnTo>
                    <a:lnTo>
                      <a:pt x="33" y="235"/>
                    </a:lnTo>
                    <a:lnTo>
                      <a:pt x="43" y="245"/>
                    </a:lnTo>
                    <a:lnTo>
                      <a:pt x="53" y="253"/>
                    </a:lnTo>
                    <a:lnTo>
                      <a:pt x="63" y="262"/>
                    </a:lnTo>
                    <a:lnTo>
                      <a:pt x="75" y="270"/>
                    </a:lnTo>
                    <a:lnTo>
                      <a:pt x="88" y="276"/>
                    </a:lnTo>
                    <a:lnTo>
                      <a:pt x="102" y="280"/>
                    </a:lnTo>
                    <a:lnTo>
                      <a:pt x="116" y="284"/>
                    </a:lnTo>
                    <a:lnTo>
                      <a:pt x="130" y="286"/>
                    </a:lnTo>
                    <a:lnTo>
                      <a:pt x="144" y="286"/>
                    </a:lnTo>
                    <a:lnTo>
                      <a:pt x="144" y="286"/>
                    </a:lnTo>
                    <a:lnTo>
                      <a:pt x="158" y="286"/>
                    </a:lnTo>
                    <a:lnTo>
                      <a:pt x="173" y="284"/>
                    </a:lnTo>
                    <a:lnTo>
                      <a:pt x="187" y="280"/>
                    </a:lnTo>
                    <a:lnTo>
                      <a:pt x="199" y="276"/>
                    </a:lnTo>
                    <a:lnTo>
                      <a:pt x="213" y="270"/>
                    </a:lnTo>
                    <a:lnTo>
                      <a:pt x="223" y="262"/>
                    </a:lnTo>
                    <a:lnTo>
                      <a:pt x="236" y="253"/>
                    </a:lnTo>
                    <a:lnTo>
                      <a:pt x="246" y="245"/>
                    </a:lnTo>
                    <a:lnTo>
                      <a:pt x="256" y="235"/>
                    </a:lnTo>
                    <a:lnTo>
                      <a:pt x="264" y="223"/>
                    </a:lnTo>
                    <a:lnTo>
                      <a:pt x="270" y="213"/>
                    </a:lnTo>
                    <a:lnTo>
                      <a:pt x="276" y="199"/>
                    </a:lnTo>
                    <a:lnTo>
                      <a:pt x="282" y="187"/>
                    </a:lnTo>
                    <a:lnTo>
                      <a:pt x="284" y="172"/>
                    </a:lnTo>
                    <a:lnTo>
                      <a:pt x="286" y="158"/>
                    </a:lnTo>
                    <a:lnTo>
                      <a:pt x="288" y="144"/>
                    </a:lnTo>
                    <a:lnTo>
                      <a:pt x="288" y="144"/>
                    </a:lnTo>
                    <a:lnTo>
                      <a:pt x="286" y="130"/>
                    </a:lnTo>
                    <a:lnTo>
                      <a:pt x="284" y="116"/>
                    </a:lnTo>
                    <a:lnTo>
                      <a:pt x="282" y="101"/>
                    </a:lnTo>
                    <a:lnTo>
                      <a:pt x="276" y="87"/>
                    </a:lnTo>
                    <a:lnTo>
                      <a:pt x="270" y="75"/>
                    </a:lnTo>
                    <a:lnTo>
                      <a:pt x="264" y="63"/>
                    </a:lnTo>
                    <a:lnTo>
                      <a:pt x="256" y="53"/>
                    </a:lnTo>
                    <a:lnTo>
                      <a:pt x="246" y="43"/>
                    </a:lnTo>
                    <a:lnTo>
                      <a:pt x="236" y="32"/>
                    </a:lnTo>
                    <a:lnTo>
                      <a:pt x="225" y="24"/>
                    </a:lnTo>
                    <a:lnTo>
                      <a:pt x="213" y="18"/>
                    </a:lnTo>
                    <a:lnTo>
                      <a:pt x="201" y="12"/>
                    </a:lnTo>
                    <a:lnTo>
                      <a:pt x="187" y="6"/>
                    </a:lnTo>
                    <a:lnTo>
                      <a:pt x="173" y="2"/>
                    </a:lnTo>
                    <a:lnTo>
                      <a:pt x="158" y="0"/>
                    </a:lnTo>
                    <a:lnTo>
                      <a:pt x="144" y="0"/>
                    </a:lnTo>
                    <a:lnTo>
                      <a:pt x="144" y="0"/>
                    </a:lnTo>
                    <a:close/>
                    <a:moveTo>
                      <a:pt x="144" y="205"/>
                    </a:moveTo>
                    <a:lnTo>
                      <a:pt x="144" y="205"/>
                    </a:lnTo>
                    <a:lnTo>
                      <a:pt x="132" y="205"/>
                    </a:lnTo>
                    <a:lnTo>
                      <a:pt x="120" y="201"/>
                    </a:lnTo>
                    <a:lnTo>
                      <a:pt x="110" y="195"/>
                    </a:lnTo>
                    <a:lnTo>
                      <a:pt x="100" y="187"/>
                    </a:lnTo>
                    <a:lnTo>
                      <a:pt x="94" y="178"/>
                    </a:lnTo>
                    <a:lnTo>
                      <a:pt x="88" y="168"/>
                    </a:lnTo>
                    <a:lnTo>
                      <a:pt x="83" y="156"/>
                    </a:lnTo>
                    <a:lnTo>
                      <a:pt x="81" y="144"/>
                    </a:lnTo>
                    <a:lnTo>
                      <a:pt x="81" y="144"/>
                    </a:lnTo>
                    <a:lnTo>
                      <a:pt x="83" y="130"/>
                    </a:lnTo>
                    <a:lnTo>
                      <a:pt x="88" y="120"/>
                    </a:lnTo>
                    <a:lnTo>
                      <a:pt x="94" y="107"/>
                    </a:lnTo>
                    <a:lnTo>
                      <a:pt x="100" y="99"/>
                    </a:lnTo>
                    <a:lnTo>
                      <a:pt x="110" y="91"/>
                    </a:lnTo>
                    <a:lnTo>
                      <a:pt x="120" y="85"/>
                    </a:lnTo>
                    <a:lnTo>
                      <a:pt x="132" y="83"/>
                    </a:lnTo>
                    <a:lnTo>
                      <a:pt x="144" y="81"/>
                    </a:lnTo>
                    <a:lnTo>
                      <a:pt x="144" y="81"/>
                    </a:lnTo>
                    <a:lnTo>
                      <a:pt x="156" y="83"/>
                    </a:lnTo>
                    <a:lnTo>
                      <a:pt x="169" y="85"/>
                    </a:lnTo>
                    <a:lnTo>
                      <a:pt x="179" y="91"/>
                    </a:lnTo>
                    <a:lnTo>
                      <a:pt x="189" y="99"/>
                    </a:lnTo>
                    <a:lnTo>
                      <a:pt x="197" y="109"/>
                    </a:lnTo>
                    <a:lnTo>
                      <a:pt x="201" y="120"/>
                    </a:lnTo>
                    <a:lnTo>
                      <a:pt x="205" y="132"/>
                    </a:lnTo>
                    <a:lnTo>
                      <a:pt x="207" y="144"/>
                    </a:lnTo>
                    <a:lnTo>
                      <a:pt x="207" y="144"/>
                    </a:lnTo>
                    <a:lnTo>
                      <a:pt x="205" y="156"/>
                    </a:lnTo>
                    <a:lnTo>
                      <a:pt x="201" y="168"/>
                    </a:lnTo>
                    <a:lnTo>
                      <a:pt x="197" y="178"/>
                    </a:lnTo>
                    <a:lnTo>
                      <a:pt x="189" y="187"/>
                    </a:lnTo>
                    <a:lnTo>
                      <a:pt x="179" y="195"/>
                    </a:lnTo>
                    <a:lnTo>
                      <a:pt x="169" y="201"/>
                    </a:lnTo>
                    <a:lnTo>
                      <a:pt x="156" y="205"/>
                    </a:lnTo>
                    <a:lnTo>
                      <a:pt x="144" y="205"/>
                    </a:lnTo>
                    <a:lnTo>
                      <a:pt x="144" y="205"/>
                    </a:lnTo>
                    <a:close/>
                  </a:path>
                </a:pathLst>
              </a:custGeom>
              <a:solidFill>
                <a:srgbClr val="ED5408"/>
              </a:solidFill>
              <a:ln>
                <a:noFill/>
              </a:ln>
            </p:spPr>
            <p:txBody>
              <a:bodyPr anchor="ctr">
                <a:scene3d>
                  <a:camera prst="orthographicFront"/>
                  <a:lightRig rig="threePt" dir="t"/>
                </a:scene3d>
                <a:sp3d>
                  <a:contourClr>
                    <a:srgbClr val="FFFFFF"/>
                  </a:contourClr>
                </a:sp3d>
              </a:bodyPr>
              <a:lstStyle/>
              <a:p>
                <a:pPr algn="ctr" eaLnBrk="0" fontAlgn="base" hangingPunct="0">
                  <a:spcBef>
                    <a:spcPct val="0"/>
                  </a:spcBef>
                  <a:spcAft>
                    <a:spcPct val="0"/>
                  </a:spcAft>
                </a:pPr>
                <a:endParaRPr lang="zh-CN" altLang="en-US">
                  <a:solidFill>
                    <a:srgbClr val="FFFFFF"/>
                  </a:solidFill>
                  <a:latin typeface="Arial" panose="020B0604020202020204" pitchFamily="34" charset="0"/>
                  <a:ea typeface="+mj-ea"/>
                  <a:sym typeface="+mn-lt"/>
                </a:endParaRPr>
              </a:p>
            </p:txBody>
          </p:sp>
          <p:sp>
            <p:nvSpPr>
              <p:cNvPr id="313" name="Freeform 16">
                <a:extLst>
                  <a:ext uri="{FF2B5EF4-FFF2-40B4-BE49-F238E27FC236}">
                    <a16:creationId xmlns:a16="http://schemas.microsoft.com/office/drawing/2014/main" id="{2BC8862C-D7A9-49B7-A51C-635F56F194C1}"/>
                  </a:ext>
                </a:extLst>
              </p:cNvPr>
              <p:cNvSpPr>
                <a:spLocks noEditPoints="1"/>
              </p:cNvSpPr>
              <p:nvPr/>
            </p:nvSpPr>
            <p:spPr bwMode="auto">
              <a:xfrm>
                <a:off x="6904217" y="1861825"/>
                <a:ext cx="395338" cy="200920"/>
              </a:xfrm>
              <a:custGeom>
                <a:avLst/>
                <a:gdLst>
                  <a:gd name="T0" fmla="*/ 1269 w 1310"/>
                  <a:gd name="T1" fmla="*/ 346 h 581"/>
                  <a:gd name="T2" fmla="*/ 1257 w 1310"/>
                  <a:gd name="T3" fmla="*/ 314 h 581"/>
                  <a:gd name="T4" fmla="*/ 1186 w 1310"/>
                  <a:gd name="T5" fmla="*/ 221 h 581"/>
                  <a:gd name="T6" fmla="*/ 1032 w 1310"/>
                  <a:gd name="T7" fmla="*/ 42 h 581"/>
                  <a:gd name="T8" fmla="*/ 994 w 1310"/>
                  <a:gd name="T9" fmla="*/ 14 h 581"/>
                  <a:gd name="T10" fmla="*/ 813 w 1310"/>
                  <a:gd name="T11" fmla="*/ 0 h 581"/>
                  <a:gd name="T12" fmla="*/ 785 w 1310"/>
                  <a:gd name="T13" fmla="*/ 8 h 581"/>
                  <a:gd name="T14" fmla="*/ 765 w 1310"/>
                  <a:gd name="T15" fmla="*/ 38 h 581"/>
                  <a:gd name="T16" fmla="*/ 763 w 1310"/>
                  <a:gd name="T17" fmla="*/ 294 h 581"/>
                  <a:gd name="T18" fmla="*/ 740 w 1310"/>
                  <a:gd name="T19" fmla="*/ 324 h 581"/>
                  <a:gd name="T20" fmla="*/ 85 w 1310"/>
                  <a:gd name="T21" fmla="*/ 332 h 581"/>
                  <a:gd name="T22" fmla="*/ 57 w 1310"/>
                  <a:gd name="T23" fmla="*/ 342 h 581"/>
                  <a:gd name="T24" fmla="*/ 37 w 1310"/>
                  <a:gd name="T25" fmla="*/ 373 h 581"/>
                  <a:gd name="T26" fmla="*/ 12 w 1310"/>
                  <a:gd name="T27" fmla="*/ 403 h 581"/>
                  <a:gd name="T28" fmla="*/ 0 w 1310"/>
                  <a:gd name="T29" fmla="*/ 417 h 581"/>
                  <a:gd name="T30" fmla="*/ 4 w 1310"/>
                  <a:gd name="T31" fmla="*/ 508 h 581"/>
                  <a:gd name="T32" fmla="*/ 35 w 1310"/>
                  <a:gd name="T33" fmla="*/ 539 h 581"/>
                  <a:gd name="T34" fmla="*/ 45 w 1310"/>
                  <a:gd name="T35" fmla="*/ 563 h 581"/>
                  <a:gd name="T36" fmla="*/ 75 w 1310"/>
                  <a:gd name="T37" fmla="*/ 581 h 581"/>
                  <a:gd name="T38" fmla="*/ 201 w 1310"/>
                  <a:gd name="T39" fmla="*/ 567 h 581"/>
                  <a:gd name="T40" fmla="*/ 227 w 1310"/>
                  <a:gd name="T41" fmla="*/ 513 h 581"/>
                  <a:gd name="T42" fmla="*/ 270 w 1310"/>
                  <a:gd name="T43" fmla="*/ 470 h 581"/>
                  <a:gd name="T44" fmla="*/ 325 w 1310"/>
                  <a:gd name="T45" fmla="*/ 446 h 581"/>
                  <a:gd name="T46" fmla="*/ 371 w 1310"/>
                  <a:gd name="T47" fmla="*/ 440 h 581"/>
                  <a:gd name="T48" fmla="*/ 440 w 1310"/>
                  <a:gd name="T49" fmla="*/ 452 h 581"/>
                  <a:gd name="T50" fmla="*/ 499 w 1310"/>
                  <a:gd name="T51" fmla="*/ 492 h 581"/>
                  <a:gd name="T52" fmla="*/ 540 w 1310"/>
                  <a:gd name="T53" fmla="*/ 557 h 581"/>
                  <a:gd name="T54" fmla="*/ 785 w 1310"/>
                  <a:gd name="T55" fmla="*/ 567 h 581"/>
                  <a:gd name="T56" fmla="*/ 811 w 1310"/>
                  <a:gd name="T57" fmla="*/ 513 h 581"/>
                  <a:gd name="T58" fmla="*/ 854 w 1310"/>
                  <a:gd name="T59" fmla="*/ 470 h 581"/>
                  <a:gd name="T60" fmla="*/ 909 w 1310"/>
                  <a:gd name="T61" fmla="*/ 446 h 581"/>
                  <a:gd name="T62" fmla="*/ 957 w 1310"/>
                  <a:gd name="T63" fmla="*/ 440 h 581"/>
                  <a:gd name="T64" fmla="*/ 1026 w 1310"/>
                  <a:gd name="T65" fmla="*/ 452 h 581"/>
                  <a:gd name="T66" fmla="*/ 1083 w 1310"/>
                  <a:gd name="T67" fmla="*/ 492 h 581"/>
                  <a:gd name="T68" fmla="*/ 1126 w 1310"/>
                  <a:gd name="T69" fmla="*/ 557 h 581"/>
                  <a:gd name="T70" fmla="*/ 1229 w 1310"/>
                  <a:gd name="T71" fmla="*/ 581 h 581"/>
                  <a:gd name="T72" fmla="*/ 1257 w 1310"/>
                  <a:gd name="T73" fmla="*/ 563 h 581"/>
                  <a:gd name="T74" fmla="*/ 1269 w 1310"/>
                  <a:gd name="T75" fmla="*/ 513 h 581"/>
                  <a:gd name="T76" fmla="*/ 1306 w 1310"/>
                  <a:gd name="T77" fmla="*/ 508 h 581"/>
                  <a:gd name="T78" fmla="*/ 1310 w 1310"/>
                  <a:gd name="T79" fmla="*/ 417 h 581"/>
                  <a:gd name="T80" fmla="*/ 1296 w 1310"/>
                  <a:gd name="T81" fmla="*/ 403 h 581"/>
                  <a:gd name="T82" fmla="*/ 931 w 1310"/>
                  <a:gd name="T83" fmla="*/ 56 h 581"/>
                  <a:gd name="T84" fmla="*/ 998 w 1310"/>
                  <a:gd name="T85" fmla="*/ 89 h 581"/>
                  <a:gd name="T86" fmla="*/ 1128 w 1310"/>
                  <a:gd name="T87" fmla="*/ 243 h 581"/>
                  <a:gd name="T88" fmla="*/ 1119 w 1310"/>
                  <a:gd name="T89" fmla="*/ 259 h 581"/>
                  <a:gd name="T90" fmla="*/ 832 w 1310"/>
                  <a:gd name="T91" fmla="*/ 263 h 581"/>
                  <a:gd name="T92" fmla="*/ 811 w 1310"/>
                  <a:gd name="T93" fmla="*/ 239 h 581"/>
                  <a:gd name="T94" fmla="*/ 815 w 1310"/>
                  <a:gd name="T95" fmla="*/ 6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10" h="581">
                    <a:moveTo>
                      <a:pt x="1296" y="403"/>
                    </a:moveTo>
                    <a:lnTo>
                      <a:pt x="1296" y="403"/>
                    </a:lnTo>
                    <a:lnTo>
                      <a:pt x="1269" y="403"/>
                    </a:lnTo>
                    <a:lnTo>
                      <a:pt x="1269" y="346"/>
                    </a:lnTo>
                    <a:lnTo>
                      <a:pt x="1269" y="346"/>
                    </a:lnTo>
                    <a:lnTo>
                      <a:pt x="1267" y="338"/>
                    </a:lnTo>
                    <a:lnTo>
                      <a:pt x="1265" y="330"/>
                    </a:lnTo>
                    <a:lnTo>
                      <a:pt x="1257" y="314"/>
                    </a:lnTo>
                    <a:lnTo>
                      <a:pt x="1247" y="296"/>
                    </a:lnTo>
                    <a:lnTo>
                      <a:pt x="1233" y="277"/>
                    </a:lnTo>
                    <a:lnTo>
                      <a:pt x="1207" y="243"/>
                    </a:lnTo>
                    <a:lnTo>
                      <a:pt x="1186" y="221"/>
                    </a:lnTo>
                    <a:lnTo>
                      <a:pt x="1186" y="221"/>
                    </a:lnTo>
                    <a:lnTo>
                      <a:pt x="1156" y="188"/>
                    </a:lnTo>
                    <a:lnTo>
                      <a:pt x="1107" y="131"/>
                    </a:lnTo>
                    <a:lnTo>
                      <a:pt x="1032" y="42"/>
                    </a:lnTo>
                    <a:lnTo>
                      <a:pt x="1032" y="42"/>
                    </a:lnTo>
                    <a:lnTo>
                      <a:pt x="1024" y="34"/>
                    </a:lnTo>
                    <a:lnTo>
                      <a:pt x="1014" y="26"/>
                    </a:lnTo>
                    <a:lnTo>
                      <a:pt x="994" y="14"/>
                    </a:lnTo>
                    <a:lnTo>
                      <a:pt x="971" y="6"/>
                    </a:lnTo>
                    <a:lnTo>
                      <a:pt x="961" y="4"/>
                    </a:lnTo>
                    <a:lnTo>
                      <a:pt x="951" y="4"/>
                    </a:lnTo>
                    <a:lnTo>
                      <a:pt x="813" y="0"/>
                    </a:lnTo>
                    <a:lnTo>
                      <a:pt x="813" y="0"/>
                    </a:lnTo>
                    <a:lnTo>
                      <a:pt x="803" y="0"/>
                    </a:lnTo>
                    <a:lnTo>
                      <a:pt x="793" y="4"/>
                    </a:lnTo>
                    <a:lnTo>
                      <a:pt x="785" y="8"/>
                    </a:lnTo>
                    <a:lnTo>
                      <a:pt x="777" y="14"/>
                    </a:lnTo>
                    <a:lnTo>
                      <a:pt x="771" y="22"/>
                    </a:lnTo>
                    <a:lnTo>
                      <a:pt x="767" y="30"/>
                    </a:lnTo>
                    <a:lnTo>
                      <a:pt x="765" y="38"/>
                    </a:lnTo>
                    <a:lnTo>
                      <a:pt x="763" y="48"/>
                    </a:lnTo>
                    <a:lnTo>
                      <a:pt x="763" y="283"/>
                    </a:lnTo>
                    <a:lnTo>
                      <a:pt x="763" y="283"/>
                    </a:lnTo>
                    <a:lnTo>
                      <a:pt x="763" y="294"/>
                    </a:lnTo>
                    <a:lnTo>
                      <a:pt x="759" y="302"/>
                    </a:lnTo>
                    <a:lnTo>
                      <a:pt x="754" y="312"/>
                    </a:lnTo>
                    <a:lnTo>
                      <a:pt x="748" y="318"/>
                    </a:lnTo>
                    <a:lnTo>
                      <a:pt x="740" y="324"/>
                    </a:lnTo>
                    <a:lnTo>
                      <a:pt x="732" y="330"/>
                    </a:lnTo>
                    <a:lnTo>
                      <a:pt x="724" y="332"/>
                    </a:lnTo>
                    <a:lnTo>
                      <a:pt x="714" y="332"/>
                    </a:lnTo>
                    <a:lnTo>
                      <a:pt x="85" y="332"/>
                    </a:lnTo>
                    <a:lnTo>
                      <a:pt x="85" y="332"/>
                    </a:lnTo>
                    <a:lnTo>
                      <a:pt x="75" y="334"/>
                    </a:lnTo>
                    <a:lnTo>
                      <a:pt x="65" y="336"/>
                    </a:lnTo>
                    <a:lnTo>
                      <a:pt x="57" y="342"/>
                    </a:lnTo>
                    <a:lnTo>
                      <a:pt x="49" y="348"/>
                    </a:lnTo>
                    <a:lnTo>
                      <a:pt x="43" y="354"/>
                    </a:lnTo>
                    <a:lnTo>
                      <a:pt x="39" y="363"/>
                    </a:lnTo>
                    <a:lnTo>
                      <a:pt x="37" y="373"/>
                    </a:lnTo>
                    <a:lnTo>
                      <a:pt x="35" y="383"/>
                    </a:lnTo>
                    <a:lnTo>
                      <a:pt x="35" y="403"/>
                    </a:lnTo>
                    <a:lnTo>
                      <a:pt x="12" y="403"/>
                    </a:lnTo>
                    <a:lnTo>
                      <a:pt x="12" y="403"/>
                    </a:lnTo>
                    <a:lnTo>
                      <a:pt x="8" y="405"/>
                    </a:lnTo>
                    <a:lnTo>
                      <a:pt x="4" y="407"/>
                    </a:lnTo>
                    <a:lnTo>
                      <a:pt x="0" y="411"/>
                    </a:lnTo>
                    <a:lnTo>
                      <a:pt x="0" y="417"/>
                    </a:lnTo>
                    <a:lnTo>
                      <a:pt x="0" y="498"/>
                    </a:lnTo>
                    <a:lnTo>
                      <a:pt x="0" y="498"/>
                    </a:lnTo>
                    <a:lnTo>
                      <a:pt x="0" y="502"/>
                    </a:lnTo>
                    <a:lnTo>
                      <a:pt x="4" y="508"/>
                    </a:lnTo>
                    <a:lnTo>
                      <a:pt x="8" y="511"/>
                    </a:lnTo>
                    <a:lnTo>
                      <a:pt x="12" y="513"/>
                    </a:lnTo>
                    <a:lnTo>
                      <a:pt x="35" y="513"/>
                    </a:lnTo>
                    <a:lnTo>
                      <a:pt x="35" y="539"/>
                    </a:lnTo>
                    <a:lnTo>
                      <a:pt x="35" y="539"/>
                    </a:lnTo>
                    <a:lnTo>
                      <a:pt x="37" y="547"/>
                    </a:lnTo>
                    <a:lnTo>
                      <a:pt x="41" y="555"/>
                    </a:lnTo>
                    <a:lnTo>
                      <a:pt x="45" y="563"/>
                    </a:lnTo>
                    <a:lnTo>
                      <a:pt x="51" y="569"/>
                    </a:lnTo>
                    <a:lnTo>
                      <a:pt x="59" y="575"/>
                    </a:lnTo>
                    <a:lnTo>
                      <a:pt x="67" y="579"/>
                    </a:lnTo>
                    <a:lnTo>
                      <a:pt x="75" y="581"/>
                    </a:lnTo>
                    <a:lnTo>
                      <a:pt x="85" y="581"/>
                    </a:lnTo>
                    <a:lnTo>
                      <a:pt x="197" y="581"/>
                    </a:lnTo>
                    <a:lnTo>
                      <a:pt x="197" y="581"/>
                    </a:lnTo>
                    <a:lnTo>
                      <a:pt x="201" y="567"/>
                    </a:lnTo>
                    <a:lnTo>
                      <a:pt x="205" y="553"/>
                    </a:lnTo>
                    <a:lnTo>
                      <a:pt x="211" y="539"/>
                    </a:lnTo>
                    <a:lnTo>
                      <a:pt x="219" y="525"/>
                    </a:lnTo>
                    <a:lnTo>
                      <a:pt x="227" y="513"/>
                    </a:lnTo>
                    <a:lnTo>
                      <a:pt x="235" y="500"/>
                    </a:lnTo>
                    <a:lnTo>
                      <a:pt x="246" y="490"/>
                    </a:lnTo>
                    <a:lnTo>
                      <a:pt x="258" y="480"/>
                    </a:lnTo>
                    <a:lnTo>
                      <a:pt x="270" y="470"/>
                    </a:lnTo>
                    <a:lnTo>
                      <a:pt x="282" y="462"/>
                    </a:lnTo>
                    <a:lnTo>
                      <a:pt x="296" y="456"/>
                    </a:lnTo>
                    <a:lnTo>
                      <a:pt x="310" y="450"/>
                    </a:lnTo>
                    <a:lnTo>
                      <a:pt x="325" y="446"/>
                    </a:lnTo>
                    <a:lnTo>
                      <a:pt x="339" y="442"/>
                    </a:lnTo>
                    <a:lnTo>
                      <a:pt x="355" y="440"/>
                    </a:lnTo>
                    <a:lnTo>
                      <a:pt x="371" y="440"/>
                    </a:lnTo>
                    <a:lnTo>
                      <a:pt x="371" y="440"/>
                    </a:lnTo>
                    <a:lnTo>
                      <a:pt x="390" y="440"/>
                    </a:lnTo>
                    <a:lnTo>
                      <a:pt x="406" y="442"/>
                    </a:lnTo>
                    <a:lnTo>
                      <a:pt x="424" y="446"/>
                    </a:lnTo>
                    <a:lnTo>
                      <a:pt x="440" y="452"/>
                    </a:lnTo>
                    <a:lnTo>
                      <a:pt x="456" y="460"/>
                    </a:lnTo>
                    <a:lnTo>
                      <a:pt x="471" y="468"/>
                    </a:lnTo>
                    <a:lnTo>
                      <a:pt x="485" y="480"/>
                    </a:lnTo>
                    <a:lnTo>
                      <a:pt x="499" y="492"/>
                    </a:lnTo>
                    <a:lnTo>
                      <a:pt x="499" y="492"/>
                    </a:lnTo>
                    <a:lnTo>
                      <a:pt x="515" y="511"/>
                    </a:lnTo>
                    <a:lnTo>
                      <a:pt x="529" y="533"/>
                    </a:lnTo>
                    <a:lnTo>
                      <a:pt x="540" y="557"/>
                    </a:lnTo>
                    <a:lnTo>
                      <a:pt x="546" y="581"/>
                    </a:lnTo>
                    <a:lnTo>
                      <a:pt x="781" y="581"/>
                    </a:lnTo>
                    <a:lnTo>
                      <a:pt x="781" y="581"/>
                    </a:lnTo>
                    <a:lnTo>
                      <a:pt x="785" y="567"/>
                    </a:lnTo>
                    <a:lnTo>
                      <a:pt x="791" y="553"/>
                    </a:lnTo>
                    <a:lnTo>
                      <a:pt x="797" y="539"/>
                    </a:lnTo>
                    <a:lnTo>
                      <a:pt x="803" y="525"/>
                    </a:lnTo>
                    <a:lnTo>
                      <a:pt x="811" y="513"/>
                    </a:lnTo>
                    <a:lnTo>
                      <a:pt x="821" y="500"/>
                    </a:lnTo>
                    <a:lnTo>
                      <a:pt x="832" y="490"/>
                    </a:lnTo>
                    <a:lnTo>
                      <a:pt x="842" y="480"/>
                    </a:lnTo>
                    <a:lnTo>
                      <a:pt x="854" y="470"/>
                    </a:lnTo>
                    <a:lnTo>
                      <a:pt x="868" y="462"/>
                    </a:lnTo>
                    <a:lnTo>
                      <a:pt x="880" y="456"/>
                    </a:lnTo>
                    <a:lnTo>
                      <a:pt x="894" y="450"/>
                    </a:lnTo>
                    <a:lnTo>
                      <a:pt x="909" y="446"/>
                    </a:lnTo>
                    <a:lnTo>
                      <a:pt x="925" y="442"/>
                    </a:lnTo>
                    <a:lnTo>
                      <a:pt x="941" y="440"/>
                    </a:lnTo>
                    <a:lnTo>
                      <a:pt x="957" y="440"/>
                    </a:lnTo>
                    <a:lnTo>
                      <a:pt x="957" y="440"/>
                    </a:lnTo>
                    <a:lnTo>
                      <a:pt x="973" y="440"/>
                    </a:lnTo>
                    <a:lnTo>
                      <a:pt x="992" y="442"/>
                    </a:lnTo>
                    <a:lnTo>
                      <a:pt x="1008" y="446"/>
                    </a:lnTo>
                    <a:lnTo>
                      <a:pt x="1026" y="452"/>
                    </a:lnTo>
                    <a:lnTo>
                      <a:pt x="1040" y="460"/>
                    </a:lnTo>
                    <a:lnTo>
                      <a:pt x="1057" y="468"/>
                    </a:lnTo>
                    <a:lnTo>
                      <a:pt x="1071" y="480"/>
                    </a:lnTo>
                    <a:lnTo>
                      <a:pt x="1083" y="492"/>
                    </a:lnTo>
                    <a:lnTo>
                      <a:pt x="1083" y="492"/>
                    </a:lnTo>
                    <a:lnTo>
                      <a:pt x="1101" y="511"/>
                    </a:lnTo>
                    <a:lnTo>
                      <a:pt x="1113" y="533"/>
                    </a:lnTo>
                    <a:lnTo>
                      <a:pt x="1126" y="557"/>
                    </a:lnTo>
                    <a:lnTo>
                      <a:pt x="1132" y="581"/>
                    </a:lnTo>
                    <a:lnTo>
                      <a:pt x="1219" y="581"/>
                    </a:lnTo>
                    <a:lnTo>
                      <a:pt x="1219" y="581"/>
                    </a:lnTo>
                    <a:lnTo>
                      <a:pt x="1229" y="581"/>
                    </a:lnTo>
                    <a:lnTo>
                      <a:pt x="1237" y="579"/>
                    </a:lnTo>
                    <a:lnTo>
                      <a:pt x="1245" y="575"/>
                    </a:lnTo>
                    <a:lnTo>
                      <a:pt x="1251" y="569"/>
                    </a:lnTo>
                    <a:lnTo>
                      <a:pt x="1257" y="563"/>
                    </a:lnTo>
                    <a:lnTo>
                      <a:pt x="1263" y="555"/>
                    </a:lnTo>
                    <a:lnTo>
                      <a:pt x="1265" y="547"/>
                    </a:lnTo>
                    <a:lnTo>
                      <a:pt x="1267" y="539"/>
                    </a:lnTo>
                    <a:lnTo>
                      <a:pt x="1269" y="513"/>
                    </a:lnTo>
                    <a:lnTo>
                      <a:pt x="1296" y="513"/>
                    </a:lnTo>
                    <a:lnTo>
                      <a:pt x="1296" y="513"/>
                    </a:lnTo>
                    <a:lnTo>
                      <a:pt x="1302" y="511"/>
                    </a:lnTo>
                    <a:lnTo>
                      <a:pt x="1306" y="508"/>
                    </a:lnTo>
                    <a:lnTo>
                      <a:pt x="1308" y="502"/>
                    </a:lnTo>
                    <a:lnTo>
                      <a:pt x="1310" y="498"/>
                    </a:lnTo>
                    <a:lnTo>
                      <a:pt x="1310" y="417"/>
                    </a:lnTo>
                    <a:lnTo>
                      <a:pt x="1310" y="417"/>
                    </a:lnTo>
                    <a:lnTo>
                      <a:pt x="1308" y="411"/>
                    </a:lnTo>
                    <a:lnTo>
                      <a:pt x="1306" y="407"/>
                    </a:lnTo>
                    <a:lnTo>
                      <a:pt x="1302" y="405"/>
                    </a:lnTo>
                    <a:lnTo>
                      <a:pt x="1296" y="403"/>
                    </a:lnTo>
                    <a:lnTo>
                      <a:pt x="1296" y="403"/>
                    </a:lnTo>
                    <a:close/>
                    <a:moveTo>
                      <a:pt x="829" y="54"/>
                    </a:moveTo>
                    <a:lnTo>
                      <a:pt x="931" y="56"/>
                    </a:lnTo>
                    <a:lnTo>
                      <a:pt x="931" y="56"/>
                    </a:lnTo>
                    <a:lnTo>
                      <a:pt x="949" y="58"/>
                    </a:lnTo>
                    <a:lnTo>
                      <a:pt x="967" y="65"/>
                    </a:lnTo>
                    <a:lnTo>
                      <a:pt x="982" y="75"/>
                    </a:lnTo>
                    <a:lnTo>
                      <a:pt x="998" y="89"/>
                    </a:lnTo>
                    <a:lnTo>
                      <a:pt x="998" y="89"/>
                    </a:lnTo>
                    <a:lnTo>
                      <a:pt x="1123" y="237"/>
                    </a:lnTo>
                    <a:lnTo>
                      <a:pt x="1123" y="237"/>
                    </a:lnTo>
                    <a:lnTo>
                      <a:pt x="1128" y="243"/>
                    </a:lnTo>
                    <a:lnTo>
                      <a:pt x="1128" y="247"/>
                    </a:lnTo>
                    <a:lnTo>
                      <a:pt x="1126" y="251"/>
                    </a:lnTo>
                    <a:lnTo>
                      <a:pt x="1123" y="257"/>
                    </a:lnTo>
                    <a:lnTo>
                      <a:pt x="1119" y="259"/>
                    </a:lnTo>
                    <a:lnTo>
                      <a:pt x="1111" y="263"/>
                    </a:lnTo>
                    <a:lnTo>
                      <a:pt x="1099" y="263"/>
                    </a:lnTo>
                    <a:lnTo>
                      <a:pt x="832" y="263"/>
                    </a:lnTo>
                    <a:lnTo>
                      <a:pt x="832" y="263"/>
                    </a:lnTo>
                    <a:lnTo>
                      <a:pt x="823" y="261"/>
                    </a:lnTo>
                    <a:lnTo>
                      <a:pt x="817" y="257"/>
                    </a:lnTo>
                    <a:lnTo>
                      <a:pt x="811" y="249"/>
                    </a:lnTo>
                    <a:lnTo>
                      <a:pt x="811" y="239"/>
                    </a:lnTo>
                    <a:lnTo>
                      <a:pt x="811" y="79"/>
                    </a:lnTo>
                    <a:lnTo>
                      <a:pt x="811" y="79"/>
                    </a:lnTo>
                    <a:lnTo>
                      <a:pt x="811" y="69"/>
                    </a:lnTo>
                    <a:lnTo>
                      <a:pt x="815" y="60"/>
                    </a:lnTo>
                    <a:lnTo>
                      <a:pt x="823" y="56"/>
                    </a:lnTo>
                    <a:lnTo>
                      <a:pt x="829" y="54"/>
                    </a:lnTo>
                    <a:lnTo>
                      <a:pt x="829" y="54"/>
                    </a:lnTo>
                    <a:close/>
                  </a:path>
                </a:pathLst>
              </a:custGeom>
              <a:solidFill>
                <a:srgbClr val="ED5408"/>
              </a:solidFill>
              <a:ln>
                <a:noFill/>
              </a:ln>
            </p:spPr>
            <p:txBody>
              <a:bodyPr anchor="ctr">
                <a:scene3d>
                  <a:camera prst="orthographicFront"/>
                  <a:lightRig rig="threePt" dir="t"/>
                </a:scene3d>
                <a:sp3d>
                  <a:contourClr>
                    <a:srgbClr val="FFFFFF"/>
                  </a:contourClr>
                </a:sp3d>
              </a:bodyPr>
              <a:lstStyle/>
              <a:p>
                <a:pPr algn="ctr" eaLnBrk="0" fontAlgn="base" hangingPunct="0">
                  <a:spcBef>
                    <a:spcPct val="0"/>
                  </a:spcBef>
                  <a:spcAft>
                    <a:spcPct val="0"/>
                  </a:spcAft>
                </a:pPr>
                <a:endParaRPr lang="zh-CN" altLang="en-US">
                  <a:solidFill>
                    <a:srgbClr val="FFFFFF"/>
                  </a:solidFill>
                  <a:latin typeface="Arial" panose="020B0604020202020204" pitchFamily="34" charset="0"/>
                  <a:ea typeface="+mj-ea"/>
                  <a:sym typeface="+mn-lt"/>
                </a:endParaRPr>
              </a:p>
            </p:txBody>
          </p:sp>
          <p:sp>
            <p:nvSpPr>
              <p:cNvPr id="314" name="Freeform 19">
                <a:extLst>
                  <a:ext uri="{FF2B5EF4-FFF2-40B4-BE49-F238E27FC236}">
                    <a16:creationId xmlns:a16="http://schemas.microsoft.com/office/drawing/2014/main" id="{22B86C0C-E37D-43FA-B3B7-429034C52C23}"/>
                  </a:ext>
                </a:extLst>
              </p:cNvPr>
              <p:cNvSpPr>
                <a:spLocks/>
              </p:cNvSpPr>
              <p:nvPr/>
            </p:nvSpPr>
            <p:spPr bwMode="auto">
              <a:xfrm>
                <a:off x="6907128" y="1815485"/>
                <a:ext cx="190425" cy="147319"/>
              </a:xfrm>
              <a:custGeom>
                <a:avLst/>
                <a:gdLst>
                  <a:gd name="T0" fmla="*/ 586 w 631"/>
                  <a:gd name="T1" fmla="*/ 0 h 426"/>
                  <a:gd name="T2" fmla="*/ 341 w 631"/>
                  <a:gd name="T3" fmla="*/ 0 h 426"/>
                  <a:gd name="T4" fmla="*/ 0 w 631"/>
                  <a:gd name="T5" fmla="*/ 340 h 426"/>
                  <a:gd name="T6" fmla="*/ 0 w 631"/>
                  <a:gd name="T7" fmla="*/ 381 h 426"/>
                  <a:gd name="T8" fmla="*/ 0 w 631"/>
                  <a:gd name="T9" fmla="*/ 381 h 426"/>
                  <a:gd name="T10" fmla="*/ 2 w 631"/>
                  <a:gd name="T11" fmla="*/ 389 h 426"/>
                  <a:gd name="T12" fmla="*/ 4 w 631"/>
                  <a:gd name="T13" fmla="*/ 397 h 426"/>
                  <a:gd name="T14" fmla="*/ 9 w 631"/>
                  <a:gd name="T15" fmla="*/ 405 h 426"/>
                  <a:gd name="T16" fmla="*/ 15 w 631"/>
                  <a:gd name="T17" fmla="*/ 411 h 426"/>
                  <a:gd name="T18" fmla="*/ 21 w 631"/>
                  <a:gd name="T19" fmla="*/ 417 h 426"/>
                  <a:gd name="T20" fmla="*/ 29 w 631"/>
                  <a:gd name="T21" fmla="*/ 422 h 426"/>
                  <a:gd name="T22" fmla="*/ 37 w 631"/>
                  <a:gd name="T23" fmla="*/ 424 h 426"/>
                  <a:gd name="T24" fmla="*/ 45 w 631"/>
                  <a:gd name="T25" fmla="*/ 426 h 426"/>
                  <a:gd name="T26" fmla="*/ 586 w 631"/>
                  <a:gd name="T27" fmla="*/ 426 h 426"/>
                  <a:gd name="T28" fmla="*/ 586 w 631"/>
                  <a:gd name="T29" fmla="*/ 426 h 426"/>
                  <a:gd name="T30" fmla="*/ 597 w 631"/>
                  <a:gd name="T31" fmla="*/ 424 h 426"/>
                  <a:gd name="T32" fmla="*/ 605 w 631"/>
                  <a:gd name="T33" fmla="*/ 422 h 426"/>
                  <a:gd name="T34" fmla="*/ 611 w 631"/>
                  <a:gd name="T35" fmla="*/ 417 h 426"/>
                  <a:gd name="T36" fmla="*/ 619 w 631"/>
                  <a:gd name="T37" fmla="*/ 411 h 426"/>
                  <a:gd name="T38" fmla="*/ 623 w 631"/>
                  <a:gd name="T39" fmla="*/ 405 h 426"/>
                  <a:gd name="T40" fmla="*/ 629 w 631"/>
                  <a:gd name="T41" fmla="*/ 397 h 426"/>
                  <a:gd name="T42" fmla="*/ 631 w 631"/>
                  <a:gd name="T43" fmla="*/ 389 h 426"/>
                  <a:gd name="T44" fmla="*/ 631 w 631"/>
                  <a:gd name="T45" fmla="*/ 381 h 426"/>
                  <a:gd name="T46" fmla="*/ 631 w 631"/>
                  <a:gd name="T47" fmla="*/ 44 h 426"/>
                  <a:gd name="T48" fmla="*/ 631 w 631"/>
                  <a:gd name="T49" fmla="*/ 44 h 426"/>
                  <a:gd name="T50" fmla="*/ 631 w 631"/>
                  <a:gd name="T51" fmla="*/ 36 h 426"/>
                  <a:gd name="T52" fmla="*/ 629 w 631"/>
                  <a:gd name="T53" fmla="*/ 26 h 426"/>
                  <a:gd name="T54" fmla="*/ 623 w 631"/>
                  <a:gd name="T55" fmla="*/ 20 h 426"/>
                  <a:gd name="T56" fmla="*/ 619 w 631"/>
                  <a:gd name="T57" fmla="*/ 12 h 426"/>
                  <a:gd name="T58" fmla="*/ 611 w 631"/>
                  <a:gd name="T59" fmla="*/ 8 h 426"/>
                  <a:gd name="T60" fmla="*/ 605 w 631"/>
                  <a:gd name="T61" fmla="*/ 4 h 426"/>
                  <a:gd name="T62" fmla="*/ 597 w 631"/>
                  <a:gd name="T63" fmla="*/ 0 h 426"/>
                  <a:gd name="T64" fmla="*/ 586 w 631"/>
                  <a:gd name="T65" fmla="*/ 0 h 426"/>
                  <a:gd name="T66" fmla="*/ 586 w 631"/>
                  <a:gd name="T67" fmla="*/ 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31" h="426">
                    <a:moveTo>
                      <a:pt x="586" y="0"/>
                    </a:moveTo>
                    <a:lnTo>
                      <a:pt x="341" y="0"/>
                    </a:lnTo>
                    <a:lnTo>
                      <a:pt x="0" y="340"/>
                    </a:lnTo>
                    <a:lnTo>
                      <a:pt x="0" y="381"/>
                    </a:lnTo>
                    <a:lnTo>
                      <a:pt x="0" y="381"/>
                    </a:lnTo>
                    <a:lnTo>
                      <a:pt x="2" y="389"/>
                    </a:lnTo>
                    <a:lnTo>
                      <a:pt x="4" y="397"/>
                    </a:lnTo>
                    <a:lnTo>
                      <a:pt x="9" y="405"/>
                    </a:lnTo>
                    <a:lnTo>
                      <a:pt x="15" y="411"/>
                    </a:lnTo>
                    <a:lnTo>
                      <a:pt x="21" y="417"/>
                    </a:lnTo>
                    <a:lnTo>
                      <a:pt x="29" y="422"/>
                    </a:lnTo>
                    <a:lnTo>
                      <a:pt x="37" y="424"/>
                    </a:lnTo>
                    <a:lnTo>
                      <a:pt x="45" y="426"/>
                    </a:lnTo>
                    <a:lnTo>
                      <a:pt x="586" y="426"/>
                    </a:lnTo>
                    <a:lnTo>
                      <a:pt x="586" y="426"/>
                    </a:lnTo>
                    <a:lnTo>
                      <a:pt x="597" y="424"/>
                    </a:lnTo>
                    <a:lnTo>
                      <a:pt x="605" y="422"/>
                    </a:lnTo>
                    <a:lnTo>
                      <a:pt x="611" y="417"/>
                    </a:lnTo>
                    <a:lnTo>
                      <a:pt x="619" y="411"/>
                    </a:lnTo>
                    <a:lnTo>
                      <a:pt x="623" y="405"/>
                    </a:lnTo>
                    <a:lnTo>
                      <a:pt x="629" y="397"/>
                    </a:lnTo>
                    <a:lnTo>
                      <a:pt x="631" y="389"/>
                    </a:lnTo>
                    <a:lnTo>
                      <a:pt x="631" y="381"/>
                    </a:lnTo>
                    <a:lnTo>
                      <a:pt x="631" y="44"/>
                    </a:lnTo>
                    <a:lnTo>
                      <a:pt x="631" y="44"/>
                    </a:lnTo>
                    <a:lnTo>
                      <a:pt x="631" y="36"/>
                    </a:lnTo>
                    <a:lnTo>
                      <a:pt x="629" y="26"/>
                    </a:lnTo>
                    <a:lnTo>
                      <a:pt x="623" y="20"/>
                    </a:lnTo>
                    <a:lnTo>
                      <a:pt x="619" y="12"/>
                    </a:lnTo>
                    <a:lnTo>
                      <a:pt x="611" y="8"/>
                    </a:lnTo>
                    <a:lnTo>
                      <a:pt x="605" y="4"/>
                    </a:lnTo>
                    <a:lnTo>
                      <a:pt x="597" y="0"/>
                    </a:lnTo>
                    <a:lnTo>
                      <a:pt x="586" y="0"/>
                    </a:lnTo>
                    <a:lnTo>
                      <a:pt x="586" y="0"/>
                    </a:lnTo>
                    <a:close/>
                  </a:path>
                </a:pathLst>
              </a:custGeom>
              <a:solidFill>
                <a:srgbClr val="ED5408"/>
              </a:solidFill>
              <a:ln>
                <a:noFill/>
              </a:ln>
            </p:spPr>
            <p:txBody>
              <a:bodyPr anchor="ctr">
                <a:scene3d>
                  <a:camera prst="orthographicFront"/>
                  <a:lightRig rig="threePt" dir="t"/>
                </a:scene3d>
                <a:sp3d>
                  <a:contourClr>
                    <a:srgbClr val="FFFFFF"/>
                  </a:contourClr>
                </a:sp3d>
              </a:bodyPr>
              <a:lstStyle/>
              <a:p>
                <a:pPr algn="ctr" eaLnBrk="0" fontAlgn="base" hangingPunct="0">
                  <a:spcBef>
                    <a:spcPct val="0"/>
                  </a:spcBef>
                  <a:spcAft>
                    <a:spcPct val="0"/>
                  </a:spcAft>
                </a:pPr>
                <a:endParaRPr lang="zh-CN" altLang="en-US">
                  <a:solidFill>
                    <a:srgbClr val="FFFFFF"/>
                  </a:solidFill>
                  <a:latin typeface="Arial" panose="020B0604020202020204" pitchFamily="34" charset="0"/>
                  <a:ea typeface="+mj-ea"/>
                  <a:sym typeface="+mn-lt"/>
                </a:endParaRPr>
              </a:p>
            </p:txBody>
          </p:sp>
          <p:sp>
            <p:nvSpPr>
              <p:cNvPr id="315" name="Freeform 20">
                <a:extLst>
                  <a:ext uri="{FF2B5EF4-FFF2-40B4-BE49-F238E27FC236}">
                    <a16:creationId xmlns:a16="http://schemas.microsoft.com/office/drawing/2014/main" id="{9B15D0E0-C87E-4A4A-9BAB-A664DEBA01F2}"/>
                  </a:ext>
                </a:extLst>
              </p:cNvPr>
              <p:cNvSpPr>
                <a:spLocks/>
              </p:cNvSpPr>
              <p:nvPr/>
            </p:nvSpPr>
            <p:spPr bwMode="auto">
              <a:xfrm>
                <a:off x="6907132" y="1805199"/>
                <a:ext cx="79068" cy="89567"/>
              </a:xfrm>
              <a:custGeom>
                <a:avLst/>
                <a:gdLst>
                  <a:gd name="T0" fmla="*/ 262 w 262"/>
                  <a:gd name="T1" fmla="*/ 0 h 259"/>
                  <a:gd name="T2" fmla="*/ 45 w 262"/>
                  <a:gd name="T3" fmla="*/ 0 h 259"/>
                  <a:gd name="T4" fmla="*/ 45 w 262"/>
                  <a:gd name="T5" fmla="*/ 0 h 259"/>
                  <a:gd name="T6" fmla="*/ 37 w 262"/>
                  <a:gd name="T7" fmla="*/ 0 h 259"/>
                  <a:gd name="T8" fmla="*/ 29 w 262"/>
                  <a:gd name="T9" fmla="*/ 4 h 259"/>
                  <a:gd name="T10" fmla="*/ 21 w 262"/>
                  <a:gd name="T11" fmla="*/ 8 h 259"/>
                  <a:gd name="T12" fmla="*/ 15 w 262"/>
                  <a:gd name="T13" fmla="*/ 12 h 259"/>
                  <a:gd name="T14" fmla="*/ 9 w 262"/>
                  <a:gd name="T15" fmla="*/ 20 h 259"/>
                  <a:gd name="T16" fmla="*/ 4 w 262"/>
                  <a:gd name="T17" fmla="*/ 26 h 259"/>
                  <a:gd name="T18" fmla="*/ 2 w 262"/>
                  <a:gd name="T19" fmla="*/ 36 h 259"/>
                  <a:gd name="T20" fmla="*/ 0 w 262"/>
                  <a:gd name="T21" fmla="*/ 44 h 259"/>
                  <a:gd name="T22" fmla="*/ 0 w 262"/>
                  <a:gd name="T23" fmla="*/ 259 h 259"/>
                  <a:gd name="T24" fmla="*/ 262 w 262"/>
                  <a:gd name="T25" fmla="*/ 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2" h="259">
                    <a:moveTo>
                      <a:pt x="262" y="0"/>
                    </a:moveTo>
                    <a:lnTo>
                      <a:pt x="45" y="0"/>
                    </a:lnTo>
                    <a:lnTo>
                      <a:pt x="45" y="0"/>
                    </a:lnTo>
                    <a:lnTo>
                      <a:pt x="37" y="0"/>
                    </a:lnTo>
                    <a:lnTo>
                      <a:pt x="29" y="4"/>
                    </a:lnTo>
                    <a:lnTo>
                      <a:pt x="21" y="8"/>
                    </a:lnTo>
                    <a:lnTo>
                      <a:pt x="15" y="12"/>
                    </a:lnTo>
                    <a:lnTo>
                      <a:pt x="9" y="20"/>
                    </a:lnTo>
                    <a:lnTo>
                      <a:pt x="4" y="26"/>
                    </a:lnTo>
                    <a:lnTo>
                      <a:pt x="2" y="36"/>
                    </a:lnTo>
                    <a:lnTo>
                      <a:pt x="0" y="44"/>
                    </a:lnTo>
                    <a:lnTo>
                      <a:pt x="0" y="259"/>
                    </a:lnTo>
                    <a:lnTo>
                      <a:pt x="262" y="0"/>
                    </a:lnTo>
                    <a:close/>
                  </a:path>
                </a:pathLst>
              </a:custGeom>
              <a:solidFill>
                <a:srgbClr val="ED5408"/>
              </a:solidFill>
              <a:ln>
                <a:noFill/>
              </a:ln>
            </p:spPr>
            <p:txBody>
              <a:bodyPr anchor="ctr">
                <a:scene3d>
                  <a:camera prst="orthographicFront"/>
                  <a:lightRig rig="threePt" dir="t"/>
                </a:scene3d>
                <a:sp3d>
                  <a:contourClr>
                    <a:srgbClr val="FFFFFF"/>
                  </a:contourClr>
                </a:sp3d>
              </a:bodyPr>
              <a:lstStyle/>
              <a:p>
                <a:pPr algn="ctr" eaLnBrk="0" fontAlgn="base" hangingPunct="0">
                  <a:spcBef>
                    <a:spcPct val="0"/>
                  </a:spcBef>
                  <a:spcAft>
                    <a:spcPct val="0"/>
                  </a:spcAft>
                </a:pPr>
                <a:endParaRPr lang="zh-CN" altLang="en-US">
                  <a:solidFill>
                    <a:srgbClr val="FFFFFF"/>
                  </a:solidFill>
                  <a:latin typeface="Arial" panose="020B0604020202020204" pitchFamily="34" charset="0"/>
                  <a:ea typeface="+mj-ea"/>
                  <a:sym typeface="+mn-lt"/>
                </a:endParaRPr>
              </a:p>
            </p:txBody>
          </p:sp>
        </p:grpSp>
      </p:grpSp>
      <p:grpSp>
        <p:nvGrpSpPr>
          <p:cNvPr id="340" name="组合 339">
            <a:extLst>
              <a:ext uri="{FF2B5EF4-FFF2-40B4-BE49-F238E27FC236}">
                <a16:creationId xmlns:a16="http://schemas.microsoft.com/office/drawing/2014/main" id="{2723FFCB-8486-4773-907A-E5E4F071E58E}"/>
              </a:ext>
            </a:extLst>
          </p:cNvPr>
          <p:cNvGrpSpPr/>
          <p:nvPr/>
        </p:nvGrpSpPr>
        <p:grpSpPr>
          <a:xfrm>
            <a:off x="4545788" y="1632589"/>
            <a:ext cx="887920" cy="600784"/>
            <a:chOff x="7778425" y="1712596"/>
            <a:chExt cx="887920" cy="600784"/>
          </a:xfrm>
        </p:grpSpPr>
        <p:sp>
          <p:nvSpPr>
            <p:cNvPr id="275" name="矩形 274">
              <a:extLst>
                <a:ext uri="{FF2B5EF4-FFF2-40B4-BE49-F238E27FC236}">
                  <a16:creationId xmlns:a16="http://schemas.microsoft.com/office/drawing/2014/main" id="{9B4809BC-11AA-489C-9245-DF707B20F318}"/>
                </a:ext>
              </a:extLst>
            </p:cNvPr>
            <p:cNvSpPr/>
            <p:nvPr/>
          </p:nvSpPr>
          <p:spPr>
            <a:xfrm>
              <a:off x="7778425" y="2028850"/>
              <a:ext cx="887920" cy="284530"/>
            </a:xfrm>
            <a:prstGeom prst="rect">
              <a:avLst/>
            </a:prstGeom>
            <a:noFill/>
            <a:ln w="12700" cap="flat" cmpd="sng" algn="ctr">
              <a:noFill/>
              <a:prstDash val="dash"/>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defRPr/>
              </a:pPr>
              <a:r>
                <a:rPr lang="zh-CN" altLang="en-US" sz="1600" b="1" kern="0">
                  <a:latin typeface="Arial" panose="020B0604020202020204" pitchFamily="34" charset="0"/>
                  <a:ea typeface="+mj-ea"/>
                  <a:cs typeface="Arial"/>
                  <a:sym typeface="Arial"/>
                </a:rPr>
                <a:t>能源</a:t>
              </a:r>
              <a:endParaRPr lang="en-US" altLang="zh-CN" sz="1600" b="1" kern="0" dirty="0">
                <a:latin typeface="Arial" panose="020B0604020202020204" pitchFamily="34" charset="0"/>
                <a:ea typeface="+mj-ea"/>
                <a:cs typeface="Arial"/>
                <a:sym typeface="Arial"/>
              </a:endParaRPr>
            </a:p>
          </p:txBody>
        </p:sp>
        <p:grpSp>
          <p:nvGrpSpPr>
            <p:cNvPr id="336" name="组合 335">
              <a:extLst>
                <a:ext uri="{FF2B5EF4-FFF2-40B4-BE49-F238E27FC236}">
                  <a16:creationId xmlns:a16="http://schemas.microsoft.com/office/drawing/2014/main" id="{A44514B2-5137-475E-ADE5-89189F62F044}"/>
                </a:ext>
              </a:extLst>
            </p:cNvPr>
            <p:cNvGrpSpPr/>
            <p:nvPr/>
          </p:nvGrpSpPr>
          <p:grpSpPr>
            <a:xfrm>
              <a:off x="8052876" y="1712596"/>
              <a:ext cx="334246" cy="332675"/>
              <a:chOff x="8052876" y="1712596"/>
              <a:chExt cx="334246" cy="332675"/>
            </a:xfrm>
          </p:grpSpPr>
          <p:sp>
            <p:nvSpPr>
              <p:cNvPr id="317" name="Freeform 18">
                <a:extLst>
                  <a:ext uri="{FF2B5EF4-FFF2-40B4-BE49-F238E27FC236}">
                    <a16:creationId xmlns:a16="http://schemas.microsoft.com/office/drawing/2014/main" id="{1F22CFE3-980F-4622-8924-90D34FF54006}"/>
                  </a:ext>
                </a:extLst>
              </p:cNvPr>
              <p:cNvSpPr>
                <a:spLocks noEditPoints="1"/>
              </p:cNvSpPr>
              <p:nvPr/>
            </p:nvSpPr>
            <p:spPr bwMode="auto">
              <a:xfrm>
                <a:off x="8243305" y="1874744"/>
                <a:ext cx="143817" cy="170527"/>
              </a:xfrm>
              <a:custGeom>
                <a:avLst/>
                <a:gdLst>
                  <a:gd name="T0" fmla="*/ 27 w 395"/>
                  <a:gd name="T1" fmla="*/ 2 h 631"/>
                  <a:gd name="T2" fmla="*/ 0 w 395"/>
                  <a:gd name="T3" fmla="*/ 33 h 631"/>
                  <a:gd name="T4" fmla="*/ 2 w 395"/>
                  <a:gd name="T5" fmla="*/ 604 h 631"/>
                  <a:gd name="T6" fmla="*/ 35 w 395"/>
                  <a:gd name="T7" fmla="*/ 631 h 631"/>
                  <a:gd name="T8" fmla="*/ 236 w 395"/>
                  <a:gd name="T9" fmla="*/ 508 h 631"/>
                  <a:gd name="T10" fmla="*/ 311 w 395"/>
                  <a:gd name="T11" fmla="*/ 498 h 631"/>
                  <a:gd name="T12" fmla="*/ 330 w 395"/>
                  <a:gd name="T13" fmla="*/ 631 h 631"/>
                  <a:gd name="T14" fmla="*/ 376 w 395"/>
                  <a:gd name="T15" fmla="*/ 625 h 631"/>
                  <a:gd name="T16" fmla="*/ 395 w 395"/>
                  <a:gd name="T17" fmla="*/ 587 h 631"/>
                  <a:gd name="T18" fmla="*/ 389 w 395"/>
                  <a:gd name="T19" fmla="*/ 19 h 631"/>
                  <a:gd name="T20" fmla="*/ 351 w 395"/>
                  <a:gd name="T21" fmla="*/ 0 h 631"/>
                  <a:gd name="T22" fmla="*/ 161 w 395"/>
                  <a:gd name="T23" fmla="*/ 546 h 631"/>
                  <a:gd name="T24" fmla="*/ 83 w 395"/>
                  <a:gd name="T25" fmla="*/ 550 h 631"/>
                  <a:gd name="T26" fmla="*/ 73 w 395"/>
                  <a:gd name="T27" fmla="*/ 510 h 631"/>
                  <a:gd name="T28" fmla="*/ 148 w 395"/>
                  <a:gd name="T29" fmla="*/ 493 h 631"/>
                  <a:gd name="T30" fmla="*/ 167 w 395"/>
                  <a:gd name="T31" fmla="*/ 510 h 631"/>
                  <a:gd name="T32" fmla="*/ 161 w 395"/>
                  <a:gd name="T33" fmla="*/ 441 h 631"/>
                  <a:gd name="T34" fmla="*/ 83 w 395"/>
                  <a:gd name="T35" fmla="*/ 445 h 631"/>
                  <a:gd name="T36" fmla="*/ 73 w 395"/>
                  <a:gd name="T37" fmla="*/ 406 h 631"/>
                  <a:gd name="T38" fmla="*/ 148 w 395"/>
                  <a:gd name="T39" fmla="*/ 389 h 631"/>
                  <a:gd name="T40" fmla="*/ 167 w 395"/>
                  <a:gd name="T41" fmla="*/ 406 h 631"/>
                  <a:gd name="T42" fmla="*/ 161 w 395"/>
                  <a:gd name="T43" fmla="*/ 337 h 631"/>
                  <a:gd name="T44" fmla="*/ 83 w 395"/>
                  <a:gd name="T45" fmla="*/ 341 h 631"/>
                  <a:gd name="T46" fmla="*/ 73 w 395"/>
                  <a:gd name="T47" fmla="*/ 301 h 631"/>
                  <a:gd name="T48" fmla="*/ 148 w 395"/>
                  <a:gd name="T49" fmla="*/ 282 h 631"/>
                  <a:gd name="T50" fmla="*/ 167 w 395"/>
                  <a:gd name="T51" fmla="*/ 301 h 631"/>
                  <a:gd name="T52" fmla="*/ 161 w 395"/>
                  <a:gd name="T53" fmla="*/ 232 h 631"/>
                  <a:gd name="T54" fmla="*/ 83 w 395"/>
                  <a:gd name="T55" fmla="*/ 236 h 631"/>
                  <a:gd name="T56" fmla="*/ 73 w 395"/>
                  <a:gd name="T57" fmla="*/ 197 h 631"/>
                  <a:gd name="T58" fmla="*/ 148 w 395"/>
                  <a:gd name="T59" fmla="*/ 178 h 631"/>
                  <a:gd name="T60" fmla="*/ 167 w 395"/>
                  <a:gd name="T61" fmla="*/ 197 h 631"/>
                  <a:gd name="T62" fmla="*/ 161 w 395"/>
                  <a:gd name="T63" fmla="*/ 128 h 631"/>
                  <a:gd name="T64" fmla="*/ 83 w 395"/>
                  <a:gd name="T65" fmla="*/ 132 h 631"/>
                  <a:gd name="T66" fmla="*/ 73 w 395"/>
                  <a:gd name="T67" fmla="*/ 92 h 631"/>
                  <a:gd name="T68" fmla="*/ 148 w 395"/>
                  <a:gd name="T69" fmla="*/ 73 h 631"/>
                  <a:gd name="T70" fmla="*/ 167 w 395"/>
                  <a:gd name="T71" fmla="*/ 92 h 631"/>
                  <a:gd name="T72" fmla="*/ 318 w 395"/>
                  <a:gd name="T73" fmla="*/ 441 h 631"/>
                  <a:gd name="T74" fmla="*/ 238 w 395"/>
                  <a:gd name="T75" fmla="*/ 445 h 631"/>
                  <a:gd name="T76" fmla="*/ 228 w 395"/>
                  <a:gd name="T77" fmla="*/ 406 h 631"/>
                  <a:gd name="T78" fmla="*/ 305 w 395"/>
                  <a:gd name="T79" fmla="*/ 389 h 631"/>
                  <a:gd name="T80" fmla="*/ 322 w 395"/>
                  <a:gd name="T81" fmla="*/ 406 h 631"/>
                  <a:gd name="T82" fmla="*/ 318 w 395"/>
                  <a:gd name="T83" fmla="*/ 337 h 631"/>
                  <a:gd name="T84" fmla="*/ 238 w 395"/>
                  <a:gd name="T85" fmla="*/ 341 h 631"/>
                  <a:gd name="T86" fmla="*/ 228 w 395"/>
                  <a:gd name="T87" fmla="*/ 301 h 631"/>
                  <a:gd name="T88" fmla="*/ 305 w 395"/>
                  <a:gd name="T89" fmla="*/ 282 h 631"/>
                  <a:gd name="T90" fmla="*/ 322 w 395"/>
                  <a:gd name="T91" fmla="*/ 301 h 631"/>
                  <a:gd name="T92" fmla="*/ 318 w 395"/>
                  <a:gd name="T93" fmla="*/ 232 h 631"/>
                  <a:gd name="T94" fmla="*/ 238 w 395"/>
                  <a:gd name="T95" fmla="*/ 236 h 631"/>
                  <a:gd name="T96" fmla="*/ 228 w 395"/>
                  <a:gd name="T97" fmla="*/ 197 h 631"/>
                  <a:gd name="T98" fmla="*/ 305 w 395"/>
                  <a:gd name="T99" fmla="*/ 178 h 631"/>
                  <a:gd name="T100" fmla="*/ 322 w 395"/>
                  <a:gd name="T101" fmla="*/ 197 h 631"/>
                  <a:gd name="T102" fmla="*/ 318 w 395"/>
                  <a:gd name="T103" fmla="*/ 128 h 631"/>
                  <a:gd name="T104" fmla="*/ 238 w 395"/>
                  <a:gd name="T105" fmla="*/ 132 h 631"/>
                  <a:gd name="T106" fmla="*/ 228 w 395"/>
                  <a:gd name="T107" fmla="*/ 92 h 631"/>
                  <a:gd name="T108" fmla="*/ 305 w 395"/>
                  <a:gd name="T109" fmla="*/ 73 h 631"/>
                  <a:gd name="T110" fmla="*/ 322 w 395"/>
                  <a:gd name="T111" fmla="*/ 92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95" h="631">
                    <a:moveTo>
                      <a:pt x="351" y="0"/>
                    </a:moveTo>
                    <a:lnTo>
                      <a:pt x="44" y="0"/>
                    </a:lnTo>
                    <a:lnTo>
                      <a:pt x="44" y="0"/>
                    </a:lnTo>
                    <a:lnTo>
                      <a:pt x="35" y="0"/>
                    </a:lnTo>
                    <a:lnTo>
                      <a:pt x="27" y="2"/>
                    </a:lnTo>
                    <a:lnTo>
                      <a:pt x="19" y="6"/>
                    </a:lnTo>
                    <a:lnTo>
                      <a:pt x="12" y="13"/>
                    </a:lnTo>
                    <a:lnTo>
                      <a:pt x="6" y="19"/>
                    </a:lnTo>
                    <a:lnTo>
                      <a:pt x="2" y="25"/>
                    </a:lnTo>
                    <a:lnTo>
                      <a:pt x="0" y="33"/>
                    </a:lnTo>
                    <a:lnTo>
                      <a:pt x="0" y="44"/>
                    </a:lnTo>
                    <a:lnTo>
                      <a:pt x="0" y="587"/>
                    </a:lnTo>
                    <a:lnTo>
                      <a:pt x="0" y="587"/>
                    </a:lnTo>
                    <a:lnTo>
                      <a:pt x="0" y="596"/>
                    </a:lnTo>
                    <a:lnTo>
                      <a:pt x="2" y="604"/>
                    </a:lnTo>
                    <a:lnTo>
                      <a:pt x="6" y="613"/>
                    </a:lnTo>
                    <a:lnTo>
                      <a:pt x="12" y="619"/>
                    </a:lnTo>
                    <a:lnTo>
                      <a:pt x="19" y="625"/>
                    </a:lnTo>
                    <a:lnTo>
                      <a:pt x="27" y="629"/>
                    </a:lnTo>
                    <a:lnTo>
                      <a:pt x="35" y="631"/>
                    </a:lnTo>
                    <a:lnTo>
                      <a:pt x="44" y="631"/>
                    </a:lnTo>
                    <a:lnTo>
                      <a:pt x="236" y="631"/>
                    </a:lnTo>
                    <a:lnTo>
                      <a:pt x="236" y="514"/>
                    </a:lnTo>
                    <a:lnTo>
                      <a:pt x="236" y="514"/>
                    </a:lnTo>
                    <a:lnTo>
                      <a:pt x="236" y="508"/>
                    </a:lnTo>
                    <a:lnTo>
                      <a:pt x="240" y="502"/>
                    </a:lnTo>
                    <a:lnTo>
                      <a:pt x="247" y="498"/>
                    </a:lnTo>
                    <a:lnTo>
                      <a:pt x="255" y="498"/>
                    </a:lnTo>
                    <a:lnTo>
                      <a:pt x="311" y="498"/>
                    </a:lnTo>
                    <a:lnTo>
                      <a:pt x="311" y="498"/>
                    </a:lnTo>
                    <a:lnTo>
                      <a:pt x="318" y="498"/>
                    </a:lnTo>
                    <a:lnTo>
                      <a:pt x="324" y="502"/>
                    </a:lnTo>
                    <a:lnTo>
                      <a:pt x="328" y="508"/>
                    </a:lnTo>
                    <a:lnTo>
                      <a:pt x="330" y="514"/>
                    </a:lnTo>
                    <a:lnTo>
                      <a:pt x="330" y="631"/>
                    </a:lnTo>
                    <a:lnTo>
                      <a:pt x="351" y="631"/>
                    </a:lnTo>
                    <a:lnTo>
                      <a:pt x="351" y="631"/>
                    </a:lnTo>
                    <a:lnTo>
                      <a:pt x="359" y="631"/>
                    </a:lnTo>
                    <a:lnTo>
                      <a:pt x="368" y="629"/>
                    </a:lnTo>
                    <a:lnTo>
                      <a:pt x="376" y="625"/>
                    </a:lnTo>
                    <a:lnTo>
                      <a:pt x="382" y="619"/>
                    </a:lnTo>
                    <a:lnTo>
                      <a:pt x="389" y="613"/>
                    </a:lnTo>
                    <a:lnTo>
                      <a:pt x="393" y="604"/>
                    </a:lnTo>
                    <a:lnTo>
                      <a:pt x="395" y="596"/>
                    </a:lnTo>
                    <a:lnTo>
                      <a:pt x="395" y="587"/>
                    </a:lnTo>
                    <a:lnTo>
                      <a:pt x="395" y="44"/>
                    </a:lnTo>
                    <a:lnTo>
                      <a:pt x="395" y="44"/>
                    </a:lnTo>
                    <a:lnTo>
                      <a:pt x="395" y="33"/>
                    </a:lnTo>
                    <a:lnTo>
                      <a:pt x="393" y="25"/>
                    </a:lnTo>
                    <a:lnTo>
                      <a:pt x="389" y="19"/>
                    </a:lnTo>
                    <a:lnTo>
                      <a:pt x="382" y="13"/>
                    </a:lnTo>
                    <a:lnTo>
                      <a:pt x="376" y="6"/>
                    </a:lnTo>
                    <a:lnTo>
                      <a:pt x="368" y="2"/>
                    </a:lnTo>
                    <a:lnTo>
                      <a:pt x="359" y="0"/>
                    </a:lnTo>
                    <a:lnTo>
                      <a:pt x="351" y="0"/>
                    </a:lnTo>
                    <a:lnTo>
                      <a:pt x="351" y="0"/>
                    </a:lnTo>
                    <a:close/>
                    <a:moveTo>
                      <a:pt x="167" y="533"/>
                    </a:moveTo>
                    <a:lnTo>
                      <a:pt x="167" y="533"/>
                    </a:lnTo>
                    <a:lnTo>
                      <a:pt x="165" y="539"/>
                    </a:lnTo>
                    <a:lnTo>
                      <a:pt x="161" y="546"/>
                    </a:lnTo>
                    <a:lnTo>
                      <a:pt x="157" y="550"/>
                    </a:lnTo>
                    <a:lnTo>
                      <a:pt x="148" y="552"/>
                    </a:lnTo>
                    <a:lnTo>
                      <a:pt x="90" y="552"/>
                    </a:lnTo>
                    <a:lnTo>
                      <a:pt x="90" y="552"/>
                    </a:lnTo>
                    <a:lnTo>
                      <a:pt x="83" y="550"/>
                    </a:lnTo>
                    <a:lnTo>
                      <a:pt x="77" y="546"/>
                    </a:lnTo>
                    <a:lnTo>
                      <a:pt x="73" y="539"/>
                    </a:lnTo>
                    <a:lnTo>
                      <a:pt x="73" y="533"/>
                    </a:lnTo>
                    <a:lnTo>
                      <a:pt x="73" y="510"/>
                    </a:lnTo>
                    <a:lnTo>
                      <a:pt x="73" y="510"/>
                    </a:lnTo>
                    <a:lnTo>
                      <a:pt x="73" y="504"/>
                    </a:lnTo>
                    <a:lnTo>
                      <a:pt x="77" y="498"/>
                    </a:lnTo>
                    <a:lnTo>
                      <a:pt x="83" y="493"/>
                    </a:lnTo>
                    <a:lnTo>
                      <a:pt x="90" y="493"/>
                    </a:lnTo>
                    <a:lnTo>
                      <a:pt x="148" y="493"/>
                    </a:lnTo>
                    <a:lnTo>
                      <a:pt x="148" y="493"/>
                    </a:lnTo>
                    <a:lnTo>
                      <a:pt x="157" y="493"/>
                    </a:lnTo>
                    <a:lnTo>
                      <a:pt x="161" y="498"/>
                    </a:lnTo>
                    <a:lnTo>
                      <a:pt x="165" y="504"/>
                    </a:lnTo>
                    <a:lnTo>
                      <a:pt x="167" y="510"/>
                    </a:lnTo>
                    <a:lnTo>
                      <a:pt x="167" y="533"/>
                    </a:lnTo>
                    <a:close/>
                    <a:moveTo>
                      <a:pt x="167" y="429"/>
                    </a:moveTo>
                    <a:lnTo>
                      <a:pt x="167" y="429"/>
                    </a:lnTo>
                    <a:lnTo>
                      <a:pt x="165" y="435"/>
                    </a:lnTo>
                    <a:lnTo>
                      <a:pt x="161" y="441"/>
                    </a:lnTo>
                    <a:lnTo>
                      <a:pt x="157" y="445"/>
                    </a:lnTo>
                    <a:lnTo>
                      <a:pt x="148" y="447"/>
                    </a:lnTo>
                    <a:lnTo>
                      <a:pt x="90" y="447"/>
                    </a:lnTo>
                    <a:lnTo>
                      <a:pt x="90" y="447"/>
                    </a:lnTo>
                    <a:lnTo>
                      <a:pt x="83" y="445"/>
                    </a:lnTo>
                    <a:lnTo>
                      <a:pt x="77" y="441"/>
                    </a:lnTo>
                    <a:lnTo>
                      <a:pt x="73" y="435"/>
                    </a:lnTo>
                    <a:lnTo>
                      <a:pt x="73" y="429"/>
                    </a:lnTo>
                    <a:lnTo>
                      <a:pt x="73" y="406"/>
                    </a:lnTo>
                    <a:lnTo>
                      <a:pt x="73" y="406"/>
                    </a:lnTo>
                    <a:lnTo>
                      <a:pt x="73" y="399"/>
                    </a:lnTo>
                    <a:lnTo>
                      <a:pt x="77" y="393"/>
                    </a:lnTo>
                    <a:lnTo>
                      <a:pt x="83" y="389"/>
                    </a:lnTo>
                    <a:lnTo>
                      <a:pt x="90" y="389"/>
                    </a:lnTo>
                    <a:lnTo>
                      <a:pt x="148" y="389"/>
                    </a:lnTo>
                    <a:lnTo>
                      <a:pt x="148" y="389"/>
                    </a:lnTo>
                    <a:lnTo>
                      <a:pt x="157" y="389"/>
                    </a:lnTo>
                    <a:lnTo>
                      <a:pt x="161" y="393"/>
                    </a:lnTo>
                    <a:lnTo>
                      <a:pt x="165" y="399"/>
                    </a:lnTo>
                    <a:lnTo>
                      <a:pt x="167" y="406"/>
                    </a:lnTo>
                    <a:lnTo>
                      <a:pt x="167" y="429"/>
                    </a:lnTo>
                    <a:close/>
                    <a:moveTo>
                      <a:pt x="167" y="324"/>
                    </a:moveTo>
                    <a:lnTo>
                      <a:pt x="167" y="324"/>
                    </a:lnTo>
                    <a:lnTo>
                      <a:pt x="165" y="330"/>
                    </a:lnTo>
                    <a:lnTo>
                      <a:pt x="161" y="337"/>
                    </a:lnTo>
                    <a:lnTo>
                      <a:pt x="157" y="341"/>
                    </a:lnTo>
                    <a:lnTo>
                      <a:pt x="148" y="341"/>
                    </a:lnTo>
                    <a:lnTo>
                      <a:pt x="90" y="341"/>
                    </a:lnTo>
                    <a:lnTo>
                      <a:pt x="90" y="341"/>
                    </a:lnTo>
                    <a:lnTo>
                      <a:pt x="83" y="341"/>
                    </a:lnTo>
                    <a:lnTo>
                      <a:pt x="77" y="337"/>
                    </a:lnTo>
                    <a:lnTo>
                      <a:pt x="73" y="330"/>
                    </a:lnTo>
                    <a:lnTo>
                      <a:pt x="73" y="324"/>
                    </a:lnTo>
                    <a:lnTo>
                      <a:pt x="73" y="301"/>
                    </a:lnTo>
                    <a:lnTo>
                      <a:pt x="73" y="301"/>
                    </a:lnTo>
                    <a:lnTo>
                      <a:pt x="73" y="295"/>
                    </a:lnTo>
                    <a:lnTo>
                      <a:pt x="77" y="289"/>
                    </a:lnTo>
                    <a:lnTo>
                      <a:pt x="83" y="284"/>
                    </a:lnTo>
                    <a:lnTo>
                      <a:pt x="90" y="282"/>
                    </a:lnTo>
                    <a:lnTo>
                      <a:pt x="148" y="282"/>
                    </a:lnTo>
                    <a:lnTo>
                      <a:pt x="148" y="282"/>
                    </a:lnTo>
                    <a:lnTo>
                      <a:pt x="157" y="284"/>
                    </a:lnTo>
                    <a:lnTo>
                      <a:pt x="161" y="289"/>
                    </a:lnTo>
                    <a:lnTo>
                      <a:pt x="165" y="295"/>
                    </a:lnTo>
                    <a:lnTo>
                      <a:pt x="167" y="301"/>
                    </a:lnTo>
                    <a:lnTo>
                      <a:pt x="167" y="324"/>
                    </a:lnTo>
                    <a:close/>
                    <a:moveTo>
                      <a:pt x="167" y="220"/>
                    </a:moveTo>
                    <a:lnTo>
                      <a:pt x="167" y="220"/>
                    </a:lnTo>
                    <a:lnTo>
                      <a:pt x="165" y="226"/>
                    </a:lnTo>
                    <a:lnTo>
                      <a:pt x="161" y="232"/>
                    </a:lnTo>
                    <a:lnTo>
                      <a:pt x="157" y="236"/>
                    </a:lnTo>
                    <a:lnTo>
                      <a:pt x="148" y="236"/>
                    </a:lnTo>
                    <a:lnTo>
                      <a:pt x="90" y="236"/>
                    </a:lnTo>
                    <a:lnTo>
                      <a:pt x="90" y="236"/>
                    </a:lnTo>
                    <a:lnTo>
                      <a:pt x="83" y="236"/>
                    </a:lnTo>
                    <a:lnTo>
                      <a:pt x="77" y="232"/>
                    </a:lnTo>
                    <a:lnTo>
                      <a:pt x="73" y="226"/>
                    </a:lnTo>
                    <a:lnTo>
                      <a:pt x="73" y="220"/>
                    </a:lnTo>
                    <a:lnTo>
                      <a:pt x="73" y="197"/>
                    </a:lnTo>
                    <a:lnTo>
                      <a:pt x="73" y="197"/>
                    </a:lnTo>
                    <a:lnTo>
                      <a:pt x="73" y="190"/>
                    </a:lnTo>
                    <a:lnTo>
                      <a:pt x="77" y="184"/>
                    </a:lnTo>
                    <a:lnTo>
                      <a:pt x="83" y="180"/>
                    </a:lnTo>
                    <a:lnTo>
                      <a:pt x="90" y="178"/>
                    </a:lnTo>
                    <a:lnTo>
                      <a:pt x="148" y="178"/>
                    </a:lnTo>
                    <a:lnTo>
                      <a:pt x="148" y="178"/>
                    </a:lnTo>
                    <a:lnTo>
                      <a:pt x="157" y="180"/>
                    </a:lnTo>
                    <a:lnTo>
                      <a:pt x="161" y="184"/>
                    </a:lnTo>
                    <a:lnTo>
                      <a:pt x="165" y="190"/>
                    </a:lnTo>
                    <a:lnTo>
                      <a:pt x="167" y="197"/>
                    </a:lnTo>
                    <a:lnTo>
                      <a:pt x="167" y="220"/>
                    </a:lnTo>
                    <a:close/>
                    <a:moveTo>
                      <a:pt x="167" y="115"/>
                    </a:moveTo>
                    <a:lnTo>
                      <a:pt x="167" y="115"/>
                    </a:lnTo>
                    <a:lnTo>
                      <a:pt x="165" y="121"/>
                    </a:lnTo>
                    <a:lnTo>
                      <a:pt x="161" y="128"/>
                    </a:lnTo>
                    <a:lnTo>
                      <a:pt x="157" y="132"/>
                    </a:lnTo>
                    <a:lnTo>
                      <a:pt x="148" y="132"/>
                    </a:lnTo>
                    <a:lnTo>
                      <a:pt x="90" y="132"/>
                    </a:lnTo>
                    <a:lnTo>
                      <a:pt x="90" y="132"/>
                    </a:lnTo>
                    <a:lnTo>
                      <a:pt x="83" y="132"/>
                    </a:lnTo>
                    <a:lnTo>
                      <a:pt x="77" y="128"/>
                    </a:lnTo>
                    <a:lnTo>
                      <a:pt x="73" y="121"/>
                    </a:lnTo>
                    <a:lnTo>
                      <a:pt x="73" y="115"/>
                    </a:lnTo>
                    <a:lnTo>
                      <a:pt x="73" y="92"/>
                    </a:lnTo>
                    <a:lnTo>
                      <a:pt x="73" y="92"/>
                    </a:lnTo>
                    <a:lnTo>
                      <a:pt x="73" y="86"/>
                    </a:lnTo>
                    <a:lnTo>
                      <a:pt x="77" y="79"/>
                    </a:lnTo>
                    <a:lnTo>
                      <a:pt x="83" y="75"/>
                    </a:lnTo>
                    <a:lnTo>
                      <a:pt x="90" y="73"/>
                    </a:lnTo>
                    <a:lnTo>
                      <a:pt x="148" y="73"/>
                    </a:lnTo>
                    <a:lnTo>
                      <a:pt x="148" y="73"/>
                    </a:lnTo>
                    <a:lnTo>
                      <a:pt x="157" y="75"/>
                    </a:lnTo>
                    <a:lnTo>
                      <a:pt x="161" y="79"/>
                    </a:lnTo>
                    <a:lnTo>
                      <a:pt x="165" y="86"/>
                    </a:lnTo>
                    <a:lnTo>
                      <a:pt x="167" y="92"/>
                    </a:lnTo>
                    <a:lnTo>
                      <a:pt x="167" y="115"/>
                    </a:lnTo>
                    <a:close/>
                    <a:moveTo>
                      <a:pt x="322" y="429"/>
                    </a:moveTo>
                    <a:lnTo>
                      <a:pt x="322" y="429"/>
                    </a:lnTo>
                    <a:lnTo>
                      <a:pt x="322" y="435"/>
                    </a:lnTo>
                    <a:lnTo>
                      <a:pt x="318" y="441"/>
                    </a:lnTo>
                    <a:lnTo>
                      <a:pt x="311" y="445"/>
                    </a:lnTo>
                    <a:lnTo>
                      <a:pt x="305" y="447"/>
                    </a:lnTo>
                    <a:lnTo>
                      <a:pt x="247" y="447"/>
                    </a:lnTo>
                    <a:lnTo>
                      <a:pt x="247" y="447"/>
                    </a:lnTo>
                    <a:lnTo>
                      <a:pt x="238" y="445"/>
                    </a:lnTo>
                    <a:lnTo>
                      <a:pt x="234" y="441"/>
                    </a:lnTo>
                    <a:lnTo>
                      <a:pt x="230" y="435"/>
                    </a:lnTo>
                    <a:lnTo>
                      <a:pt x="228" y="429"/>
                    </a:lnTo>
                    <a:lnTo>
                      <a:pt x="228" y="406"/>
                    </a:lnTo>
                    <a:lnTo>
                      <a:pt x="228" y="406"/>
                    </a:lnTo>
                    <a:lnTo>
                      <a:pt x="230" y="399"/>
                    </a:lnTo>
                    <a:lnTo>
                      <a:pt x="234" y="393"/>
                    </a:lnTo>
                    <a:lnTo>
                      <a:pt x="238" y="389"/>
                    </a:lnTo>
                    <a:lnTo>
                      <a:pt x="247" y="389"/>
                    </a:lnTo>
                    <a:lnTo>
                      <a:pt x="305" y="389"/>
                    </a:lnTo>
                    <a:lnTo>
                      <a:pt x="305" y="389"/>
                    </a:lnTo>
                    <a:lnTo>
                      <a:pt x="311" y="389"/>
                    </a:lnTo>
                    <a:lnTo>
                      <a:pt x="318" y="393"/>
                    </a:lnTo>
                    <a:lnTo>
                      <a:pt x="322" y="399"/>
                    </a:lnTo>
                    <a:lnTo>
                      <a:pt x="322" y="406"/>
                    </a:lnTo>
                    <a:lnTo>
                      <a:pt x="322" y="429"/>
                    </a:lnTo>
                    <a:close/>
                    <a:moveTo>
                      <a:pt x="322" y="324"/>
                    </a:moveTo>
                    <a:lnTo>
                      <a:pt x="322" y="324"/>
                    </a:lnTo>
                    <a:lnTo>
                      <a:pt x="322" y="330"/>
                    </a:lnTo>
                    <a:lnTo>
                      <a:pt x="318" y="337"/>
                    </a:lnTo>
                    <a:lnTo>
                      <a:pt x="311" y="341"/>
                    </a:lnTo>
                    <a:lnTo>
                      <a:pt x="305" y="341"/>
                    </a:lnTo>
                    <a:lnTo>
                      <a:pt x="247" y="341"/>
                    </a:lnTo>
                    <a:lnTo>
                      <a:pt x="247" y="341"/>
                    </a:lnTo>
                    <a:lnTo>
                      <a:pt x="238" y="341"/>
                    </a:lnTo>
                    <a:lnTo>
                      <a:pt x="234" y="337"/>
                    </a:lnTo>
                    <a:lnTo>
                      <a:pt x="230" y="330"/>
                    </a:lnTo>
                    <a:lnTo>
                      <a:pt x="228" y="324"/>
                    </a:lnTo>
                    <a:lnTo>
                      <a:pt x="228" y="301"/>
                    </a:lnTo>
                    <a:lnTo>
                      <a:pt x="228" y="301"/>
                    </a:lnTo>
                    <a:lnTo>
                      <a:pt x="230" y="295"/>
                    </a:lnTo>
                    <a:lnTo>
                      <a:pt x="234" y="289"/>
                    </a:lnTo>
                    <a:lnTo>
                      <a:pt x="238" y="284"/>
                    </a:lnTo>
                    <a:lnTo>
                      <a:pt x="247" y="282"/>
                    </a:lnTo>
                    <a:lnTo>
                      <a:pt x="305" y="282"/>
                    </a:lnTo>
                    <a:lnTo>
                      <a:pt x="305" y="282"/>
                    </a:lnTo>
                    <a:lnTo>
                      <a:pt x="311" y="284"/>
                    </a:lnTo>
                    <a:lnTo>
                      <a:pt x="318" y="289"/>
                    </a:lnTo>
                    <a:lnTo>
                      <a:pt x="322" y="295"/>
                    </a:lnTo>
                    <a:lnTo>
                      <a:pt x="322" y="301"/>
                    </a:lnTo>
                    <a:lnTo>
                      <a:pt x="322" y="324"/>
                    </a:lnTo>
                    <a:close/>
                    <a:moveTo>
                      <a:pt x="322" y="220"/>
                    </a:moveTo>
                    <a:lnTo>
                      <a:pt x="322" y="220"/>
                    </a:lnTo>
                    <a:lnTo>
                      <a:pt x="322" y="226"/>
                    </a:lnTo>
                    <a:lnTo>
                      <a:pt x="318" y="232"/>
                    </a:lnTo>
                    <a:lnTo>
                      <a:pt x="311" y="236"/>
                    </a:lnTo>
                    <a:lnTo>
                      <a:pt x="305" y="236"/>
                    </a:lnTo>
                    <a:lnTo>
                      <a:pt x="247" y="236"/>
                    </a:lnTo>
                    <a:lnTo>
                      <a:pt x="247" y="236"/>
                    </a:lnTo>
                    <a:lnTo>
                      <a:pt x="238" y="236"/>
                    </a:lnTo>
                    <a:lnTo>
                      <a:pt x="234" y="232"/>
                    </a:lnTo>
                    <a:lnTo>
                      <a:pt x="230" y="226"/>
                    </a:lnTo>
                    <a:lnTo>
                      <a:pt x="228" y="220"/>
                    </a:lnTo>
                    <a:lnTo>
                      <a:pt x="228" y="197"/>
                    </a:lnTo>
                    <a:lnTo>
                      <a:pt x="228" y="197"/>
                    </a:lnTo>
                    <a:lnTo>
                      <a:pt x="230" y="190"/>
                    </a:lnTo>
                    <a:lnTo>
                      <a:pt x="234" y="184"/>
                    </a:lnTo>
                    <a:lnTo>
                      <a:pt x="238" y="180"/>
                    </a:lnTo>
                    <a:lnTo>
                      <a:pt x="247" y="178"/>
                    </a:lnTo>
                    <a:lnTo>
                      <a:pt x="305" y="178"/>
                    </a:lnTo>
                    <a:lnTo>
                      <a:pt x="305" y="178"/>
                    </a:lnTo>
                    <a:lnTo>
                      <a:pt x="311" y="180"/>
                    </a:lnTo>
                    <a:lnTo>
                      <a:pt x="318" y="184"/>
                    </a:lnTo>
                    <a:lnTo>
                      <a:pt x="322" y="190"/>
                    </a:lnTo>
                    <a:lnTo>
                      <a:pt x="322" y="197"/>
                    </a:lnTo>
                    <a:lnTo>
                      <a:pt x="322" y="220"/>
                    </a:lnTo>
                    <a:close/>
                    <a:moveTo>
                      <a:pt x="322" y="115"/>
                    </a:moveTo>
                    <a:lnTo>
                      <a:pt x="322" y="115"/>
                    </a:lnTo>
                    <a:lnTo>
                      <a:pt x="322" y="121"/>
                    </a:lnTo>
                    <a:lnTo>
                      <a:pt x="318" y="128"/>
                    </a:lnTo>
                    <a:lnTo>
                      <a:pt x="311" y="132"/>
                    </a:lnTo>
                    <a:lnTo>
                      <a:pt x="305" y="132"/>
                    </a:lnTo>
                    <a:lnTo>
                      <a:pt x="247" y="132"/>
                    </a:lnTo>
                    <a:lnTo>
                      <a:pt x="247" y="132"/>
                    </a:lnTo>
                    <a:lnTo>
                      <a:pt x="238" y="132"/>
                    </a:lnTo>
                    <a:lnTo>
                      <a:pt x="234" y="128"/>
                    </a:lnTo>
                    <a:lnTo>
                      <a:pt x="230" y="121"/>
                    </a:lnTo>
                    <a:lnTo>
                      <a:pt x="228" y="115"/>
                    </a:lnTo>
                    <a:lnTo>
                      <a:pt x="228" y="92"/>
                    </a:lnTo>
                    <a:lnTo>
                      <a:pt x="228" y="92"/>
                    </a:lnTo>
                    <a:lnTo>
                      <a:pt x="230" y="86"/>
                    </a:lnTo>
                    <a:lnTo>
                      <a:pt x="234" y="79"/>
                    </a:lnTo>
                    <a:lnTo>
                      <a:pt x="238" y="75"/>
                    </a:lnTo>
                    <a:lnTo>
                      <a:pt x="247" y="73"/>
                    </a:lnTo>
                    <a:lnTo>
                      <a:pt x="305" y="73"/>
                    </a:lnTo>
                    <a:lnTo>
                      <a:pt x="305" y="73"/>
                    </a:lnTo>
                    <a:lnTo>
                      <a:pt x="311" y="75"/>
                    </a:lnTo>
                    <a:lnTo>
                      <a:pt x="318" y="79"/>
                    </a:lnTo>
                    <a:lnTo>
                      <a:pt x="322" y="86"/>
                    </a:lnTo>
                    <a:lnTo>
                      <a:pt x="322" y="92"/>
                    </a:lnTo>
                    <a:lnTo>
                      <a:pt x="322" y="115"/>
                    </a:lnTo>
                    <a:close/>
                  </a:path>
                </a:pathLst>
              </a:custGeom>
              <a:solidFill>
                <a:srgbClr val="ED5408"/>
              </a:solidFill>
              <a:ln>
                <a:noFill/>
              </a:ln>
            </p:spPr>
            <p:txBody>
              <a:bodyPr anchor="ctr">
                <a:scene3d>
                  <a:camera prst="orthographicFront"/>
                  <a:lightRig rig="threePt" dir="t"/>
                </a:scene3d>
                <a:sp3d>
                  <a:contourClr>
                    <a:srgbClr val="FFFFFF"/>
                  </a:contourClr>
                </a:sp3d>
              </a:bodyPr>
              <a:lstStyle/>
              <a:p>
                <a:pPr algn="ctr" eaLnBrk="0" fontAlgn="base" hangingPunct="0">
                  <a:spcBef>
                    <a:spcPct val="0"/>
                  </a:spcBef>
                  <a:spcAft>
                    <a:spcPct val="0"/>
                  </a:spcAft>
                </a:pPr>
                <a:endParaRPr lang="zh-CN" altLang="en-US">
                  <a:solidFill>
                    <a:srgbClr val="FFFFFF"/>
                  </a:solidFill>
                  <a:latin typeface="Arial" panose="020B0604020202020204" pitchFamily="34" charset="0"/>
                  <a:ea typeface="+mj-ea"/>
                  <a:sym typeface="+mn-lt"/>
                </a:endParaRPr>
              </a:p>
            </p:txBody>
          </p:sp>
          <p:sp>
            <p:nvSpPr>
              <p:cNvPr id="318" name="Freeform 19">
                <a:extLst>
                  <a:ext uri="{FF2B5EF4-FFF2-40B4-BE49-F238E27FC236}">
                    <a16:creationId xmlns:a16="http://schemas.microsoft.com/office/drawing/2014/main" id="{DC3D9062-87EA-49E4-BF2B-D8EF7DC71D69}"/>
                  </a:ext>
                </a:extLst>
              </p:cNvPr>
              <p:cNvSpPr>
                <a:spLocks noEditPoints="1"/>
              </p:cNvSpPr>
              <p:nvPr/>
            </p:nvSpPr>
            <p:spPr bwMode="auto">
              <a:xfrm>
                <a:off x="8052876" y="1712596"/>
                <a:ext cx="164572" cy="331593"/>
              </a:xfrm>
              <a:custGeom>
                <a:avLst/>
                <a:gdLst>
                  <a:gd name="T0" fmla="*/ 385 w 452"/>
                  <a:gd name="T1" fmla="*/ 351 h 1227"/>
                  <a:gd name="T2" fmla="*/ 364 w 452"/>
                  <a:gd name="T3" fmla="*/ 314 h 1227"/>
                  <a:gd name="T4" fmla="*/ 335 w 452"/>
                  <a:gd name="T5" fmla="*/ 291 h 1227"/>
                  <a:gd name="T6" fmla="*/ 322 w 452"/>
                  <a:gd name="T7" fmla="*/ 255 h 1227"/>
                  <a:gd name="T8" fmla="*/ 282 w 452"/>
                  <a:gd name="T9" fmla="*/ 228 h 1227"/>
                  <a:gd name="T10" fmla="*/ 236 w 452"/>
                  <a:gd name="T11" fmla="*/ 27 h 1227"/>
                  <a:gd name="T12" fmla="*/ 226 w 452"/>
                  <a:gd name="T13" fmla="*/ 0 h 1227"/>
                  <a:gd name="T14" fmla="*/ 215 w 452"/>
                  <a:gd name="T15" fmla="*/ 17 h 1227"/>
                  <a:gd name="T16" fmla="*/ 182 w 452"/>
                  <a:gd name="T17" fmla="*/ 226 h 1227"/>
                  <a:gd name="T18" fmla="*/ 136 w 452"/>
                  <a:gd name="T19" fmla="*/ 245 h 1227"/>
                  <a:gd name="T20" fmla="*/ 117 w 452"/>
                  <a:gd name="T21" fmla="*/ 291 h 1227"/>
                  <a:gd name="T22" fmla="*/ 96 w 452"/>
                  <a:gd name="T23" fmla="*/ 309 h 1227"/>
                  <a:gd name="T24" fmla="*/ 69 w 452"/>
                  <a:gd name="T25" fmla="*/ 341 h 1227"/>
                  <a:gd name="T26" fmla="*/ 65 w 452"/>
                  <a:gd name="T27" fmla="*/ 362 h 1227"/>
                  <a:gd name="T28" fmla="*/ 19 w 452"/>
                  <a:gd name="T29" fmla="*/ 380 h 1227"/>
                  <a:gd name="T30" fmla="*/ 0 w 452"/>
                  <a:gd name="T31" fmla="*/ 426 h 1227"/>
                  <a:gd name="T32" fmla="*/ 4 w 452"/>
                  <a:gd name="T33" fmla="*/ 1200 h 1227"/>
                  <a:gd name="T34" fmla="*/ 27 w 452"/>
                  <a:gd name="T35" fmla="*/ 1223 h 1227"/>
                  <a:gd name="T36" fmla="*/ 126 w 452"/>
                  <a:gd name="T37" fmla="*/ 1227 h 1227"/>
                  <a:gd name="T38" fmla="*/ 169 w 452"/>
                  <a:gd name="T39" fmla="*/ 1075 h 1227"/>
                  <a:gd name="T40" fmla="*/ 276 w 452"/>
                  <a:gd name="T41" fmla="*/ 1066 h 1227"/>
                  <a:gd name="T42" fmla="*/ 324 w 452"/>
                  <a:gd name="T43" fmla="*/ 1227 h 1227"/>
                  <a:gd name="T44" fmla="*/ 408 w 452"/>
                  <a:gd name="T45" fmla="*/ 1227 h 1227"/>
                  <a:gd name="T46" fmla="*/ 439 w 452"/>
                  <a:gd name="T47" fmla="*/ 1213 h 1227"/>
                  <a:gd name="T48" fmla="*/ 452 w 452"/>
                  <a:gd name="T49" fmla="*/ 1183 h 1227"/>
                  <a:gd name="T50" fmla="*/ 445 w 452"/>
                  <a:gd name="T51" fmla="*/ 401 h 1227"/>
                  <a:gd name="T52" fmla="*/ 412 w 452"/>
                  <a:gd name="T53" fmla="*/ 368 h 1227"/>
                  <a:gd name="T54" fmla="*/ 324 w 452"/>
                  <a:gd name="T55" fmla="*/ 968 h 1227"/>
                  <a:gd name="T56" fmla="*/ 105 w 452"/>
                  <a:gd name="T57" fmla="*/ 962 h 1227"/>
                  <a:gd name="T58" fmla="*/ 100 w 452"/>
                  <a:gd name="T59" fmla="*/ 935 h 1227"/>
                  <a:gd name="T60" fmla="*/ 324 w 452"/>
                  <a:gd name="T61" fmla="*/ 918 h 1227"/>
                  <a:gd name="T62" fmla="*/ 349 w 452"/>
                  <a:gd name="T63" fmla="*/ 935 h 1227"/>
                  <a:gd name="T64" fmla="*/ 345 w 452"/>
                  <a:gd name="T65" fmla="*/ 962 h 1227"/>
                  <a:gd name="T66" fmla="*/ 324 w 452"/>
                  <a:gd name="T67" fmla="*/ 847 h 1227"/>
                  <a:gd name="T68" fmla="*/ 105 w 452"/>
                  <a:gd name="T69" fmla="*/ 838 h 1227"/>
                  <a:gd name="T70" fmla="*/ 100 w 452"/>
                  <a:gd name="T71" fmla="*/ 811 h 1227"/>
                  <a:gd name="T72" fmla="*/ 324 w 452"/>
                  <a:gd name="T73" fmla="*/ 797 h 1227"/>
                  <a:gd name="T74" fmla="*/ 349 w 452"/>
                  <a:gd name="T75" fmla="*/ 811 h 1227"/>
                  <a:gd name="T76" fmla="*/ 345 w 452"/>
                  <a:gd name="T77" fmla="*/ 838 h 1227"/>
                  <a:gd name="T78" fmla="*/ 324 w 452"/>
                  <a:gd name="T79" fmla="*/ 723 h 1227"/>
                  <a:gd name="T80" fmla="*/ 105 w 452"/>
                  <a:gd name="T81" fmla="*/ 717 h 1227"/>
                  <a:gd name="T82" fmla="*/ 100 w 452"/>
                  <a:gd name="T83" fmla="*/ 690 h 1227"/>
                  <a:gd name="T84" fmla="*/ 324 w 452"/>
                  <a:gd name="T85" fmla="*/ 673 h 1227"/>
                  <a:gd name="T86" fmla="*/ 349 w 452"/>
                  <a:gd name="T87" fmla="*/ 690 h 1227"/>
                  <a:gd name="T88" fmla="*/ 345 w 452"/>
                  <a:gd name="T89" fmla="*/ 717 h 1227"/>
                  <a:gd name="T90" fmla="*/ 324 w 452"/>
                  <a:gd name="T91" fmla="*/ 602 h 1227"/>
                  <a:gd name="T92" fmla="*/ 105 w 452"/>
                  <a:gd name="T93" fmla="*/ 594 h 1227"/>
                  <a:gd name="T94" fmla="*/ 100 w 452"/>
                  <a:gd name="T95" fmla="*/ 567 h 1227"/>
                  <a:gd name="T96" fmla="*/ 324 w 452"/>
                  <a:gd name="T97" fmla="*/ 552 h 1227"/>
                  <a:gd name="T98" fmla="*/ 349 w 452"/>
                  <a:gd name="T99" fmla="*/ 567 h 1227"/>
                  <a:gd name="T100" fmla="*/ 345 w 452"/>
                  <a:gd name="T101" fmla="*/ 594 h 1227"/>
                  <a:gd name="T102" fmla="*/ 324 w 452"/>
                  <a:gd name="T103" fmla="*/ 479 h 1227"/>
                  <a:gd name="T104" fmla="*/ 105 w 452"/>
                  <a:gd name="T105" fmla="*/ 472 h 1227"/>
                  <a:gd name="T106" fmla="*/ 100 w 452"/>
                  <a:gd name="T107" fmla="*/ 445 h 1227"/>
                  <a:gd name="T108" fmla="*/ 324 w 452"/>
                  <a:gd name="T109" fmla="*/ 429 h 1227"/>
                  <a:gd name="T110" fmla="*/ 349 w 452"/>
                  <a:gd name="T111" fmla="*/ 445 h 1227"/>
                  <a:gd name="T112" fmla="*/ 345 w 452"/>
                  <a:gd name="T113" fmla="*/ 472 h 1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52" h="1227">
                    <a:moveTo>
                      <a:pt x="387" y="362"/>
                    </a:moveTo>
                    <a:lnTo>
                      <a:pt x="387" y="362"/>
                    </a:lnTo>
                    <a:lnTo>
                      <a:pt x="387" y="362"/>
                    </a:lnTo>
                    <a:lnTo>
                      <a:pt x="385" y="351"/>
                    </a:lnTo>
                    <a:lnTo>
                      <a:pt x="383" y="341"/>
                    </a:lnTo>
                    <a:lnTo>
                      <a:pt x="376" y="330"/>
                    </a:lnTo>
                    <a:lnTo>
                      <a:pt x="370" y="322"/>
                    </a:lnTo>
                    <a:lnTo>
                      <a:pt x="364" y="314"/>
                    </a:lnTo>
                    <a:lnTo>
                      <a:pt x="356" y="309"/>
                    </a:lnTo>
                    <a:lnTo>
                      <a:pt x="345" y="303"/>
                    </a:lnTo>
                    <a:lnTo>
                      <a:pt x="335" y="301"/>
                    </a:lnTo>
                    <a:lnTo>
                      <a:pt x="335" y="291"/>
                    </a:lnTo>
                    <a:lnTo>
                      <a:pt x="335" y="291"/>
                    </a:lnTo>
                    <a:lnTo>
                      <a:pt x="333" y="278"/>
                    </a:lnTo>
                    <a:lnTo>
                      <a:pt x="328" y="266"/>
                    </a:lnTo>
                    <a:lnTo>
                      <a:pt x="322" y="255"/>
                    </a:lnTo>
                    <a:lnTo>
                      <a:pt x="316" y="245"/>
                    </a:lnTo>
                    <a:lnTo>
                      <a:pt x="305" y="236"/>
                    </a:lnTo>
                    <a:lnTo>
                      <a:pt x="295" y="232"/>
                    </a:lnTo>
                    <a:lnTo>
                      <a:pt x="282" y="228"/>
                    </a:lnTo>
                    <a:lnTo>
                      <a:pt x="270" y="226"/>
                    </a:lnTo>
                    <a:lnTo>
                      <a:pt x="251" y="226"/>
                    </a:lnTo>
                    <a:lnTo>
                      <a:pt x="236" y="27"/>
                    </a:lnTo>
                    <a:lnTo>
                      <a:pt x="236" y="27"/>
                    </a:lnTo>
                    <a:lnTo>
                      <a:pt x="236" y="17"/>
                    </a:lnTo>
                    <a:lnTo>
                      <a:pt x="234" y="8"/>
                    </a:lnTo>
                    <a:lnTo>
                      <a:pt x="230" y="2"/>
                    </a:lnTo>
                    <a:lnTo>
                      <a:pt x="226" y="0"/>
                    </a:lnTo>
                    <a:lnTo>
                      <a:pt x="226" y="0"/>
                    </a:lnTo>
                    <a:lnTo>
                      <a:pt x="222" y="2"/>
                    </a:lnTo>
                    <a:lnTo>
                      <a:pt x="218" y="8"/>
                    </a:lnTo>
                    <a:lnTo>
                      <a:pt x="215" y="17"/>
                    </a:lnTo>
                    <a:lnTo>
                      <a:pt x="215" y="27"/>
                    </a:lnTo>
                    <a:lnTo>
                      <a:pt x="201" y="226"/>
                    </a:lnTo>
                    <a:lnTo>
                      <a:pt x="182" y="226"/>
                    </a:lnTo>
                    <a:lnTo>
                      <a:pt x="182" y="226"/>
                    </a:lnTo>
                    <a:lnTo>
                      <a:pt x="169" y="228"/>
                    </a:lnTo>
                    <a:lnTo>
                      <a:pt x="157" y="232"/>
                    </a:lnTo>
                    <a:lnTo>
                      <a:pt x="146" y="236"/>
                    </a:lnTo>
                    <a:lnTo>
                      <a:pt x="136" y="245"/>
                    </a:lnTo>
                    <a:lnTo>
                      <a:pt x="128" y="255"/>
                    </a:lnTo>
                    <a:lnTo>
                      <a:pt x="123" y="266"/>
                    </a:lnTo>
                    <a:lnTo>
                      <a:pt x="119" y="278"/>
                    </a:lnTo>
                    <a:lnTo>
                      <a:pt x="117" y="291"/>
                    </a:lnTo>
                    <a:lnTo>
                      <a:pt x="117" y="301"/>
                    </a:lnTo>
                    <a:lnTo>
                      <a:pt x="117" y="301"/>
                    </a:lnTo>
                    <a:lnTo>
                      <a:pt x="107" y="303"/>
                    </a:lnTo>
                    <a:lnTo>
                      <a:pt x="96" y="309"/>
                    </a:lnTo>
                    <a:lnTo>
                      <a:pt x="88" y="314"/>
                    </a:lnTo>
                    <a:lnTo>
                      <a:pt x="80" y="322"/>
                    </a:lnTo>
                    <a:lnTo>
                      <a:pt x="73" y="330"/>
                    </a:lnTo>
                    <a:lnTo>
                      <a:pt x="69" y="341"/>
                    </a:lnTo>
                    <a:lnTo>
                      <a:pt x="67" y="351"/>
                    </a:lnTo>
                    <a:lnTo>
                      <a:pt x="65" y="362"/>
                    </a:lnTo>
                    <a:lnTo>
                      <a:pt x="65" y="362"/>
                    </a:lnTo>
                    <a:lnTo>
                      <a:pt x="65" y="362"/>
                    </a:lnTo>
                    <a:lnTo>
                      <a:pt x="52" y="364"/>
                    </a:lnTo>
                    <a:lnTo>
                      <a:pt x="40" y="368"/>
                    </a:lnTo>
                    <a:lnTo>
                      <a:pt x="29" y="374"/>
                    </a:lnTo>
                    <a:lnTo>
                      <a:pt x="19" y="380"/>
                    </a:lnTo>
                    <a:lnTo>
                      <a:pt x="11" y="391"/>
                    </a:lnTo>
                    <a:lnTo>
                      <a:pt x="6" y="401"/>
                    </a:lnTo>
                    <a:lnTo>
                      <a:pt x="2" y="414"/>
                    </a:lnTo>
                    <a:lnTo>
                      <a:pt x="0" y="426"/>
                    </a:lnTo>
                    <a:lnTo>
                      <a:pt x="0" y="1183"/>
                    </a:lnTo>
                    <a:lnTo>
                      <a:pt x="0" y="1183"/>
                    </a:lnTo>
                    <a:lnTo>
                      <a:pt x="2" y="1192"/>
                    </a:lnTo>
                    <a:lnTo>
                      <a:pt x="4" y="1200"/>
                    </a:lnTo>
                    <a:lnTo>
                      <a:pt x="8" y="1206"/>
                    </a:lnTo>
                    <a:lnTo>
                      <a:pt x="13" y="1213"/>
                    </a:lnTo>
                    <a:lnTo>
                      <a:pt x="19" y="1219"/>
                    </a:lnTo>
                    <a:lnTo>
                      <a:pt x="27" y="1223"/>
                    </a:lnTo>
                    <a:lnTo>
                      <a:pt x="36" y="1225"/>
                    </a:lnTo>
                    <a:lnTo>
                      <a:pt x="44" y="1227"/>
                    </a:lnTo>
                    <a:lnTo>
                      <a:pt x="126" y="1227"/>
                    </a:lnTo>
                    <a:lnTo>
                      <a:pt x="126" y="1227"/>
                    </a:lnTo>
                    <a:lnTo>
                      <a:pt x="128" y="1227"/>
                    </a:lnTo>
                    <a:lnTo>
                      <a:pt x="169" y="1227"/>
                    </a:lnTo>
                    <a:lnTo>
                      <a:pt x="169" y="1075"/>
                    </a:lnTo>
                    <a:lnTo>
                      <a:pt x="169" y="1075"/>
                    </a:lnTo>
                    <a:lnTo>
                      <a:pt x="172" y="1068"/>
                    </a:lnTo>
                    <a:lnTo>
                      <a:pt x="178" y="1066"/>
                    </a:lnTo>
                    <a:lnTo>
                      <a:pt x="276" y="1066"/>
                    </a:lnTo>
                    <a:lnTo>
                      <a:pt x="276" y="1066"/>
                    </a:lnTo>
                    <a:lnTo>
                      <a:pt x="280" y="1068"/>
                    </a:lnTo>
                    <a:lnTo>
                      <a:pt x="282" y="1075"/>
                    </a:lnTo>
                    <a:lnTo>
                      <a:pt x="282" y="1227"/>
                    </a:lnTo>
                    <a:lnTo>
                      <a:pt x="324" y="1227"/>
                    </a:lnTo>
                    <a:lnTo>
                      <a:pt x="324" y="1227"/>
                    </a:lnTo>
                    <a:lnTo>
                      <a:pt x="326" y="1227"/>
                    </a:lnTo>
                    <a:lnTo>
                      <a:pt x="408" y="1227"/>
                    </a:lnTo>
                    <a:lnTo>
                      <a:pt x="408" y="1227"/>
                    </a:lnTo>
                    <a:lnTo>
                      <a:pt x="416" y="1225"/>
                    </a:lnTo>
                    <a:lnTo>
                      <a:pt x="425" y="1223"/>
                    </a:lnTo>
                    <a:lnTo>
                      <a:pt x="431" y="1219"/>
                    </a:lnTo>
                    <a:lnTo>
                      <a:pt x="439" y="1213"/>
                    </a:lnTo>
                    <a:lnTo>
                      <a:pt x="443" y="1206"/>
                    </a:lnTo>
                    <a:lnTo>
                      <a:pt x="448" y="1200"/>
                    </a:lnTo>
                    <a:lnTo>
                      <a:pt x="450" y="1192"/>
                    </a:lnTo>
                    <a:lnTo>
                      <a:pt x="452" y="1183"/>
                    </a:lnTo>
                    <a:lnTo>
                      <a:pt x="452" y="426"/>
                    </a:lnTo>
                    <a:lnTo>
                      <a:pt x="452" y="426"/>
                    </a:lnTo>
                    <a:lnTo>
                      <a:pt x="450" y="414"/>
                    </a:lnTo>
                    <a:lnTo>
                      <a:pt x="445" y="401"/>
                    </a:lnTo>
                    <a:lnTo>
                      <a:pt x="441" y="391"/>
                    </a:lnTo>
                    <a:lnTo>
                      <a:pt x="433" y="380"/>
                    </a:lnTo>
                    <a:lnTo>
                      <a:pt x="422" y="374"/>
                    </a:lnTo>
                    <a:lnTo>
                      <a:pt x="412" y="368"/>
                    </a:lnTo>
                    <a:lnTo>
                      <a:pt x="399" y="364"/>
                    </a:lnTo>
                    <a:lnTo>
                      <a:pt x="387" y="362"/>
                    </a:lnTo>
                    <a:lnTo>
                      <a:pt x="387" y="362"/>
                    </a:lnTo>
                    <a:close/>
                    <a:moveTo>
                      <a:pt x="324" y="968"/>
                    </a:moveTo>
                    <a:lnTo>
                      <a:pt x="126" y="968"/>
                    </a:lnTo>
                    <a:lnTo>
                      <a:pt x="126" y="968"/>
                    </a:lnTo>
                    <a:lnTo>
                      <a:pt x="115" y="966"/>
                    </a:lnTo>
                    <a:lnTo>
                      <a:pt x="105" y="962"/>
                    </a:lnTo>
                    <a:lnTo>
                      <a:pt x="100" y="953"/>
                    </a:lnTo>
                    <a:lnTo>
                      <a:pt x="98" y="943"/>
                    </a:lnTo>
                    <a:lnTo>
                      <a:pt x="98" y="943"/>
                    </a:lnTo>
                    <a:lnTo>
                      <a:pt x="100" y="935"/>
                    </a:lnTo>
                    <a:lnTo>
                      <a:pt x="105" y="926"/>
                    </a:lnTo>
                    <a:lnTo>
                      <a:pt x="115" y="920"/>
                    </a:lnTo>
                    <a:lnTo>
                      <a:pt x="126" y="918"/>
                    </a:lnTo>
                    <a:lnTo>
                      <a:pt x="324" y="918"/>
                    </a:lnTo>
                    <a:lnTo>
                      <a:pt x="324" y="918"/>
                    </a:lnTo>
                    <a:lnTo>
                      <a:pt x="335" y="920"/>
                    </a:lnTo>
                    <a:lnTo>
                      <a:pt x="345" y="926"/>
                    </a:lnTo>
                    <a:lnTo>
                      <a:pt x="349" y="935"/>
                    </a:lnTo>
                    <a:lnTo>
                      <a:pt x="351" y="943"/>
                    </a:lnTo>
                    <a:lnTo>
                      <a:pt x="351" y="943"/>
                    </a:lnTo>
                    <a:lnTo>
                      <a:pt x="349" y="953"/>
                    </a:lnTo>
                    <a:lnTo>
                      <a:pt x="345" y="962"/>
                    </a:lnTo>
                    <a:lnTo>
                      <a:pt x="335" y="966"/>
                    </a:lnTo>
                    <a:lnTo>
                      <a:pt x="324" y="968"/>
                    </a:lnTo>
                    <a:lnTo>
                      <a:pt x="324" y="968"/>
                    </a:lnTo>
                    <a:close/>
                    <a:moveTo>
                      <a:pt x="324" y="847"/>
                    </a:moveTo>
                    <a:lnTo>
                      <a:pt x="126" y="847"/>
                    </a:lnTo>
                    <a:lnTo>
                      <a:pt x="126" y="847"/>
                    </a:lnTo>
                    <a:lnTo>
                      <a:pt x="115" y="845"/>
                    </a:lnTo>
                    <a:lnTo>
                      <a:pt x="105" y="838"/>
                    </a:lnTo>
                    <a:lnTo>
                      <a:pt x="100" y="830"/>
                    </a:lnTo>
                    <a:lnTo>
                      <a:pt x="98" y="822"/>
                    </a:lnTo>
                    <a:lnTo>
                      <a:pt x="98" y="822"/>
                    </a:lnTo>
                    <a:lnTo>
                      <a:pt x="100" y="811"/>
                    </a:lnTo>
                    <a:lnTo>
                      <a:pt x="105" y="803"/>
                    </a:lnTo>
                    <a:lnTo>
                      <a:pt x="115" y="799"/>
                    </a:lnTo>
                    <a:lnTo>
                      <a:pt x="126" y="797"/>
                    </a:lnTo>
                    <a:lnTo>
                      <a:pt x="324" y="797"/>
                    </a:lnTo>
                    <a:lnTo>
                      <a:pt x="324" y="797"/>
                    </a:lnTo>
                    <a:lnTo>
                      <a:pt x="335" y="799"/>
                    </a:lnTo>
                    <a:lnTo>
                      <a:pt x="345" y="803"/>
                    </a:lnTo>
                    <a:lnTo>
                      <a:pt x="349" y="811"/>
                    </a:lnTo>
                    <a:lnTo>
                      <a:pt x="351" y="822"/>
                    </a:lnTo>
                    <a:lnTo>
                      <a:pt x="351" y="822"/>
                    </a:lnTo>
                    <a:lnTo>
                      <a:pt x="349" y="830"/>
                    </a:lnTo>
                    <a:lnTo>
                      <a:pt x="345" y="838"/>
                    </a:lnTo>
                    <a:lnTo>
                      <a:pt x="335" y="845"/>
                    </a:lnTo>
                    <a:lnTo>
                      <a:pt x="324" y="847"/>
                    </a:lnTo>
                    <a:lnTo>
                      <a:pt x="324" y="847"/>
                    </a:lnTo>
                    <a:close/>
                    <a:moveTo>
                      <a:pt x="324" y="723"/>
                    </a:moveTo>
                    <a:lnTo>
                      <a:pt x="126" y="723"/>
                    </a:lnTo>
                    <a:lnTo>
                      <a:pt x="126" y="723"/>
                    </a:lnTo>
                    <a:lnTo>
                      <a:pt x="115" y="721"/>
                    </a:lnTo>
                    <a:lnTo>
                      <a:pt x="105" y="717"/>
                    </a:lnTo>
                    <a:lnTo>
                      <a:pt x="100" y="709"/>
                    </a:lnTo>
                    <a:lnTo>
                      <a:pt x="98" y="698"/>
                    </a:lnTo>
                    <a:lnTo>
                      <a:pt x="98" y="698"/>
                    </a:lnTo>
                    <a:lnTo>
                      <a:pt x="100" y="690"/>
                    </a:lnTo>
                    <a:lnTo>
                      <a:pt x="105" y="682"/>
                    </a:lnTo>
                    <a:lnTo>
                      <a:pt x="115" y="675"/>
                    </a:lnTo>
                    <a:lnTo>
                      <a:pt x="126" y="673"/>
                    </a:lnTo>
                    <a:lnTo>
                      <a:pt x="324" y="673"/>
                    </a:lnTo>
                    <a:lnTo>
                      <a:pt x="324" y="673"/>
                    </a:lnTo>
                    <a:lnTo>
                      <a:pt x="335" y="675"/>
                    </a:lnTo>
                    <a:lnTo>
                      <a:pt x="345" y="682"/>
                    </a:lnTo>
                    <a:lnTo>
                      <a:pt x="349" y="690"/>
                    </a:lnTo>
                    <a:lnTo>
                      <a:pt x="351" y="698"/>
                    </a:lnTo>
                    <a:lnTo>
                      <a:pt x="351" y="698"/>
                    </a:lnTo>
                    <a:lnTo>
                      <a:pt x="349" y="709"/>
                    </a:lnTo>
                    <a:lnTo>
                      <a:pt x="345" y="717"/>
                    </a:lnTo>
                    <a:lnTo>
                      <a:pt x="335" y="721"/>
                    </a:lnTo>
                    <a:lnTo>
                      <a:pt x="324" y="723"/>
                    </a:lnTo>
                    <a:lnTo>
                      <a:pt x="324" y="723"/>
                    </a:lnTo>
                    <a:close/>
                    <a:moveTo>
                      <a:pt x="324" y="602"/>
                    </a:moveTo>
                    <a:lnTo>
                      <a:pt x="126" y="602"/>
                    </a:lnTo>
                    <a:lnTo>
                      <a:pt x="126" y="602"/>
                    </a:lnTo>
                    <a:lnTo>
                      <a:pt x="115" y="600"/>
                    </a:lnTo>
                    <a:lnTo>
                      <a:pt x="105" y="594"/>
                    </a:lnTo>
                    <a:lnTo>
                      <a:pt x="100" y="585"/>
                    </a:lnTo>
                    <a:lnTo>
                      <a:pt x="98" y="577"/>
                    </a:lnTo>
                    <a:lnTo>
                      <a:pt x="98" y="577"/>
                    </a:lnTo>
                    <a:lnTo>
                      <a:pt x="100" y="567"/>
                    </a:lnTo>
                    <a:lnTo>
                      <a:pt x="105" y="558"/>
                    </a:lnTo>
                    <a:lnTo>
                      <a:pt x="115" y="554"/>
                    </a:lnTo>
                    <a:lnTo>
                      <a:pt x="126" y="552"/>
                    </a:lnTo>
                    <a:lnTo>
                      <a:pt x="324" y="552"/>
                    </a:lnTo>
                    <a:lnTo>
                      <a:pt x="324" y="552"/>
                    </a:lnTo>
                    <a:lnTo>
                      <a:pt x="335" y="554"/>
                    </a:lnTo>
                    <a:lnTo>
                      <a:pt x="345" y="558"/>
                    </a:lnTo>
                    <a:lnTo>
                      <a:pt x="349" y="567"/>
                    </a:lnTo>
                    <a:lnTo>
                      <a:pt x="351" y="577"/>
                    </a:lnTo>
                    <a:lnTo>
                      <a:pt x="351" y="577"/>
                    </a:lnTo>
                    <a:lnTo>
                      <a:pt x="349" y="585"/>
                    </a:lnTo>
                    <a:lnTo>
                      <a:pt x="345" y="594"/>
                    </a:lnTo>
                    <a:lnTo>
                      <a:pt x="335" y="600"/>
                    </a:lnTo>
                    <a:lnTo>
                      <a:pt x="324" y="602"/>
                    </a:lnTo>
                    <a:lnTo>
                      <a:pt x="324" y="602"/>
                    </a:lnTo>
                    <a:close/>
                    <a:moveTo>
                      <a:pt x="324" y="479"/>
                    </a:moveTo>
                    <a:lnTo>
                      <a:pt x="126" y="479"/>
                    </a:lnTo>
                    <a:lnTo>
                      <a:pt x="126" y="479"/>
                    </a:lnTo>
                    <a:lnTo>
                      <a:pt x="115" y="477"/>
                    </a:lnTo>
                    <a:lnTo>
                      <a:pt x="105" y="472"/>
                    </a:lnTo>
                    <a:lnTo>
                      <a:pt x="100" y="464"/>
                    </a:lnTo>
                    <a:lnTo>
                      <a:pt x="98" y="454"/>
                    </a:lnTo>
                    <a:lnTo>
                      <a:pt x="98" y="454"/>
                    </a:lnTo>
                    <a:lnTo>
                      <a:pt x="100" y="445"/>
                    </a:lnTo>
                    <a:lnTo>
                      <a:pt x="105" y="437"/>
                    </a:lnTo>
                    <a:lnTo>
                      <a:pt x="115" y="431"/>
                    </a:lnTo>
                    <a:lnTo>
                      <a:pt x="126" y="429"/>
                    </a:lnTo>
                    <a:lnTo>
                      <a:pt x="324" y="429"/>
                    </a:lnTo>
                    <a:lnTo>
                      <a:pt x="324" y="429"/>
                    </a:lnTo>
                    <a:lnTo>
                      <a:pt x="335" y="431"/>
                    </a:lnTo>
                    <a:lnTo>
                      <a:pt x="345" y="437"/>
                    </a:lnTo>
                    <a:lnTo>
                      <a:pt x="349" y="445"/>
                    </a:lnTo>
                    <a:lnTo>
                      <a:pt x="351" y="454"/>
                    </a:lnTo>
                    <a:lnTo>
                      <a:pt x="351" y="454"/>
                    </a:lnTo>
                    <a:lnTo>
                      <a:pt x="349" y="464"/>
                    </a:lnTo>
                    <a:lnTo>
                      <a:pt x="345" y="472"/>
                    </a:lnTo>
                    <a:lnTo>
                      <a:pt x="335" y="477"/>
                    </a:lnTo>
                    <a:lnTo>
                      <a:pt x="324" y="479"/>
                    </a:lnTo>
                    <a:lnTo>
                      <a:pt x="324" y="479"/>
                    </a:lnTo>
                    <a:close/>
                  </a:path>
                </a:pathLst>
              </a:custGeom>
              <a:solidFill>
                <a:srgbClr val="ED5408"/>
              </a:solidFill>
              <a:ln>
                <a:noFill/>
              </a:ln>
            </p:spPr>
            <p:txBody>
              <a:bodyPr anchor="ctr">
                <a:scene3d>
                  <a:camera prst="orthographicFront"/>
                  <a:lightRig rig="threePt" dir="t"/>
                </a:scene3d>
                <a:sp3d>
                  <a:contourClr>
                    <a:srgbClr val="FFFFFF"/>
                  </a:contourClr>
                </a:sp3d>
              </a:bodyPr>
              <a:lstStyle/>
              <a:p>
                <a:pPr algn="ctr" eaLnBrk="0" fontAlgn="base" hangingPunct="0">
                  <a:spcBef>
                    <a:spcPct val="0"/>
                  </a:spcBef>
                  <a:spcAft>
                    <a:spcPct val="0"/>
                  </a:spcAft>
                </a:pPr>
                <a:endParaRPr lang="zh-CN" altLang="en-US">
                  <a:solidFill>
                    <a:srgbClr val="FFFFFF"/>
                  </a:solidFill>
                  <a:latin typeface="Arial" panose="020B0604020202020204" pitchFamily="34" charset="0"/>
                  <a:ea typeface="+mj-ea"/>
                  <a:sym typeface="+mn-lt"/>
                </a:endParaRPr>
              </a:p>
            </p:txBody>
          </p:sp>
        </p:grpSp>
      </p:grpSp>
      <p:grpSp>
        <p:nvGrpSpPr>
          <p:cNvPr id="337" name="组合 336">
            <a:extLst>
              <a:ext uri="{FF2B5EF4-FFF2-40B4-BE49-F238E27FC236}">
                <a16:creationId xmlns:a16="http://schemas.microsoft.com/office/drawing/2014/main" id="{24EFBD9A-9BF5-45E6-9E96-98A17A566CF8}"/>
              </a:ext>
            </a:extLst>
          </p:cNvPr>
          <p:cNvGrpSpPr/>
          <p:nvPr/>
        </p:nvGrpSpPr>
        <p:grpSpPr>
          <a:xfrm>
            <a:off x="2978356" y="1655594"/>
            <a:ext cx="887920" cy="576804"/>
            <a:chOff x="4341123" y="1747376"/>
            <a:chExt cx="887920" cy="576804"/>
          </a:xfrm>
        </p:grpSpPr>
        <p:sp>
          <p:nvSpPr>
            <p:cNvPr id="272" name="矩形 271">
              <a:extLst>
                <a:ext uri="{FF2B5EF4-FFF2-40B4-BE49-F238E27FC236}">
                  <a16:creationId xmlns:a16="http://schemas.microsoft.com/office/drawing/2014/main" id="{7662F1F2-2993-4804-96A4-80FD32137650}"/>
                </a:ext>
              </a:extLst>
            </p:cNvPr>
            <p:cNvSpPr/>
            <p:nvPr/>
          </p:nvSpPr>
          <p:spPr>
            <a:xfrm>
              <a:off x="4341123" y="2039650"/>
              <a:ext cx="887920" cy="284530"/>
            </a:xfrm>
            <a:prstGeom prst="rect">
              <a:avLst/>
            </a:prstGeom>
            <a:noFill/>
            <a:ln w="12700" cap="flat" cmpd="sng" algn="ctr">
              <a:noFill/>
              <a:prstDash val="dash"/>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defRPr/>
              </a:pPr>
              <a:r>
                <a:rPr lang="zh-CN" altLang="en-US" sz="1600" b="1" kern="0">
                  <a:latin typeface="Arial" panose="020B0604020202020204" pitchFamily="34" charset="0"/>
                  <a:ea typeface="+mj-ea"/>
                  <a:cs typeface="Arial"/>
                  <a:sym typeface="Arial"/>
                </a:rPr>
                <a:t>医疗</a:t>
              </a:r>
              <a:endParaRPr lang="en-US" altLang="zh-CN" sz="1600" b="1" kern="0" dirty="0">
                <a:latin typeface="Arial" panose="020B0604020202020204" pitchFamily="34" charset="0"/>
                <a:ea typeface="+mj-ea"/>
                <a:cs typeface="Arial"/>
                <a:sym typeface="Arial"/>
              </a:endParaRPr>
            </a:p>
          </p:txBody>
        </p:sp>
        <p:grpSp>
          <p:nvGrpSpPr>
            <p:cNvPr id="333" name="组合 332">
              <a:extLst>
                <a:ext uri="{FF2B5EF4-FFF2-40B4-BE49-F238E27FC236}">
                  <a16:creationId xmlns:a16="http://schemas.microsoft.com/office/drawing/2014/main" id="{6F981D27-FC25-4BBB-9D45-60D080261F4C}"/>
                </a:ext>
              </a:extLst>
            </p:cNvPr>
            <p:cNvGrpSpPr/>
            <p:nvPr/>
          </p:nvGrpSpPr>
          <p:grpSpPr>
            <a:xfrm>
              <a:off x="4616286" y="1747376"/>
              <a:ext cx="420298" cy="303378"/>
              <a:chOff x="4616286" y="1747376"/>
              <a:chExt cx="420298" cy="303378"/>
            </a:xfrm>
          </p:grpSpPr>
          <p:sp>
            <p:nvSpPr>
              <p:cNvPr id="320" name="Freeform 14">
                <a:extLst>
                  <a:ext uri="{FF2B5EF4-FFF2-40B4-BE49-F238E27FC236}">
                    <a16:creationId xmlns:a16="http://schemas.microsoft.com/office/drawing/2014/main" id="{C23F2069-2B5E-417D-9557-7FB746B3ADDB}"/>
                  </a:ext>
                </a:extLst>
              </p:cNvPr>
              <p:cNvSpPr>
                <a:spLocks/>
              </p:cNvSpPr>
              <p:nvPr/>
            </p:nvSpPr>
            <p:spPr bwMode="auto">
              <a:xfrm>
                <a:off x="4616286" y="1908833"/>
                <a:ext cx="316311" cy="141921"/>
              </a:xfrm>
              <a:custGeom>
                <a:avLst/>
                <a:gdLst>
                  <a:gd name="T0" fmla="*/ 804 w 873"/>
                  <a:gd name="T1" fmla="*/ 281 h 385"/>
                  <a:gd name="T2" fmla="*/ 804 w 873"/>
                  <a:gd name="T3" fmla="*/ 281 h 385"/>
                  <a:gd name="T4" fmla="*/ 779 w 873"/>
                  <a:gd name="T5" fmla="*/ 279 h 385"/>
                  <a:gd name="T6" fmla="*/ 779 w 873"/>
                  <a:gd name="T7" fmla="*/ 279 h 385"/>
                  <a:gd name="T8" fmla="*/ 750 w 873"/>
                  <a:gd name="T9" fmla="*/ 277 h 385"/>
                  <a:gd name="T10" fmla="*/ 721 w 873"/>
                  <a:gd name="T11" fmla="*/ 268 h 385"/>
                  <a:gd name="T12" fmla="*/ 694 w 873"/>
                  <a:gd name="T13" fmla="*/ 260 h 385"/>
                  <a:gd name="T14" fmla="*/ 667 w 873"/>
                  <a:gd name="T15" fmla="*/ 247 h 385"/>
                  <a:gd name="T16" fmla="*/ 642 w 873"/>
                  <a:gd name="T17" fmla="*/ 233 h 385"/>
                  <a:gd name="T18" fmla="*/ 617 w 873"/>
                  <a:gd name="T19" fmla="*/ 214 h 385"/>
                  <a:gd name="T20" fmla="*/ 596 w 873"/>
                  <a:gd name="T21" fmla="*/ 195 h 385"/>
                  <a:gd name="T22" fmla="*/ 575 w 873"/>
                  <a:gd name="T23" fmla="*/ 172 h 385"/>
                  <a:gd name="T24" fmla="*/ 575 w 873"/>
                  <a:gd name="T25" fmla="*/ 172 h 385"/>
                  <a:gd name="T26" fmla="*/ 554 w 873"/>
                  <a:gd name="T27" fmla="*/ 147 h 385"/>
                  <a:gd name="T28" fmla="*/ 537 w 873"/>
                  <a:gd name="T29" fmla="*/ 118 h 385"/>
                  <a:gd name="T30" fmla="*/ 525 w 873"/>
                  <a:gd name="T31" fmla="*/ 89 h 385"/>
                  <a:gd name="T32" fmla="*/ 515 w 873"/>
                  <a:gd name="T33" fmla="*/ 58 h 385"/>
                  <a:gd name="T34" fmla="*/ 435 w 873"/>
                  <a:gd name="T35" fmla="*/ 147 h 385"/>
                  <a:gd name="T36" fmla="*/ 308 w 873"/>
                  <a:gd name="T37" fmla="*/ 0 h 385"/>
                  <a:gd name="T38" fmla="*/ 308 w 873"/>
                  <a:gd name="T39" fmla="*/ 0 h 385"/>
                  <a:gd name="T40" fmla="*/ 279 w 873"/>
                  <a:gd name="T41" fmla="*/ 12 h 385"/>
                  <a:gd name="T42" fmla="*/ 250 w 873"/>
                  <a:gd name="T43" fmla="*/ 25 h 385"/>
                  <a:gd name="T44" fmla="*/ 223 w 873"/>
                  <a:gd name="T45" fmla="*/ 39 h 385"/>
                  <a:gd name="T46" fmla="*/ 198 w 873"/>
                  <a:gd name="T47" fmla="*/ 58 h 385"/>
                  <a:gd name="T48" fmla="*/ 173 w 873"/>
                  <a:gd name="T49" fmla="*/ 77 h 385"/>
                  <a:gd name="T50" fmla="*/ 150 w 873"/>
                  <a:gd name="T51" fmla="*/ 97 h 385"/>
                  <a:gd name="T52" fmla="*/ 127 w 873"/>
                  <a:gd name="T53" fmla="*/ 120 h 385"/>
                  <a:gd name="T54" fmla="*/ 106 w 873"/>
                  <a:gd name="T55" fmla="*/ 143 h 385"/>
                  <a:gd name="T56" fmla="*/ 87 w 873"/>
                  <a:gd name="T57" fmla="*/ 170 h 385"/>
                  <a:gd name="T58" fmla="*/ 69 w 873"/>
                  <a:gd name="T59" fmla="*/ 197 h 385"/>
                  <a:gd name="T60" fmla="*/ 52 w 873"/>
                  <a:gd name="T61" fmla="*/ 225 h 385"/>
                  <a:gd name="T62" fmla="*/ 40 w 873"/>
                  <a:gd name="T63" fmla="*/ 256 h 385"/>
                  <a:gd name="T64" fmla="*/ 27 w 873"/>
                  <a:gd name="T65" fmla="*/ 285 h 385"/>
                  <a:gd name="T66" fmla="*/ 15 w 873"/>
                  <a:gd name="T67" fmla="*/ 318 h 385"/>
                  <a:gd name="T68" fmla="*/ 6 w 873"/>
                  <a:gd name="T69" fmla="*/ 352 h 385"/>
                  <a:gd name="T70" fmla="*/ 0 w 873"/>
                  <a:gd name="T71" fmla="*/ 385 h 385"/>
                  <a:gd name="T72" fmla="*/ 873 w 873"/>
                  <a:gd name="T73" fmla="*/ 385 h 385"/>
                  <a:gd name="T74" fmla="*/ 873 w 873"/>
                  <a:gd name="T75" fmla="*/ 385 h 385"/>
                  <a:gd name="T76" fmla="*/ 867 w 873"/>
                  <a:gd name="T77" fmla="*/ 358 h 385"/>
                  <a:gd name="T78" fmla="*/ 860 w 873"/>
                  <a:gd name="T79" fmla="*/ 331 h 385"/>
                  <a:gd name="T80" fmla="*/ 852 w 873"/>
                  <a:gd name="T81" fmla="*/ 304 h 385"/>
                  <a:gd name="T82" fmla="*/ 844 w 873"/>
                  <a:gd name="T83" fmla="*/ 279 h 385"/>
                  <a:gd name="T84" fmla="*/ 844 w 873"/>
                  <a:gd name="T85" fmla="*/ 279 h 385"/>
                  <a:gd name="T86" fmla="*/ 823 w 873"/>
                  <a:gd name="T87" fmla="*/ 281 h 385"/>
                  <a:gd name="T88" fmla="*/ 804 w 873"/>
                  <a:gd name="T89" fmla="*/ 281 h 385"/>
                  <a:gd name="T90" fmla="*/ 804 w 873"/>
                  <a:gd name="T91" fmla="*/ 281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73" h="385">
                    <a:moveTo>
                      <a:pt x="804" y="281"/>
                    </a:moveTo>
                    <a:lnTo>
                      <a:pt x="804" y="281"/>
                    </a:lnTo>
                    <a:lnTo>
                      <a:pt x="779" y="279"/>
                    </a:lnTo>
                    <a:lnTo>
                      <a:pt x="779" y="279"/>
                    </a:lnTo>
                    <a:lnTo>
                      <a:pt x="750" y="277"/>
                    </a:lnTo>
                    <a:lnTo>
                      <a:pt x="721" y="268"/>
                    </a:lnTo>
                    <a:lnTo>
                      <a:pt x="694" y="260"/>
                    </a:lnTo>
                    <a:lnTo>
                      <a:pt x="667" y="247"/>
                    </a:lnTo>
                    <a:lnTo>
                      <a:pt x="642" y="233"/>
                    </a:lnTo>
                    <a:lnTo>
                      <a:pt x="617" y="214"/>
                    </a:lnTo>
                    <a:lnTo>
                      <a:pt x="596" y="195"/>
                    </a:lnTo>
                    <a:lnTo>
                      <a:pt x="575" y="172"/>
                    </a:lnTo>
                    <a:lnTo>
                      <a:pt x="575" y="172"/>
                    </a:lnTo>
                    <a:lnTo>
                      <a:pt x="554" y="147"/>
                    </a:lnTo>
                    <a:lnTo>
                      <a:pt x="537" y="118"/>
                    </a:lnTo>
                    <a:lnTo>
                      <a:pt x="525" y="89"/>
                    </a:lnTo>
                    <a:lnTo>
                      <a:pt x="515" y="58"/>
                    </a:lnTo>
                    <a:lnTo>
                      <a:pt x="435" y="147"/>
                    </a:lnTo>
                    <a:lnTo>
                      <a:pt x="308" y="0"/>
                    </a:lnTo>
                    <a:lnTo>
                      <a:pt x="308" y="0"/>
                    </a:lnTo>
                    <a:lnTo>
                      <a:pt x="279" y="12"/>
                    </a:lnTo>
                    <a:lnTo>
                      <a:pt x="250" y="25"/>
                    </a:lnTo>
                    <a:lnTo>
                      <a:pt x="223" y="39"/>
                    </a:lnTo>
                    <a:lnTo>
                      <a:pt x="198" y="58"/>
                    </a:lnTo>
                    <a:lnTo>
                      <a:pt x="173" y="77"/>
                    </a:lnTo>
                    <a:lnTo>
                      <a:pt x="150" y="97"/>
                    </a:lnTo>
                    <a:lnTo>
                      <a:pt x="127" y="120"/>
                    </a:lnTo>
                    <a:lnTo>
                      <a:pt x="106" y="143"/>
                    </a:lnTo>
                    <a:lnTo>
                      <a:pt x="87" y="170"/>
                    </a:lnTo>
                    <a:lnTo>
                      <a:pt x="69" y="197"/>
                    </a:lnTo>
                    <a:lnTo>
                      <a:pt x="52" y="225"/>
                    </a:lnTo>
                    <a:lnTo>
                      <a:pt x="40" y="256"/>
                    </a:lnTo>
                    <a:lnTo>
                      <a:pt x="27" y="285"/>
                    </a:lnTo>
                    <a:lnTo>
                      <a:pt x="15" y="318"/>
                    </a:lnTo>
                    <a:lnTo>
                      <a:pt x="6" y="352"/>
                    </a:lnTo>
                    <a:lnTo>
                      <a:pt x="0" y="385"/>
                    </a:lnTo>
                    <a:lnTo>
                      <a:pt x="873" y="385"/>
                    </a:lnTo>
                    <a:lnTo>
                      <a:pt x="873" y="385"/>
                    </a:lnTo>
                    <a:lnTo>
                      <a:pt x="867" y="358"/>
                    </a:lnTo>
                    <a:lnTo>
                      <a:pt x="860" y="331"/>
                    </a:lnTo>
                    <a:lnTo>
                      <a:pt x="852" y="304"/>
                    </a:lnTo>
                    <a:lnTo>
                      <a:pt x="844" y="279"/>
                    </a:lnTo>
                    <a:lnTo>
                      <a:pt x="844" y="279"/>
                    </a:lnTo>
                    <a:lnTo>
                      <a:pt x="823" y="281"/>
                    </a:lnTo>
                    <a:lnTo>
                      <a:pt x="804" y="281"/>
                    </a:lnTo>
                    <a:lnTo>
                      <a:pt x="804" y="281"/>
                    </a:lnTo>
                    <a:close/>
                  </a:path>
                </a:pathLst>
              </a:custGeom>
              <a:solidFill>
                <a:srgbClr val="ED540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mj-ea"/>
                  <a:cs typeface="+mn-ea"/>
                  <a:sym typeface="+mn-lt"/>
                </a:endParaRPr>
              </a:p>
            </p:txBody>
          </p:sp>
          <p:sp>
            <p:nvSpPr>
              <p:cNvPr id="321" name="Freeform 15">
                <a:extLst>
                  <a:ext uri="{FF2B5EF4-FFF2-40B4-BE49-F238E27FC236}">
                    <a16:creationId xmlns:a16="http://schemas.microsoft.com/office/drawing/2014/main" id="{E0872129-5594-4325-B484-498E198456AD}"/>
                  </a:ext>
                </a:extLst>
              </p:cNvPr>
              <p:cNvSpPr>
                <a:spLocks/>
              </p:cNvSpPr>
              <p:nvPr/>
            </p:nvSpPr>
            <p:spPr bwMode="auto">
              <a:xfrm>
                <a:off x="4697084" y="1747376"/>
                <a:ext cx="152539" cy="157403"/>
              </a:xfrm>
              <a:custGeom>
                <a:avLst/>
                <a:gdLst>
                  <a:gd name="T0" fmla="*/ 283 w 421"/>
                  <a:gd name="T1" fmla="*/ 392 h 427"/>
                  <a:gd name="T2" fmla="*/ 298 w 421"/>
                  <a:gd name="T3" fmla="*/ 323 h 427"/>
                  <a:gd name="T4" fmla="*/ 327 w 421"/>
                  <a:gd name="T5" fmla="*/ 260 h 427"/>
                  <a:gd name="T6" fmla="*/ 369 w 421"/>
                  <a:gd name="T7" fmla="*/ 208 h 427"/>
                  <a:gd name="T8" fmla="*/ 421 w 421"/>
                  <a:gd name="T9" fmla="*/ 165 h 427"/>
                  <a:gd name="T10" fmla="*/ 417 w 421"/>
                  <a:gd name="T11" fmla="*/ 148 h 427"/>
                  <a:gd name="T12" fmla="*/ 402 w 421"/>
                  <a:gd name="T13" fmla="*/ 115 h 427"/>
                  <a:gd name="T14" fmla="*/ 383 w 421"/>
                  <a:gd name="T15" fmla="*/ 85 h 427"/>
                  <a:gd name="T16" fmla="*/ 360 w 421"/>
                  <a:gd name="T17" fmla="*/ 58 h 427"/>
                  <a:gd name="T18" fmla="*/ 333 w 421"/>
                  <a:gd name="T19" fmla="*/ 37 h 427"/>
                  <a:gd name="T20" fmla="*/ 302 w 421"/>
                  <a:gd name="T21" fmla="*/ 19 h 427"/>
                  <a:gd name="T22" fmla="*/ 269 w 421"/>
                  <a:gd name="T23" fmla="*/ 6 h 427"/>
                  <a:gd name="T24" fmla="*/ 231 w 421"/>
                  <a:gd name="T25" fmla="*/ 0 h 427"/>
                  <a:gd name="T26" fmla="*/ 212 w 421"/>
                  <a:gd name="T27" fmla="*/ 0 h 427"/>
                  <a:gd name="T28" fmla="*/ 171 w 421"/>
                  <a:gd name="T29" fmla="*/ 4 h 427"/>
                  <a:gd name="T30" fmla="*/ 129 w 421"/>
                  <a:gd name="T31" fmla="*/ 17 h 427"/>
                  <a:gd name="T32" fmla="*/ 94 w 421"/>
                  <a:gd name="T33" fmla="*/ 35 h 427"/>
                  <a:gd name="T34" fmla="*/ 62 w 421"/>
                  <a:gd name="T35" fmla="*/ 62 h 427"/>
                  <a:gd name="T36" fmla="*/ 35 w 421"/>
                  <a:gd name="T37" fmla="*/ 94 h 427"/>
                  <a:gd name="T38" fmla="*/ 17 w 421"/>
                  <a:gd name="T39" fmla="*/ 131 h 427"/>
                  <a:gd name="T40" fmla="*/ 4 w 421"/>
                  <a:gd name="T41" fmla="*/ 171 h 427"/>
                  <a:gd name="T42" fmla="*/ 0 w 421"/>
                  <a:gd name="T43" fmla="*/ 212 h 427"/>
                  <a:gd name="T44" fmla="*/ 0 w 421"/>
                  <a:gd name="T45" fmla="*/ 235 h 427"/>
                  <a:gd name="T46" fmla="*/ 8 w 421"/>
                  <a:gd name="T47" fmla="*/ 277 h 427"/>
                  <a:gd name="T48" fmla="*/ 25 w 421"/>
                  <a:gd name="T49" fmla="*/ 315 h 427"/>
                  <a:gd name="T50" fmla="*/ 48 w 421"/>
                  <a:gd name="T51" fmla="*/ 350 h 427"/>
                  <a:gd name="T52" fmla="*/ 77 w 421"/>
                  <a:gd name="T53" fmla="*/ 379 h 427"/>
                  <a:gd name="T54" fmla="*/ 110 w 421"/>
                  <a:gd name="T55" fmla="*/ 402 h 427"/>
                  <a:gd name="T56" fmla="*/ 150 w 421"/>
                  <a:gd name="T57" fmla="*/ 417 h 427"/>
                  <a:gd name="T58" fmla="*/ 192 w 421"/>
                  <a:gd name="T59" fmla="*/ 425 h 427"/>
                  <a:gd name="T60" fmla="*/ 212 w 421"/>
                  <a:gd name="T61" fmla="*/ 427 h 427"/>
                  <a:gd name="T62" fmla="*/ 248 w 421"/>
                  <a:gd name="T63" fmla="*/ 423 h 427"/>
                  <a:gd name="T64" fmla="*/ 281 w 421"/>
                  <a:gd name="T65" fmla="*/ 415 h 427"/>
                  <a:gd name="T66" fmla="*/ 283 w 421"/>
                  <a:gd name="T67" fmla="*/ 392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21" h="427">
                    <a:moveTo>
                      <a:pt x="283" y="392"/>
                    </a:moveTo>
                    <a:lnTo>
                      <a:pt x="283" y="392"/>
                    </a:lnTo>
                    <a:lnTo>
                      <a:pt x="287" y="356"/>
                    </a:lnTo>
                    <a:lnTo>
                      <a:pt x="298" y="323"/>
                    </a:lnTo>
                    <a:lnTo>
                      <a:pt x="310" y="292"/>
                    </a:lnTo>
                    <a:lnTo>
                      <a:pt x="327" y="260"/>
                    </a:lnTo>
                    <a:lnTo>
                      <a:pt x="346" y="233"/>
                    </a:lnTo>
                    <a:lnTo>
                      <a:pt x="369" y="208"/>
                    </a:lnTo>
                    <a:lnTo>
                      <a:pt x="394" y="185"/>
                    </a:lnTo>
                    <a:lnTo>
                      <a:pt x="421" y="165"/>
                    </a:lnTo>
                    <a:lnTo>
                      <a:pt x="421" y="165"/>
                    </a:lnTo>
                    <a:lnTo>
                      <a:pt x="417" y="148"/>
                    </a:lnTo>
                    <a:lnTo>
                      <a:pt x="410" y="131"/>
                    </a:lnTo>
                    <a:lnTo>
                      <a:pt x="402" y="115"/>
                    </a:lnTo>
                    <a:lnTo>
                      <a:pt x="394" y="100"/>
                    </a:lnTo>
                    <a:lnTo>
                      <a:pt x="383" y="85"/>
                    </a:lnTo>
                    <a:lnTo>
                      <a:pt x="373" y="71"/>
                    </a:lnTo>
                    <a:lnTo>
                      <a:pt x="360" y="58"/>
                    </a:lnTo>
                    <a:lnTo>
                      <a:pt x="348" y="48"/>
                    </a:lnTo>
                    <a:lnTo>
                      <a:pt x="333" y="37"/>
                    </a:lnTo>
                    <a:lnTo>
                      <a:pt x="319" y="27"/>
                    </a:lnTo>
                    <a:lnTo>
                      <a:pt x="302" y="19"/>
                    </a:lnTo>
                    <a:lnTo>
                      <a:pt x="285" y="12"/>
                    </a:lnTo>
                    <a:lnTo>
                      <a:pt x="269" y="6"/>
                    </a:lnTo>
                    <a:lnTo>
                      <a:pt x="250" y="2"/>
                    </a:lnTo>
                    <a:lnTo>
                      <a:pt x="231" y="0"/>
                    </a:lnTo>
                    <a:lnTo>
                      <a:pt x="212" y="0"/>
                    </a:lnTo>
                    <a:lnTo>
                      <a:pt x="212" y="0"/>
                    </a:lnTo>
                    <a:lnTo>
                      <a:pt x="192" y="0"/>
                    </a:lnTo>
                    <a:lnTo>
                      <a:pt x="171" y="4"/>
                    </a:lnTo>
                    <a:lnTo>
                      <a:pt x="150" y="10"/>
                    </a:lnTo>
                    <a:lnTo>
                      <a:pt x="129" y="17"/>
                    </a:lnTo>
                    <a:lnTo>
                      <a:pt x="110" y="25"/>
                    </a:lnTo>
                    <a:lnTo>
                      <a:pt x="94" y="35"/>
                    </a:lnTo>
                    <a:lnTo>
                      <a:pt x="77" y="48"/>
                    </a:lnTo>
                    <a:lnTo>
                      <a:pt x="62" y="62"/>
                    </a:lnTo>
                    <a:lnTo>
                      <a:pt x="48" y="77"/>
                    </a:lnTo>
                    <a:lnTo>
                      <a:pt x="35" y="94"/>
                    </a:lnTo>
                    <a:lnTo>
                      <a:pt x="25" y="112"/>
                    </a:lnTo>
                    <a:lnTo>
                      <a:pt x="17" y="131"/>
                    </a:lnTo>
                    <a:lnTo>
                      <a:pt x="8" y="150"/>
                    </a:lnTo>
                    <a:lnTo>
                      <a:pt x="4" y="171"/>
                    </a:lnTo>
                    <a:lnTo>
                      <a:pt x="0" y="192"/>
                    </a:lnTo>
                    <a:lnTo>
                      <a:pt x="0" y="212"/>
                    </a:lnTo>
                    <a:lnTo>
                      <a:pt x="0" y="212"/>
                    </a:lnTo>
                    <a:lnTo>
                      <a:pt x="0" y="235"/>
                    </a:lnTo>
                    <a:lnTo>
                      <a:pt x="4" y="256"/>
                    </a:lnTo>
                    <a:lnTo>
                      <a:pt x="8" y="277"/>
                    </a:lnTo>
                    <a:lnTo>
                      <a:pt x="17" y="296"/>
                    </a:lnTo>
                    <a:lnTo>
                      <a:pt x="25" y="315"/>
                    </a:lnTo>
                    <a:lnTo>
                      <a:pt x="35" y="333"/>
                    </a:lnTo>
                    <a:lnTo>
                      <a:pt x="48" y="350"/>
                    </a:lnTo>
                    <a:lnTo>
                      <a:pt x="62" y="365"/>
                    </a:lnTo>
                    <a:lnTo>
                      <a:pt x="77" y="379"/>
                    </a:lnTo>
                    <a:lnTo>
                      <a:pt x="94" y="390"/>
                    </a:lnTo>
                    <a:lnTo>
                      <a:pt x="110" y="402"/>
                    </a:lnTo>
                    <a:lnTo>
                      <a:pt x="129" y="410"/>
                    </a:lnTo>
                    <a:lnTo>
                      <a:pt x="150" y="417"/>
                    </a:lnTo>
                    <a:lnTo>
                      <a:pt x="171" y="423"/>
                    </a:lnTo>
                    <a:lnTo>
                      <a:pt x="192" y="425"/>
                    </a:lnTo>
                    <a:lnTo>
                      <a:pt x="212" y="427"/>
                    </a:lnTo>
                    <a:lnTo>
                      <a:pt x="212" y="427"/>
                    </a:lnTo>
                    <a:lnTo>
                      <a:pt x="231" y="427"/>
                    </a:lnTo>
                    <a:lnTo>
                      <a:pt x="248" y="423"/>
                    </a:lnTo>
                    <a:lnTo>
                      <a:pt x="264" y="421"/>
                    </a:lnTo>
                    <a:lnTo>
                      <a:pt x="281" y="415"/>
                    </a:lnTo>
                    <a:lnTo>
                      <a:pt x="281" y="415"/>
                    </a:lnTo>
                    <a:lnTo>
                      <a:pt x="283" y="392"/>
                    </a:lnTo>
                    <a:lnTo>
                      <a:pt x="283" y="392"/>
                    </a:lnTo>
                    <a:close/>
                  </a:path>
                </a:pathLst>
              </a:custGeom>
              <a:solidFill>
                <a:srgbClr val="ED540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mj-ea"/>
                  <a:cs typeface="+mn-ea"/>
                  <a:sym typeface="+mn-lt"/>
                </a:endParaRPr>
              </a:p>
            </p:txBody>
          </p:sp>
          <p:sp>
            <p:nvSpPr>
              <p:cNvPr id="322" name="Freeform 16">
                <a:extLst>
                  <a:ext uri="{FF2B5EF4-FFF2-40B4-BE49-F238E27FC236}">
                    <a16:creationId xmlns:a16="http://schemas.microsoft.com/office/drawing/2014/main" id="{6ABA4622-9CFA-408B-86FD-172F00F12121}"/>
                  </a:ext>
                </a:extLst>
              </p:cNvPr>
              <p:cNvSpPr>
                <a:spLocks noEditPoints="1"/>
              </p:cNvSpPr>
              <p:nvPr/>
            </p:nvSpPr>
            <p:spPr bwMode="auto">
              <a:xfrm>
                <a:off x="4814116" y="1806356"/>
                <a:ext cx="222468" cy="244398"/>
              </a:xfrm>
              <a:custGeom>
                <a:avLst/>
                <a:gdLst>
                  <a:gd name="T0" fmla="*/ 491 w 614"/>
                  <a:gd name="T1" fmla="*/ 371 h 663"/>
                  <a:gd name="T2" fmla="*/ 516 w 614"/>
                  <a:gd name="T3" fmla="*/ 282 h 663"/>
                  <a:gd name="T4" fmla="*/ 506 w 614"/>
                  <a:gd name="T5" fmla="*/ 180 h 663"/>
                  <a:gd name="T6" fmla="*/ 456 w 614"/>
                  <a:gd name="T7" fmla="*/ 92 h 663"/>
                  <a:gd name="T8" fmla="*/ 400 w 614"/>
                  <a:gd name="T9" fmla="*/ 42 h 663"/>
                  <a:gd name="T10" fmla="*/ 306 w 614"/>
                  <a:gd name="T11" fmla="*/ 5 h 663"/>
                  <a:gd name="T12" fmla="*/ 229 w 614"/>
                  <a:gd name="T13" fmla="*/ 2 h 663"/>
                  <a:gd name="T14" fmla="*/ 133 w 614"/>
                  <a:gd name="T15" fmla="*/ 32 h 663"/>
                  <a:gd name="T16" fmla="*/ 58 w 614"/>
                  <a:gd name="T17" fmla="*/ 96 h 663"/>
                  <a:gd name="T18" fmla="*/ 12 w 614"/>
                  <a:gd name="T19" fmla="*/ 184 h 663"/>
                  <a:gd name="T20" fmla="*/ 0 w 614"/>
                  <a:gd name="T21" fmla="*/ 261 h 663"/>
                  <a:gd name="T22" fmla="*/ 21 w 614"/>
                  <a:gd name="T23" fmla="*/ 359 h 663"/>
                  <a:gd name="T24" fmla="*/ 60 w 614"/>
                  <a:gd name="T25" fmla="*/ 423 h 663"/>
                  <a:gd name="T26" fmla="*/ 139 w 614"/>
                  <a:gd name="T27" fmla="*/ 488 h 663"/>
                  <a:gd name="T28" fmla="*/ 237 w 614"/>
                  <a:gd name="T29" fmla="*/ 515 h 663"/>
                  <a:gd name="T30" fmla="*/ 325 w 614"/>
                  <a:gd name="T31" fmla="*/ 509 h 663"/>
                  <a:gd name="T32" fmla="*/ 483 w 614"/>
                  <a:gd name="T33" fmla="*/ 646 h 663"/>
                  <a:gd name="T34" fmla="*/ 527 w 614"/>
                  <a:gd name="T35" fmla="*/ 663 h 663"/>
                  <a:gd name="T36" fmla="*/ 585 w 614"/>
                  <a:gd name="T37" fmla="*/ 644 h 663"/>
                  <a:gd name="T38" fmla="*/ 610 w 614"/>
                  <a:gd name="T39" fmla="*/ 607 h 663"/>
                  <a:gd name="T40" fmla="*/ 604 w 614"/>
                  <a:gd name="T41" fmla="*/ 546 h 663"/>
                  <a:gd name="T42" fmla="*/ 452 w 614"/>
                  <a:gd name="T43" fmla="*/ 275 h 663"/>
                  <a:gd name="T44" fmla="*/ 429 w 614"/>
                  <a:gd name="T45" fmla="*/ 348 h 663"/>
                  <a:gd name="T46" fmla="*/ 383 w 614"/>
                  <a:gd name="T47" fmla="*/ 407 h 663"/>
                  <a:gd name="T48" fmla="*/ 319 w 614"/>
                  <a:gd name="T49" fmla="*/ 442 h 663"/>
                  <a:gd name="T50" fmla="*/ 241 w 614"/>
                  <a:gd name="T51" fmla="*/ 450 h 663"/>
                  <a:gd name="T52" fmla="*/ 185 w 614"/>
                  <a:gd name="T53" fmla="*/ 436 h 663"/>
                  <a:gd name="T54" fmla="*/ 125 w 614"/>
                  <a:gd name="T55" fmla="*/ 396 h 663"/>
                  <a:gd name="T56" fmla="*/ 83 w 614"/>
                  <a:gd name="T57" fmla="*/ 334 h 663"/>
                  <a:gd name="T58" fmla="*/ 66 w 614"/>
                  <a:gd name="T59" fmla="*/ 261 h 663"/>
                  <a:gd name="T60" fmla="*/ 75 w 614"/>
                  <a:gd name="T61" fmla="*/ 203 h 663"/>
                  <a:gd name="T62" fmla="*/ 110 w 614"/>
                  <a:gd name="T63" fmla="*/ 136 h 663"/>
                  <a:gd name="T64" fmla="*/ 166 w 614"/>
                  <a:gd name="T65" fmla="*/ 90 h 663"/>
                  <a:gd name="T66" fmla="*/ 237 w 614"/>
                  <a:gd name="T67" fmla="*/ 67 h 663"/>
                  <a:gd name="T68" fmla="*/ 296 w 614"/>
                  <a:gd name="T69" fmla="*/ 69 h 663"/>
                  <a:gd name="T70" fmla="*/ 366 w 614"/>
                  <a:gd name="T71" fmla="*/ 96 h 663"/>
                  <a:gd name="T72" fmla="*/ 419 w 614"/>
                  <a:gd name="T73" fmla="*/ 148 h 663"/>
                  <a:gd name="T74" fmla="*/ 448 w 614"/>
                  <a:gd name="T75" fmla="*/ 217 h 663"/>
                  <a:gd name="T76" fmla="*/ 452 w 614"/>
                  <a:gd name="T77" fmla="*/ 275 h 663"/>
                  <a:gd name="T78" fmla="*/ 260 w 614"/>
                  <a:gd name="T79" fmla="*/ 98 h 663"/>
                  <a:gd name="T80" fmla="*/ 166 w 614"/>
                  <a:gd name="T81" fmla="*/ 132 h 663"/>
                  <a:gd name="T82" fmla="*/ 160 w 614"/>
                  <a:gd name="T83" fmla="*/ 148 h 663"/>
                  <a:gd name="T84" fmla="*/ 173 w 614"/>
                  <a:gd name="T85" fmla="*/ 159 h 663"/>
                  <a:gd name="T86" fmla="*/ 202 w 614"/>
                  <a:gd name="T87" fmla="*/ 144 h 663"/>
                  <a:gd name="T88" fmla="*/ 260 w 614"/>
                  <a:gd name="T89" fmla="*/ 130 h 663"/>
                  <a:gd name="T90" fmla="*/ 316 w 614"/>
                  <a:gd name="T91" fmla="*/ 144 h 663"/>
                  <a:gd name="T92" fmla="*/ 358 w 614"/>
                  <a:gd name="T93" fmla="*/ 175 h 663"/>
                  <a:gd name="T94" fmla="*/ 375 w 614"/>
                  <a:gd name="T95" fmla="*/ 173 h 663"/>
                  <a:gd name="T96" fmla="*/ 375 w 614"/>
                  <a:gd name="T97" fmla="*/ 153 h 663"/>
                  <a:gd name="T98" fmla="*/ 344 w 614"/>
                  <a:gd name="T99" fmla="*/ 123 h 663"/>
                  <a:gd name="T100" fmla="*/ 289 w 614"/>
                  <a:gd name="T101" fmla="*/ 102 h 6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14" h="663">
                    <a:moveTo>
                      <a:pt x="596" y="532"/>
                    </a:moveTo>
                    <a:lnTo>
                      <a:pt x="477" y="398"/>
                    </a:lnTo>
                    <a:lnTo>
                      <a:pt x="477" y="398"/>
                    </a:lnTo>
                    <a:lnTo>
                      <a:pt x="491" y="371"/>
                    </a:lnTo>
                    <a:lnTo>
                      <a:pt x="504" y="342"/>
                    </a:lnTo>
                    <a:lnTo>
                      <a:pt x="512" y="313"/>
                    </a:lnTo>
                    <a:lnTo>
                      <a:pt x="516" y="282"/>
                    </a:lnTo>
                    <a:lnTo>
                      <a:pt x="516" y="282"/>
                    </a:lnTo>
                    <a:lnTo>
                      <a:pt x="516" y="255"/>
                    </a:lnTo>
                    <a:lnTo>
                      <a:pt x="516" y="230"/>
                    </a:lnTo>
                    <a:lnTo>
                      <a:pt x="512" y="205"/>
                    </a:lnTo>
                    <a:lnTo>
                      <a:pt x="506" y="180"/>
                    </a:lnTo>
                    <a:lnTo>
                      <a:pt x="496" y="157"/>
                    </a:lnTo>
                    <a:lnTo>
                      <a:pt x="485" y="134"/>
                    </a:lnTo>
                    <a:lnTo>
                      <a:pt x="473" y="113"/>
                    </a:lnTo>
                    <a:lnTo>
                      <a:pt x="456" y="92"/>
                    </a:lnTo>
                    <a:lnTo>
                      <a:pt x="456" y="92"/>
                    </a:lnTo>
                    <a:lnTo>
                      <a:pt x="439" y="73"/>
                    </a:lnTo>
                    <a:lnTo>
                      <a:pt x="421" y="57"/>
                    </a:lnTo>
                    <a:lnTo>
                      <a:pt x="400" y="42"/>
                    </a:lnTo>
                    <a:lnTo>
                      <a:pt x="379" y="30"/>
                    </a:lnTo>
                    <a:lnTo>
                      <a:pt x="356" y="19"/>
                    </a:lnTo>
                    <a:lnTo>
                      <a:pt x="331" y="11"/>
                    </a:lnTo>
                    <a:lnTo>
                      <a:pt x="306" y="5"/>
                    </a:lnTo>
                    <a:lnTo>
                      <a:pt x="281" y="0"/>
                    </a:lnTo>
                    <a:lnTo>
                      <a:pt x="281" y="0"/>
                    </a:lnTo>
                    <a:lnTo>
                      <a:pt x="256" y="0"/>
                    </a:lnTo>
                    <a:lnTo>
                      <a:pt x="229" y="2"/>
                    </a:lnTo>
                    <a:lnTo>
                      <a:pt x="204" y="7"/>
                    </a:lnTo>
                    <a:lnTo>
                      <a:pt x="179" y="13"/>
                    </a:lnTo>
                    <a:lnTo>
                      <a:pt x="156" y="21"/>
                    </a:lnTo>
                    <a:lnTo>
                      <a:pt x="133" y="32"/>
                    </a:lnTo>
                    <a:lnTo>
                      <a:pt x="112" y="46"/>
                    </a:lnTo>
                    <a:lnTo>
                      <a:pt x="94" y="61"/>
                    </a:lnTo>
                    <a:lnTo>
                      <a:pt x="75" y="77"/>
                    </a:lnTo>
                    <a:lnTo>
                      <a:pt x="58" y="96"/>
                    </a:lnTo>
                    <a:lnTo>
                      <a:pt x="44" y="115"/>
                    </a:lnTo>
                    <a:lnTo>
                      <a:pt x="31" y="138"/>
                    </a:lnTo>
                    <a:lnTo>
                      <a:pt x="21" y="161"/>
                    </a:lnTo>
                    <a:lnTo>
                      <a:pt x="12" y="184"/>
                    </a:lnTo>
                    <a:lnTo>
                      <a:pt x="6" y="209"/>
                    </a:lnTo>
                    <a:lnTo>
                      <a:pt x="2" y="236"/>
                    </a:lnTo>
                    <a:lnTo>
                      <a:pt x="2" y="236"/>
                    </a:lnTo>
                    <a:lnTo>
                      <a:pt x="0" y="261"/>
                    </a:lnTo>
                    <a:lnTo>
                      <a:pt x="2" y="286"/>
                    </a:lnTo>
                    <a:lnTo>
                      <a:pt x="6" y="311"/>
                    </a:lnTo>
                    <a:lnTo>
                      <a:pt x="12" y="336"/>
                    </a:lnTo>
                    <a:lnTo>
                      <a:pt x="21" y="359"/>
                    </a:lnTo>
                    <a:lnTo>
                      <a:pt x="33" y="382"/>
                    </a:lnTo>
                    <a:lnTo>
                      <a:pt x="46" y="405"/>
                    </a:lnTo>
                    <a:lnTo>
                      <a:pt x="60" y="423"/>
                    </a:lnTo>
                    <a:lnTo>
                      <a:pt x="60" y="423"/>
                    </a:lnTo>
                    <a:lnTo>
                      <a:pt x="79" y="442"/>
                    </a:lnTo>
                    <a:lnTo>
                      <a:pt x="98" y="461"/>
                    </a:lnTo>
                    <a:lnTo>
                      <a:pt x="119" y="475"/>
                    </a:lnTo>
                    <a:lnTo>
                      <a:pt x="139" y="488"/>
                    </a:lnTo>
                    <a:lnTo>
                      <a:pt x="162" y="498"/>
                    </a:lnTo>
                    <a:lnTo>
                      <a:pt x="187" y="507"/>
                    </a:lnTo>
                    <a:lnTo>
                      <a:pt x="210" y="513"/>
                    </a:lnTo>
                    <a:lnTo>
                      <a:pt x="237" y="515"/>
                    </a:lnTo>
                    <a:lnTo>
                      <a:pt x="237" y="515"/>
                    </a:lnTo>
                    <a:lnTo>
                      <a:pt x="266" y="517"/>
                    </a:lnTo>
                    <a:lnTo>
                      <a:pt x="296" y="513"/>
                    </a:lnTo>
                    <a:lnTo>
                      <a:pt x="325" y="509"/>
                    </a:lnTo>
                    <a:lnTo>
                      <a:pt x="352" y="498"/>
                    </a:lnTo>
                    <a:lnTo>
                      <a:pt x="473" y="636"/>
                    </a:lnTo>
                    <a:lnTo>
                      <a:pt x="473" y="636"/>
                    </a:lnTo>
                    <a:lnTo>
                      <a:pt x="483" y="646"/>
                    </a:lnTo>
                    <a:lnTo>
                      <a:pt x="498" y="655"/>
                    </a:lnTo>
                    <a:lnTo>
                      <a:pt x="512" y="661"/>
                    </a:lnTo>
                    <a:lnTo>
                      <a:pt x="527" y="663"/>
                    </a:lnTo>
                    <a:lnTo>
                      <a:pt x="527" y="663"/>
                    </a:lnTo>
                    <a:lnTo>
                      <a:pt x="544" y="663"/>
                    </a:lnTo>
                    <a:lnTo>
                      <a:pt x="558" y="661"/>
                    </a:lnTo>
                    <a:lnTo>
                      <a:pt x="573" y="655"/>
                    </a:lnTo>
                    <a:lnTo>
                      <a:pt x="585" y="644"/>
                    </a:lnTo>
                    <a:lnTo>
                      <a:pt x="585" y="644"/>
                    </a:lnTo>
                    <a:lnTo>
                      <a:pt x="598" y="634"/>
                    </a:lnTo>
                    <a:lnTo>
                      <a:pt x="606" y="619"/>
                    </a:lnTo>
                    <a:lnTo>
                      <a:pt x="610" y="607"/>
                    </a:lnTo>
                    <a:lnTo>
                      <a:pt x="614" y="590"/>
                    </a:lnTo>
                    <a:lnTo>
                      <a:pt x="614" y="575"/>
                    </a:lnTo>
                    <a:lnTo>
                      <a:pt x="610" y="561"/>
                    </a:lnTo>
                    <a:lnTo>
                      <a:pt x="604" y="546"/>
                    </a:lnTo>
                    <a:lnTo>
                      <a:pt x="596" y="532"/>
                    </a:lnTo>
                    <a:lnTo>
                      <a:pt x="596" y="532"/>
                    </a:lnTo>
                    <a:close/>
                    <a:moveTo>
                      <a:pt x="452" y="275"/>
                    </a:moveTo>
                    <a:lnTo>
                      <a:pt x="452" y="275"/>
                    </a:lnTo>
                    <a:lnTo>
                      <a:pt x="448" y="294"/>
                    </a:lnTo>
                    <a:lnTo>
                      <a:pt x="444" y="313"/>
                    </a:lnTo>
                    <a:lnTo>
                      <a:pt x="437" y="332"/>
                    </a:lnTo>
                    <a:lnTo>
                      <a:pt x="429" y="348"/>
                    </a:lnTo>
                    <a:lnTo>
                      <a:pt x="421" y="365"/>
                    </a:lnTo>
                    <a:lnTo>
                      <a:pt x="408" y="380"/>
                    </a:lnTo>
                    <a:lnTo>
                      <a:pt x="396" y="392"/>
                    </a:lnTo>
                    <a:lnTo>
                      <a:pt x="383" y="407"/>
                    </a:lnTo>
                    <a:lnTo>
                      <a:pt x="369" y="417"/>
                    </a:lnTo>
                    <a:lnTo>
                      <a:pt x="352" y="428"/>
                    </a:lnTo>
                    <a:lnTo>
                      <a:pt x="335" y="436"/>
                    </a:lnTo>
                    <a:lnTo>
                      <a:pt x="319" y="442"/>
                    </a:lnTo>
                    <a:lnTo>
                      <a:pt x="300" y="446"/>
                    </a:lnTo>
                    <a:lnTo>
                      <a:pt x="281" y="450"/>
                    </a:lnTo>
                    <a:lnTo>
                      <a:pt x="262" y="450"/>
                    </a:lnTo>
                    <a:lnTo>
                      <a:pt x="241" y="450"/>
                    </a:lnTo>
                    <a:lnTo>
                      <a:pt x="241" y="450"/>
                    </a:lnTo>
                    <a:lnTo>
                      <a:pt x="223" y="448"/>
                    </a:lnTo>
                    <a:lnTo>
                      <a:pt x="204" y="442"/>
                    </a:lnTo>
                    <a:lnTo>
                      <a:pt x="185" y="436"/>
                    </a:lnTo>
                    <a:lnTo>
                      <a:pt x="169" y="428"/>
                    </a:lnTo>
                    <a:lnTo>
                      <a:pt x="152" y="419"/>
                    </a:lnTo>
                    <a:lnTo>
                      <a:pt x="137" y="409"/>
                    </a:lnTo>
                    <a:lnTo>
                      <a:pt x="125" y="396"/>
                    </a:lnTo>
                    <a:lnTo>
                      <a:pt x="112" y="382"/>
                    </a:lnTo>
                    <a:lnTo>
                      <a:pt x="100" y="367"/>
                    </a:lnTo>
                    <a:lnTo>
                      <a:pt x="91" y="350"/>
                    </a:lnTo>
                    <a:lnTo>
                      <a:pt x="83" y="334"/>
                    </a:lnTo>
                    <a:lnTo>
                      <a:pt x="75" y="317"/>
                    </a:lnTo>
                    <a:lnTo>
                      <a:pt x="71" y="298"/>
                    </a:lnTo>
                    <a:lnTo>
                      <a:pt x="69" y="280"/>
                    </a:lnTo>
                    <a:lnTo>
                      <a:pt x="66" y="261"/>
                    </a:lnTo>
                    <a:lnTo>
                      <a:pt x="66" y="242"/>
                    </a:lnTo>
                    <a:lnTo>
                      <a:pt x="66" y="242"/>
                    </a:lnTo>
                    <a:lnTo>
                      <a:pt x="71" y="221"/>
                    </a:lnTo>
                    <a:lnTo>
                      <a:pt x="75" y="203"/>
                    </a:lnTo>
                    <a:lnTo>
                      <a:pt x="81" y="186"/>
                    </a:lnTo>
                    <a:lnTo>
                      <a:pt x="89" y="167"/>
                    </a:lnTo>
                    <a:lnTo>
                      <a:pt x="98" y="153"/>
                    </a:lnTo>
                    <a:lnTo>
                      <a:pt x="110" y="136"/>
                    </a:lnTo>
                    <a:lnTo>
                      <a:pt x="121" y="123"/>
                    </a:lnTo>
                    <a:lnTo>
                      <a:pt x="135" y="111"/>
                    </a:lnTo>
                    <a:lnTo>
                      <a:pt x="150" y="98"/>
                    </a:lnTo>
                    <a:lnTo>
                      <a:pt x="166" y="90"/>
                    </a:lnTo>
                    <a:lnTo>
                      <a:pt x="183" y="82"/>
                    </a:lnTo>
                    <a:lnTo>
                      <a:pt x="200" y="75"/>
                    </a:lnTo>
                    <a:lnTo>
                      <a:pt x="219" y="69"/>
                    </a:lnTo>
                    <a:lnTo>
                      <a:pt x="237" y="67"/>
                    </a:lnTo>
                    <a:lnTo>
                      <a:pt x="256" y="65"/>
                    </a:lnTo>
                    <a:lnTo>
                      <a:pt x="277" y="65"/>
                    </a:lnTo>
                    <a:lnTo>
                      <a:pt x="277" y="65"/>
                    </a:lnTo>
                    <a:lnTo>
                      <a:pt x="296" y="69"/>
                    </a:lnTo>
                    <a:lnTo>
                      <a:pt x="314" y="73"/>
                    </a:lnTo>
                    <a:lnTo>
                      <a:pt x="333" y="80"/>
                    </a:lnTo>
                    <a:lnTo>
                      <a:pt x="350" y="88"/>
                    </a:lnTo>
                    <a:lnTo>
                      <a:pt x="366" y="96"/>
                    </a:lnTo>
                    <a:lnTo>
                      <a:pt x="381" y="109"/>
                    </a:lnTo>
                    <a:lnTo>
                      <a:pt x="394" y="121"/>
                    </a:lnTo>
                    <a:lnTo>
                      <a:pt x="406" y="134"/>
                    </a:lnTo>
                    <a:lnTo>
                      <a:pt x="419" y="148"/>
                    </a:lnTo>
                    <a:lnTo>
                      <a:pt x="427" y="165"/>
                    </a:lnTo>
                    <a:lnTo>
                      <a:pt x="435" y="182"/>
                    </a:lnTo>
                    <a:lnTo>
                      <a:pt x="444" y="198"/>
                    </a:lnTo>
                    <a:lnTo>
                      <a:pt x="448" y="217"/>
                    </a:lnTo>
                    <a:lnTo>
                      <a:pt x="450" y="236"/>
                    </a:lnTo>
                    <a:lnTo>
                      <a:pt x="452" y="255"/>
                    </a:lnTo>
                    <a:lnTo>
                      <a:pt x="452" y="275"/>
                    </a:lnTo>
                    <a:lnTo>
                      <a:pt x="452" y="275"/>
                    </a:lnTo>
                    <a:close/>
                    <a:moveTo>
                      <a:pt x="273" y="100"/>
                    </a:moveTo>
                    <a:lnTo>
                      <a:pt x="273" y="100"/>
                    </a:lnTo>
                    <a:lnTo>
                      <a:pt x="260" y="98"/>
                    </a:lnTo>
                    <a:lnTo>
                      <a:pt x="260" y="98"/>
                    </a:lnTo>
                    <a:lnTo>
                      <a:pt x="233" y="100"/>
                    </a:lnTo>
                    <a:lnTo>
                      <a:pt x="210" y="107"/>
                    </a:lnTo>
                    <a:lnTo>
                      <a:pt x="187" y="117"/>
                    </a:lnTo>
                    <a:lnTo>
                      <a:pt x="166" y="132"/>
                    </a:lnTo>
                    <a:lnTo>
                      <a:pt x="166" y="132"/>
                    </a:lnTo>
                    <a:lnTo>
                      <a:pt x="162" y="136"/>
                    </a:lnTo>
                    <a:lnTo>
                      <a:pt x="160" y="142"/>
                    </a:lnTo>
                    <a:lnTo>
                      <a:pt x="160" y="148"/>
                    </a:lnTo>
                    <a:lnTo>
                      <a:pt x="162" y="153"/>
                    </a:lnTo>
                    <a:lnTo>
                      <a:pt x="162" y="153"/>
                    </a:lnTo>
                    <a:lnTo>
                      <a:pt x="169" y="157"/>
                    </a:lnTo>
                    <a:lnTo>
                      <a:pt x="173" y="159"/>
                    </a:lnTo>
                    <a:lnTo>
                      <a:pt x="179" y="159"/>
                    </a:lnTo>
                    <a:lnTo>
                      <a:pt x="185" y="155"/>
                    </a:lnTo>
                    <a:lnTo>
                      <a:pt x="185" y="155"/>
                    </a:lnTo>
                    <a:lnTo>
                      <a:pt x="202" y="144"/>
                    </a:lnTo>
                    <a:lnTo>
                      <a:pt x="219" y="136"/>
                    </a:lnTo>
                    <a:lnTo>
                      <a:pt x="239" y="132"/>
                    </a:lnTo>
                    <a:lnTo>
                      <a:pt x="260" y="130"/>
                    </a:lnTo>
                    <a:lnTo>
                      <a:pt x="260" y="130"/>
                    </a:lnTo>
                    <a:lnTo>
                      <a:pt x="271" y="130"/>
                    </a:lnTo>
                    <a:lnTo>
                      <a:pt x="271" y="130"/>
                    </a:lnTo>
                    <a:lnTo>
                      <a:pt x="294" y="136"/>
                    </a:lnTo>
                    <a:lnTo>
                      <a:pt x="316" y="144"/>
                    </a:lnTo>
                    <a:lnTo>
                      <a:pt x="335" y="157"/>
                    </a:lnTo>
                    <a:lnTo>
                      <a:pt x="352" y="171"/>
                    </a:lnTo>
                    <a:lnTo>
                      <a:pt x="352" y="171"/>
                    </a:lnTo>
                    <a:lnTo>
                      <a:pt x="358" y="175"/>
                    </a:lnTo>
                    <a:lnTo>
                      <a:pt x="364" y="178"/>
                    </a:lnTo>
                    <a:lnTo>
                      <a:pt x="371" y="175"/>
                    </a:lnTo>
                    <a:lnTo>
                      <a:pt x="375" y="173"/>
                    </a:lnTo>
                    <a:lnTo>
                      <a:pt x="375" y="173"/>
                    </a:lnTo>
                    <a:lnTo>
                      <a:pt x="377" y="169"/>
                    </a:lnTo>
                    <a:lnTo>
                      <a:pt x="379" y="163"/>
                    </a:lnTo>
                    <a:lnTo>
                      <a:pt x="379" y="157"/>
                    </a:lnTo>
                    <a:lnTo>
                      <a:pt x="375" y="153"/>
                    </a:lnTo>
                    <a:lnTo>
                      <a:pt x="375" y="153"/>
                    </a:lnTo>
                    <a:lnTo>
                      <a:pt x="366" y="142"/>
                    </a:lnTo>
                    <a:lnTo>
                      <a:pt x="354" y="132"/>
                    </a:lnTo>
                    <a:lnTo>
                      <a:pt x="344" y="123"/>
                    </a:lnTo>
                    <a:lnTo>
                      <a:pt x="331" y="117"/>
                    </a:lnTo>
                    <a:lnTo>
                      <a:pt x="316" y="111"/>
                    </a:lnTo>
                    <a:lnTo>
                      <a:pt x="304" y="105"/>
                    </a:lnTo>
                    <a:lnTo>
                      <a:pt x="289" y="102"/>
                    </a:lnTo>
                    <a:lnTo>
                      <a:pt x="273" y="100"/>
                    </a:lnTo>
                    <a:lnTo>
                      <a:pt x="273" y="100"/>
                    </a:lnTo>
                    <a:close/>
                  </a:path>
                </a:pathLst>
              </a:custGeom>
              <a:solidFill>
                <a:srgbClr val="ED540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mj-ea"/>
                  <a:cs typeface="+mn-ea"/>
                  <a:sym typeface="+mn-lt"/>
                </a:endParaRPr>
              </a:p>
            </p:txBody>
          </p:sp>
        </p:grpSp>
      </p:grpSp>
      <p:sp>
        <p:nvSpPr>
          <p:cNvPr id="365" name="矩形 364">
            <a:extLst>
              <a:ext uri="{FF2B5EF4-FFF2-40B4-BE49-F238E27FC236}">
                <a16:creationId xmlns:a16="http://schemas.microsoft.com/office/drawing/2014/main" id="{07660E2B-55C8-4C3D-A5E8-1E566F200159}"/>
              </a:ext>
            </a:extLst>
          </p:cNvPr>
          <p:cNvSpPr/>
          <p:nvPr/>
        </p:nvSpPr>
        <p:spPr>
          <a:xfrm>
            <a:off x="7430271" y="5256205"/>
            <a:ext cx="1545781" cy="911807"/>
          </a:xfrm>
          <a:prstGeom prst="rect">
            <a:avLst/>
          </a:prstGeom>
          <a:solidFill>
            <a:schemeClr val="accent2">
              <a:lumMod val="20000"/>
              <a:lumOff val="80000"/>
            </a:schemeClr>
          </a:solidFill>
          <a:ln w="9525" cap="rnd" cmpd="sng" algn="ctr">
            <a:noFill/>
            <a:prstDash val="dash"/>
            <a:round/>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lvl="0"/>
            <a:r>
              <a:rPr lang="zh-CN" altLang="en-US" sz="1400">
                <a:solidFill>
                  <a:schemeClr val="tx1"/>
                </a:solidFill>
                <a:latin typeface="Arial" panose="020B0604020202020204" pitchFamily="34" charset="0"/>
                <a:ea typeface="+mj-ea"/>
              </a:rPr>
              <a:t>跟踪审计数据访问行为，提供实时预警</a:t>
            </a:r>
            <a:endParaRPr lang="en-US" altLang="zh-CN" sz="1400">
              <a:solidFill>
                <a:schemeClr val="tx1"/>
              </a:solidFill>
              <a:latin typeface="Arial" panose="020B0604020202020204" pitchFamily="34" charset="0"/>
              <a:ea typeface="+mj-ea"/>
            </a:endParaRPr>
          </a:p>
        </p:txBody>
      </p:sp>
      <p:sp>
        <p:nvSpPr>
          <p:cNvPr id="366" name="矩形 365">
            <a:extLst>
              <a:ext uri="{FF2B5EF4-FFF2-40B4-BE49-F238E27FC236}">
                <a16:creationId xmlns:a16="http://schemas.microsoft.com/office/drawing/2014/main" id="{4626288F-72E4-40B8-BA13-CBB3995C8AA0}"/>
              </a:ext>
            </a:extLst>
          </p:cNvPr>
          <p:cNvSpPr/>
          <p:nvPr/>
        </p:nvSpPr>
        <p:spPr>
          <a:xfrm>
            <a:off x="7622026" y="3401922"/>
            <a:ext cx="1005403" cy="313932"/>
          </a:xfrm>
          <a:prstGeom prst="rect">
            <a:avLst/>
          </a:prstGeom>
          <a:no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nSpc>
                <a:spcPct val="90000"/>
              </a:lnSpc>
              <a:spcAft>
                <a:spcPts val="1000"/>
              </a:spcAft>
            </a:pPr>
            <a:r>
              <a:rPr lang="zh-CN" altLang="en-US" sz="1600" b="1">
                <a:solidFill>
                  <a:srgbClr val="F05A23"/>
                </a:solidFill>
                <a:latin typeface="Arial" panose="020B0604020202020204" pitchFamily="34" charset="0"/>
                <a:ea typeface="+mj-ea"/>
              </a:rPr>
              <a:t>授权管理</a:t>
            </a:r>
            <a:endParaRPr lang="zh-CN" altLang="en-US" sz="1600" b="1" dirty="0">
              <a:solidFill>
                <a:srgbClr val="F05A23"/>
              </a:solidFill>
              <a:latin typeface="Arial" panose="020B0604020202020204" pitchFamily="34" charset="0"/>
              <a:ea typeface="+mj-ea"/>
            </a:endParaRPr>
          </a:p>
        </p:txBody>
      </p:sp>
      <p:sp>
        <p:nvSpPr>
          <p:cNvPr id="367" name="矩形 366">
            <a:extLst>
              <a:ext uri="{FF2B5EF4-FFF2-40B4-BE49-F238E27FC236}">
                <a16:creationId xmlns:a16="http://schemas.microsoft.com/office/drawing/2014/main" id="{73657690-0CD8-42F6-8F24-C50A424C960F}"/>
              </a:ext>
            </a:extLst>
          </p:cNvPr>
          <p:cNvSpPr/>
          <p:nvPr/>
        </p:nvSpPr>
        <p:spPr>
          <a:xfrm>
            <a:off x="7582837" y="1997051"/>
            <a:ext cx="1005403" cy="313932"/>
          </a:xfrm>
          <a:prstGeom prst="rect">
            <a:avLst/>
          </a:prstGeom>
          <a:no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nSpc>
                <a:spcPct val="90000"/>
              </a:lnSpc>
              <a:spcAft>
                <a:spcPts val="1000"/>
              </a:spcAft>
            </a:pPr>
            <a:r>
              <a:rPr lang="zh-CN" altLang="en-US" sz="1600" b="1">
                <a:solidFill>
                  <a:srgbClr val="F05A23"/>
                </a:solidFill>
                <a:latin typeface="Arial" panose="020B0604020202020204" pitchFamily="34" charset="0"/>
                <a:ea typeface="+mj-ea"/>
              </a:rPr>
              <a:t>密文计算</a:t>
            </a:r>
            <a:endParaRPr lang="en-US" altLang="zh-CN" sz="1600" b="1">
              <a:solidFill>
                <a:srgbClr val="F05A23"/>
              </a:solidFill>
              <a:latin typeface="Arial" panose="020B0604020202020204" pitchFamily="34" charset="0"/>
              <a:ea typeface="+mj-ea"/>
            </a:endParaRPr>
          </a:p>
        </p:txBody>
      </p:sp>
      <p:sp>
        <p:nvSpPr>
          <p:cNvPr id="368" name="矩形 367">
            <a:extLst>
              <a:ext uri="{FF2B5EF4-FFF2-40B4-BE49-F238E27FC236}">
                <a16:creationId xmlns:a16="http://schemas.microsoft.com/office/drawing/2014/main" id="{1DDADE1E-EF51-46F1-B37B-7BBA1513A5F3}"/>
              </a:ext>
            </a:extLst>
          </p:cNvPr>
          <p:cNvSpPr/>
          <p:nvPr/>
        </p:nvSpPr>
        <p:spPr>
          <a:xfrm>
            <a:off x="7622026" y="4920656"/>
            <a:ext cx="1005403" cy="313932"/>
          </a:xfrm>
          <a:prstGeom prst="rect">
            <a:avLst/>
          </a:prstGeom>
          <a:no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nSpc>
                <a:spcPct val="90000"/>
              </a:lnSpc>
              <a:spcAft>
                <a:spcPts val="1000"/>
              </a:spcAft>
            </a:pPr>
            <a:r>
              <a:rPr lang="zh-CN" altLang="en-US" sz="1600" b="1">
                <a:solidFill>
                  <a:srgbClr val="F05A23"/>
                </a:solidFill>
                <a:latin typeface="Arial" panose="020B0604020202020204" pitchFamily="34" charset="0"/>
                <a:ea typeface="+mj-ea"/>
              </a:rPr>
              <a:t>风险管理</a:t>
            </a:r>
            <a:endParaRPr lang="zh-CN" altLang="en-US" sz="1600" b="1" dirty="0">
              <a:solidFill>
                <a:srgbClr val="F05A23"/>
              </a:solidFill>
              <a:latin typeface="Arial" panose="020B0604020202020204" pitchFamily="34" charset="0"/>
              <a:ea typeface="+mj-ea"/>
            </a:endParaRPr>
          </a:p>
        </p:txBody>
      </p:sp>
      <p:sp>
        <p:nvSpPr>
          <p:cNvPr id="369" name="椭圆 368">
            <a:extLst>
              <a:ext uri="{FF2B5EF4-FFF2-40B4-BE49-F238E27FC236}">
                <a16:creationId xmlns:a16="http://schemas.microsoft.com/office/drawing/2014/main" id="{A8E941B5-08E3-4E27-A1B5-0874A4C284F2}"/>
              </a:ext>
            </a:extLst>
          </p:cNvPr>
          <p:cNvSpPr>
            <a:spLocks noChangeAspect="1"/>
          </p:cNvSpPr>
          <p:nvPr/>
        </p:nvSpPr>
        <p:spPr>
          <a:xfrm>
            <a:off x="7317540" y="2026465"/>
            <a:ext cx="255104" cy="255104"/>
          </a:xfrm>
          <a:prstGeom prst="ellipse">
            <a:avLst/>
          </a:prstGeom>
          <a:solidFill>
            <a:srgbClr val="F05A23"/>
          </a:solidFill>
          <a:ln w="12700"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algn="ctr"/>
            <a:r>
              <a:rPr lang="en-US" altLang="zh-CN" sz="1400" b="1">
                <a:solidFill>
                  <a:schemeClr val="bg1"/>
                </a:solidFill>
                <a:latin typeface="Arial" panose="020B0604020202020204" pitchFamily="34" charset="0"/>
                <a:ea typeface="+mj-ea"/>
              </a:rPr>
              <a:t>A</a:t>
            </a:r>
            <a:endParaRPr lang="zh-CN" altLang="en-US" sz="1400" b="1" dirty="0">
              <a:solidFill>
                <a:schemeClr val="bg1"/>
              </a:solidFill>
              <a:latin typeface="Arial" panose="020B0604020202020204" pitchFamily="34" charset="0"/>
              <a:ea typeface="+mj-ea"/>
            </a:endParaRPr>
          </a:p>
        </p:txBody>
      </p:sp>
      <p:sp>
        <p:nvSpPr>
          <p:cNvPr id="370" name="椭圆 369">
            <a:extLst>
              <a:ext uri="{FF2B5EF4-FFF2-40B4-BE49-F238E27FC236}">
                <a16:creationId xmlns:a16="http://schemas.microsoft.com/office/drawing/2014/main" id="{9735661C-A08E-4817-9EBB-F14BDA2A8C18}"/>
              </a:ext>
            </a:extLst>
          </p:cNvPr>
          <p:cNvSpPr>
            <a:spLocks noChangeAspect="1"/>
          </p:cNvSpPr>
          <p:nvPr/>
        </p:nvSpPr>
        <p:spPr>
          <a:xfrm>
            <a:off x="7317540" y="3431336"/>
            <a:ext cx="255104" cy="255104"/>
          </a:xfrm>
          <a:prstGeom prst="ellipse">
            <a:avLst/>
          </a:prstGeom>
          <a:solidFill>
            <a:srgbClr val="F05A23"/>
          </a:solidFill>
          <a:ln w="12700"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algn="ctr"/>
            <a:r>
              <a:rPr lang="en-US" altLang="zh-CN" sz="1400" b="1">
                <a:solidFill>
                  <a:schemeClr val="bg1"/>
                </a:solidFill>
                <a:latin typeface="Arial" panose="020B0604020202020204" pitchFamily="34" charset="0"/>
                <a:ea typeface="+mj-ea"/>
              </a:rPr>
              <a:t>B</a:t>
            </a:r>
            <a:endParaRPr lang="zh-CN" altLang="en-US" sz="1400" b="1" dirty="0">
              <a:solidFill>
                <a:schemeClr val="bg1"/>
              </a:solidFill>
              <a:latin typeface="Arial" panose="020B0604020202020204" pitchFamily="34" charset="0"/>
              <a:ea typeface="+mj-ea"/>
            </a:endParaRPr>
          </a:p>
        </p:txBody>
      </p:sp>
      <p:sp>
        <p:nvSpPr>
          <p:cNvPr id="371" name="椭圆 370">
            <a:extLst>
              <a:ext uri="{FF2B5EF4-FFF2-40B4-BE49-F238E27FC236}">
                <a16:creationId xmlns:a16="http://schemas.microsoft.com/office/drawing/2014/main" id="{40C3D177-6E44-408B-A365-92EE79A12354}"/>
              </a:ext>
            </a:extLst>
          </p:cNvPr>
          <p:cNvSpPr>
            <a:spLocks noChangeAspect="1"/>
          </p:cNvSpPr>
          <p:nvPr/>
        </p:nvSpPr>
        <p:spPr>
          <a:xfrm>
            <a:off x="7317540" y="4950070"/>
            <a:ext cx="255104" cy="255104"/>
          </a:xfrm>
          <a:prstGeom prst="ellipse">
            <a:avLst/>
          </a:prstGeom>
          <a:solidFill>
            <a:srgbClr val="F05A23"/>
          </a:solidFill>
          <a:ln w="12700"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algn="ctr"/>
            <a:r>
              <a:rPr lang="en-US" altLang="zh-CN" sz="1400" b="1">
                <a:solidFill>
                  <a:schemeClr val="bg1"/>
                </a:solidFill>
                <a:latin typeface="Arial" panose="020B0604020202020204" pitchFamily="34" charset="0"/>
                <a:ea typeface="+mj-ea"/>
              </a:rPr>
              <a:t>C</a:t>
            </a:r>
            <a:endParaRPr lang="zh-CN" altLang="en-US" sz="1400" b="1" dirty="0">
              <a:solidFill>
                <a:schemeClr val="bg1"/>
              </a:solidFill>
              <a:latin typeface="Arial" panose="020B0604020202020204" pitchFamily="34" charset="0"/>
              <a:ea typeface="+mj-ea"/>
            </a:endParaRPr>
          </a:p>
        </p:txBody>
      </p:sp>
      <p:sp>
        <p:nvSpPr>
          <p:cNvPr id="372" name="矩形 371">
            <a:extLst>
              <a:ext uri="{FF2B5EF4-FFF2-40B4-BE49-F238E27FC236}">
                <a16:creationId xmlns:a16="http://schemas.microsoft.com/office/drawing/2014/main" id="{79AB4EBA-5335-4A98-82FF-F01A9CD63BBC}"/>
              </a:ext>
            </a:extLst>
          </p:cNvPr>
          <p:cNvSpPr/>
          <p:nvPr/>
        </p:nvSpPr>
        <p:spPr>
          <a:xfrm>
            <a:off x="7430271" y="2377213"/>
            <a:ext cx="1545781" cy="911807"/>
          </a:xfrm>
          <a:prstGeom prst="rect">
            <a:avLst/>
          </a:prstGeom>
          <a:solidFill>
            <a:schemeClr val="accent2">
              <a:lumMod val="20000"/>
              <a:lumOff val="80000"/>
            </a:schemeClr>
          </a:solidFill>
          <a:ln w="9525" cap="rnd" cmpd="sng" algn="ctr">
            <a:noFill/>
            <a:prstDash val="dash"/>
            <a:round/>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lvl="0"/>
            <a:r>
              <a:rPr lang="zh-CN" altLang="en-US" sz="1400">
                <a:solidFill>
                  <a:schemeClr val="tx1"/>
                </a:solidFill>
                <a:latin typeface="Arial" panose="020B0604020202020204" pitchFamily="34" charset="0"/>
                <a:ea typeface="+mj-ea"/>
              </a:rPr>
              <a:t>数据从输入开始全程密文，运算也在密文基础上进行</a:t>
            </a:r>
            <a:endParaRPr lang="en-US" altLang="zh-CN" sz="1400">
              <a:solidFill>
                <a:schemeClr val="tx1"/>
              </a:solidFill>
              <a:latin typeface="Arial" panose="020B0604020202020204" pitchFamily="34" charset="0"/>
              <a:ea typeface="+mj-ea"/>
            </a:endParaRPr>
          </a:p>
        </p:txBody>
      </p:sp>
      <p:sp>
        <p:nvSpPr>
          <p:cNvPr id="373" name="矩形 372">
            <a:extLst>
              <a:ext uri="{FF2B5EF4-FFF2-40B4-BE49-F238E27FC236}">
                <a16:creationId xmlns:a16="http://schemas.microsoft.com/office/drawing/2014/main" id="{5FB05286-D978-43FC-B963-9D3C0A6D2ABD}"/>
              </a:ext>
            </a:extLst>
          </p:cNvPr>
          <p:cNvSpPr/>
          <p:nvPr/>
        </p:nvSpPr>
        <p:spPr>
          <a:xfrm>
            <a:off x="7413869" y="3742974"/>
            <a:ext cx="1562184" cy="1109079"/>
          </a:xfrm>
          <a:prstGeom prst="rect">
            <a:avLst/>
          </a:prstGeom>
          <a:solidFill>
            <a:schemeClr val="accent2">
              <a:lumMod val="20000"/>
              <a:lumOff val="80000"/>
            </a:schemeClr>
          </a:solidFill>
          <a:ln w="9525" cap="rnd" cmpd="sng" algn="ctr">
            <a:noFill/>
            <a:prstDash val="dash"/>
            <a:round/>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lvl="0"/>
            <a:r>
              <a:rPr lang="zh-CN" altLang="en-US" sz="1400">
                <a:solidFill>
                  <a:schemeClr val="tx1"/>
                </a:solidFill>
                <a:latin typeface="Arial" panose="020B0604020202020204" pitchFamily="34" charset="0"/>
                <a:ea typeface="+mj-ea"/>
              </a:rPr>
              <a:t>数据捆绑属主信息一并加密，只有捆绑属主及授权信息的数据方能使用</a:t>
            </a:r>
            <a:endParaRPr lang="en-US" altLang="zh-CN" sz="1400">
              <a:solidFill>
                <a:schemeClr val="tx1"/>
              </a:solidFill>
              <a:latin typeface="Arial" panose="020B0604020202020204" pitchFamily="34" charset="0"/>
              <a:ea typeface="+mj-ea"/>
            </a:endParaRPr>
          </a:p>
        </p:txBody>
      </p:sp>
      <p:sp>
        <p:nvSpPr>
          <p:cNvPr id="380" name="圆角矩形 270">
            <a:extLst>
              <a:ext uri="{FF2B5EF4-FFF2-40B4-BE49-F238E27FC236}">
                <a16:creationId xmlns:a16="http://schemas.microsoft.com/office/drawing/2014/main" id="{6CA636C0-6A4C-4E29-906D-B9140C864F5A}"/>
              </a:ext>
            </a:extLst>
          </p:cNvPr>
          <p:cNvSpPr/>
          <p:nvPr/>
        </p:nvSpPr>
        <p:spPr>
          <a:xfrm>
            <a:off x="111545" y="5773867"/>
            <a:ext cx="864001" cy="362065"/>
          </a:xfrm>
          <a:prstGeom prst="rect">
            <a:avLst/>
          </a:prstGeom>
          <a:noFill/>
          <a:ln w="10795" cap="flat" cmpd="sng" algn="ctr">
            <a:noFill/>
            <a:prstDash val="solid"/>
          </a:ln>
          <a:effectLst/>
        </p:spPr>
        <p:txBody>
          <a:bodyPr wrap="square" lIns="0" tIns="0" rIns="0" bIns="0" rtlCol="0" anchor="ctr"/>
          <a:lstStyle/>
          <a:p>
            <a:pPr algn="ctr" defTabSz="896067">
              <a:defRPr/>
            </a:pPr>
            <a:r>
              <a:rPr lang="zh-CN" altLang="en-US" sz="1600" b="1" kern="0">
                <a:latin typeface="Arial" panose="020B0604020202020204" pitchFamily="34" charset="0"/>
                <a:ea typeface="+mj-ea"/>
                <a:sym typeface="Arial" panose="020B0604020202020204" pitchFamily="34" charset="0"/>
              </a:rPr>
              <a:t>优势</a:t>
            </a:r>
            <a:endParaRPr lang="zh-CN" altLang="en-US" sz="1600" b="1" kern="0" dirty="0">
              <a:latin typeface="Arial" panose="020B0604020202020204" pitchFamily="34" charset="0"/>
              <a:ea typeface="+mj-ea"/>
              <a:sym typeface="Arial" panose="020B0604020202020204" pitchFamily="34" charset="0"/>
            </a:endParaRPr>
          </a:p>
        </p:txBody>
      </p:sp>
      <p:sp>
        <p:nvSpPr>
          <p:cNvPr id="381" name="矩形 380">
            <a:extLst>
              <a:ext uri="{FF2B5EF4-FFF2-40B4-BE49-F238E27FC236}">
                <a16:creationId xmlns:a16="http://schemas.microsoft.com/office/drawing/2014/main" id="{7F73D8D5-9C5B-4292-820B-5505268093EB}"/>
              </a:ext>
            </a:extLst>
          </p:cNvPr>
          <p:cNvSpPr/>
          <p:nvPr/>
        </p:nvSpPr>
        <p:spPr>
          <a:xfrm>
            <a:off x="140849" y="2598974"/>
            <a:ext cx="864001" cy="952241"/>
          </a:xfrm>
          <a:prstGeom prst="rect">
            <a:avLst/>
          </a:prstGeom>
          <a:noFill/>
          <a:ln w="10795" cap="flat" cmpd="sng" algn="ctr">
            <a:noFill/>
            <a:prstDash val="solid"/>
          </a:ln>
          <a:effectLst/>
        </p:spPr>
        <p:txBody>
          <a:bodyPr wrap="square" lIns="0" tIns="0" rIns="0" bIns="0" rtlCol="0" anchor="ctr"/>
          <a:lstStyle/>
          <a:p>
            <a:pPr algn="ctr" defTabSz="896067">
              <a:defRPr/>
            </a:pPr>
            <a:r>
              <a:rPr lang="zh-CN" altLang="en-US" sz="1600" b="1" kern="0">
                <a:latin typeface="Arial" panose="020B0604020202020204" pitchFamily="34" charset="0"/>
                <a:ea typeface="+mj-ea"/>
                <a:sym typeface="Arial" panose="020B0604020202020204" pitchFamily="34" charset="0"/>
              </a:rPr>
              <a:t>数据</a:t>
            </a:r>
            <a:endParaRPr lang="en-US" altLang="zh-CN" sz="1600" b="1" kern="0">
              <a:latin typeface="Arial" panose="020B0604020202020204" pitchFamily="34" charset="0"/>
              <a:ea typeface="+mj-ea"/>
              <a:sym typeface="Arial" panose="020B0604020202020204" pitchFamily="34" charset="0"/>
            </a:endParaRPr>
          </a:p>
          <a:p>
            <a:pPr algn="ctr" defTabSz="896067">
              <a:defRPr/>
            </a:pPr>
            <a:r>
              <a:rPr lang="zh-CN" altLang="en-US" sz="1600" b="1" kern="0">
                <a:latin typeface="Arial" panose="020B0604020202020204" pitchFamily="34" charset="0"/>
                <a:ea typeface="+mj-ea"/>
                <a:sym typeface="Arial" panose="020B0604020202020204" pitchFamily="34" charset="0"/>
              </a:rPr>
              <a:t>生命</a:t>
            </a:r>
            <a:endParaRPr lang="en-US" altLang="zh-CN" sz="1600" b="1" kern="0">
              <a:latin typeface="Arial" panose="020B0604020202020204" pitchFamily="34" charset="0"/>
              <a:ea typeface="+mj-ea"/>
              <a:sym typeface="Arial" panose="020B0604020202020204" pitchFamily="34" charset="0"/>
            </a:endParaRPr>
          </a:p>
          <a:p>
            <a:pPr algn="ctr" defTabSz="896067">
              <a:defRPr/>
            </a:pPr>
            <a:r>
              <a:rPr lang="zh-CN" altLang="en-US" sz="1600" b="1" kern="0">
                <a:latin typeface="Arial" panose="020B0604020202020204" pitchFamily="34" charset="0"/>
                <a:ea typeface="+mj-ea"/>
                <a:sym typeface="Arial" panose="020B0604020202020204" pitchFamily="34" charset="0"/>
              </a:rPr>
              <a:t>周期</a:t>
            </a:r>
            <a:endParaRPr lang="en-US" altLang="zh-CN" sz="1600" b="1" kern="0">
              <a:latin typeface="Arial" panose="020B0604020202020204" pitchFamily="34" charset="0"/>
              <a:ea typeface="+mj-ea"/>
              <a:sym typeface="Arial" panose="020B0604020202020204" pitchFamily="34" charset="0"/>
            </a:endParaRPr>
          </a:p>
          <a:p>
            <a:pPr algn="ctr" defTabSz="896067">
              <a:defRPr/>
            </a:pPr>
            <a:r>
              <a:rPr lang="zh-CN" altLang="en-US" sz="1600" b="1" kern="0">
                <a:latin typeface="Arial" panose="020B0604020202020204" pitchFamily="34" charset="0"/>
                <a:ea typeface="+mj-ea"/>
                <a:sym typeface="Arial" panose="020B0604020202020204" pitchFamily="34" charset="0"/>
              </a:rPr>
              <a:t>管理</a:t>
            </a:r>
            <a:endParaRPr kumimoji="1" lang="zh-CN" altLang="en-US" sz="1600" b="1" kern="0" dirty="0">
              <a:latin typeface="Arial" panose="020B0604020202020204" pitchFamily="34" charset="0"/>
              <a:ea typeface="+mj-ea"/>
              <a:sym typeface="Arial" panose="020B0604020202020204" pitchFamily="34" charset="0"/>
            </a:endParaRPr>
          </a:p>
        </p:txBody>
      </p:sp>
      <p:sp>
        <p:nvSpPr>
          <p:cNvPr id="382" name="矩形 381">
            <a:extLst>
              <a:ext uri="{FF2B5EF4-FFF2-40B4-BE49-F238E27FC236}">
                <a16:creationId xmlns:a16="http://schemas.microsoft.com/office/drawing/2014/main" id="{0A234293-4AC9-433D-BE18-9157B196B473}"/>
              </a:ext>
            </a:extLst>
          </p:cNvPr>
          <p:cNvSpPr/>
          <p:nvPr/>
        </p:nvSpPr>
        <p:spPr>
          <a:xfrm>
            <a:off x="111545" y="4340913"/>
            <a:ext cx="864001" cy="595040"/>
          </a:xfrm>
          <a:prstGeom prst="rect">
            <a:avLst/>
          </a:prstGeom>
          <a:noFill/>
          <a:ln w="10795" cap="flat" cmpd="sng" algn="ctr">
            <a:noFill/>
            <a:prstDash val="solid"/>
          </a:ln>
          <a:effectLst/>
        </p:spPr>
        <p:txBody>
          <a:bodyPr wrap="square" lIns="0" tIns="0" rIns="0" bIns="0" rtlCol="0" anchor="ctr"/>
          <a:lstStyle/>
          <a:p>
            <a:pPr algn="ctr" defTabSz="896067">
              <a:defRPr/>
            </a:pPr>
            <a:r>
              <a:rPr lang="zh-CN" altLang="en-US" sz="1600" b="1" kern="0">
                <a:latin typeface="Arial" panose="020B0604020202020204" pitchFamily="34" charset="0"/>
                <a:ea typeface="+mj-ea"/>
                <a:sym typeface="Arial" panose="020B0604020202020204" pitchFamily="34" charset="0"/>
              </a:rPr>
              <a:t>组件</a:t>
            </a:r>
            <a:endParaRPr lang="en-US" altLang="zh-CN" sz="1600" b="1" kern="0">
              <a:latin typeface="Arial" panose="020B0604020202020204" pitchFamily="34" charset="0"/>
              <a:ea typeface="+mj-ea"/>
              <a:sym typeface="Arial" panose="020B0604020202020204" pitchFamily="34" charset="0"/>
            </a:endParaRPr>
          </a:p>
          <a:p>
            <a:pPr algn="ctr" defTabSz="896067">
              <a:defRPr/>
            </a:pPr>
            <a:r>
              <a:rPr lang="zh-CN" altLang="en-US" sz="1600" b="1" kern="0">
                <a:latin typeface="Arial" panose="020B0604020202020204" pitchFamily="34" charset="0"/>
                <a:ea typeface="+mj-ea"/>
                <a:sym typeface="Arial" panose="020B0604020202020204" pitchFamily="34" charset="0"/>
              </a:rPr>
              <a:t>及底座</a:t>
            </a:r>
            <a:endParaRPr kumimoji="1" lang="zh-CN" altLang="en-US" sz="1600" b="1" kern="0" dirty="0">
              <a:latin typeface="Arial" panose="020B0604020202020204" pitchFamily="34" charset="0"/>
              <a:ea typeface="+mj-ea"/>
              <a:sym typeface="Arial" panose="020B0604020202020204" pitchFamily="34" charset="0"/>
            </a:endParaRPr>
          </a:p>
        </p:txBody>
      </p:sp>
      <p:cxnSp>
        <p:nvCxnSpPr>
          <p:cNvPr id="383" name="直接连接符 382">
            <a:extLst>
              <a:ext uri="{FF2B5EF4-FFF2-40B4-BE49-F238E27FC236}">
                <a16:creationId xmlns:a16="http://schemas.microsoft.com/office/drawing/2014/main" id="{059CB91E-C07B-40AE-BC19-9D58F7021347}"/>
              </a:ext>
            </a:extLst>
          </p:cNvPr>
          <p:cNvCxnSpPr>
            <a:cxnSpLocks/>
          </p:cNvCxnSpPr>
          <p:nvPr/>
        </p:nvCxnSpPr>
        <p:spPr>
          <a:xfrm>
            <a:off x="1035538" y="2604700"/>
            <a:ext cx="9313" cy="1502984"/>
          </a:xfrm>
          <a:prstGeom prst="line">
            <a:avLst/>
          </a:prstGeom>
          <a:noFill/>
          <a:ln w="38100" cap="flat" cmpd="sng" algn="ctr">
            <a:solidFill>
              <a:srgbClr val="F05A23"/>
            </a:solidFill>
            <a:prstDash val="solid"/>
          </a:ln>
          <a:effectLst/>
        </p:spPr>
      </p:cxnSp>
      <p:cxnSp>
        <p:nvCxnSpPr>
          <p:cNvPr id="384" name="直接连接符 383">
            <a:extLst>
              <a:ext uri="{FF2B5EF4-FFF2-40B4-BE49-F238E27FC236}">
                <a16:creationId xmlns:a16="http://schemas.microsoft.com/office/drawing/2014/main" id="{F5DF42C8-4E7C-4CD2-968E-514361D334D2}"/>
              </a:ext>
            </a:extLst>
          </p:cNvPr>
          <p:cNvCxnSpPr/>
          <p:nvPr/>
        </p:nvCxnSpPr>
        <p:spPr>
          <a:xfrm>
            <a:off x="1045733" y="5750740"/>
            <a:ext cx="0" cy="357025"/>
          </a:xfrm>
          <a:prstGeom prst="line">
            <a:avLst/>
          </a:prstGeom>
          <a:noFill/>
          <a:ln w="38100" cap="flat" cmpd="sng" algn="ctr">
            <a:solidFill>
              <a:srgbClr val="F05A23"/>
            </a:solidFill>
            <a:prstDash val="solid"/>
          </a:ln>
          <a:effectLst/>
        </p:spPr>
      </p:cxnSp>
      <p:cxnSp>
        <p:nvCxnSpPr>
          <p:cNvPr id="385" name="直接连接符 384">
            <a:extLst>
              <a:ext uri="{FF2B5EF4-FFF2-40B4-BE49-F238E27FC236}">
                <a16:creationId xmlns:a16="http://schemas.microsoft.com/office/drawing/2014/main" id="{A27638A5-5057-4DAD-8C6A-CDFA90B83726}"/>
              </a:ext>
            </a:extLst>
          </p:cNvPr>
          <p:cNvCxnSpPr>
            <a:cxnSpLocks/>
          </p:cNvCxnSpPr>
          <p:nvPr/>
        </p:nvCxnSpPr>
        <p:spPr>
          <a:xfrm>
            <a:off x="1045351" y="4281710"/>
            <a:ext cx="6452" cy="1159199"/>
          </a:xfrm>
          <a:prstGeom prst="line">
            <a:avLst/>
          </a:prstGeom>
          <a:noFill/>
          <a:ln w="38100" cap="flat" cmpd="sng" algn="ctr">
            <a:solidFill>
              <a:srgbClr val="F05A23"/>
            </a:solidFill>
            <a:prstDash val="solid"/>
          </a:ln>
          <a:effectLst/>
        </p:spPr>
      </p:cxnSp>
      <p:grpSp>
        <p:nvGrpSpPr>
          <p:cNvPr id="386" name="组合 385">
            <a:extLst>
              <a:ext uri="{FF2B5EF4-FFF2-40B4-BE49-F238E27FC236}">
                <a16:creationId xmlns:a16="http://schemas.microsoft.com/office/drawing/2014/main" id="{1F500DDD-2728-470A-ACDD-1673F3942619}"/>
              </a:ext>
            </a:extLst>
          </p:cNvPr>
          <p:cNvGrpSpPr/>
          <p:nvPr/>
        </p:nvGrpSpPr>
        <p:grpSpPr>
          <a:xfrm>
            <a:off x="3307522" y="5797547"/>
            <a:ext cx="2131390" cy="319290"/>
            <a:chOff x="5089670" y="5947309"/>
            <a:chExt cx="1747351" cy="319290"/>
          </a:xfrm>
        </p:grpSpPr>
        <p:grpSp>
          <p:nvGrpSpPr>
            <p:cNvPr id="387" name="组合 386">
              <a:extLst>
                <a:ext uri="{FF2B5EF4-FFF2-40B4-BE49-F238E27FC236}">
                  <a16:creationId xmlns:a16="http://schemas.microsoft.com/office/drawing/2014/main" id="{D6C7B714-E7FD-4AF3-898D-F9D4230ADCF4}"/>
                </a:ext>
              </a:extLst>
            </p:cNvPr>
            <p:cNvGrpSpPr/>
            <p:nvPr/>
          </p:nvGrpSpPr>
          <p:grpSpPr>
            <a:xfrm>
              <a:off x="5089670" y="5965953"/>
              <a:ext cx="348734" cy="268361"/>
              <a:chOff x="5765800" y="3141663"/>
              <a:chExt cx="654050" cy="579438"/>
            </a:xfrm>
            <a:solidFill>
              <a:srgbClr val="575F6D"/>
            </a:solidFill>
          </p:grpSpPr>
          <p:sp>
            <p:nvSpPr>
              <p:cNvPr id="389" name="Freeform 331">
                <a:extLst>
                  <a:ext uri="{FF2B5EF4-FFF2-40B4-BE49-F238E27FC236}">
                    <a16:creationId xmlns:a16="http://schemas.microsoft.com/office/drawing/2014/main" id="{3972240D-F96E-4D2D-B459-DEBEDBBBD574}"/>
                  </a:ext>
                </a:extLst>
              </p:cNvPr>
              <p:cNvSpPr>
                <a:spLocks noEditPoints="1"/>
              </p:cNvSpPr>
              <p:nvPr/>
            </p:nvSpPr>
            <p:spPr bwMode="auto">
              <a:xfrm>
                <a:off x="5765800" y="3141663"/>
                <a:ext cx="654050" cy="579438"/>
              </a:xfrm>
              <a:custGeom>
                <a:avLst/>
                <a:gdLst>
                  <a:gd name="T0" fmla="*/ 166 w 171"/>
                  <a:gd name="T1" fmla="*/ 0 h 152"/>
                  <a:gd name="T2" fmla="*/ 6 w 171"/>
                  <a:gd name="T3" fmla="*/ 0 h 152"/>
                  <a:gd name="T4" fmla="*/ 0 w 171"/>
                  <a:gd name="T5" fmla="*/ 5 h 152"/>
                  <a:gd name="T6" fmla="*/ 0 w 171"/>
                  <a:gd name="T7" fmla="*/ 146 h 152"/>
                  <a:gd name="T8" fmla="*/ 6 w 171"/>
                  <a:gd name="T9" fmla="*/ 152 h 152"/>
                  <a:gd name="T10" fmla="*/ 166 w 171"/>
                  <a:gd name="T11" fmla="*/ 152 h 152"/>
                  <a:gd name="T12" fmla="*/ 171 w 171"/>
                  <a:gd name="T13" fmla="*/ 146 h 152"/>
                  <a:gd name="T14" fmla="*/ 171 w 171"/>
                  <a:gd name="T15" fmla="*/ 5 h 152"/>
                  <a:gd name="T16" fmla="*/ 166 w 171"/>
                  <a:gd name="T17" fmla="*/ 0 h 152"/>
                  <a:gd name="T18" fmla="*/ 132 w 171"/>
                  <a:gd name="T19" fmla="*/ 12 h 152"/>
                  <a:gd name="T20" fmla="*/ 139 w 171"/>
                  <a:gd name="T21" fmla="*/ 19 h 152"/>
                  <a:gd name="T22" fmla="*/ 132 w 171"/>
                  <a:gd name="T23" fmla="*/ 26 h 152"/>
                  <a:gd name="T24" fmla="*/ 125 w 171"/>
                  <a:gd name="T25" fmla="*/ 19 h 152"/>
                  <a:gd name="T26" fmla="*/ 132 w 171"/>
                  <a:gd name="T27" fmla="*/ 12 h 152"/>
                  <a:gd name="T28" fmla="*/ 111 w 171"/>
                  <a:gd name="T29" fmla="*/ 12 h 152"/>
                  <a:gd name="T30" fmla="*/ 118 w 171"/>
                  <a:gd name="T31" fmla="*/ 19 h 152"/>
                  <a:gd name="T32" fmla="*/ 111 w 171"/>
                  <a:gd name="T33" fmla="*/ 26 h 152"/>
                  <a:gd name="T34" fmla="*/ 103 w 171"/>
                  <a:gd name="T35" fmla="*/ 19 h 152"/>
                  <a:gd name="T36" fmla="*/ 111 w 171"/>
                  <a:gd name="T37" fmla="*/ 12 h 152"/>
                  <a:gd name="T38" fmla="*/ 160 w 171"/>
                  <a:gd name="T39" fmla="*/ 141 h 152"/>
                  <a:gd name="T40" fmla="*/ 11 w 171"/>
                  <a:gd name="T41" fmla="*/ 141 h 152"/>
                  <a:gd name="T42" fmla="*/ 11 w 171"/>
                  <a:gd name="T43" fmla="*/ 38 h 152"/>
                  <a:gd name="T44" fmla="*/ 160 w 171"/>
                  <a:gd name="T45" fmla="*/ 38 h 152"/>
                  <a:gd name="T46" fmla="*/ 160 w 171"/>
                  <a:gd name="T47" fmla="*/ 141 h 152"/>
                  <a:gd name="T48" fmla="*/ 153 w 171"/>
                  <a:gd name="T49" fmla="*/ 26 h 152"/>
                  <a:gd name="T50" fmla="*/ 146 w 171"/>
                  <a:gd name="T51" fmla="*/ 19 h 152"/>
                  <a:gd name="T52" fmla="*/ 153 w 171"/>
                  <a:gd name="T53" fmla="*/ 12 h 152"/>
                  <a:gd name="T54" fmla="*/ 160 w 171"/>
                  <a:gd name="T55" fmla="*/ 19 h 152"/>
                  <a:gd name="T56" fmla="*/ 153 w 171"/>
                  <a:gd name="T57" fmla="*/ 2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1" h="152">
                    <a:moveTo>
                      <a:pt x="166" y="0"/>
                    </a:moveTo>
                    <a:cubicBezTo>
                      <a:pt x="6" y="0"/>
                      <a:pt x="6" y="0"/>
                      <a:pt x="6" y="0"/>
                    </a:cubicBezTo>
                    <a:cubicBezTo>
                      <a:pt x="3" y="0"/>
                      <a:pt x="0" y="2"/>
                      <a:pt x="0" y="5"/>
                    </a:cubicBezTo>
                    <a:cubicBezTo>
                      <a:pt x="0" y="146"/>
                      <a:pt x="0" y="146"/>
                      <a:pt x="0" y="146"/>
                    </a:cubicBezTo>
                    <a:cubicBezTo>
                      <a:pt x="0" y="149"/>
                      <a:pt x="3" y="152"/>
                      <a:pt x="6" y="152"/>
                    </a:cubicBezTo>
                    <a:cubicBezTo>
                      <a:pt x="166" y="152"/>
                      <a:pt x="166" y="152"/>
                      <a:pt x="166" y="152"/>
                    </a:cubicBezTo>
                    <a:cubicBezTo>
                      <a:pt x="169" y="152"/>
                      <a:pt x="171" y="149"/>
                      <a:pt x="171" y="146"/>
                    </a:cubicBezTo>
                    <a:cubicBezTo>
                      <a:pt x="171" y="5"/>
                      <a:pt x="171" y="5"/>
                      <a:pt x="171" y="5"/>
                    </a:cubicBezTo>
                    <a:cubicBezTo>
                      <a:pt x="171" y="2"/>
                      <a:pt x="169" y="0"/>
                      <a:pt x="166" y="0"/>
                    </a:cubicBezTo>
                    <a:close/>
                    <a:moveTo>
                      <a:pt x="132" y="12"/>
                    </a:moveTo>
                    <a:cubicBezTo>
                      <a:pt x="136" y="12"/>
                      <a:pt x="139" y="15"/>
                      <a:pt x="139" y="19"/>
                    </a:cubicBezTo>
                    <a:cubicBezTo>
                      <a:pt x="139" y="23"/>
                      <a:pt x="136" y="26"/>
                      <a:pt x="132" y="26"/>
                    </a:cubicBezTo>
                    <a:cubicBezTo>
                      <a:pt x="128" y="26"/>
                      <a:pt x="125" y="23"/>
                      <a:pt x="125" y="19"/>
                    </a:cubicBezTo>
                    <a:cubicBezTo>
                      <a:pt x="125" y="15"/>
                      <a:pt x="128" y="12"/>
                      <a:pt x="132" y="12"/>
                    </a:cubicBezTo>
                    <a:close/>
                    <a:moveTo>
                      <a:pt x="111" y="12"/>
                    </a:moveTo>
                    <a:cubicBezTo>
                      <a:pt x="115" y="12"/>
                      <a:pt x="118" y="15"/>
                      <a:pt x="118" y="19"/>
                    </a:cubicBezTo>
                    <a:cubicBezTo>
                      <a:pt x="118" y="23"/>
                      <a:pt x="115" y="26"/>
                      <a:pt x="111" y="26"/>
                    </a:cubicBezTo>
                    <a:cubicBezTo>
                      <a:pt x="107" y="26"/>
                      <a:pt x="103" y="23"/>
                      <a:pt x="103" y="19"/>
                    </a:cubicBezTo>
                    <a:cubicBezTo>
                      <a:pt x="103" y="15"/>
                      <a:pt x="107" y="12"/>
                      <a:pt x="111" y="12"/>
                    </a:cubicBezTo>
                    <a:close/>
                    <a:moveTo>
                      <a:pt x="160" y="141"/>
                    </a:moveTo>
                    <a:cubicBezTo>
                      <a:pt x="11" y="141"/>
                      <a:pt x="11" y="141"/>
                      <a:pt x="11" y="141"/>
                    </a:cubicBezTo>
                    <a:cubicBezTo>
                      <a:pt x="11" y="38"/>
                      <a:pt x="11" y="38"/>
                      <a:pt x="11" y="38"/>
                    </a:cubicBezTo>
                    <a:cubicBezTo>
                      <a:pt x="160" y="38"/>
                      <a:pt x="160" y="38"/>
                      <a:pt x="160" y="38"/>
                    </a:cubicBezTo>
                    <a:lnTo>
                      <a:pt x="160" y="141"/>
                    </a:lnTo>
                    <a:close/>
                    <a:moveTo>
                      <a:pt x="153" y="26"/>
                    </a:moveTo>
                    <a:cubicBezTo>
                      <a:pt x="149" y="26"/>
                      <a:pt x="146" y="23"/>
                      <a:pt x="146" y="19"/>
                    </a:cubicBezTo>
                    <a:cubicBezTo>
                      <a:pt x="146" y="15"/>
                      <a:pt x="149" y="12"/>
                      <a:pt x="153" y="12"/>
                    </a:cubicBezTo>
                    <a:cubicBezTo>
                      <a:pt x="157" y="12"/>
                      <a:pt x="160" y="15"/>
                      <a:pt x="160" y="19"/>
                    </a:cubicBezTo>
                    <a:cubicBezTo>
                      <a:pt x="160" y="23"/>
                      <a:pt x="157" y="26"/>
                      <a:pt x="153" y="26"/>
                    </a:cubicBezTo>
                    <a:close/>
                  </a:path>
                </a:pathLst>
              </a:custGeom>
              <a:gradFill>
                <a:gsLst>
                  <a:gs pos="0">
                    <a:srgbClr val="FE8637">
                      <a:lumMod val="67000"/>
                    </a:srgbClr>
                  </a:gs>
                  <a:gs pos="100000">
                    <a:srgbClr val="FE8637">
                      <a:lumMod val="97000"/>
                      <a:lumOff val="3000"/>
                    </a:srgbClr>
                  </a:gs>
                </a:gsLst>
                <a:lin ang="16200000" scaled="1"/>
              </a:gra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effectLst/>
                  <a:uLnTx/>
                  <a:uFillTx/>
                  <a:latin typeface="Arial" panose="020B0604020202020204" pitchFamily="34" charset="0"/>
                  <a:ea typeface="+mj-ea"/>
                  <a:cs typeface="+mn-ea"/>
                  <a:sym typeface="+mn-lt"/>
                </a:endParaRPr>
              </a:p>
            </p:txBody>
          </p:sp>
          <p:sp>
            <p:nvSpPr>
              <p:cNvPr id="390" name="Freeform 332">
                <a:extLst>
                  <a:ext uri="{FF2B5EF4-FFF2-40B4-BE49-F238E27FC236}">
                    <a16:creationId xmlns:a16="http://schemas.microsoft.com/office/drawing/2014/main" id="{08221A7B-4896-4B75-82E2-B35CA04423A2}"/>
                  </a:ext>
                </a:extLst>
              </p:cNvPr>
              <p:cNvSpPr>
                <a:spLocks/>
              </p:cNvSpPr>
              <p:nvPr/>
            </p:nvSpPr>
            <p:spPr bwMode="auto">
              <a:xfrm>
                <a:off x="6005513" y="3381375"/>
                <a:ext cx="325438" cy="190500"/>
              </a:xfrm>
              <a:custGeom>
                <a:avLst/>
                <a:gdLst>
                  <a:gd name="T0" fmla="*/ 60 w 85"/>
                  <a:gd name="T1" fmla="*/ 0 h 50"/>
                  <a:gd name="T2" fmla="*/ 42 w 85"/>
                  <a:gd name="T3" fmla="*/ 0 h 50"/>
                  <a:gd name="T4" fmla="*/ 54 w 85"/>
                  <a:gd name="T5" fmla="*/ 13 h 50"/>
                  <a:gd name="T6" fmla="*/ 60 w 85"/>
                  <a:gd name="T7" fmla="*/ 13 h 50"/>
                  <a:gd name="T8" fmla="*/ 71 w 85"/>
                  <a:gd name="T9" fmla="*/ 25 h 50"/>
                  <a:gd name="T10" fmla="*/ 60 w 85"/>
                  <a:gd name="T11" fmla="*/ 36 h 50"/>
                  <a:gd name="T12" fmla="*/ 25 w 85"/>
                  <a:gd name="T13" fmla="*/ 36 h 50"/>
                  <a:gd name="T14" fmla="*/ 14 w 85"/>
                  <a:gd name="T15" fmla="*/ 25 h 50"/>
                  <a:gd name="T16" fmla="*/ 16 w 85"/>
                  <a:gd name="T17" fmla="*/ 18 h 50"/>
                  <a:gd name="T18" fmla="*/ 1 w 85"/>
                  <a:gd name="T19" fmla="*/ 18 h 50"/>
                  <a:gd name="T20" fmla="*/ 0 w 85"/>
                  <a:gd name="T21" fmla="*/ 25 h 50"/>
                  <a:gd name="T22" fmla="*/ 25 w 85"/>
                  <a:gd name="T23" fmla="*/ 50 h 50"/>
                  <a:gd name="T24" fmla="*/ 60 w 85"/>
                  <a:gd name="T25" fmla="*/ 50 h 50"/>
                  <a:gd name="T26" fmla="*/ 85 w 85"/>
                  <a:gd name="T27" fmla="*/ 25 h 50"/>
                  <a:gd name="T28" fmla="*/ 60 w 85"/>
                  <a:gd name="T2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 h="50">
                    <a:moveTo>
                      <a:pt x="60" y="0"/>
                    </a:moveTo>
                    <a:cubicBezTo>
                      <a:pt x="42" y="0"/>
                      <a:pt x="42" y="0"/>
                      <a:pt x="42" y="0"/>
                    </a:cubicBezTo>
                    <a:cubicBezTo>
                      <a:pt x="47" y="3"/>
                      <a:pt x="51" y="8"/>
                      <a:pt x="54" y="13"/>
                    </a:cubicBezTo>
                    <a:cubicBezTo>
                      <a:pt x="60" y="13"/>
                      <a:pt x="60" y="13"/>
                      <a:pt x="60" y="13"/>
                    </a:cubicBezTo>
                    <a:cubicBezTo>
                      <a:pt x="66" y="13"/>
                      <a:pt x="71" y="18"/>
                      <a:pt x="71" y="25"/>
                    </a:cubicBezTo>
                    <a:cubicBezTo>
                      <a:pt x="71" y="31"/>
                      <a:pt x="66" y="36"/>
                      <a:pt x="60" y="36"/>
                    </a:cubicBezTo>
                    <a:cubicBezTo>
                      <a:pt x="25" y="36"/>
                      <a:pt x="25" y="36"/>
                      <a:pt x="25" y="36"/>
                    </a:cubicBezTo>
                    <a:cubicBezTo>
                      <a:pt x="19" y="36"/>
                      <a:pt x="14" y="31"/>
                      <a:pt x="14" y="25"/>
                    </a:cubicBezTo>
                    <a:cubicBezTo>
                      <a:pt x="14" y="22"/>
                      <a:pt x="15" y="20"/>
                      <a:pt x="16" y="18"/>
                    </a:cubicBezTo>
                    <a:cubicBezTo>
                      <a:pt x="1" y="18"/>
                      <a:pt x="1" y="18"/>
                      <a:pt x="1" y="18"/>
                    </a:cubicBezTo>
                    <a:cubicBezTo>
                      <a:pt x="1" y="20"/>
                      <a:pt x="0" y="22"/>
                      <a:pt x="0" y="25"/>
                    </a:cubicBezTo>
                    <a:cubicBezTo>
                      <a:pt x="0" y="38"/>
                      <a:pt x="12" y="50"/>
                      <a:pt x="25" y="50"/>
                    </a:cubicBezTo>
                    <a:cubicBezTo>
                      <a:pt x="60" y="50"/>
                      <a:pt x="60" y="50"/>
                      <a:pt x="60" y="50"/>
                    </a:cubicBezTo>
                    <a:cubicBezTo>
                      <a:pt x="73" y="50"/>
                      <a:pt x="85" y="38"/>
                      <a:pt x="85" y="25"/>
                    </a:cubicBezTo>
                    <a:cubicBezTo>
                      <a:pt x="85" y="11"/>
                      <a:pt x="73" y="0"/>
                      <a:pt x="60" y="0"/>
                    </a:cubicBezTo>
                    <a:close/>
                  </a:path>
                </a:pathLst>
              </a:custGeom>
              <a:gradFill>
                <a:gsLst>
                  <a:gs pos="0">
                    <a:srgbClr val="FE8637">
                      <a:lumMod val="67000"/>
                    </a:srgbClr>
                  </a:gs>
                  <a:gs pos="100000">
                    <a:srgbClr val="FE8637">
                      <a:lumMod val="97000"/>
                      <a:lumOff val="3000"/>
                    </a:srgbClr>
                  </a:gs>
                </a:gsLst>
                <a:lin ang="16200000" scaled="1"/>
              </a:gra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effectLst/>
                  <a:uLnTx/>
                  <a:uFillTx/>
                  <a:latin typeface="Arial" panose="020B0604020202020204" pitchFamily="34" charset="0"/>
                  <a:ea typeface="+mj-ea"/>
                  <a:cs typeface="+mn-ea"/>
                  <a:sym typeface="+mn-lt"/>
                </a:endParaRPr>
              </a:p>
            </p:txBody>
          </p:sp>
          <p:sp>
            <p:nvSpPr>
              <p:cNvPr id="391" name="Freeform 333">
                <a:extLst>
                  <a:ext uri="{FF2B5EF4-FFF2-40B4-BE49-F238E27FC236}">
                    <a16:creationId xmlns:a16="http://schemas.microsoft.com/office/drawing/2014/main" id="{7814E8B6-E47C-4630-8F40-1D790E49AE77}"/>
                  </a:ext>
                </a:extLst>
              </p:cNvPr>
              <p:cNvSpPr>
                <a:spLocks/>
              </p:cNvSpPr>
              <p:nvPr/>
            </p:nvSpPr>
            <p:spPr bwMode="auto">
              <a:xfrm>
                <a:off x="5880100" y="3381375"/>
                <a:ext cx="320675" cy="190500"/>
              </a:xfrm>
              <a:custGeom>
                <a:avLst/>
                <a:gdLst>
                  <a:gd name="T0" fmla="*/ 31 w 84"/>
                  <a:gd name="T1" fmla="*/ 36 h 50"/>
                  <a:gd name="T2" fmla="*/ 25 w 84"/>
                  <a:gd name="T3" fmla="*/ 36 h 50"/>
                  <a:gd name="T4" fmla="*/ 13 w 84"/>
                  <a:gd name="T5" fmla="*/ 25 h 50"/>
                  <a:gd name="T6" fmla="*/ 25 w 84"/>
                  <a:gd name="T7" fmla="*/ 13 h 50"/>
                  <a:gd name="T8" fmla="*/ 28 w 84"/>
                  <a:gd name="T9" fmla="*/ 13 h 50"/>
                  <a:gd name="T10" fmla="*/ 59 w 84"/>
                  <a:gd name="T11" fmla="*/ 13 h 50"/>
                  <a:gd name="T12" fmla="*/ 71 w 84"/>
                  <a:gd name="T13" fmla="*/ 25 h 50"/>
                  <a:gd name="T14" fmla="*/ 70 w 84"/>
                  <a:gd name="T15" fmla="*/ 27 h 50"/>
                  <a:gd name="T16" fmla="*/ 68 w 84"/>
                  <a:gd name="T17" fmla="*/ 32 h 50"/>
                  <a:gd name="T18" fmla="*/ 83 w 84"/>
                  <a:gd name="T19" fmla="*/ 32 h 50"/>
                  <a:gd name="T20" fmla="*/ 84 w 84"/>
                  <a:gd name="T21" fmla="*/ 27 h 50"/>
                  <a:gd name="T22" fmla="*/ 84 w 84"/>
                  <a:gd name="T23" fmla="*/ 27 h 50"/>
                  <a:gd name="T24" fmla="*/ 84 w 84"/>
                  <a:gd name="T25" fmla="*/ 25 h 50"/>
                  <a:gd name="T26" fmla="*/ 59 w 84"/>
                  <a:gd name="T27" fmla="*/ 0 h 50"/>
                  <a:gd name="T28" fmla="*/ 28 w 84"/>
                  <a:gd name="T29" fmla="*/ 0 h 50"/>
                  <a:gd name="T30" fmla="*/ 25 w 84"/>
                  <a:gd name="T31" fmla="*/ 0 h 50"/>
                  <a:gd name="T32" fmla="*/ 0 w 84"/>
                  <a:gd name="T33" fmla="*/ 25 h 50"/>
                  <a:gd name="T34" fmla="*/ 25 w 84"/>
                  <a:gd name="T35" fmla="*/ 50 h 50"/>
                  <a:gd name="T36" fmla="*/ 43 w 84"/>
                  <a:gd name="T37" fmla="*/ 50 h 50"/>
                  <a:gd name="T38" fmla="*/ 31 w 84"/>
                  <a:gd name="T39" fmla="*/ 3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4" h="50">
                    <a:moveTo>
                      <a:pt x="31" y="36"/>
                    </a:moveTo>
                    <a:cubicBezTo>
                      <a:pt x="25" y="36"/>
                      <a:pt x="25" y="36"/>
                      <a:pt x="25" y="36"/>
                    </a:cubicBezTo>
                    <a:cubicBezTo>
                      <a:pt x="18" y="36"/>
                      <a:pt x="13" y="31"/>
                      <a:pt x="13" y="25"/>
                    </a:cubicBezTo>
                    <a:cubicBezTo>
                      <a:pt x="13" y="18"/>
                      <a:pt x="18" y="13"/>
                      <a:pt x="25" y="13"/>
                    </a:cubicBezTo>
                    <a:cubicBezTo>
                      <a:pt x="28" y="13"/>
                      <a:pt x="28" y="13"/>
                      <a:pt x="28" y="13"/>
                    </a:cubicBezTo>
                    <a:cubicBezTo>
                      <a:pt x="59" y="13"/>
                      <a:pt x="59" y="13"/>
                      <a:pt x="59" y="13"/>
                    </a:cubicBezTo>
                    <a:cubicBezTo>
                      <a:pt x="65" y="13"/>
                      <a:pt x="71" y="18"/>
                      <a:pt x="71" y="25"/>
                    </a:cubicBezTo>
                    <a:cubicBezTo>
                      <a:pt x="71" y="25"/>
                      <a:pt x="71" y="26"/>
                      <a:pt x="70" y="27"/>
                    </a:cubicBezTo>
                    <a:cubicBezTo>
                      <a:pt x="70" y="29"/>
                      <a:pt x="69" y="30"/>
                      <a:pt x="68" y="32"/>
                    </a:cubicBezTo>
                    <a:cubicBezTo>
                      <a:pt x="83" y="32"/>
                      <a:pt x="83" y="32"/>
                      <a:pt x="83" y="32"/>
                    </a:cubicBezTo>
                    <a:cubicBezTo>
                      <a:pt x="83" y="30"/>
                      <a:pt x="84" y="29"/>
                      <a:pt x="84" y="27"/>
                    </a:cubicBezTo>
                    <a:cubicBezTo>
                      <a:pt x="84" y="27"/>
                      <a:pt x="84" y="27"/>
                      <a:pt x="84" y="27"/>
                    </a:cubicBezTo>
                    <a:cubicBezTo>
                      <a:pt x="84" y="26"/>
                      <a:pt x="84" y="25"/>
                      <a:pt x="84" y="25"/>
                    </a:cubicBezTo>
                    <a:cubicBezTo>
                      <a:pt x="84" y="11"/>
                      <a:pt x="73" y="0"/>
                      <a:pt x="59" y="0"/>
                    </a:cubicBezTo>
                    <a:cubicBezTo>
                      <a:pt x="28" y="0"/>
                      <a:pt x="28" y="0"/>
                      <a:pt x="28" y="0"/>
                    </a:cubicBezTo>
                    <a:cubicBezTo>
                      <a:pt x="25" y="0"/>
                      <a:pt x="25" y="0"/>
                      <a:pt x="25" y="0"/>
                    </a:cubicBezTo>
                    <a:cubicBezTo>
                      <a:pt x="11" y="0"/>
                      <a:pt x="0" y="11"/>
                      <a:pt x="0" y="25"/>
                    </a:cubicBezTo>
                    <a:cubicBezTo>
                      <a:pt x="0" y="38"/>
                      <a:pt x="11" y="50"/>
                      <a:pt x="25" y="50"/>
                    </a:cubicBezTo>
                    <a:cubicBezTo>
                      <a:pt x="43" y="50"/>
                      <a:pt x="43" y="50"/>
                      <a:pt x="43" y="50"/>
                    </a:cubicBezTo>
                    <a:cubicBezTo>
                      <a:pt x="38" y="46"/>
                      <a:pt x="34" y="42"/>
                      <a:pt x="31" y="36"/>
                    </a:cubicBezTo>
                    <a:close/>
                  </a:path>
                </a:pathLst>
              </a:custGeom>
              <a:gradFill>
                <a:gsLst>
                  <a:gs pos="0">
                    <a:srgbClr val="FE8637">
                      <a:lumMod val="67000"/>
                    </a:srgbClr>
                  </a:gs>
                  <a:gs pos="100000">
                    <a:srgbClr val="FE8637">
                      <a:lumMod val="97000"/>
                      <a:lumOff val="3000"/>
                    </a:srgbClr>
                  </a:gs>
                </a:gsLst>
                <a:lin ang="16200000" scaled="1"/>
              </a:gra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effectLst/>
                  <a:uLnTx/>
                  <a:uFillTx/>
                  <a:latin typeface="Arial" panose="020B0604020202020204" pitchFamily="34" charset="0"/>
                  <a:ea typeface="+mj-ea"/>
                  <a:cs typeface="+mn-ea"/>
                  <a:sym typeface="+mn-lt"/>
                </a:endParaRPr>
              </a:p>
            </p:txBody>
          </p:sp>
        </p:grpSp>
        <p:sp>
          <p:nvSpPr>
            <p:cNvPr id="388" name="矩形 387">
              <a:extLst>
                <a:ext uri="{FF2B5EF4-FFF2-40B4-BE49-F238E27FC236}">
                  <a16:creationId xmlns:a16="http://schemas.microsoft.com/office/drawing/2014/main" id="{49E28F5C-ACD0-4873-9D6A-BCAF071B22E9}"/>
                </a:ext>
              </a:extLst>
            </p:cNvPr>
            <p:cNvSpPr/>
            <p:nvPr/>
          </p:nvSpPr>
          <p:spPr>
            <a:xfrm>
              <a:off x="5359784" y="5947309"/>
              <a:ext cx="1477237" cy="319290"/>
            </a:xfrm>
            <a:prstGeom prst="rect">
              <a:avLst/>
            </a:prstGeom>
            <a:noFill/>
            <a:ln w="9525" cap="rnd"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1000"/>
                </a:spcAft>
                <a:buClrTx/>
                <a:buSzTx/>
                <a:buFontTx/>
                <a:buNone/>
                <a:tabLst/>
                <a:defRPr/>
              </a:pPr>
              <a:r>
                <a:rPr kumimoji="0" lang="zh-CN" altLang="en-US" sz="1600" b="1" i="0" u="none" strike="noStrike" kern="0" cap="none" spc="0" normalizeH="0" baseline="0" noProof="0">
                  <a:ln>
                    <a:noFill/>
                  </a:ln>
                  <a:effectLst/>
                  <a:uLnTx/>
                  <a:uFillTx/>
                  <a:latin typeface="Arial" panose="020B0604020202020204" pitchFamily="34" charset="0"/>
                  <a:ea typeface="+mj-ea"/>
                  <a:cs typeface="+mn-ea"/>
                  <a:sym typeface="+mn-lt"/>
                </a:rPr>
                <a:t>国密局</a:t>
              </a:r>
              <a:r>
                <a:rPr lang="zh-CN" altLang="en-US" sz="1600" b="1" kern="0">
                  <a:latin typeface="Arial" panose="020B0604020202020204" pitchFamily="34" charset="0"/>
                  <a:ea typeface="+mj-ea"/>
                  <a:cs typeface="+mn-ea"/>
                  <a:sym typeface="+mn-lt"/>
                </a:rPr>
                <a:t>审核</a:t>
              </a:r>
              <a:r>
                <a:rPr kumimoji="0" lang="zh-CN" altLang="en-US" sz="1600" b="1" i="0" u="none" strike="noStrike" kern="0" cap="none" spc="0" normalizeH="0" baseline="0" noProof="0">
                  <a:ln>
                    <a:noFill/>
                  </a:ln>
                  <a:effectLst/>
                  <a:uLnTx/>
                  <a:uFillTx/>
                  <a:latin typeface="Arial" panose="020B0604020202020204" pitchFamily="34" charset="0"/>
                  <a:ea typeface="+mj-ea"/>
                  <a:cs typeface="+mn-ea"/>
                  <a:sym typeface="+mn-lt"/>
                </a:rPr>
                <a:t>通过</a:t>
              </a:r>
              <a:endParaRPr kumimoji="0" lang="zh-CN" altLang="en-US" sz="1600" b="1" i="0" u="none" strike="noStrike" kern="0" cap="none" spc="0" normalizeH="0" baseline="0" noProof="0" dirty="0">
                <a:ln>
                  <a:noFill/>
                </a:ln>
                <a:effectLst/>
                <a:uLnTx/>
                <a:uFillTx/>
                <a:latin typeface="Arial" panose="020B0604020202020204" pitchFamily="34" charset="0"/>
                <a:ea typeface="+mj-ea"/>
                <a:cs typeface="+mn-ea"/>
                <a:sym typeface="+mn-lt"/>
              </a:endParaRPr>
            </a:p>
          </p:txBody>
        </p:sp>
      </p:grpSp>
      <p:grpSp>
        <p:nvGrpSpPr>
          <p:cNvPr id="392" name="组合 391">
            <a:extLst>
              <a:ext uri="{FF2B5EF4-FFF2-40B4-BE49-F238E27FC236}">
                <a16:creationId xmlns:a16="http://schemas.microsoft.com/office/drawing/2014/main" id="{DDEBBE1F-E5C5-456A-A891-300F2EBF1EEE}"/>
              </a:ext>
            </a:extLst>
          </p:cNvPr>
          <p:cNvGrpSpPr/>
          <p:nvPr/>
        </p:nvGrpSpPr>
        <p:grpSpPr>
          <a:xfrm>
            <a:off x="1238382" y="5759231"/>
            <a:ext cx="1946058" cy="342380"/>
            <a:chOff x="2082839" y="5934717"/>
            <a:chExt cx="1946058" cy="342380"/>
          </a:xfrm>
        </p:grpSpPr>
        <p:sp>
          <p:nvSpPr>
            <p:cNvPr id="393" name="矩形 392">
              <a:extLst>
                <a:ext uri="{FF2B5EF4-FFF2-40B4-BE49-F238E27FC236}">
                  <a16:creationId xmlns:a16="http://schemas.microsoft.com/office/drawing/2014/main" id="{30E81BE7-A10D-4781-830B-C84FB6846E3E}"/>
                </a:ext>
              </a:extLst>
            </p:cNvPr>
            <p:cNvSpPr/>
            <p:nvPr/>
          </p:nvSpPr>
          <p:spPr>
            <a:xfrm>
              <a:off x="2288081" y="5975302"/>
              <a:ext cx="1740816" cy="263304"/>
            </a:xfrm>
            <a:prstGeom prst="rect">
              <a:avLst/>
            </a:prstGeom>
            <a:noFill/>
            <a:ln w="9525" cap="rnd"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1000"/>
                </a:spcAft>
                <a:buClrTx/>
                <a:buSzTx/>
                <a:buFontTx/>
                <a:buNone/>
                <a:tabLst/>
                <a:defRPr/>
              </a:pPr>
              <a:r>
                <a:rPr kumimoji="0" lang="zh-CN" altLang="en-US" sz="1600" b="1" i="0" u="none" strike="noStrike" kern="0" cap="none" spc="0" normalizeH="0" baseline="0" noProof="0" dirty="0">
                  <a:ln>
                    <a:noFill/>
                  </a:ln>
                  <a:effectLst/>
                  <a:uLnTx/>
                  <a:uFillTx/>
                  <a:latin typeface="Arial" panose="020B0604020202020204" pitchFamily="34" charset="0"/>
                  <a:ea typeface="+mj-ea"/>
                  <a:cs typeface="+mn-ea"/>
                  <a:sym typeface="+mn-lt"/>
                </a:rPr>
                <a:t>全</a:t>
              </a:r>
              <a:r>
                <a:rPr kumimoji="0" lang="zh-CN" altLang="en-US" sz="1600" b="1" i="0" u="none" strike="noStrike" kern="0" cap="none" spc="0" normalizeH="0" baseline="0" noProof="0">
                  <a:ln>
                    <a:noFill/>
                  </a:ln>
                  <a:effectLst/>
                  <a:uLnTx/>
                  <a:uFillTx/>
                  <a:latin typeface="Arial" panose="020B0604020202020204" pitchFamily="34" charset="0"/>
                  <a:ea typeface="+mj-ea"/>
                  <a:cs typeface="+mn-ea"/>
                  <a:sym typeface="+mn-lt"/>
                </a:rPr>
                <a:t>同态计算专利</a:t>
              </a:r>
              <a:endParaRPr kumimoji="0" lang="zh-CN" altLang="en-US" sz="1600" b="1" i="0" u="none" strike="noStrike" kern="0" cap="none" spc="0" normalizeH="0" baseline="0" noProof="0" dirty="0">
                <a:ln>
                  <a:noFill/>
                </a:ln>
                <a:effectLst/>
                <a:uLnTx/>
                <a:uFillTx/>
                <a:latin typeface="Arial" panose="020B0604020202020204" pitchFamily="34" charset="0"/>
                <a:ea typeface="+mj-ea"/>
                <a:cs typeface="+mn-ea"/>
                <a:sym typeface="+mn-lt"/>
              </a:endParaRPr>
            </a:p>
          </p:txBody>
        </p:sp>
        <p:sp>
          <p:nvSpPr>
            <p:cNvPr id="394" name="bald-man-head-with-brain_32805">
              <a:extLst>
                <a:ext uri="{FF2B5EF4-FFF2-40B4-BE49-F238E27FC236}">
                  <a16:creationId xmlns:a16="http://schemas.microsoft.com/office/drawing/2014/main" id="{11B7C3F9-682D-42FC-A611-5671F85FE245}"/>
                </a:ext>
              </a:extLst>
            </p:cNvPr>
            <p:cNvSpPr>
              <a:spLocks noChangeAspect="1"/>
            </p:cNvSpPr>
            <p:nvPr/>
          </p:nvSpPr>
          <p:spPr bwMode="auto">
            <a:xfrm>
              <a:off x="2082839" y="5934717"/>
              <a:ext cx="280512" cy="342380"/>
            </a:xfrm>
            <a:custGeom>
              <a:avLst/>
              <a:gdLst>
                <a:gd name="T0" fmla="*/ 2066 w 2412"/>
                <a:gd name="T1" fmla="*/ 364 h 2969"/>
                <a:gd name="T2" fmla="*/ 1138 w 2412"/>
                <a:gd name="T3" fmla="*/ 2 h 2969"/>
                <a:gd name="T4" fmla="*/ 350 w 2412"/>
                <a:gd name="T5" fmla="*/ 317 h 2969"/>
                <a:gd name="T6" fmla="*/ 118 w 2412"/>
                <a:gd name="T7" fmla="*/ 1013 h 2969"/>
                <a:gd name="T8" fmla="*/ 155 w 2412"/>
                <a:gd name="T9" fmla="*/ 1308 h 2969"/>
                <a:gd name="T10" fmla="*/ 5 w 2412"/>
                <a:gd name="T11" fmla="*/ 1626 h 2969"/>
                <a:gd name="T12" fmla="*/ 131 w 2412"/>
                <a:gd name="T13" fmla="*/ 1712 h 2969"/>
                <a:gd name="T14" fmla="*/ 154 w 2412"/>
                <a:gd name="T15" fmla="*/ 1787 h 2969"/>
                <a:gd name="T16" fmla="*/ 153 w 2412"/>
                <a:gd name="T17" fmla="*/ 1891 h 2969"/>
                <a:gd name="T18" fmla="*/ 213 w 2412"/>
                <a:gd name="T19" fmla="*/ 1940 h 2969"/>
                <a:gd name="T20" fmla="*/ 208 w 2412"/>
                <a:gd name="T21" fmla="*/ 1971 h 2969"/>
                <a:gd name="T22" fmla="*/ 229 w 2412"/>
                <a:gd name="T23" fmla="*/ 2075 h 2969"/>
                <a:gd name="T24" fmla="*/ 260 w 2412"/>
                <a:gd name="T25" fmla="*/ 2201 h 2969"/>
                <a:gd name="T26" fmla="*/ 287 w 2412"/>
                <a:gd name="T27" fmla="*/ 2362 h 2969"/>
                <a:gd name="T28" fmla="*/ 577 w 2412"/>
                <a:gd name="T29" fmla="*/ 2402 h 2969"/>
                <a:gd name="T30" fmla="*/ 899 w 2412"/>
                <a:gd name="T31" fmla="*/ 2465 h 2969"/>
                <a:gd name="T32" fmla="*/ 1129 w 2412"/>
                <a:gd name="T33" fmla="*/ 2969 h 2969"/>
                <a:gd name="T34" fmla="*/ 1941 w 2412"/>
                <a:gd name="T35" fmla="*/ 2217 h 2969"/>
                <a:gd name="T36" fmla="*/ 2054 w 2412"/>
                <a:gd name="T37" fmla="*/ 1655 h 2969"/>
                <a:gd name="T38" fmla="*/ 2339 w 2412"/>
                <a:gd name="T39" fmla="*/ 1088 h 2969"/>
                <a:gd name="T40" fmla="*/ 2066 w 2412"/>
                <a:gd name="T41" fmla="*/ 364 h 2969"/>
                <a:gd name="T42" fmla="*/ 1503 w 2412"/>
                <a:gd name="T43" fmla="*/ 1216 h 2969"/>
                <a:gd name="T44" fmla="*/ 1027 w 2412"/>
                <a:gd name="T45" fmla="*/ 981 h 2969"/>
                <a:gd name="T46" fmla="*/ 474 w 2412"/>
                <a:gd name="T47" fmla="*/ 935 h 2969"/>
                <a:gd name="T48" fmla="*/ 682 w 2412"/>
                <a:gd name="T49" fmla="*/ 782 h 2969"/>
                <a:gd name="T50" fmla="*/ 930 w 2412"/>
                <a:gd name="T51" fmla="*/ 820 h 2969"/>
                <a:gd name="T52" fmla="*/ 985 w 2412"/>
                <a:gd name="T53" fmla="*/ 805 h 2969"/>
                <a:gd name="T54" fmla="*/ 970 w 2412"/>
                <a:gd name="T55" fmla="*/ 750 h 2969"/>
                <a:gd name="T56" fmla="*/ 658 w 2412"/>
                <a:gd name="T57" fmla="*/ 705 h 2969"/>
                <a:gd name="T58" fmla="*/ 419 w 2412"/>
                <a:gd name="T59" fmla="*/ 874 h 2969"/>
                <a:gd name="T60" fmla="*/ 411 w 2412"/>
                <a:gd name="T61" fmla="*/ 656 h 2969"/>
                <a:gd name="T62" fmla="*/ 1242 w 2412"/>
                <a:gd name="T63" fmla="*/ 240 h 2969"/>
                <a:gd name="T64" fmla="*/ 2004 w 2412"/>
                <a:gd name="T65" fmla="*/ 654 h 2969"/>
                <a:gd name="T66" fmla="*/ 1896 w 2412"/>
                <a:gd name="T67" fmla="*/ 632 h 2969"/>
                <a:gd name="T68" fmla="*/ 1650 w 2412"/>
                <a:gd name="T69" fmla="*/ 800 h 2969"/>
                <a:gd name="T70" fmla="*/ 1663 w 2412"/>
                <a:gd name="T71" fmla="*/ 855 h 2969"/>
                <a:gd name="T72" fmla="*/ 1718 w 2412"/>
                <a:gd name="T73" fmla="*/ 843 h 2969"/>
                <a:gd name="T74" fmla="*/ 1898 w 2412"/>
                <a:gd name="T75" fmla="*/ 712 h 2969"/>
                <a:gd name="T76" fmla="*/ 2063 w 2412"/>
                <a:gd name="T77" fmla="*/ 783 h 2969"/>
                <a:gd name="T78" fmla="*/ 2083 w 2412"/>
                <a:gd name="T79" fmla="*/ 874 h 2969"/>
                <a:gd name="T80" fmla="*/ 1503 w 2412"/>
                <a:gd name="T81" fmla="*/ 1216 h 2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412" h="2969">
                  <a:moveTo>
                    <a:pt x="2066" y="364"/>
                  </a:moveTo>
                  <a:cubicBezTo>
                    <a:pt x="1900" y="178"/>
                    <a:pt x="1681" y="6"/>
                    <a:pt x="1138" y="2"/>
                  </a:cubicBezTo>
                  <a:cubicBezTo>
                    <a:pt x="926" y="0"/>
                    <a:pt x="602" y="51"/>
                    <a:pt x="350" y="317"/>
                  </a:cubicBezTo>
                  <a:cubicBezTo>
                    <a:pt x="198" y="478"/>
                    <a:pt x="86" y="681"/>
                    <a:pt x="118" y="1013"/>
                  </a:cubicBezTo>
                  <a:cubicBezTo>
                    <a:pt x="125" y="1085"/>
                    <a:pt x="228" y="1169"/>
                    <a:pt x="155" y="1308"/>
                  </a:cubicBezTo>
                  <a:cubicBezTo>
                    <a:pt x="155" y="1308"/>
                    <a:pt x="0" y="1581"/>
                    <a:pt x="5" y="1626"/>
                  </a:cubicBezTo>
                  <a:cubicBezTo>
                    <a:pt x="5" y="1626"/>
                    <a:pt x="3" y="1710"/>
                    <a:pt x="131" y="1712"/>
                  </a:cubicBezTo>
                  <a:cubicBezTo>
                    <a:pt x="131" y="1712"/>
                    <a:pt x="163" y="1716"/>
                    <a:pt x="154" y="1787"/>
                  </a:cubicBezTo>
                  <a:lnTo>
                    <a:pt x="153" y="1891"/>
                  </a:lnTo>
                  <a:cubicBezTo>
                    <a:pt x="153" y="1891"/>
                    <a:pt x="157" y="1921"/>
                    <a:pt x="213" y="1940"/>
                  </a:cubicBezTo>
                  <a:cubicBezTo>
                    <a:pt x="213" y="1940"/>
                    <a:pt x="224" y="1951"/>
                    <a:pt x="208" y="1971"/>
                  </a:cubicBezTo>
                  <a:cubicBezTo>
                    <a:pt x="208" y="1971"/>
                    <a:pt x="178" y="2004"/>
                    <a:pt x="229" y="2075"/>
                  </a:cubicBezTo>
                  <a:cubicBezTo>
                    <a:pt x="248" y="2101"/>
                    <a:pt x="278" y="2134"/>
                    <a:pt x="260" y="2201"/>
                  </a:cubicBezTo>
                  <a:cubicBezTo>
                    <a:pt x="260" y="2201"/>
                    <a:pt x="236" y="2331"/>
                    <a:pt x="287" y="2362"/>
                  </a:cubicBezTo>
                  <a:cubicBezTo>
                    <a:pt x="287" y="2362"/>
                    <a:pt x="344" y="2431"/>
                    <a:pt x="577" y="2402"/>
                  </a:cubicBezTo>
                  <a:cubicBezTo>
                    <a:pt x="659" y="2392"/>
                    <a:pt x="809" y="2353"/>
                    <a:pt x="899" y="2465"/>
                  </a:cubicBezTo>
                  <a:cubicBezTo>
                    <a:pt x="899" y="2465"/>
                    <a:pt x="1113" y="2872"/>
                    <a:pt x="1129" y="2969"/>
                  </a:cubicBezTo>
                  <a:cubicBezTo>
                    <a:pt x="1129" y="2969"/>
                    <a:pt x="1495" y="2318"/>
                    <a:pt x="1941" y="2217"/>
                  </a:cubicBezTo>
                  <a:cubicBezTo>
                    <a:pt x="1941" y="2217"/>
                    <a:pt x="1832" y="1972"/>
                    <a:pt x="2054" y="1655"/>
                  </a:cubicBezTo>
                  <a:cubicBezTo>
                    <a:pt x="2054" y="1655"/>
                    <a:pt x="2331" y="1289"/>
                    <a:pt x="2339" y="1088"/>
                  </a:cubicBezTo>
                  <a:cubicBezTo>
                    <a:pt x="2339" y="1088"/>
                    <a:pt x="2412" y="749"/>
                    <a:pt x="2066" y="364"/>
                  </a:cubicBezTo>
                  <a:close/>
                  <a:moveTo>
                    <a:pt x="1503" y="1216"/>
                  </a:moveTo>
                  <a:cubicBezTo>
                    <a:pt x="1336" y="1144"/>
                    <a:pt x="1290" y="954"/>
                    <a:pt x="1027" y="981"/>
                  </a:cubicBezTo>
                  <a:cubicBezTo>
                    <a:pt x="717" y="1013"/>
                    <a:pt x="555" y="991"/>
                    <a:pt x="474" y="935"/>
                  </a:cubicBezTo>
                  <a:cubicBezTo>
                    <a:pt x="522" y="876"/>
                    <a:pt x="593" y="808"/>
                    <a:pt x="682" y="782"/>
                  </a:cubicBezTo>
                  <a:cubicBezTo>
                    <a:pt x="761" y="758"/>
                    <a:pt x="845" y="771"/>
                    <a:pt x="930" y="820"/>
                  </a:cubicBezTo>
                  <a:cubicBezTo>
                    <a:pt x="949" y="831"/>
                    <a:pt x="974" y="824"/>
                    <a:pt x="985" y="805"/>
                  </a:cubicBezTo>
                  <a:cubicBezTo>
                    <a:pt x="996" y="786"/>
                    <a:pt x="989" y="761"/>
                    <a:pt x="970" y="750"/>
                  </a:cubicBezTo>
                  <a:cubicBezTo>
                    <a:pt x="865" y="689"/>
                    <a:pt x="760" y="674"/>
                    <a:pt x="658" y="705"/>
                  </a:cubicBezTo>
                  <a:cubicBezTo>
                    <a:pt x="555" y="736"/>
                    <a:pt x="475" y="808"/>
                    <a:pt x="419" y="874"/>
                  </a:cubicBezTo>
                  <a:cubicBezTo>
                    <a:pt x="391" y="815"/>
                    <a:pt x="398" y="740"/>
                    <a:pt x="411" y="656"/>
                  </a:cubicBezTo>
                  <a:cubicBezTo>
                    <a:pt x="453" y="388"/>
                    <a:pt x="809" y="208"/>
                    <a:pt x="1242" y="240"/>
                  </a:cubicBezTo>
                  <a:cubicBezTo>
                    <a:pt x="1575" y="263"/>
                    <a:pt x="1868" y="428"/>
                    <a:pt x="2004" y="654"/>
                  </a:cubicBezTo>
                  <a:cubicBezTo>
                    <a:pt x="1971" y="640"/>
                    <a:pt x="1934" y="631"/>
                    <a:pt x="1896" y="632"/>
                  </a:cubicBezTo>
                  <a:cubicBezTo>
                    <a:pt x="1803" y="634"/>
                    <a:pt x="1720" y="691"/>
                    <a:pt x="1650" y="800"/>
                  </a:cubicBezTo>
                  <a:cubicBezTo>
                    <a:pt x="1639" y="819"/>
                    <a:pt x="1644" y="843"/>
                    <a:pt x="1663" y="855"/>
                  </a:cubicBezTo>
                  <a:cubicBezTo>
                    <a:pt x="1681" y="867"/>
                    <a:pt x="1706" y="862"/>
                    <a:pt x="1718" y="843"/>
                  </a:cubicBezTo>
                  <a:cubicBezTo>
                    <a:pt x="1773" y="758"/>
                    <a:pt x="1833" y="714"/>
                    <a:pt x="1898" y="712"/>
                  </a:cubicBezTo>
                  <a:cubicBezTo>
                    <a:pt x="1960" y="711"/>
                    <a:pt x="2019" y="747"/>
                    <a:pt x="2063" y="783"/>
                  </a:cubicBezTo>
                  <a:cubicBezTo>
                    <a:pt x="2072" y="813"/>
                    <a:pt x="2079" y="843"/>
                    <a:pt x="2083" y="874"/>
                  </a:cubicBezTo>
                  <a:cubicBezTo>
                    <a:pt x="2133" y="1298"/>
                    <a:pt x="1767" y="1330"/>
                    <a:pt x="1503" y="1216"/>
                  </a:cubicBezTo>
                  <a:close/>
                </a:path>
              </a:pathLst>
            </a:custGeom>
            <a:gradFill>
              <a:gsLst>
                <a:gs pos="0">
                  <a:srgbClr val="FE8637">
                    <a:lumMod val="67000"/>
                  </a:srgbClr>
                </a:gs>
                <a:gs pos="100000">
                  <a:srgbClr val="FE8637">
                    <a:lumMod val="97000"/>
                    <a:lumOff val="3000"/>
                  </a:srgbClr>
                </a:gs>
              </a:gsLst>
              <a:lin ang="16200000" scaled="1"/>
            </a:gra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effectLst/>
                <a:uLnTx/>
                <a:uFillTx/>
                <a:latin typeface="Arial" panose="020B0604020202020204" pitchFamily="34" charset="0"/>
                <a:ea typeface="+mj-ea"/>
                <a:cs typeface="+mn-ea"/>
                <a:sym typeface="+mn-lt"/>
              </a:endParaRPr>
            </a:p>
          </p:txBody>
        </p:sp>
      </p:grpSp>
      <p:grpSp>
        <p:nvGrpSpPr>
          <p:cNvPr id="395" name="组合 394">
            <a:extLst>
              <a:ext uri="{FF2B5EF4-FFF2-40B4-BE49-F238E27FC236}">
                <a16:creationId xmlns:a16="http://schemas.microsoft.com/office/drawing/2014/main" id="{2EB878F9-4003-4A99-8AC6-15EA25C400CA}"/>
              </a:ext>
            </a:extLst>
          </p:cNvPr>
          <p:cNvGrpSpPr/>
          <p:nvPr/>
        </p:nvGrpSpPr>
        <p:grpSpPr>
          <a:xfrm>
            <a:off x="5437535" y="5812112"/>
            <a:ext cx="1429459" cy="280395"/>
            <a:chOff x="8096066" y="5962099"/>
            <a:chExt cx="1429459" cy="280395"/>
          </a:xfrm>
        </p:grpSpPr>
        <p:sp>
          <p:nvSpPr>
            <p:cNvPr id="396" name="矩形 395">
              <a:extLst>
                <a:ext uri="{FF2B5EF4-FFF2-40B4-BE49-F238E27FC236}">
                  <a16:creationId xmlns:a16="http://schemas.microsoft.com/office/drawing/2014/main" id="{665E5093-A86A-4ED5-A6B9-17B60713B342}"/>
                </a:ext>
              </a:extLst>
            </p:cNvPr>
            <p:cNvSpPr/>
            <p:nvPr/>
          </p:nvSpPr>
          <p:spPr>
            <a:xfrm>
              <a:off x="8417876" y="5962099"/>
              <a:ext cx="1107649" cy="272440"/>
            </a:xfrm>
            <a:prstGeom prst="rect">
              <a:avLst/>
            </a:prstGeom>
            <a:noFill/>
            <a:ln w="9525" cap="rnd"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1000"/>
                </a:spcAft>
                <a:buClrTx/>
                <a:buSzTx/>
                <a:buFontTx/>
                <a:buNone/>
                <a:tabLst/>
                <a:defRPr/>
              </a:pPr>
              <a:r>
                <a:rPr kumimoji="0" lang="en-US" altLang="zh-CN" sz="1600" b="1" i="0" u="none" strike="noStrike" kern="0" cap="none" spc="0" normalizeH="0" baseline="0" noProof="0" dirty="0">
                  <a:ln>
                    <a:noFill/>
                  </a:ln>
                  <a:effectLst/>
                  <a:uLnTx/>
                  <a:uFillTx/>
                  <a:latin typeface="Arial" panose="020B0604020202020204" pitchFamily="34" charset="0"/>
                  <a:ea typeface="+mj-ea"/>
                  <a:cs typeface="+mn-ea"/>
                  <a:sym typeface="+mn-lt"/>
                </a:rPr>
                <a:t>CA</a:t>
              </a:r>
              <a:r>
                <a:rPr kumimoji="0" lang="zh-CN" altLang="en-US" sz="1600" b="1" i="0" u="none" strike="noStrike" kern="0" cap="none" spc="0" normalizeH="0" baseline="0" noProof="0" dirty="0">
                  <a:ln>
                    <a:noFill/>
                  </a:ln>
                  <a:effectLst/>
                  <a:uLnTx/>
                  <a:uFillTx/>
                  <a:latin typeface="Arial" panose="020B0604020202020204" pitchFamily="34" charset="0"/>
                  <a:ea typeface="+mj-ea"/>
                  <a:cs typeface="+mn-ea"/>
                  <a:sym typeface="+mn-lt"/>
                </a:rPr>
                <a:t>资质</a:t>
              </a:r>
            </a:p>
          </p:txBody>
        </p:sp>
        <p:grpSp>
          <p:nvGrpSpPr>
            <p:cNvPr id="397" name="组合 396">
              <a:extLst>
                <a:ext uri="{FF2B5EF4-FFF2-40B4-BE49-F238E27FC236}">
                  <a16:creationId xmlns:a16="http://schemas.microsoft.com/office/drawing/2014/main" id="{833B5C8B-1CF0-4ABB-B915-E8729040F55B}"/>
                </a:ext>
              </a:extLst>
            </p:cNvPr>
            <p:cNvGrpSpPr/>
            <p:nvPr/>
          </p:nvGrpSpPr>
          <p:grpSpPr>
            <a:xfrm>
              <a:off x="8096066" y="5986096"/>
              <a:ext cx="297212" cy="256398"/>
              <a:chOff x="5730875" y="3073401"/>
              <a:chExt cx="733425" cy="719138"/>
            </a:xfrm>
            <a:solidFill>
              <a:srgbClr val="575F6D"/>
            </a:solidFill>
          </p:grpSpPr>
          <p:sp>
            <p:nvSpPr>
              <p:cNvPr id="398" name="Freeform 337">
                <a:extLst>
                  <a:ext uri="{FF2B5EF4-FFF2-40B4-BE49-F238E27FC236}">
                    <a16:creationId xmlns:a16="http://schemas.microsoft.com/office/drawing/2014/main" id="{51BD3902-6D7C-4792-911D-51B697540A6E}"/>
                  </a:ext>
                </a:extLst>
              </p:cNvPr>
              <p:cNvSpPr>
                <a:spLocks/>
              </p:cNvSpPr>
              <p:nvPr/>
            </p:nvSpPr>
            <p:spPr bwMode="auto">
              <a:xfrm>
                <a:off x="5730875" y="3073401"/>
                <a:ext cx="733425" cy="471488"/>
              </a:xfrm>
              <a:custGeom>
                <a:avLst/>
                <a:gdLst>
                  <a:gd name="T0" fmla="*/ 193 w 193"/>
                  <a:gd name="T1" fmla="*/ 84 h 124"/>
                  <a:gd name="T2" fmla="*/ 153 w 193"/>
                  <a:gd name="T3" fmla="*/ 44 h 124"/>
                  <a:gd name="T4" fmla="*/ 141 w 193"/>
                  <a:gd name="T5" fmla="*/ 46 h 124"/>
                  <a:gd name="T6" fmla="*/ 91 w 193"/>
                  <a:gd name="T7" fmla="*/ 0 h 124"/>
                  <a:gd name="T8" fmla="*/ 40 w 193"/>
                  <a:gd name="T9" fmla="*/ 51 h 124"/>
                  <a:gd name="T10" fmla="*/ 41 w 193"/>
                  <a:gd name="T11" fmla="*/ 61 h 124"/>
                  <a:gd name="T12" fmla="*/ 31 w 193"/>
                  <a:gd name="T13" fmla="*/ 61 h 124"/>
                  <a:gd name="T14" fmla="*/ 0 w 193"/>
                  <a:gd name="T15" fmla="*/ 92 h 124"/>
                  <a:gd name="T16" fmla="*/ 31 w 193"/>
                  <a:gd name="T17" fmla="*/ 124 h 124"/>
                  <a:gd name="T18" fmla="*/ 157 w 193"/>
                  <a:gd name="T19" fmla="*/ 124 h 124"/>
                  <a:gd name="T20" fmla="*/ 180 w 193"/>
                  <a:gd name="T21" fmla="*/ 113 h 124"/>
                  <a:gd name="T22" fmla="*/ 193 w 193"/>
                  <a:gd name="T23" fmla="*/ 8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124">
                    <a:moveTo>
                      <a:pt x="193" y="84"/>
                    </a:moveTo>
                    <a:cubicBezTo>
                      <a:pt x="193" y="62"/>
                      <a:pt x="176" y="44"/>
                      <a:pt x="153" y="44"/>
                    </a:cubicBezTo>
                    <a:cubicBezTo>
                      <a:pt x="149" y="44"/>
                      <a:pt x="145" y="44"/>
                      <a:pt x="141" y="46"/>
                    </a:cubicBezTo>
                    <a:cubicBezTo>
                      <a:pt x="139" y="20"/>
                      <a:pt x="117" y="0"/>
                      <a:pt x="91" y="0"/>
                    </a:cubicBezTo>
                    <a:cubicBezTo>
                      <a:pt x="62" y="0"/>
                      <a:pt x="40" y="23"/>
                      <a:pt x="40" y="51"/>
                    </a:cubicBezTo>
                    <a:cubicBezTo>
                      <a:pt x="40" y="54"/>
                      <a:pt x="40" y="57"/>
                      <a:pt x="41" y="61"/>
                    </a:cubicBezTo>
                    <a:cubicBezTo>
                      <a:pt x="31" y="61"/>
                      <a:pt x="31" y="61"/>
                      <a:pt x="31" y="61"/>
                    </a:cubicBezTo>
                    <a:cubicBezTo>
                      <a:pt x="14" y="61"/>
                      <a:pt x="0" y="75"/>
                      <a:pt x="0" y="92"/>
                    </a:cubicBezTo>
                    <a:cubicBezTo>
                      <a:pt x="0" y="109"/>
                      <a:pt x="14" y="124"/>
                      <a:pt x="31" y="124"/>
                    </a:cubicBezTo>
                    <a:cubicBezTo>
                      <a:pt x="157" y="124"/>
                      <a:pt x="157" y="124"/>
                      <a:pt x="157" y="124"/>
                    </a:cubicBezTo>
                    <a:cubicBezTo>
                      <a:pt x="166" y="124"/>
                      <a:pt x="175" y="120"/>
                      <a:pt x="180" y="113"/>
                    </a:cubicBezTo>
                    <a:cubicBezTo>
                      <a:pt x="188" y="106"/>
                      <a:pt x="193" y="95"/>
                      <a:pt x="193" y="84"/>
                    </a:cubicBezTo>
                    <a:close/>
                  </a:path>
                </a:pathLst>
              </a:custGeom>
              <a:gradFill>
                <a:gsLst>
                  <a:gs pos="0">
                    <a:srgbClr val="FE8637">
                      <a:lumMod val="67000"/>
                    </a:srgbClr>
                  </a:gs>
                  <a:gs pos="100000">
                    <a:srgbClr val="FE8637">
                      <a:lumMod val="97000"/>
                      <a:lumOff val="3000"/>
                    </a:srgbClr>
                  </a:gs>
                </a:gsLst>
                <a:lin ang="16200000" scaled="1"/>
              </a:gra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effectLst/>
                  <a:uLnTx/>
                  <a:uFillTx/>
                  <a:latin typeface="Arial" panose="020B0604020202020204" pitchFamily="34" charset="0"/>
                  <a:ea typeface="+mj-ea"/>
                  <a:cs typeface="+mn-ea"/>
                  <a:sym typeface="+mn-lt"/>
                </a:endParaRPr>
              </a:p>
            </p:txBody>
          </p:sp>
          <p:sp>
            <p:nvSpPr>
              <p:cNvPr id="399" name="Freeform 338">
                <a:extLst>
                  <a:ext uri="{FF2B5EF4-FFF2-40B4-BE49-F238E27FC236}">
                    <a16:creationId xmlns:a16="http://schemas.microsoft.com/office/drawing/2014/main" id="{CEEB7F07-7BB3-4C50-B5E0-427657FD92FB}"/>
                  </a:ext>
                </a:extLst>
              </p:cNvPr>
              <p:cNvSpPr>
                <a:spLocks/>
              </p:cNvSpPr>
              <p:nvPr/>
            </p:nvSpPr>
            <p:spPr bwMode="auto">
              <a:xfrm>
                <a:off x="5924550" y="3683001"/>
                <a:ext cx="346075" cy="109538"/>
              </a:xfrm>
              <a:custGeom>
                <a:avLst/>
                <a:gdLst>
                  <a:gd name="T0" fmla="*/ 46 w 91"/>
                  <a:gd name="T1" fmla="*/ 29 h 29"/>
                  <a:gd name="T2" fmla="*/ 0 w 91"/>
                  <a:gd name="T3" fmla="*/ 10 h 29"/>
                  <a:gd name="T4" fmla="*/ 11 w 91"/>
                  <a:gd name="T5" fmla="*/ 0 h 29"/>
                  <a:gd name="T6" fmla="*/ 80 w 91"/>
                  <a:gd name="T7" fmla="*/ 0 h 29"/>
                  <a:gd name="T8" fmla="*/ 91 w 91"/>
                  <a:gd name="T9" fmla="*/ 10 h 29"/>
                  <a:gd name="T10" fmla="*/ 46 w 91"/>
                  <a:gd name="T11" fmla="*/ 29 h 29"/>
                </a:gdLst>
                <a:ahLst/>
                <a:cxnLst>
                  <a:cxn ang="0">
                    <a:pos x="T0" y="T1"/>
                  </a:cxn>
                  <a:cxn ang="0">
                    <a:pos x="T2" y="T3"/>
                  </a:cxn>
                  <a:cxn ang="0">
                    <a:pos x="T4" y="T5"/>
                  </a:cxn>
                  <a:cxn ang="0">
                    <a:pos x="T6" y="T7"/>
                  </a:cxn>
                  <a:cxn ang="0">
                    <a:pos x="T8" y="T9"/>
                  </a:cxn>
                  <a:cxn ang="0">
                    <a:pos x="T10" y="T11"/>
                  </a:cxn>
                </a:cxnLst>
                <a:rect l="0" t="0" r="r" b="b"/>
                <a:pathLst>
                  <a:path w="91" h="29">
                    <a:moveTo>
                      <a:pt x="46" y="29"/>
                    </a:moveTo>
                    <a:cubicBezTo>
                      <a:pt x="29" y="29"/>
                      <a:pt x="13" y="23"/>
                      <a:pt x="0" y="10"/>
                    </a:cubicBezTo>
                    <a:cubicBezTo>
                      <a:pt x="11" y="0"/>
                      <a:pt x="11" y="0"/>
                      <a:pt x="11" y="0"/>
                    </a:cubicBezTo>
                    <a:cubicBezTo>
                      <a:pt x="30" y="19"/>
                      <a:pt x="61" y="19"/>
                      <a:pt x="80" y="0"/>
                    </a:cubicBezTo>
                    <a:cubicBezTo>
                      <a:pt x="91" y="10"/>
                      <a:pt x="91" y="10"/>
                      <a:pt x="91" y="10"/>
                    </a:cubicBezTo>
                    <a:cubicBezTo>
                      <a:pt x="78" y="23"/>
                      <a:pt x="62" y="29"/>
                      <a:pt x="46" y="29"/>
                    </a:cubicBezTo>
                    <a:close/>
                  </a:path>
                </a:pathLst>
              </a:custGeom>
              <a:gradFill>
                <a:gsLst>
                  <a:gs pos="0">
                    <a:srgbClr val="FE8637">
                      <a:lumMod val="67000"/>
                    </a:srgbClr>
                  </a:gs>
                  <a:gs pos="100000">
                    <a:srgbClr val="FE8637">
                      <a:lumMod val="97000"/>
                      <a:lumOff val="3000"/>
                    </a:srgbClr>
                  </a:gs>
                </a:gsLst>
                <a:lin ang="16200000" scaled="1"/>
              </a:gra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effectLst/>
                  <a:uLnTx/>
                  <a:uFillTx/>
                  <a:latin typeface="Arial" panose="020B0604020202020204" pitchFamily="34" charset="0"/>
                  <a:ea typeface="+mj-ea"/>
                  <a:cs typeface="+mn-ea"/>
                  <a:sym typeface="+mn-lt"/>
                </a:endParaRPr>
              </a:p>
            </p:txBody>
          </p:sp>
          <p:sp>
            <p:nvSpPr>
              <p:cNvPr id="400" name="Freeform 339">
                <a:extLst>
                  <a:ext uri="{FF2B5EF4-FFF2-40B4-BE49-F238E27FC236}">
                    <a16:creationId xmlns:a16="http://schemas.microsoft.com/office/drawing/2014/main" id="{1D7A3D0E-3D65-477E-9C93-2944EF5E2C1F}"/>
                  </a:ext>
                </a:extLst>
              </p:cNvPr>
              <p:cNvSpPr>
                <a:spLocks/>
              </p:cNvSpPr>
              <p:nvPr/>
            </p:nvSpPr>
            <p:spPr bwMode="auto">
              <a:xfrm>
                <a:off x="6003925" y="3602038"/>
                <a:ext cx="187325" cy="80963"/>
              </a:xfrm>
              <a:custGeom>
                <a:avLst/>
                <a:gdLst>
                  <a:gd name="T0" fmla="*/ 25 w 49"/>
                  <a:gd name="T1" fmla="*/ 21 h 21"/>
                  <a:gd name="T2" fmla="*/ 0 w 49"/>
                  <a:gd name="T3" fmla="*/ 11 h 21"/>
                  <a:gd name="T4" fmla="*/ 10 w 49"/>
                  <a:gd name="T5" fmla="*/ 0 h 21"/>
                  <a:gd name="T6" fmla="*/ 39 w 49"/>
                  <a:gd name="T7" fmla="*/ 0 h 21"/>
                  <a:gd name="T8" fmla="*/ 49 w 49"/>
                  <a:gd name="T9" fmla="*/ 11 h 21"/>
                  <a:gd name="T10" fmla="*/ 25 w 49"/>
                  <a:gd name="T11" fmla="*/ 21 h 21"/>
                </a:gdLst>
                <a:ahLst/>
                <a:cxnLst>
                  <a:cxn ang="0">
                    <a:pos x="T0" y="T1"/>
                  </a:cxn>
                  <a:cxn ang="0">
                    <a:pos x="T2" y="T3"/>
                  </a:cxn>
                  <a:cxn ang="0">
                    <a:pos x="T4" y="T5"/>
                  </a:cxn>
                  <a:cxn ang="0">
                    <a:pos x="T6" y="T7"/>
                  </a:cxn>
                  <a:cxn ang="0">
                    <a:pos x="T8" y="T9"/>
                  </a:cxn>
                  <a:cxn ang="0">
                    <a:pos x="T10" y="T11"/>
                  </a:cxn>
                </a:cxnLst>
                <a:rect l="0" t="0" r="r" b="b"/>
                <a:pathLst>
                  <a:path w="49" h="21">
                    <a:moveTo>
                      <a:pt x="25" y="21"/>
                    </a:moveTo>
                    <a:cubicBezTo>
                      <a:pt x="16" y="21"/>
                      <a:pt x="7" y="17"/>
                      <a:pt x="0" y="11"/>
                    </a:cubicBezTo>
                    <a:cubicBezTo>
                      <a:pt x="10" y="0"/>
                      <a:pt x="10" y="0"/>
                      <a:pt x="10" y="0"/>
                    </a:cubicBezTo>
                    <a:cubicBezTo>
                      <a:pt x="18" y="8"/>
                      <a:pt x="31" y="8"/>
                      <a:pt x="39" y="0"/>
                    </a:cubicBezTo>
                    <a:cubicBezTo>
                      <a:pt x="49" y="11"/>
                      <a:pt x="49" y="11"/>
                      <a:pt x="49" y="11"/>
                    </a:cubicBezTo>
                    <a:cubicBezTo>
                      <a:pt x="42" y="17"/>
                      <a:pt x="34" y="21"/>
                      <a:pt x="25" y="21"/>
                    </a:cubicBezTo>
                    <a:close/>
                  </a:path>
                </a:pathLst>
              </a:custGeom>
              <a:gradFill>
                <a:gsLst>
                  <a:gs pos="0">
                    <a:srgbClr val="FE8637">
                      <a:lumMod val="67000"/>
                    </a:srgbClr>
                  </a:gs>
                  <a:gs pos="100000">
                    <a:srgbClr val="FE8637">
                      <a:lumMod val="97000"/>
                      <a:lumOff val="3000"/>
                    </a:srgbClr>
                  </a:gs>
                </a:gsLst>
                <a:lin ang="16200000" scaled="1"/>
              </a:gra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effectLst/>
                  <a:uLnTx/>
                  <a:uFillTx/>
                  <a:latin typeface="Arial" panose="020B0604020202020204" pitchFamily="34" charset="0"/>
                  <a:ea typeface="+mj-ea"/>
                  <a:cs typeface="+mn-ea"/>
                  <a:sym typeface="+mn-lt"/>
                </a:endParaRPr>
              </a:p>
            </p:txBody>
          </p:sp>
        </p:grpSp>
      </p:grpSp>
      <p:sp>
        <p:nvSpPr>
          <p:cNvPr id="401" name="矩形 400">
            <a:extLst>
              <a:ext uri="{FF2B5EF4-FFF2-40B4-BE49-F238E27FC236}">
                <a16:creationId xmlns:a16="http://schemas.microsoft.com/office/drawing/2014/main" id="{107EC59F-E889-4B50-AFD0-29F8C635690F}"/>
              </a:ext>
            </a:extLst>
          </p:cNvPr>
          <p:cNvSpPr/>
          <p:nvPr/>
        </p:nvSpPr>
        <p:spPr>
          <a:xfrm>
            <a:off x="1176829" y="2807368"/>
            <a:ext cx="5650053" cy="2774269"/>
          </a:xfrm>
          <a:prstGeom prst="rect">
            <a:avLst/>
          </a:prstGeom>
          <a:solidFill>
            <a:srgbClr val="FBE5D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a:ln>
                <a:noFill/>
              </a:ln>
              <a:solidFill>
                <a:prstClr val="white"/>
              </a:solidFill>
              <a:effectLst/>
              <a:uLnTx/>
              <a:uFillTx/>
              <a:latin typeface="Arial" panose="020B0604020202020204" pitchFamily="34" charset="0"/>
              <a:ea typeface="+mj-ea"/>
              <a:cs typeface="+mn-cs"/>
            </a:endParaRPr>
          </a:p>
        </p:txBody>
      </p:sp>
      <p:sp>
        <p:nvSpPr>
          <p:cNvPr id="402" name="圆角矩形 16">
            <a:extLst>
              <a:ext uri="{FF2B5EF4-FFF2-40B4-BE49-F238E27FC236}">
                <a16:creationId xmlns:a16="http://schemas.microsoft.com/office/drawing/2014/main" id="{A4BC5CE0-E2CB-4B68-A585-5C6EB3621971}"/>
              </a:ext>
            </a:extLst>
          </p:cNvPr>
          <p:cNvSpPr/>
          <p:nvPr/>
        </p:nvSpPr>
        <p:spPr>
          <a:xfrm>
            <a:off x="1162929" y="2691190"/>
            <a:ext cx="942492" cy="283851"/>
          </a:xfrm>
          <a:prstGeom prst="roundRect">
            <a:avLst>
              <a:gd name="adj" fmla="val 50000"/>
            </a:avLst>
          </a:prstGeom>
          <a:solidFill>
            <a:srgbClr val="FE8637"/>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a:ln>
                  <a:noFill/>
                </a:ln>
                <a:solidFill>
                  <a:prstClr val="white"/>
                </a:solidFill>
                <a:effectLst/>
                <a:uLnTx/>
                <a:uFillTx/>
                <a:latin typeface="Arial" panose="020B0604020202020204" pitchFamily="34" charset="0"/>
                <a:ea typeface="+mj-ea"/>
                <a:cs typeface="+mn-cs"/>
              </a:rPr>
              <a:t>数据</a:t>
            </a:r>
            <a:r>
              <a:rPr lang="zh-CN" altLang="en-US" sz="1200" b="1" kern="0">
                <a:solidFill>
                  <a:prstClr val="white"/>
                </a:solidFill>
                <a:latin typeface="Arial" panose="020B0604020202020204" pitchFamily="34" charset="0"/>
                <a:ea typeface="+mj-ea"/>
              </a:rPr>
              <a:t>输入</a:t>
            </a:r>
            <a:endParaRPr kumimoji="0" lang="zh-CN" altLang="en-US" sz="1200" b="1" i="0" u="none" strike="noStrike" kern="0" cap="none" spc="0" normalizeH="0" baseline="0" noProof="0">
              <a:ln>
                <a:noFill/>
              </a:ln>
              <a:solidFill>
                <a:prstClr val="white"/>
              </a:solidFill>
              <a:effectLst/>
              <a:uLnTx/>
              <a:uFillTx/>
              <a:latin typeface="Arial" panose="020B0604020202020204" pitchFamily="34" charset="0"/>
              <a:ea typeface="+mj-ea"/>
              <a:cs typeface="+mn-cs"/>
            </a:endParaRPr>
          </a:p>
        </p:txBody>
      </p:sp>
      <p:sp>
        <p:nvSpPr>
          <p:cNvPr id="405" name="圆角矩形 16">
            <a:extLst>
              <a:ext uri="{FF2B5EF4-FFF2-40B4-BE49-F238E27FC236}">
                <a16:creationId xmlns:a16="http://schemas.microsoft.com/office/drawing/2014/main" id="{986CFE73-427B-40A2-9E61-C9C003EEC318}"/>
              </a:ext>
            </a:extLst>
          </p:cNvPr>
          <p:cNvSpPr/>
          <p:nvPr/>
        </p:nvSpPr>
        <p:spPr>
          <a:xfrm>
            <a:off x="3071307" y="2691190"/>
            <a:ext cx="942492" cy="283851"/>
          </a:xfrm>
          <a:prstGeom prst="roundRect">
            <a:avLst>
              <a:gd name="adj" fmla="val 50000"/>
            </a:avLst>
          </a:prstGeom>
          <a:solidFill>
            <a:srgbClr val="FE8637"/>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a:ln>
                  <a:noFill/>
                </a:ln>
                <a:solidFill>
                  <a:prstClr val="white"/>
                </a:solidFill>
                <a:effectLst/>
                <a:uLnTx/>
                <a:uFillTx/>
                <a:latin typeface="Arial" panose="020B0604020202020204" pitchFamily="34" charset="0"/>
                <a:ea typeface="+mj-ea"/>
                <a:cs typeface="+mn-cs"/>
              </a:rPr>
              <a:t>数据存储</a:t>
            </a:r>
          </a:p>
        </p:txBody>
      </p:sp>
      <p:sp>
        <p:nvSpPr>
          <p:cNvPr id="406" name="圆角矩形 16">
            <a:extLst>
              <a:ext uri="{FF2B5EF4-FFF2-40B4-BE49-F238E27FC236}">
                <a16:creationId xmlns:a16="http://schemas.microsoft.com/office/drawing/2014/main" id="{86C551E7-CBDD-4DDD-941D-DD33E351B924}"/>
              </a:ext>
            </a:extLst>
          </p:cNvPr>
          <p:cNvSpPr/>
          <p:nvPr/>
        </p:nvSpPr>
        <p:spPr>
          <a:xfrm>
            <a:off x="4025496" y="2691190"/>
            <a:ext cx="942492" cy="283851"/>
          </a:xfrm>
          <a:prstGeom prst="roundRect">
            <a:avLst>
              <a:gd name="adj" fmla="val 50000"/>
            </a:avLst>
          </a:prstGeom>
          <a:solidFill>
            <a:srgbClr val="FE8637"/>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a:ln>
                  <a:noFill/>
                </a:ln>
                <a:solidFill>
                  <a:prstClr val="white"/>
                </a:solidFill>
                <a:effectLst/>
                <a:uLnTx/>
                <a:uFillTx/>
                <a:latin typeface="Arial" panose="020B0604020202020204" pitchFamily="34" charset="0"/>
                <a:ea typeface="+mj-ea"/>
                <a:cs typeface="+mn-cs"/>
              </a:rPr>
              <a:t>数据</a:t>
            </a:r>
            <a:r>
              <a:rPr lang="zh-CN" altLang="en-US" sz="1200" b="1" kern="0" noProof="0">
                <a:solidFill>
                  <a:prstClr val="white"/>
                </a:solidFill>
                <a:latin typeface="Arial" panose="020B0604020202020204" pitchFamily="34" charset="0"/>
                <a:ea typeface="+mj-ea"/>
              </a:rPr>
              <a:t>使用</a:t>
            </a:r>
            <a:endParaRPr kumimoji="0" lang="zh-CN" altLang="en-US" sz="1200" b="1" i="0" u="none" strike="noStrike" kern="0" cap="none" spc="0" normalizeH="0" baseline="0" noProof="0">
              <a:ln>
                <a:noFill/>
              </a:ln>
              <a:solidFill>
                <a:prstClr val="white"/>
              </a:solidFill>
              <a:effectLst/>
              <a:uLnTx/>
              <a:uFillTx/>
              <a:latin typeface="Arial" panose="020B0604020202020204" pitchFamily="34" charset="0"/>
              <a:ea typeface="+mj-ea"/>
              <a:cs typeface="+mn-cs"/>
            </a:endParaRPr>
          </a:p>
        </p:txBody>
      </p:sp>
      <p:sp>
        <p:nvSpPr>
          <p:cNvPr id="407" name="圆角矩形 16">
            <a:extLst>
              <a:ext uri="{FF2B5EF4-FFF2-40B4-BE49-F238E27FC236}">
                <a16:creationId xmlns:a16="http://schemas.microsoft.com/office/drawing/2014/main" id="{03C8C1BD-17EC-4BA7-90EA-805D56522768}"/>
              </a:ext>
            </a:extLst>
          </p:cNvPr>
          <p:cNvSpPr/>
          <p:nvPr/>
        </p:nvSpPr>
        <p:spPr>
          <a:xfrm>
            <a:off x="2117118" y="2691190"/>
            <a:ext cx="942492" cy="283851"/>
          </a:xfrm>
          <a:prstGeom prst="roundRect">
            <a:avLst>
              <a:gd name="adj" fmla="val 50000"/>
            </a:avLst>
          </a:prstGeom>
          <a:solidFill>
            <a:srgbClr val="FE8637"/>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a:ln>
                  <a:noFill/>
                </a:ln>
                <a:solidFill>
                  <a:prstClr val="white"/>
                </a:solidFill>
                <a:effectLst/>
                <a:uLnTx/>
                <a:uFillTx/>
                <a:latin typeface="Arial" panose="020B0604020202020204" pitchFamily="34" charset="0"/>
                <a:ea typeface="+mj-ea"/>
                <a:cs typeface="+mn-cs"/>
              </a:rPr>
              <a:t>数据传输</a:t>
            </a:r>
          </a:p>
        </p:txBody>
      </p:sp>
      <p:sp>
        <p:nvSpPr>
          <p:cNvPr id="410" name="矩形 409">
            <a:extLst>
              <a:ext uri="{FF2B5EF4-FFF2-40B4-BE49-F238E27FC236}">
                <a16:creationId xmlns:a16="http://schemas.microsoft.com/office/drawing/2014/main" id="{B53FE319-82BC-4B22-A824-DCA836CC03CC}"/>
              </a:ext>
            </a:extLst>
          </p:cNvPr>
          <p:cNvSpPr/>
          <p:nvPr/>
        </p:nvSpPr>
        <p:spPr>
          <a:xfrm>
            <a:off x="1301855" y="3790884"/>
            <a:ext cx="5400000" cy="316800"/>
          </a:xfrm>
          <a:prstGeom prst="rect">
            <a:avLst/>
          </a:prstGeom>
          <a:solidFill>
            <a:schemeClr val="bg1"/>
          </a:solidFill>
          <a:ln w="9525" cap="rnd" cmpd="sng" algn="ctr">
            <a:solidFill>
              <a:schemeClr val="accent3"/>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1219170">
              <a:lnSpc>
                <a:spcPct val="90000"/>
              </a:lnSpc>
              <a:spcAft>
                <a:spcPts val="1000"/>
              </a:spcAft>
            </a:pPr>
            <a:r>
              <a:rPr lang="zh-CN" altLang="en-US" sz="1200">
                <a:solidFill>
                  <a:prstClr val="black"/>
                </a:solidFill>
                <a:latin typeface="Arial" panose="020B0604020202020204" pitchFamily="34" charset="0"/>
                <a:ea typeface="+mj-ea"/>
              </a:rPr>
              <a:t>风险管理</a:t>
            </a:r>
          </a:p>
        </p:txBody>
      </p:sp>
      <p:sp>
        <p:nvSpPr>
          <p:cNvPr id="413" name="矩形: 圆角 412">
            <a:extLst>
              <a:ext uri="{FF2B5EF4-FFF2-40B4-BE49-F238E27FC236}">
                <a16:creationId xmlns:a16="http://schemas.microsoft.com/office/drawing/2014/main" id="{EAC213D0-71D3-471A-BEE5-6ED697A84A96}"/>
              </a:ext>
            </a:extLst>
          </p:cNvPr>
          <p:cNvSpPr/>
          <p:nvPr/>
        </p:nvSpPr>
        <p:spPr>
          <a:xfrm>
            <a:off x="1272189" y="5176709"/>
            <a:ext cx="5436107" cy="322902"/>
          </a:xfrm>
          <a:prstGeom prst="roundRect">
            <a:avLst/>
          </a:prstGeom>
          <a:solidFill>
            <a:schemeClr val="bg1">
              <a:lumMod val="65000"/>
            </a:schemeClr>
          </a:solidFill>
          <a:ln w="9525" cap="rnd"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r>
              <a:rPr lang="en-US" altLang="zh-CN" sz="1200" b="1" kern="0">
                <a:latin typeface="Arial" panose="020B0604020202020204" pitchFamily="34" charset="0"/>
                <a:ea typeface="+mj-ea"/>
                <a:cs typeface="+mn-ea"/>
              </a:rPr>
              <a:t>CA+</a:t>
            </a:r>
            <a:r>
              <a:rPr lang="zh-CN" altLang="en-US" sz="1200" b="1" kern="0">
                <a:latin typeface="Arial" panose="020B0604020202020204" pitchFamily="34" charset="0"/>
                <a:ea typeface="+mj-ea"/>
                <a:cs typeface="+mn-ea"/>
              </a:rPr>
              <a:t>全同态算法</a:t>
            </a:r>
            <a:endParaRPr lang="zh-CN" altLang="en-US" sz="1200" b="1" kern="0" dirty="0">
              <a:latin typeface="Arial" panose="020B0604020202020204" pitchFamily="34" charset="0"/>
              <a:ea typeface="+mj-ea"/>
              <a:cs typeface="+mn-ea"/>
            </a:endParaRPr>
          </a:p>
        </p:txBody>
      </p:sp>
      <p:sp>
        <p:nvSpPr>
          <p:cNvPr id="404" name="圆角矩形 16">
            <a:extLst>
              <a:ext uri="{FF2B5EF4-FFF2-40B4-BE49-F238E27FC236}">
                <a16:creationId xmlns:a16="http://schemas.microsoft.com/office/drawing/2014/main" id="{1AF10162-9AB7-4ED5-ACE6-E021F81A25C9}"/>
              </a:ext>
            </a:extLst>
          </p:cNvPr>
          <p:cNvSpPr/>
          <p:nvPr/>
        </p:nvSpPr>
        <p:spPr>
          <a:xfrm>
            <a:off x="5933876" y="2691190"/>
            <a:ext cx="942492" cy="283851"/>
          </a:xfrm>
          <a:prstGeom prst="roundRect">
            <a:avLst>
              <a:gd name="adj" fmla="val 50000"/>
            </a:avLst>
          </a:prstGeom>
          <a:solidFill>
            <a:srgbClr val="FE8637"/>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a:ln>
                  <a:noFill/>
                </a:ln>
                <a:solidFill>
                  <a:prstClr val="white"/>
                </a:solidFill>
                <a:effectLst/>
                <a:uLnTx/>
                <a:uFillTx/>
                <a:latin typeface="Arial" panose="020B0604020202020204" pitchFamily="34" charset="0"/>
                <a:ea typeface="+mj-ea"/>
                <a:cs typeface="+mn-cs"/>
              </a:rPr>
              <a:t>数据销毁</a:t>
            </a:r>
          </a:p>
        </p:txBody>
      </p:sp>
      <p:sp>
        <p:nvSpPr>
          <p:cNvPr id="429" name="矩形 428">
            <a:extLst>
              <a:ext uri="{FF2B5EF4-FFF2-40B4-BE49-F238E27FC236}">
                <a16:creationId xmlns:a16="http://schemas.microsoft.com/office/drawing/2014/main" id="{1D4BCD48-9BCA-44A5-96FF-13281BEC47B9}"/>
              </a:ext>
            </a:extLst>
          </p:cNvPr>
          <p:cNvSpPr/>
          <p:nvPr/>
        </p:nvSpPr>
        <p:spPr>
          <a:xfrm>
            <a:off x="1301855" y="2992508"/>
            <a:ext cx="5400000" cy="316800"/>
          </a:xfrm>
          <a:prstGeom prst="rect">
            <a:avLst/>
          </a:prstGeom>
          <a:solidFill>
            <a:schemeClr val="bg1"/>
          </a:solidFill>
          <a:ln w="9525" cap="rnd" cmpd="sng" algn="ctr">
            <a:solidFill>
              <a:schemeClr val="accent3"/>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200">
                <a:solidFill>
                  <a:prstClr val="black"/>
                </a:solidFill>
                <a:latin typeface="Arial" panose="020B0604020202020204" pitchFamily="34" charset="0"/>
                <a:ea typeface="+mj-ea"/>
              </a:rPr>
              <a:t>密文计算</a:t>
            </a:r>
          </a:p>
        </p:txBody>
      </p:sp>
      <p:sp>
        <p:nvSpPr>
          <p:cNvPr id="439" name="矩形 438">
            <a:extLst>
              <a:ext uri="{FF2B5EF4-FFF2-40B4-BE49-F238E27FC236}">
                <a16:creationId xmlns:a16="http://schemas.microsoft.com/office/drawing/2014/main" id="{5F91B024-C120-4F8E-9002-060CF06A8029}"/>
              </a:ext>
            </a:extLst>
          </p:cNvPr>
          <p:cNvSpPr/>
          <p:nvPr/>
        </p:nvSpPr>
        <p:spPr>
          <a:xfrm>
            <a:off x="1294904" y="3379737"/>
            <a:ext cx="5400000" cy="316800"/>
          </a:xfrm>
          <a:prstGeom prst="rect">
            <a:avLst/>
          </a:prstGeom>
          <a:solidFill>
            <a:schemeClr val="bg1"/>
          </a:solidFill>
          <a:ln w="9525" cap="rnd" cmpd="sng" algn="ctr">
            <a:solidFill>
              <a:schemeClr val="accent3"/>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1219170">
              <a:lnSpc>
                <a:spcPct val="90000"/>
              </a:lnSpc>
              <a:spcAft>
                <a:spcPts val="1000"/>
              </a:spcAft>
            </a:pPr>
            <a:r>
              <a:rPr lang="zh-CN" altLang="en-US" sz="1200">
                <a:solidFill>
                  <a:prstClr val="black"/>
                </a:solidFill>
                <a:latin typeface="Arial" panose="020B0604020202020204" pitchFamily="34" charset="0"/>
                <a:ea typeface="+mj-ea"/>
              </a:rPr>
              <a:t>授权管理</a:t>
            </a:r>
          </a:p>
        </p:txBody>
      </p:sp>
      <p:sp>
        <p:nvSpPr>
          <p:cNvPr id="441" name="矩形 440">
            <a:extLst>
              <a:ext uri="{FF2B5EF4-FFF2-40B4-BE49-F238E27FC236}">
                <a16:creationId xmlns:a16="http://schemas.microsoft.com/office/drawing/2014/main" id="{31DF68A6-58FA-4E1D-8934-11B6B6493604}"/>
              </a:ext>
            </a:extLst>
          </p:cNvPr>
          <p:cNvSpPr/>
          <p:nvPr/>
        </p:nvSpPr>
        <p:spPr>
          <a:xfrm>
            <a:off x="1294904" y="4255570"/>
            <a:ext cx="5400000" cy="394373"/>
          </a:xfrm>
          <a:prstGeom prst="rect">
            <a:avLst/>
          </a:prstGeom>
          <a:solidFill>
            <a:srgbClr val="FE8637"/>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200">
                <a:latin typeface="Arial" panose="020B0604020202020204" pitchFamily="34" charset="0"/>
                <a:ea typeface="+mj-ea"/>
              </a:rPr>
              <a:t>接口调用</a:t>
            </a:r>
            <a:r>
              <a:rPr lang="en-US" altLang="zh-CN" sz="1200">
                <a:latin typeface="Arial" panose="020B0604020202020204" pitchFamily="34" charset="0"/>
                <a:ea typeface="+mj-ea"/>
              </a:rPr>
              <a:t>/</a:t>
            </a:r>
            <a:r>
              <a:rPr lang="zh-CN" altLang="en-US" sz="1200">
                <a:latin typeface="Arial" panose="020B0604020202020204" pitchFamily="34" charset="0"/>
                <a:ea typeface="+mj-ea"/>
              </a:rPr>
              <a:t>外部开发组件 </a:t>
            </a:r>
            <a:endParaRPr lang="en-US" altLang="zh-CN" sz="1200">
              <a:latin typeface="Arial" panose="020B0604020202020204" pitchFamily="34" charset="0"/>
              <a:ea typeface="+mj-ea"/>
            </a:endParaRPr>
          </a:p>
        </p:txBody>
      </p:sp>
      <p:sp>
        <p:nvSpPr>
          <p:cNvPr id="442" name="矩形 441">
            <a:extLst>
              <a:ext uri="{FF2B5EF4-FFF2-40B4-BE49-F238E27FC236}">
                <a16:creationId xmlns:a16="http://schemas.microsoft.com/office/drawing/2014/main" id="{DD61CB45-D575-4726-A695-BDFC1A241D81}"/>
              </a:ext>
            </a:extLst>
          </p:cNvPr>
          <p:cNvSpPr/>
          <p:nvPr/>
        </p:nvSpPr>
        <p:spPr>
          <a:xfrm>
            <a:off x="1294903" y="4723789"/>
            <a:ext cx="2695159" cy="379074"/>
          </a:xfrm>
          <a:prstGeom prst="rect">
            <a:avLst/>
          </a:prstGeom>
          <a:solidFill>
            <a:schemeClr val="accent2">
              <a:lumMod val="60000"/>
              <a:lumOff val="40000"/>
            </a:schemeClr>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200">
                <a:latin typeface="Arial" panose="020B0604020202020204" pitchFamily="34" charset="0"/>
                <a:ea typeface="+mj-ea"/>
              </a:rPr>
              <a:t>密文计算引擎</a:t>
            </a:r>
            <a:endParaRPr lang="en-US" altLang="zh-CN" sz="1200">
              <a:latin typeface="Arial" panose="020B0604020202020204" pitchFamily="34" charset="0"/>
              <a:ea typeface="+mj-ea"/>
            </a:endParaRPr>
          </a:p>
        </p:txBody>
      </p:sp>
      <p:sp>
        <p:nvSpPr>
          <p:cNvPr id="443" name="矩形 442">
            <a:extLst>
              <a:ext uri="{FF2B5EF4-FFF2-40B4-BE49-F238E27FC236}">
                <a16:creationId xmlns:a16="http://schemas.microsoft.com/office/drawing/2014/main" id="{50F5C43A-0E6E-4BB1-BB5E-83F5B8257891}"/>
              </a:ext>
            </a:extLst>
          </p:cNvPr>
          <p:cNvSpPr/>
          <p:nvPr/>
        </p:nvSpPr>
        <p:spPr>
          <a:xfrm>
            <a:off x="4116222" y="4725692"/>
            <a:ext cx="2573152" cy="376905"/>
          </a:xfrm>
          <a:prstGeom prst="rect">
            <a:avLst/>
          </a:prstGeom>
          <a:solidFill>
            <a:schemeClr val="accent2">
              <a:lumMod val="60000"/>
              <a:lumOff val="40000"/>
            </a:schemeClr>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200">
                <a:latin typeface="Arial" panose="020B0604020202020204" pitchFamily="34" charset="0"/>
                <a:ea typeface="+mj-ea"/>
              </a:rPr>
              <a:t>第三方产品能力组件</a:t>
            </a:r>
            <a:endParaRPr lang="en-US" altLang="zh-CN" sz="1200">
              <a:latin typeface="Arial" panose="020B0604020202020204" pitchFamily="34" charset="0"/>
              <a:ea typeface="+mj-ea"/>
            </a:endParaRPr>
          </a:p>
        </p:txBody>
      </p:sp>
      <p:grpSp>
        <p:nvGrpSpPr>
          <p:cNvPr id="153" name="组合 152">
            <a:extLst>
              <a:ext uri="{FF2B5EF4-FFF2-40B4-BE49-F238E27FC236}">
                <a16:creationId xmlns:a16="http://schemas.microsoft.com/office/drawing/2014/main" id="{910F7D72-9FA2-4F20-BC05-E605F836BD4E}"/>
              </a:ext>
            </a:extLst>
          </p:cNvPr>
          <p:cNvGrpSpPr/>
          <p:nvPr/>
        </p:nvGrpSpPr>
        <p:grpSpPr>
          <a:xfrm>
            <a:off x="6951908" y="3679444"/>
            <a:ext cx="323736" cy="323736"/>
            <a:chOff x="9624790" y="506796"/>
            <a:chExt cx="622998" cy="622998"/>
          </a:xfrm>
        </p:grpSpPr>
        <p:sp>
          <p:nvSpPr>
            <p:cNvPr id="154" name="椭圆 153">
              <a:extLst>
                <a:ext uri="{FF2B5EF4-FFF2-40B4-BE49-F238E27FC236}">
                  <a16:creationId xmlns:a16="http://schemas.microsoft.com/office/drawing/2014/main" id="{5A7EFC1A-085F-4B70-A65A-6AE670B7F304}"/>
                </a:ext>
              </a:extLst>
            </p:cNvPr>
            <p:cNvSpPr/>
            <p:nvPr/>
          </p:nvSpPr>
          <p:spPr>
            <a:xfrm>
              <a:off x="9624790" y="506796"/>
              <a:ext cx="622998" cy="622998"/>
            </a:xfrm>
            <a:prstGeom prst="ellipse">
              <a:avLst/>
            </a:prstGeom>
            <a:solidFill>
              <a:sysClr val="window" lastClr="FFFFFF"/>
            </a:solidFill>
            <a:ln w="9525" cap="flat" cmpd="sng" algn="ctr">
              <a:solidFill>
                <a:sysClr val="window" lastClr="FFFFFF"/>
              </a:solidFill>
              <a:prstDash val="solid"/>
              <a:miter lim="800000"/>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err="1">
                <a:ln>
                  <a:noFill/>
                </a:ln>
                <a:solidFill>
                  <a:prstClr val="black"/>
                </a:solidFill>
                <a:effectLst/>
                <a:uLnTx/>
                <a:uFillTx/>
                <a:latin typeface="Arial" panose="020B0604020202020204" pitchFamily="34" charset="0"/>
                <a:ea typeface="STKaiti" panose="02010600040101010101" pitchFamily="2" charset="-122"/>
                <a:cs typeface="+mn-ea"/>
                <a:sym typeface="Arial" panose="020B0604020202020204" pitchFamily="34" charset="0"/>
              </a:endParaRPr>
            </a:p>
          </p:txBody>
        </p:sp>
        <p:grpSp>
          <p:nvGrpSpPr>
            <p:cNvPr id="155" name="组合 154">
              <a:extLst>
                <a:ext uri="{FF2B5EF4-FFF2-40B4-BE49-F238E27FC236}">
                  <a16:creationId xmlns:a16="http://schemas.microsoft.com/office/drawing/2014/main" id="{5DBFD064-F9CA-46F1-B9D4-3F7DE7424942}"/>
                </a:ext>
              </a:extLst>
            </p:cNvPr>
            <p:cNvGrpSpPr/>
            <p:nvPr/>
          </p:nvGrpSpPr>
          <p:grpSpPr>
            <a:xfrm>
              <a:off x="9753740" y="650003"/>
              <a:ext cx="365098" cy="336585"/>
              <a:chOff x="10000850" y="-582804"/>
              <a:chExt cx="479581" cy="442127"/>
            </a:xfrm>
          </p:grpSpPr>
          <p:sp>
            <p:nvSpPr>
              <p:cNvPr id="156" name="燕尾形 50">
                <a:extLst>
                  <a:ext uri="{FF2B5EF4-FFF2-40B4-BE49-F238E27FC236}">
                    <a16:creationId xmlns:a16="http://schemas.microsoft.com/office/drawing/2014/main" id="{F5BAAB97-2EDD-454E-817D-92C75A83005C}"/>
                  </a:ext>
                </a:extLst>
              </p:cNvPr>
              <p:cNvSpPr/>
              <p:nvPr/>
            </p:nvSpPr>
            <p:spPr>
              <a:xfrm>
                <a:off x="10189029" y="-582804"/>
                <a:ext cx="291402" cy="442127"/>
              </a:xfrm>
              <a:prstGeom prst="chevron">
                <a:avLst>
                  <a:gd name="adj" fmla="val 43337"/>
                </a:avLst>
              </a:prstGeom>
              <a:solidFill>
                <a:srgbClr val="ED7D31"/>
              </a:solidFill>
              <a:ln w="9525" cap="flat" cmpd="sng" algn="ctr">
                <a:no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err="1">
                  <a:ln>
                    <a:noFill/>
                  </a:ln>
                  <a:solidFill>
                    <a:prstClr val="black"/>
                  </a:solidFill>
                  <a:effectLst/>
                  <a:uLnTx/>
                  <a:uFillTx/>
                  <a:latin typeface="Arial" panose="020B0604020202020204" pitchFamily="34" charset="0"/>
                  <a:ea typeface="STKaiti" panose="02010600040101010101" pitchFamily="2" charset="-122"/>
                  <a:cs typeface="+mn-ea"/>
                  <a:sym typeface="Arial" panose="020B0604020202020204" pitchFamily="34" charset="0"/>
                </a:endParaRPr>
              </a:p>
            </p:txBody>
          </p:sp>
          <p:sp>
            <p:nvSpPr>
              <p:cNvPr id="157" name="燕尾形 51">
                <a:extLst>
                  <a:ext uri="{FF2B5EF4-FFF2-40B4-BE49-F238E27FC236}">
                    <a16:creationId xmlns:a16="http://schemas.microsoft.com/office/drawing/2014/main" id="{E972FEA5-08B6-4D8B-AA33-58AC1F3E76E5}"/>
                  </a:ext>
                </a:extLst>
              </p:cNvPr>
              <p:cNvSpPr/>
              <p:nvPr/>
            </p:nvSpPr>
            <p:spPr>
              <a:xfrm>
                <a:off x="10000850" y="-502417"/>
                <a:ext cx="185438" cy="281354"/>
              </a:xfrm>
              <a:prstGeom prst="chevron">
                <a:avLst>
                  <a:gd name="adj" fmla="val 38704"/>
                </a:avLst>
              </a:prstGeom>
              <a:solidFill>
                <a:srgbClr val="ED7D31"/>
              </a:solidFill>
              <a:ln w="9525" cap="flat" cmpd="sng" algn="ctr">
                <a:no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err="1">
                  <a:ln>
                    <a:noFill/>
                  </a:ln>
                  <a:solidFill>
                    <a:prstClr val="black"/>
                  </a:solidFill>
                  <a:effectLst/>
                  <a:uLnTx/>
                  <a:uFillTx/>
                  <a:latin typeface="Arial" panose="020B0604020202020204" pitchFamily="34" charset="0"/>
                  <a:ea typeface="STKaiti" panose="02010600040101010101" pitchFamily="2" charset="-122"/>
                  <a:cs typeface="+mn-ea"/>
                  <a:sym typeface="Arial" panose="020B0604020202020204" pitchFamily="34" charset="0"/>
                </a:endParaRPr>
              </a:p>
            </p:txBody>
          </p:sp>
        </p:grpSp>
      </p:grpSp>
      <p:sp>
        <p:nvSpPr>
          <p:cNvPr id="126" name="Freeform 7">
            <a:extLst>
              <a:ext uri="{FF2B5EF4-FFF2-40B4-BE49-F238E27FC236}">
                <a16:creationId xmlns:a16="http://schemas.microsoft.com/office/drawing/2014/main" id="{B3BFFE29-6445-4134-9A61-EBF85B2F8877}"/>
              </a:ext>
            </a:extLst>
          </p:cNvPr>
          <p:cNvSpPr>
            <a:spLocks/>
          </p:cNvSpPr>
          <p:nvPr>
            <p:custDataLst>
              <p:tags r:id="rId3"/>
            </p:custDataLst>
          </p:nvPr>
        </p:nvSpPr>
        <p:spPr bwMode="auto">
          <a:xfrm flipV="1">
            <a:off x="9190130" y="3195895"/>
            <a:ext cx="513759" cy="1823578"/>
          </a:xfrm>
          <a:custGeom>
            <a:avLst/>
            <a:gdLst>
              <a:gd name="connsiteX0" fmla="*/ 397 w 1675"/>
              <a:gd name="connsiteY0" fmla="*/ 630 h 1908"/>
              <a:gd name="connsiteX1" fmla="*/ 239 w 1675"/>
              <a:gd name="connsiteY1" fmla="*/ 385 h 1908"/>
              <a:gd name="connsiteX2" fmla="*/ 0 w 1675"/>
              <a:gd name="connsiteY2" fmla="*/ 0 h 1908"/>
              <a:gd name="connsiteX3" fmla="*/ 1675 w 1675"/>
              <a:gd name="connsiteY3" fmla="*/ 950 h 1908"/>
              <a:gd name="connsiteX4" fmla="*/ 0 w 1675"/>
              <a:gd name="connsiteY4" fmla="*/ 1908 h 1908"/>
              <a:gd name="connsiteX5" fmla="*/ 397 w 1675"/>
              <a:gd name="connsiteY5" fmla="*/ 1269 h 1908"/>
              <a:gd name="connsiteX0" fmla="*/ 0 w 3102"/>
              <a:gd name="connsiteY0" fmla="*/ 174 h 1908"/>
              <a:gd name="connsiteX1" fmla="*/ 1666 w 3102"/>
              <a:gd name="connsiteY1" fmla="*/ 385 h 1908"/>
              <a:gd name="connsiteX2" fmla="*/ 1427 w 3102"/>
              <a:gd name="connsiteY2" fmla="*/ 0 h 1908"/>
              <a:gd name="connsiteX3" fmla="*/ 3102 w 3102"/>
              <a:gd name="connsiteY3" fmla="*/ 950 h 1908"/>
              <a:gd name="connsiteX4" fmla="*/ 1427 w 3102"/>
              <a:gd name="connsiteY4" fmla="*/ 1908 h 1908"/>
              <a:gd name="connsiteX5" fmla="*/ 1824 w 3102"/>
              <a:gd name="connsiteY5" fmla="*/ 1269 h 1908"/>
              <a:gd name="connsiteX0" fmla="*/ 0 w 3102"/>
              <a:gd name="connsiteY0" fmla="*/ 174 h 1908"/>
              <a:gd name="connsiteX1" fmla="*/ 1834 w 3102"/>
              <a:gd name="connsiteY1" fmla="*/ 637 h 1908"/>
              <a:gd name="connsiteX2" fmla="*/ 1427 w 3102"/>
              <a:gd name="connsiteY2" fmla="*/ 0 h 1908"/>
              <a:gd name="connsiteX3" fmla="*/ 3102 w 3102"/>
              <a:gd name="connsiteY3" fmla="*/ 950 h 1908"/>
              <a:gd name="connsiteX4" fmla="*/ 1427 w 3102"/>
              <a:gd name="connsiteY4" fmla="*/ 1908 h 1908"/>
              <a:gd name="connsiteX5" fmla="*/ 1824 w 3102"/>
              <a:gd name="connsiteY5" fmla="*/ 1269 h 1908"/>
              <a:gd name="connsiteX0" fmla="*/ 0 w 3102"/>
              <a:gd name="connsiteY0" fmla="*/ 174 h 1908"/>
              <a:gd name="connsiteX1" fmla="*/ 1834 w 3102"/>
              <a:gd name="connsiteY1" fmla="*/ 637 h 1908"/>
              <a:gd name="connsiteX2" fmla="*/ 1427 w 3102"/>
              <a:gd name="connsiteY2" fmla="*/ 0 h 1908"/>
              <a:gd name="connsiteX3" fmla="*/ 3102 w 3102"/>
              <a:gd name="connsiteY3" fmla="*/ 950 h 1908"/>
              <a:gd name="connsiteX4" fmla="*/ 1427 w 3102"/>
              <a:gd name="connsiteY4" fmla="*/ 1908 h 1908"/>
              <a:gd name="connsiteX5" fmla="*/ 1824 w 3102"/>
              <a:gd name="connsiteY5" fmla="*/ 1269 h 1908"/>
              <a:gd name="connsiteX0" fmla="*/ 0 w 3102"/>
              <a:gd name="connsiteY0" fmla="*/ 174 h 1908"/>
              <a:gd name="connsiteX1" fmla="*/ 1834 w 3102"/>
              <a:gd name="connsiteY1" fmla="*/ 637 h 1908"/>
              <a:gd name="connsiteX2" fmla="*/ 1427 w 3102"/>
              <a:gd name="connsiteY2" fmla="*/ 0 h 1908"/>
              <a:gd name="connsiteX3" fmla="*/ 3102 w 3102"/>
              <a:gd name="connsiteY3" fmla="*/ 950 h 1908"/>
              <a:gd name="connsiteX4" fmla="*/ 1427 w 3102"/>
              <a:gd name="connsiteY4" fmla="*/ 1908 h 1908"/>
              <a:gd name="connsiteX5" fmla="*/ 1690 w 3102"/>
              <a:gd name="connsiteY5" fmla="*/ 1495 h 1908"/>
              <a:gd name="connsiteX6" fmla="*/ 1824 w 3102"/>
              <a:gd name="connsiteY6" fmla="*/ 1269 h 1908"/>
              <a:gd name="connsiteX0" fmla="*/ 33 w 3135"/>
              <a:gd name="connsiteY0" fmla="*/ 174 h 1908"/>
              <a:gd name="connsiteX1" fmla="*/ 1867 w 3135"/>
              <a:gd name="connsiteY1" fmla="*/ 637 h 1908"/>
              <a:gd name="connsiteX2" fmla="*/ 1460 w 3135"/>
              <a:gd name="connsiteY2" fmla="*/ 0 h 1908"/>
              <a:gd name="connsiteX3" fmla="*/ 3135 w 3135"/>
              <a:gd name="connsiteY3" fmla="*/ 950 h 1908"/>
              <a:gd name="connsiteX4" fmla="*/ 1460 w 3135"/>
              <a:gd name="connsiteY4" fmla="*/ 1908 h 1908"/>
              <a:gd name="connsiteX5" fmla="*/ 1723 w 3135"/>
              <a:gd name="connsiteY5" fmla="*/ 1495 h 1908"/>
              <a:gd name="connsiteX6" fmla="*/ 45 w 3135"/>
              <a:gd name="connsiteY6" fmla="*/ 1755 h 1908"/>
              <a:gd name="connsiteX0" fmla="*/ 33 w 3135"/>
              <a:gd name="connsiteY0" fmla="*/ 174 h 1908"/>
              <a:gd name="connsiteX1" fmla="*/ 1867 w 3135"/>
              <a:gd name="connsiteY1" fmla="*/ 637 h 1908"/>
              <a:gd name="connsiteX2" fmla="*/ 1460 w 3135"/>
              <a:gd name="connsiteY2" fmla="*/ 0 h 1908"/>
              <a:gd name="connsiteX3" fmla="*/ 3135 w 3135"/>
              <a:gd name="connsiteY3" fmla="*/ 950 h 1908"/>
              <a:gd name="connsiteX4" fmla="*/ 1460 w 3135"/>
              <a:gd name="connsiteY4" fmla="*/ 1908 h 1908"/>
              <a:gd name="connsiteX5" fmla="*/ 1861 w 3135"/>
              <a:gd name="connsiteY5" fmla="*/ 1273 h 1908"/>
              <a:gd name="connsiteX6" fmla="*/ 45 w 3135"/>
              <a:gd name="connsiteY6" fmla="*/ 1755 h 1908"/>
              <a:gd name="connsiteX0" fmla="*/ 33 w 3135"/>
              <a:gd name="connsiteY0" fmla="*/ 174 h 1908"/>
              <a:gd name="connsiteX1" fmla="*/ 1867 w 3135"/>
              <a:gd name="connsiteY1" fmla="*/ 637 h 1908"/>
              <a:gd name="connsiteX2" fmla="*/ 1460 w 3135"/>
              <a:gd name="connsiteY2" fmla="*/ 0 h 1908"/>
              <a:gd name="connsiteX3" fmla="*/ 3135 w 3135"/>
              <a:gd name="connsiteY3" fmla="*/ 950 h 1908"/>
              <a:gd name="connsiteX4" fmla="*/ 1460 w 3135"/>
              <a:gd name="connsiteY4" fmla="*/ 1908 h 1908"/>
              <a:gd name="connsiteX5" fmla="*/ 1861 w 3135"/>
              <a:gd name="connsiteY5" fmla="*/ 1273 h 1908"/>
              <a:gd name="connsiteX6" fmla="*/ 45 w 3135"/>
              <a:gd name="connsiteY6" fmla="*/ 1755 h 1908"/>
              <a:gd name="connsiteX0" fmla="*/ 33 w 3135"/>
              <a:gd name="connsiteY0" fmla="*/ 30 h 1764"/>
              <a:gd name="connsiteX1" fmla="*/ 1867 w 3135"/>
              <a:gd name="connsiteY1" fmla="*/ 493 h 1764"/>
              <a:gd name="connsiteX2" fmla="*/ 1897 w 3135"/>
              <a:gd name="connsiteY2" fmla="*/ 0 h 1764"/>
              <a:gd name="connsiteX3" fmla="*/ 3135 w 3135"/>
              <a:gd name="connsiteY3" fmla="*/ 806 h 1764"/>
              <a:gd name="connsiteX4" fmla="*/ 1460 w 3135"/>
              <a:gd name="connsiteY4" fmla="*/ 1764 h 1764"/>
              <a:gd name="connsiteX5" fmla="*/ 1861 w 3135"/>
              <a:gd name="connsiteY5" fmla="*/ 1129 h 1764"/>
              <a:gd name="connsiteX6" fmla="*/ 45 w 3135"/>
              <a:gd name="connsiteY6" fmla="*/ 1611 h 1764"/>
              <a:gd name="connsiteX0" fmla="*/ 33 w 3135"/>
              <a:gd name="connsiteY0" fmla="*/ 30 h 1764"/>
              <a:gd name="connsiteX1" fmla="*/ 1867 w 3135"/>
              <a:gd name="connsiteY1" fmla="*/ 493 h 1764"/>
              <a:gd name="connsiteX2" fmla="*/ 1897 w 3135"/>
              <a:gd name="connsiteY2" fmla="*/ 0 h 1764"/>
              <a:gd name="connsiteX3" fmla="*/ 3135 w 3135"/>
              <a:gd name="connsiteY3" fmla="*/ 806 h 1764"/>
              <a:gd name="connsiteX4" fmla="*/ 1460 w 3135"/>
              <a:gd name="connsiteY4" fmla="*/ 1764 h 1764"/>
              <a:gd name="connsiteX5" fmla="*/ 1861 w 3135"/>
              <a:gd name="connsiteY5" fmla="*/ 1129 h 1764"/>
              <a:gd name="connsiteX6" fmla="*/ 45 w 3135"/>
              <a:gd name="connsiteY6" fmla="*/ 1611 h 1764"/>
              <a:gd name="connsiteX0" fmla="*/ 33 w 3135"/>
              <a:gd name="connsiteY0" fmla="*/ 19 h 1753"/>
              <a:gd name="connsiteX1" fmla="*/ 1867 w 3135"/>
              <a:gd name="connsiteY1" fmla="*/ 482 h 1753"/>
              <a:gd name="connsiteX2" fmla="*/ 1925 w 3135"/>
              <a:gd name="connsiteY2" fmla="*/ 0 h 1753"/>
              <a:gd name="connsiteX3" fmla="*/ 3135 w 3135"/>
              <a:gd name="connsiteY3" fmla="*/ 795 h 1753"/>
              <a:gd name="connsiteX4" fmla="*/ 1460 w 3135"/>
              <a:gd name="connsiteY4" fmla="*/ 1753 h 1753"/>
              <a:gd name="connsiteX5" fmla="*/ 1861 w 3135"/>
              <a:gd name="connsiteY5" fmla="*/ 1118 h 1753"/>
              <a:gd name="connsiteX6" fmla="*/ 45 w 3135"/>
              <a:gd name="connsiteY6" fmla="*/ 1600 h 1753"/>
              <a:gd name="connsiteX0" fmla="*/ 33 w 3135"/>
              <a:gd name="connsiteY0" fmla="*/ 19 h 1675"/>
              <a:gd name="connsiteX1" fmla="*/ 1867 w 3135"/>
              <a:gd name="connsiteY1" fmla="*/ 482 h 1675"/>
              <a:gd name="connsiteX2" fmla="*/ 1925 w 3135"/>
              <a:gd name="connsiteY2" fmla="*/ 0 h 1675"/>
              <a:gd name="connsiteX3" fmla="*/ 3135 w 3135"/>
              <a:gd name="connsiteY3" fmla="*/ 795 h 1675"/>
              <a:gd name="connsiteX4" fmla="*/ 1895 w 3135"/>
              <a:gd name="connsiteY4" fmla="*/ 1541 h 1675"/>
              <a:gd name="connsiteX5" fmla="*/ 1861 w 3135"/>
              <a:gd name="connsiteY5" fmla="*/ 1118 h 1675"/>
              <a:gd name="connsiteX6" fmla="*/ 45 w 3135"/>
              <a:gd name="connsiteY6" fmla="*/ 1600 h 1675"/>
              <a:gd name="connsiteX0" fmla="*/ 33 w 3135"/>
              <a:gd name="connsiteY0" fmla="*/ 19 h 1675"/>
              <a:gd name="connsiteX1" fmla="*/ 1867 w 3135"/>
              <a:gd name="connsiteY1" fmla="*/ 482 h 1675"/>
              <a:gd name="connsiteX2" fmla="*/ 1925 w 3135"/>
              <a:gd name="connsiteY2" fmla="*/ 0 h 1675"/>
              <a:gd name="connsiteX3" fmla="*/ 3135 w 3135"/>
              <a:gd name="connsiteY3" fmla="*/ 795 h 1675"/>
              <a:gd name="connsiteX4" fmla="*/ 1895 w 3135"/>
              <a:gd name="connsiteY4" fmla="*/ 1541 h 1675"/>
              <a:gd name="connsiteX5" fmla="*/ 1861 w 3135"/>
              <a:gd name="connsiteY5" fmla="*/ 1118 h 1675"/>
              <a:gd name="connsiteX6" fmla="*/ 45 w 3135"/>
              <a:gd name="connsiteY6" fmla="*/ 1600 h 1675"/>
              <a:gd name="connsiteX0" fmla="*/ 33 w 3135"/>
              <a:gd name="connsiteY0" fmla="*/ 19 h 1675"/>
              <a:gd name="connsiteX1" fmla="*/ 1867 w 3135"/>
              <a:gd name="connsiteY1" fmla="*/ 482 h 1675"/>
              <a:gd name="connsiteX2" fmla="*/ 1925 w 3135"/>
              <a:gd name="connsiteY2" fmla="*/ 0 h 1675"/>
              <a:gd name="connsiteX3" fmla="*/ 3135 w 3135"/>
              <a:gd name="connsiteY3" fmla="*/ 795 h 1675"/>
              <a:gd name="connsiteX4" fmla="*/ 1895 w 3135"/>
              <a:gd name="connsiteY4" fmla="*/ 1541 h 1675"/>
              <a:gd name="connsiteX5" fmla="*/ 1861 w 3135"/>
              <a:gd name="connsiteY5" fmla="*/ 1118 h 1675"/>
              <a:gd name="connsiteX6" fmla="*/ 45 w 3135"/>
              <a:gd name="connsiteY6" fmla="*/ 1600 h 1675"/>
              <a:gd name="connsiteX0" fmla="*/ 33 w 3135"/>
              <a:gd name="connsiteY0" fmla="*/ 19 h 1675"/>
              <a:gd name="connsiteX1" fmla="*/ 1867 w 3135"/>
              <a:gd name="connsiteY1" fmla="*/ 482 h 1675"/>
              <a:gd name="connsiteX2" fmla="*/ 1925 w 3135"/>
              <a:gd name="connsiteY2" fmla="*/ 0 h 1675"/>
              <a:gd name="connsiteX3" fmla="*/ 3135 w 3135"/>
              <a:gd name="connsiteY3" fmla="*/ 795 h 1675"/>
              <a:gd name="connsiteX4" fmla="*/ 1895 w 3135"/>
              <a:gd name="connsiteY4" fmla="*/ 1541 h 1675"/>
              <a:gd name="connsiteX5" fmla="*/ 1861 w 3135"/>
              <a:gd name="connsiteY5" fmla="*/ 1118 h 1675"/>
              <a:gd name="connsiteX6" fmla="*/ 45 w 3135"/>
              <a:gd name="connsiteY6" fmla="*/ 1600 h 1675"/>
              <a:gd name="connsiteX0" fmla="*/ 33 w 3135"/>
              <a:gd name="connsiteY0" fmla="*/ 0 h 1656"/>
              <a:gd name="connsiteX1" fmla="*/ 1867 w 3135"/>
              <a:gd name="connsiteY1" fmla="*/ 463 h 1656"/>
              <a:gd name="connsiteX2" fmla="*/ 1940 w 3135"/>
              <a:gd name="connsiteY2" fmla="*/ 45 h 1656"/>
              <a:gd name="connsiteX3" fmla="*/ 3135 w 3135"/>
              <a:gd name="connsiteY3" fmla="*/ 776 h 1656"/>
              <a:gd name="connsiteX4" fmla="*/ 1895 w 3135"/>
              <a:gd name="connsiteY4" fmla="*/ 1522 h 1656"/>
              <a:gd name="connsiteX5" fmla="*/ 1861 w 3135"/>
              <a:gd name="connsiteY5" fmla="*/ 1099 h 1656"/>
              <a:gd name="connsiteX6" fmla="*/ 45 w 3135"/>
              <a:gd name="connsiteY6" fmla="*/ 1581 h 1656"/>
              <a:gd name="connsiteX0" fmla="*/ 33 w 3135"/>
              <a:gd name="connsiteY0" fmla="*/ 0 h 1656"/>
              <a:gd name="connsiteX1" fmla="*/ 1867 w 3135"/>
              <a:gd name="connsiteY1" fmla="*/ 463 h 1656"/>
              <a:gd name="connsiteX2" fmla="*/ 1940 w 3135"/>
              <a:gd name="connsiteY2" fmla="*/ 45 h 1656"/>
              <a:gd name="connsiteX3" fmla="*/ 3135 w 3135"/>
              <a:gd name="connsiteY3" fmla="*/ 776 h 1656"/>
              <a:gd name="connsiteX4" fmla="*/ 1895 w 3135"/>
              <a:gd name="connsiteY4" fmla="*/ 1522 h 1656"/>
              <a:gd name="connsiteX5" fmla="*/ 1861 w 3135"/>
              <a:gd name="connsiteY5" fmla="*/ 1099 h 1656"/>
              <a:gd name="connsiteX6" fmla="*/ 45 w 3135"/>
              <a:gd name="connsiteY6" fmla="*/ 1581 h 1656"/>
              <a:gd name="connsiteX0" fmla="*/ 0 w 3102"/>
              <a:gd name="connsiteY0" fmla="*/ 0 h 1581"/>
              <a:gd name="connsiteX1" fmla="*/ 1834 w 3102"/>
              <a:gd name="connsiteY1" fmla="*/ 463 h 1581"/>
              <a:gd name="connsiteX2" fmla="*/ 1907 w 3102"/>
              <a:gd name="connsiteY2" fmla="*/ 45 h 1581"/>
              <a:gd name="connsiteX3" fmla="*/ 3102 w 3102"/>
              <a:gd name="connsiteY3" fmla="*/ 776 h 1581"/>
              <a:gd name="connsiteX4" fmla="*/ 1862 w 3102"/>
              <a:gd name="connsiteY4" fmla="*/ 1522 h 1581"/>
              <a:gd name="connsiteX5" fmla="*/ 1828 w 3102"/>
              <a:gd name="connsiteY5" fmla="*/ 1099 h 1581"/>
              <a:gd name="connsiteX6" fmla="*/ 607 w 3102"/>
              <a:gd name="connsiteY6" fmla="*/ 1343 h 1581"/>
              <a:gd name="connsiteX7" fmla="*/ 12 w 3102"/>
              <a:gd name="connsiteY7" fmla="*/ 1581 h 1581"/>
              <a:gd name="connsiteX0" fmla="*/ 0 w 3102"/>
              <a:gd name="connsiteY0" fmla="*/ 0 h 1972"/>
              <a:gd name="connsiteX1" fmla="*/ 1834 w 3102"/>
              <a:gd name="connsiteY1" fmla="*/ 463 h 1972"/>
              <a:gd name="connsiteX2" fmla="*/ 1907 w 3102"/>
              <a:gd name="connsiteY2" fmla="*/ 45 h 1972"/>
              <a:gd name="connsiteX3" fmla="*/ 3102 w 3102"/>
              <a:gd name="connsiteY3" fmla="*/ 776 h 1972"/>
              <a:gd name="connsiteX4" fmla="*/ 1862 w 3102"/>
              <a:gd name="connsiteY4" fmla="*/ 1522 h 1972"/>
              <a:gd name="connsiteX5" fmla="*/ 1828 w 3102"/>
              <a:gd name="connsiteY5" fmla="*/ 1099 h 1972"/>
              <a:gd name="connsiteX6" fmla="*/ 607 w 3102"/>
              <a:gd name="connsiteY6" fmla="*/ 1343 h 1972"/>
              <a:gd name="connsiteX7" fmla="*/ 44 w 3102"/>
              <a:gd name="connsiteY7" fmla="*/ 1972 h 1972"/>
              <a:gd name="connsiteX0" fmla="*/ 0 w 3102"/>
              <a:gd name="connsiteY0" fmla="*/ 0 h 1972"/>
              <a:gd name="connsiteX1" fmla="*/ 1834 w 3102"/>
              <a:gd name="connsiteY1" fmla="*/ 463 h 1972"/>
              <a:gd name="connsiteX2" fmla="*/ 1907 w 3102"/>
              <a:gd name="connsiteY2" fmla="*/ 45 h 1972"/>
              <a:gd name="connsiteX3" fmla="*/ 3102 w 3102"/>
              <a:gd name="connsiteY3" fmla="*/ 776 h 1972"/>
              <a:gd name="connsiteX4" fmla="*/ 1862 w 3102"/>
              <a:gd name="connsiteY4" fmla="*/ 1522 h 1972"/>
              <a:gd name="connsiteX5" fmla="*/ 1828 w 3102"/>
              <a:gd name="connsiteY5" fmla="*/ 1099 h 1972"/>
              <a:gd name="connsiteX6" fmla="*/ 607 w 3102"/>
              <a:gd name="connsiteY6" fmla="*/ 1343 h 1972"/>
              <a:gd name="connsiteX7" fmla="*/ 44 w 3102"/>
              <a:gd name="connsiteY7" fmla="*/ 1972 h 1972"/>
              <a:gd name="connsiteX0" fmla="*/ 0 w 3102"/>
              <a:gd name="connsiteY0" fmla="*/ 0 h 1972"/>
              <a:gd name="connsiteX1" fmla="*/ 694 w 3102"/>
              <a:gd name="connsiteY1" fmla="*/ 222 h 1972"/>
              <a:gd name="connsiteX2" fmla="*/ 1834 w 3102"/>
              <a:gd name="connsiteY2" fmla="*/ 463 h 1972"/>
              <a:gd name="connsiteX3" fmla="*/ 1907 w 3102"/>
              <a:gd name="connsiteY3" fmla="*/ 45 h 1972"/>
              <a:gd name="connsiteX4" fmla="*/ 3102 w 3102"/>
              <a:gd name="connsiteY4" fmla="*/ 776 h 1972"/>
              <a:gd name="connsiteX5" fmla="*/ 1862 w 3102"/>
              <a:gd name="connsiteY5" fmla="*/ 1522 h 1972"/>
              <a:gd name="connsiteX6" fmla="*/ 1828 w 3102"/>
              <a:gd name="connsiteY6" fmla="*/ 1099 h 1972"/>
              <a:gd name="connsiteX7" fmla="*/ 607 w 3102"/>
              <a:gd name="connsiteY7" fmla="*/ 1343 h 1972"/>
              <a:gd name="connsiteX8" fmla="*/ 44 w 3102"/>
              <a:gd name="connsiteY8" fmla="*/ 1972 h 1972"/>
              <a:gd name="connsiteX0" fmla="*/ 97 w 3058"/>
              <a:gd name="connsiteY0" fmla="*/ 0 h 2387"/>
              <a:gd name="connsiteX1" fmla="*/ 650 w 3058"/>
              <a:gd name="connsiteY1" fmla="*/ 637 h 2387"/>
              <a:gd name="connsiteX2" fmla="*/ 1790 w 3058"/>
              <a:gd name="connsiteY2" fmla="*/ 878 h 2387"/>
              <a:gd name="connsiteX3" fmla="*/ 1863 w 3058"/>
              <a:gd name="connsiteY3" fmla="*/ 460 h 2387"/>
              <a:gd name="connsiteX4" fmla="*/ 3058 w 3058"/>
              <a:gd name="connsiteY4" fmla="*/ 1191 h 2387"/>
              <a:gd name="connsiteX5" fmla="*/ 1818 w 3058"/>
              <a:gd name="connsiteY5" fmla="*/ 1937 h 2387"/>
              <a:gd name="connsiteX6" fmla="*/ 1784 w 3058"/>
              <a:gd name="connsiteY6" fmla="*/ 1514 h 2387"/>
              <a:gd name="connsiteX7" fmla="*/ 563 w 3058"/>
              <a:gd name="connsiteY7" fmla="*/ 1758 h 2387"/>
              <a:gd name="connsiteX8" fmla="*/ 0 w 3058"/>
              <a:gd name="connsiteY8" fmla="*/ 2387 h 2387"/>
              <a:gd name="connsiteX0" fmla="*/ 97 w 3058"/>
              <a:gd name="connsiteY0" fmla="*/ 0 h 2387"/>
              <a:gd name="connsiteX1" fmla="*/ 650 w 3058"/>
              <a:gd name="connsiteY1" fmla="*/ 637 h 2387"/>
              <a:gd name="connsiteX2" fmla="*/ 1790 w 3058"/>
              <a:gd name="connsiteY2" fmla="*/ 878 h 2387"/>
              <a:gd name="connsiteX3" fmla="*/ 1863 w 3058"/>
              <a:gd name="connsiteY3" fmla="*/ 460 h 2387"/>
              <a:gd name="connsiteX4" fmla="*/ 3058 w 3058"/>
              <a:gd name="connsiteY4" fmla="*/ 1191 h 2387"/>
              <a:gd name="connsiteX5" fmla="*/ 1818 w 3058"/>
              <a:gd name="connsiteY5" fmla="*/ 1937 h 2387"/>
              <a:gd name="connsiteX6" fmla="*/ 1784 w 3058"/>
              <a:gd name="connsiteY6" fmla="*/ 1514 h 2387"/>
              <a:gd name="connsiteX7" fmla="*/ 563 w 3058"/>
              <a:gd name="connsiteY7" fmla="*/ 1758 h 2387"/>
              <a:gd name="connsiteX8" fmla="*/ 0 w 3058"/>
              <a:gd name="connsiteY8" fmla="*/ 2387 h 2387"/>
              <a:gd name="connsiteX0" fmla="*/ 97 w 3058"/>
              <a:gd name="connsiteY0" fmla="*/ 0 h 2387"/>
              <a:gd name="connsiteX1" fmla="*/ 650 w 3058"/>
              <a:gd name="connsiteY1" fmla="*/ 637 h 2387"/>
              <a:gd name="connsiteX2" fmla="*/ 1790 w 3058"/>
              <a:gd name="connsiteY2" fmla="*/ 878 h 2387"/>
              <a:gd name="connsiteX3" fmla="*/ 1863 w 3058"/>
              <a:gd name="connsiteY3" fmla="*/ 460 h 2387"/>
              <a:gd name="connsiteX4" fmla="*/ 3058 w 3058"/>
              <a:gd name="connsiteY4" fmla="*/ 1191 h 2387"/>
              <a:gd name="connsiteX5" fmla="*/ 1818 w 3058"/>
              <a:gd name="connsiteY5" fmla="*/ 1937 h 2387"/>
              <a:gd name="connsiteX6" fmla="*/ 1784 w 3058"/>
              <a:gd name="connsiteY6" fmla="*/ 1514 h 2387"/>
              <a:gd name="connsiteX7" fmla="*/ 563 w 3058"/>
              <a:gd name="connsiteY7" fmla="*/ 1758 h 2387"/>
              <a:gd name="connsiteX8" fmla="*/ 0 w 3058"/>
              <a:gd name="connsiteY8" fmla="*/ 2387 h 2387"/>
              <a:gd name="connsiteX0" fmla="*/ 97 w 3058"/>
              <a:gd name="connsiteY0" fmla="*/ 0 h 2387"/>
              <a:gd name="connsiteX1" fmla="*/ 650 w 3058"/>
              <a:gd name="connsiteY1" fmla="*/ 637 h 2387"/>
              <a:gd name="connsiteX2" fmla="*/ 1790 w 3058"/>
              <a:gd name="connsiteY2" fmla="*/ 878 h 2387"/>
              <a:gd name="connsiteX3" fmla="*/ 1863 w 3058"/>
              <a:gd name="connsiteY3" fmla="*/ 460 h 2387"/>
              <a:gd name="connsiteX4" fmla="*/ 3058 w 3058"/>
              <a:gd name="connsiteY4" fmla="*/ 1191 h 2387"/>
              <a:gd name="connsiteX5" fmla="*/ 1818 w 3058"/>
              <a:gd name="connsiteY5" fmla="*/ 1937 h 2387"/>
              <a:gd name="connsiteX6" fmla="*/ 1784 w 3058"/>
              <a:gd name="connsiteY6" fmla="*/ 1514 h 2387"/>
              <a:gd name="connsiteX7" fmla="*/ 563 w 3058"/>
              <a:gd name="connsiteY7" fmla="*/ 1758 h 2387"/>
              <a:gd name="connsiteX8" fmla="*/ 0 w 3058"/>
              <a:gd name="connsiteY8" fmla="*/ 2387 h 2387"/>
              <a:gd name="connsiteX0" fmla="*/ 97 w 3058"/>
              <a:gd name="connsiteY0" fmla="*/ 0 h 2387"/>
              <a:gd name="connsiteX1" fmla="*/ 650 w 3058"/>
              <a:gd name="connsiteY1" fmla="*/ 637 h 2387"/>
              <a:gd name="connsiteX2" fmla="*/ 2330 w 3058"/>
              <a:gd name="connsiteY2" fmla="*/ 1041 h 2387"/>
              <a:gd name="connsiteX3" fmla="*/ 1863 w 3058"/>
              <a:gd name="connsiteY3" fmla="*/ 460 h 2387"/>
              <a:gd name="connsiteX4" fmla="*/ 3058 w 3058"/>
              <a:gd name="connsiteY4" fmla="*/ 1191 h 2387"/>
              <a:gd name="connsiteX5" fmla="*/ 1818 w 3058"/>
              <a:gd name="connsiteY5" fmla="*/ 1937 h 2387"/>
              <a:gd name="connsiteX6" fmla="*/ 1784 w 3058"/>
              <a:gd name="connsiteY6" fmla="*/ 1514 h 2387"/>
              <a:gd name="connsiteX7" fmla="*/ 563 w 3058"/>
              <a:gd name="connsiteY7" fmla="*/ 1758 h 2387"/>
              <a:gd name="connsiteX8" fmla="*/ 0 w 3058"/>
              <a:gd name="connsiteY8" fmla="*/ 2387 h 2387"/>
              <a:gd name="connsiteX0" fmla="*/ 97 w 3058"/>
              <a:gd name="connsiteY0" fmla="*/ 0 h 2387"/>
              <a:gd name="connsiteX1" fmla="*/ 650 w 3058"/>
              <a:gd name="connsiteY1" fmla="*/ 637 h 2387"/>
              <a:gd name="connsiteX2" fmla="*/ 2310 w 3058"/>
              <a:gd name="connsiteY2" fmla="*/ 907 h 2387"/>
              <a:gd name="connsiteX3" fmla="*/ 1863 w 3058"/>
              <a:gd name="connsiteY3" fmla="*/ 460 h 2387"/>
              <a:gd name="connsiteX4" fmla="*/ 3058 w 3058"/>
              <a:gd name="connsiteY4" fmla="*/ 1191 h 2387"/>
              <a:gd name="connsiteX5" fmla="*/ 1818 w 3058"/>
              <a:gd name="connsiteY5" fmla="*/ 1937 h 2387"/>
              <a:gd name="connsiteX6" fmla="*/ 1784 w 3058"/>
              <a:gd name="connsiteY6" fmla="*/ 1514 h 2387"/>
              <a:gd name="connsiteX7" fmla="*/ 563 w 3058"/>
              <a:gd name="connsiteY7" fmla="*/ 1758 h 2387"/>
              <a:gd name="connsiteX8" fmla="*/ 0 w 3058"/>
              <a:gd name="connsiteY8" fmla="*/ 2387 h 2387"/>
              <a:gd name="connsiteX0" fmla="*/ 97 w 3058"/>
              <a:gd name="connsiteY0" fmla="*/ 0 h 2387"/>
              <a:gd name="connsiteX1" fmla="*/ 650 w 3058"/>
              <a:gd name="connsiteY1" fmla="*/ 637 h 2387"/>
              <a:gd name="connsiteX2" fmla="*/ 2310 w 3058"/>
              <a:gd name="connsiteY2" fmla="*/ 907 h 2387"/>
              <a:gd name="connsiteX3" fmla="*/ 2363 w 3058"/>
              <a:gd name="connsiteY3" fmla="*/ 623 h 2387"/>
              <a:gd name="connsiteX4" fmla="*/ 3058 w 3058"/>
              <a:gd name="connsiteY4" fmla="*/ 1191 h 2387"/>
              <a:gd name="connsiteX5" fmla="*/ 1818 w 3058"/>
              <a:gd name="connsiteY5" fmla="*/ 1937 h 2387"/>
              <a:gd name="connsiteX6" fmla="*/ 1784 w 3058"/>
              <a:gd name="connsiteY6" fmla="*/ 1514 h 2387"/>
              <a:gd name="connsiteX7" fmla="*/ 563 w 3058"/>
              <a:gd name="connsiteY7" fmla="*/ 1758 h 2387"/>
              <a:gd name="connsiteX8" fmla="*/ 0 w 3058"/>
              <a:gd name="connsiteY8" fmla="*/ 2387 h 2387"/>
              <a:gd name="connsiteX0" fmla="*/ 97 w 3058"/>
              <a:gd name="connsiteY0" fmla="*/ 0 h 2387"/>
              <a:gd name="connsiteX1" fmla="*/ 650 w 3058"/>
              <a:gd name="connsiteY1" fmla="*/ 637 h 2387"/>
              <a:gd name="connsiteX2" fmla="*/ 2310 w 3058"/>
              <a:gd name="connsiteY2" fmla="*/ 907 h 2387"/>
              <a:gd name="connsiteX3" fmla="*/ 2363 w 3058"/>
              <a:gd name="connsiteY3" fmla="*/ 623 h 2387"/>
              <a:gd name="connsiteX4" fmla="*/ 3058 w 3058"/>
              <a:gd name="connsiteY4" fmla="*/ 1191 h 2387"/>
              <a:gd name="connsiteX5" fmla="*/ 1818 w 3058"/>
              <a:gd name="connsiteY5" fmla="*/ 1937 h 2387"/>
              <a:gd name="connsiteX6" fmla="*/ 2212 w 3058"/>
              <a:gd name="connsiteY6" fmla="*/ 1481 h 2387"/>
              <a:gd name="connsiteX7" fmla="*/ 563 w 3058"/>
              <a:gd name="connsiteY7" fmla="*/ 1758 h 2387"/>
              <a:gd name="connsiteX8" fmla="*/ 0 w 3058"/>
              <a:gd name="connsiteY8" fmla="*/ 2387 h 2387"/>
              <a:gd name="connsiteX0" fmla="*/ 97 w 3058"/>
              <a:gd name="connsiteY0" fmla="*/ 0 h 2387"/>
              <a:gd name="connsiteX1" fmla="*/ 650 w 3058"/>
              <a:gd name="connsiteY1" fmla="*/ 637 h 2387"/>
              <a:gd name="connsiteX2" fmla="*/ 2310 w 3058"/>
              <a:gd name="connsiteY2" fmla="*/ 907 h 2387"/>
              <a:gd name="connsiteX3" fmla="*/ 2363 w 3058"/>
              <a:gd name="connsiteY3" fmla="*/ 623 h 2387"/>
              <a:gd name="connsiteX4" fmla="*/ 3058 w 3058"/>
              <a:gd name="connsiteY4" fmla="*/ 1191 h 2387"/>
              <a:gd name="connsiteX5" fmla="*/ 2245 w 3058"/>
              <a:gd name="connsiteY5" fmla="*/ 1688 h 2387"/>
              <a:gd name="connsiteX6" fmla="*/ 2212 w 3058"/>
              <a:gd name="connsiteY6" fmla="*/ 1481 h 2387"/>
              <a:gd name="connsiteX7" fmla="*/ 563 w 3058"/>
              <a:gd name="connsiteY7" fmla="*/ 1758 h 2387"/>
              <a:gd name="connsiteX8" fmla="*/ 0 w 3058"/>
              <a:gd name="connsiteY8" fmla="*/ 2387 h 2387"/>
              <a:gd name="connsiteX0" fmla="*/ 97 w 3058"/>
              <a:gd name="connsiteY0" fmla="*/ 0 h 2387"/>
              <a:gd name="connsiteX1" fmla="*/ 650 w 3058"/>
              <a:gd name="connsiteY1" fmla="*/ 637 h 2387"/>
              <a:gd name="connsiteX2" fmla="*/ 2310 w 3058"/>
              <a:gd name="connsiteY2" fmla="*/ 907 h 2387"/>
              <a:gd name="connsiteX3" fmla="*/ 2363 w 3058"/>
              <a:gd name="connsiteY3" fmla="*/ 623 h 2387"/>
              <a:gd name="connsiteX4" fmla="*/ 3058 w 3058"/>
              <a:gd name="connsiteY4" fmla="*/ 1191 h 2387"/>
              <a:gd name="connsiteX5" fmla="*/ 2292 w 3058"/>
              <a:gd name="connsiteY5" fmla="*/ 1850 h 2387"/>
              <a:gd name="connsiteX6" fmla="*/ 2212 w 3058"/>
              <a:gd name="connsiteY6" fmla="*/ 1481 h 2387"/>
              <a:gd name="connsiteX7" fmla="*/ 563 w 3058"/>
              <a:gd name="connsiteY7" fmla="*/ 1758 h 2387"/>
              <a:gd name="connsiteX8" fmla="*/ 0 w 3058"/>
              <a:gd name="connsiteY8" fmla="*/ 2387 h 2387"/>
              <a:gd name="connsiteX0" fmla="*/ 97 w 3058"/>
              <a:gd name="connsiteY0" fmla="*/ 0 h 2387"/>
              <a:gd name="connsiteX1" fmla="*/ 650 w 3058"/>
              <a:gd name="connsiteY1" fmla="*/ 637 h 2387"/>
              <a:gd name="connsiteX2" fmla="*/ 2310 w 3058"/>
              <a:gd name="connsiteY2" fmla="*/ 907 h 2387"/>
              <a:gd name="connsiteX3" fmla="*/ 2363 w 3058"/>
              <a:gd name="connsiteY3" fmla="*/ 623 h 2387"/>
              <a:gd name="connsiteX4" fmla="*/ 3058 w 3058"/>
              <a:gd name="connsiteY4" fmla="*/ 1191 h 2387"/>
              <a:gd name="connsiteX5" fmla="*/ 2292 w 3058"/>
              <a:gd name="connsiteY5" fmla="*/ 1850 h 2387"/>
              <a:gd name="connsiteX6" fmla="*/ 2244 w 3058"/>
              <a:gd name="connsiteY6" fmla="*/ 1460 h 2387"/>
              <a:gd name="connsiteX7" fmla="*/ 563 w 3058"/>
              <a:gd name="connsiteY7" fmla="*/ 1758 h 2387"/>
              <a:gd name="connsiteX8" fmla="*/ 0 w 3058"/>
              <a:gd name="connsiteY8" fmla="*/ 2387 h 2387"/>
              <a:gd name="connsiteX0" fmla="*/ 97 w 3058"/>
              <a:gd name="connsiteY0" fmla="*/ 0 h 2387"/>
              <a:gd name="connsiteX1" fmla="*/ 650 w 3058"/>
              <a:gd name="connsiteY1" fmla="*/ 637 h 2387"/>
              <a:gd name="connsiteX2" fmla="*/ 2304 w 3058"/>
              <a:gd name="connsiteY2" fmla="*/ 984 h 2387"/>
              <a:gd name="connsiteX3" fmla="*/ 2363 w 3058"/>
              <a:gd name="connsiteY3" fmla="*/ 623 h 2387"/>
              <a:gd name="connsiteX4" fmla="*/ 3058 w 3058"/>
              <a:gd name="connsiteY4" fmla="*/ 1191 h 2387"/>
              <a:gd name="connsiteX5" fmla="*/ 2292 w 3058"/>
              <a:gd name="connsiteY5" fmla="*/ 1850 h 2387"/>
              <a:gd name="connsiteX6" fmla="*/ 2244 w 3058"/>
              <a:gd name="connsiteY6" fmla="*/ 1460 h 2387"/>
              <a:gd name="connsiteX7" fmla="*/ 563 w 3058"/>
              <a:gd name="connsiteY7" fmla="*/ 1758 h 2387"/>
              <a:gd name="connsiteX8" fmla="*/ 0 w 3058"/>
              <a:gd name="connsiteY8" fmla="*/ 2387 h 2387"/>
              <a:gd name="connsiteX0" fmla="*/ 97 w 3058"/>
              <a:gd name="connsiteY0" fmla="*/ 0 h 2387"/>
              <a:gd name="connsiteX1" fmla="*/ 650 w 3058"/>
              <a:gd name="connsiteY1" fmla="*/ 637 h 2387"/>
              <a:gd name="connsiteX2" fmla="*/ 2304 w 3058"/>
              <a:gd name="connsiteY2" fmla="*/ 984 h 2387"/>
              <a:gd name="connsiteX3" fmla="*/ 2363 w 3058"/>
              <a:gd name="connsiteY3" fmla="*/ 623 h 2387"/>
              <a:gd name="connsiteX4" fmla="*/ 3058 w 3058"/>
              <a:gd name="connsiteY4" fmla="*/ 1191 h 2387"/>
              <a:gd name="connsiteX5" fmla="*/ 2292 w 3058"/>
              <a:gd name="connsiteY5" fmla="*/ 1850 h 2387"/>
              <a:gd name="connsiteX6" fmla="*/ 2244 w 3058"/>
              <a:gd name="connsiteY6" fmla="*/ 1460 h 2387"/>
              <a:gd name="connsiteX7" fmla="*/ 733 w 3058"/>
              <a:gd name="connsiteY7" fmla="*/ 1709 h 2387"/>
              <a:gd name="connsiteX8" fmla="*/ 0 w 3058"/>
              <a:gd name="connsiteY8" fmla="*/ 2387 h 2387"/>
              <a:gd name="connsiteX0" fmla="*/ 97 w 3058"/>
              <a:gd name="connsiteY0" fmla="*/ 0 h 2387"/>
              <a:gd name="connsiteX1" fmla="*/ 986 w 3058"/>
              <a:gd name="connsiteY1" fmla="*/ 754 h 2387"/>
              <a:gd name="connsiteX2" fmla="*/ 2304 w 3058"/>
              <a:gd name="connsiteY2" fmla="*/ 984 h 2387"/>
              <a:gd name="connsiteX3" fmla="*/ 2363 w 3058"/>
              <a:gd name="connsiteY3" fmla="*/ 623 h 2387"/>
              <a:gd name="connsiteX4" fmla="*/ 3058 w 3058"/>
              <a:gd name="connsiteY4" fmla="*/ 1191 h 2387"/>
              <a:gd name="connsiteX5" fmla="*/ 2292 w 3058"/>
              <a:gd name="connsiteY5" fmla="*/ 1850 h 2387"/>
              <a:gd name="connsiteX6" fmla="*/ 2244 w 3058"/>
              <a:gd name="connsiteY6" fmla="*/ 1460 h 2387"/>
              <a:gd name="connsiteX7" fmla="*/ 733 w 3058"/>
              <a:gd name="connsiteY7" fmla="*/ 1709 h 2387"/>
              <a:gd name="connsiteX8" fmla="*/ 0 w 3058"/>
              <a:gd name="connsiteY8" fmla="*/ 2387 h 2387"/>
              <a:gd name="connsiteX0" fmla="*/ 30 w 2991"/>
              <a:gd name="connsiteY0" fmla="*/ 0 h 2067"/>
              <a:gd name="connsiteX1" fmla="*/ 919 w 2991"/>
              <a:gd name="connsiteY1" fmla="*/ 754 h 2067"/>
              <a:gd name="connsiteX2" fmla="*/ 2237 w 2991"/>
              <a:gd name="connsiteY2" fmla="*/ 984 h 2067"/>
              <a:gd name="connsiteX3" fmla="*/ 2296 w 2991"/>
              <a:gd name="connsiteY3" fmla="*/ 623 h 2067"/>
              <a:gd name="connsiteX4" fmla="*/ 2991 w 2991"/>
              <a:gd name="connsiteY4" fmla="*/ 1191 h 2067"/>
              <a:gd name="connsiteX5" fmla="*/ 2225 w 2991"/>
              <a:gd name="connsiteY5" fmla="*/ 1850 h 2067"/>
              <a:gd name="connsiteX6" fmla="*/ 2177 w 2991"/>
              <a:gd name="connsiteY6" fmla="*/ 1460 h 2067"/>
              <a:gd name="connsiteX7" fmla="*/ 666 w 2991"/>
              <a:gd name="connsiteY7" fmla="*/ 1709 h 2067"/>
              <a:gd name="connsiteX8" fmla="*/ 0 w 2991"/>
              <a:gd name="connsiteY8" fmla="*/ 2067 h 2067"/>
              <a:gd name="connsiteX0" fmla="*/ 30 w 2991"/>
              <a:gd name="connsiteY0" fmla="*/ 0 h 2067"/>
              <a:gd name="connsiteX1" fmla="*/ 919 w 2991"/>
              <a:gd name="connsiteY1" fmla="*/ 754 h 2067"/>
              <a:gd name="connsiteX2" fmla="*/ 2237 w 2991"/>
              <a:gd name="connsiteY2" fmla="*/ 984 h 2067"/>
              <a:gd name="connsiteX3" fmla="*/ 2296 w 2991"/>
              <a:gd name="connsiteY3" fmla="*/ 623 h 2067"/>
              <a:gd name="connsiteX4" fmla="*/ 2991 w 2991"/>
              <a:gd name="connsiteY4" fmla="*/ 1191 h 2067"/>
              <a:gd name="connsiteX5" fmla="*/ 2225 w 2991"/>
              <a:gd name="connsiteY5" fmla="*/ 1850 h 2067"/>
              <a:gd name="connsiteX6" fmla="*/ 2177 w 2991"/>
              <a:gd name="connsiteY6" fmla="*/ 1460 h 2067"/>
              <a:gd name="connsiteX7" fmla="*/ 666 w 2991"/>
              <a:gd name="connsiteY7" fmla="*/ 1709 h 2067"/>
              <a:gd name="connsiteX8" fmla="*/ 0 w 2991"/>
              <a:gd name="connsiteY8" fmla="*/ 2067 h 2067"/>
              <a:gd name="connsiteX0" fmla="*/ 125 w 2991"/>
              <a:gd name="connsiteY0" fmla="*/ 0 h 1835"/>
              <a:gd name="connsiteX1" fmla="*/ 919 w 2991"/>
              <a:gd name="connsiteY1" fmla="*/ 522 h 1835"/>
              <a:gd name="connsiteX2" fmla="*/ 2237 w 2991"/>
              <a:gd name="connsiteY2" fmla="*/ 752 h 1835"/>
              <a:gd name="connsiteX3" fmla="*/ 2296 w 2991"/>
              <a:gd name="connsiteY3" fmla="*/ 391 h 1835"/>
              <a:gd name="connsiteX4" fmla="*/ 2991 w 2991"/>
              <a:gd name="connsiteY4" fmla="*/ 959 h 1835"/>
              <a:gd name="connsiteX5" fmla="*/ 2225 w 2991"/>
              <a:gd name="connsiteY5" fmla="*/ 1618 h 1835"/>
              <a:gd name="connsiteX6" fmla="*/ 2177 w 2991"/>
              <a:gd name="connsiteY6" fmla="*/ 1228 h 1835"/>
              <a:gd name="connsiteX7" fmla="*/ 666 w 2991"/>
              <a:gd name="connsiteY7" fmla="*/ 1477 h 1835"/>
              <a:gd name="connsiteX8" fmla="*/ 0 w 2991"/>
              <a:gd name="connsiteY8" fmla="*/ 1835 h 1835"/>
              <a:gd name="connsiteX0" fmla="*/ 39 w 2991"/>
              <a:gd name="connsiteY0" fmla="*/ 0 h 1752"/>
              <a:gd name="connsiteX1" fmla="*/ 919 w 2991"/>
              <a:gd name="connsiteY1" fmla="*/ 439 h 1752"/>
              <a:gd name="connsiteX2" fmla="*/ 2237 w 2991"/>
              <a:gd name="connsiteY2" fmla="*/ 669 h 1752"/>
              <a:gd name="connsiteX3" fmla="*/ 2296 w 2991"/>
              <a:gd name="connsiteY3" fmla="*/ 308 h 1752"/>
              <a:gd name="connsiteX4" fmla="*/ 2991 w 2991"/>
              <a:gd name="connsiteY4" fmla="*/ 876 h 1752"/>
              <a:gd name="connsiteX5" fmla="*/ 2225 w 2991"/>
              <a:gd name="connsiteY5" fmla="*/ 1535 h 1752"/>
              <a:gd name="connsiteX6" fmla="*/ 2177 w 2991"/>
              <a:gd name="connsiteY6" fmla="*/ 1145 h 1752"/>
              <a:gd name="connsiteX7" fmla="*/ 666 w 2991"/>
              <a:gd name="connsiteY7" fmla="*/ 1394 h 1752"/>
              <a:gd name="connsiteX8" fmla="*/ 0 w 2991"/>
              <a:gd name="connsiteY8" fmla="*/ 1752 h 1752"/>
              <a:gd name="connsiteX0" fmla="*/ 39 w 2991"/>
              <a:gd name="connsiteY0" fmla="*/ 0 h 1752"/>
              <a:gd name="connsiteX1" fmla="*/ 919 w 2991"/>
              <a:gd name="connsiteY1" fmla="*/ 439 h 1752"/>
              <a:gd name="connsiteX2" fmla="*/ 2237 w 2991"/>
              <a:gd name="connsiteY2" fmla="*/ 669 h 1752"/>
              <a:gd name="connsiteX3" fmla="*/ 2296 w 2991"/>
              <a:gd name="connsiteY3" fmla="*/ 308 h 1752"/>
              <a:gd name="connsiteX4" fmla="*/ 2991 w 2991"/>
              <a:gd name="connsiteY4" fmla="*/ 876 h 1752"/>
              <a:gd name="connsiteX5" fmla="*/ 2225 w 2991"/>
              <a:gd name="connsiteY5" fmla="*/ 1535 h 1752"/>
              <a:gd name="connsiteX6" fmla="*/ 2177 w 2991"/>
              <a:gd name="connsiteY6" fmla="*/ 1145 h 1752"/>
              <a:gd name="connsiteX7" fmla="*/ 666 w 2991"/>
              <a:gd name="connsiteY7" fmla="*/ 1394 h 1752"/>
              <a:gd name="connsiteX8" fmla="*/ 0 w 2991"/>
              <a:gd name="connsiteY8" fmla="*/ 1752 h 1752"/>
              <a:gd name="connsiteX0" fmla="*/ 130 w 10000"/>
              <a:gd name="connsiteY0" fmla="*/ 0 h 10000"/>
              <a:gd name="connsiteX1" fmla="*/ 3073 w 10000"/>
              <a:gd name="connsiteY1" fmla="*/ 2506 h 10000"/>
              <a:gd name="connsiteX2" fmla="*/ 7479 w 10000"/>
              <a:gd name="connsiteY2" fmla="*/ 3818 h 10000"/>
              <a:gd name="connsiteX3" fmla="*/ 7676 w 10000"/>
              <a:gd name="connsiteY3" fmla="*/ 1758 h 10000"/>
              <a:gd name="connsiteX4" fmla="*/ 10000 w 10000"/>
              <a:gd name="connsiteY4" fmla="*/ 5000 h 10000"/>
              <a:gd name="connsiteX5" fmla="*/ 7364 w 10000"/>
              <a:gd name="connsiteY5" fmla="*/ 7888 h 10000"/>
              <a:gd name="connsiteX6" fmla="*/ 7279 w 10000"/>
              <a:gd name="connsiteY6" fmla="*/ 6535 h 10000"/>
              <a:gd name="connsiteX7" fmla="*/ 2227 w 10000"/>
              <a:gd name="connsiteY7" fmla="*/ 7957 h 10000"/>
              <a:gd name="connsiteX8" fmla="*/ 0 w 10000"/>
              <a:gd name="connsiteY8" fmla="*/ 10000 h 10000"/>
              <a:gd name="connsiteX0" fmla="*/ 130 w 10000"/>
              <a:gd name="connsiteY0" fmla="*/ 0 h 10000"/>
              <a:gd name="connsiteX1" fmla="*/ 3073 w 10000"/>
              <a:gd name="connsiteY1" fmla="*/ 2506 h 10000"/>
              <a:gd name="connsiteX2" fmla="*/ 7479 w 10000"/>
              <a:gd name="connsiteY2" fmla="*/ 3818 h 10000"/>
              <a:gd name="connsiteX3" fmla="*/ 7676 w 10000"/>
              <a:gd name="connsiteY3" fmla="*/ 2506 h 10000"/>
              <a:gd name="connsiteX4" fmla="*/ 10000 w 10000"/>
              <a:gd name="connsiteY4" fmla="*/ 5000 h 10000"/>
              <a:gd name="connsiteX5" fmla="*/ 7364 w 10000"/>
              <a:gd name="connsiteY5" fmla="*/ 7888 h 10000"/>
              <a:gd name="connsiteX6" fmla="*/ 7279 w 10000"/>
              <a:gd name="connsiteY6" fmla="*/ 6535 h 10000"/>
              <a:gd name="connsiteX7" fmla="*/ 2227 w 10000"/>
              <a:gd name="connsiteY7" fmla="*/ 7957 h 10000"/>
              <a:gd name="connsiteX8" fmla="*/ 0 w 10000"/>
              <a:gd name="connsiteY8" fmla="*/ 10000 h 10000"/>
              <a:gd name="connsiteX0" fmla="*/ 130 w 10000"/>
              <a:gd name="connsiteY0" fmla="*/ 0 h 10000"/>
              <a:gd name="connsiteX1" fmla="*/ 3073 w 10000"/>
              <a:gd name="connsiteY1" fmla="*/ 2506 h 10000"/>
              <a:gd name="connsiteX2" fmla="*/ 7479 w 10000"/>
              <a:gd name="connsiteY2" fmla="*/ 3818 h 10000"/>
              <a:gd name="connsiteX3" fmla="*/ 7551 w 10000"/>
              <a:gd name="connsiteY3" fmla="*/ 2428 h 10000"/>
              <a:gd name="connsiteX4" fmla="*/ 10000 w 10000"/>
              <a:gd name="connsiteY4" fmla="*/ 5000 h 10000"/>
              <a:gd name="connsiteX5" fmla="*/ 7364 w 10000"/>
              <a:gd name="connsiteY5" fmla="*/ 7888 h 10000"/>
              <a:gd name="connsiteX6" fmla="*/ 7279 w 10000"/>
              <a:gd name="connsiteY6" fmla="*/ 6535 h 10000"/>
              <a:gd name="connsiteX7" fmla="*/ 2227 w 10000"/>
              <a:gd name="connsiteY7" fmla="*/ 7957 h 10000"/>
              <a:gd name="connsiteX8" fmla="*/ 0 w 10000"/>
              <a:gd name="connsiteY8" fmla="*/ 10000 h 10000"/>
              <a:gd name="connsiteX0" fmla="*/ 130 w 10000"/>
              <a:gd name="connsiteY0" fmla="*/ 0 h 10000"/>
              <a:gd name="connsiteX1" fmla="*/ 3073 w 10000"/>
              <a:gd name="connsiteY1" fmla="*/ 2506 h 10000"/>
              <a:gd name="connsiteX2" fmla="*/ 7479 w 10000"/>
              <a:gd name="connsiteY2" fmla="*/ 3818 h 10000"/>
              <a:gd name="connsiteX3" fmla="*/ 7551 w 10000"/>
              <a:gd name="connsiteY3" fmla="*/ 2428 h 10000"/>
              <a:gd name="connsiteX4" fmla="*/ 10000 w 10000"/>
              <a:gd name="connsiteY4" fmla="*/ 5000 h 10000"/>
              <a:gd name="connsiteX5" fmla="*/ 7364 w 10000"/>
              <a:gd name="connsiteY5" fmla="*/ 7888 h 10000"/>
              <a:gd name="connsiteX6" fmla="*/ 7279 w 10000"/>
              <a:gd name="connsiteY6" fmla="*/ 6535 h 10000"/>
              <a:gd name="connsiteX7" fmla="*/ 2227 w 10000"/>
              <a:gd name="connsiteY7" fmla="*/ 7957 h 10000"/>
              <a:gd name="connsiteX8" fmla="*/ 0 w 10000"/>
              <a:gd name="connsiteY8" fmla="*/ 10000 h 10000"/>
              <a:gd name="connsiteX0" fmla="*/ 130 w 10000"/>
              <a:gd name="connsiteY0" fmla="*/ 0 h 10000"/>
              <a:gd name="connsiteX1" fmla="*/ 3073 w 10000"/>
              <a:gd name="connsiteY1" fmla="*/ 2506 h 10000"/>
              <a:gd name="connsiteX2" fmla="*/ 7479 w 10000"/>
              <a:gd name="connsiteY2" fmla="*/ 3818 h 10000"/>
              <a:gd name="connsiteX3" fmla="*/ 7551 w 10000"/>
              <a:gd name="connsiteY3" fmla="*/ 2428 h 10000"/>
              <a:gd name="connsiteX4" fmla="*/ 10000 w 10000"/>
              <a:gd name="connsiteY4" fmla="*/ 5000 h 10000"/>
              <a:gd name="connsiteX5" fmla="*/ 7294 w 10000"/>
              <a:gd name="connsiteY5" fmla="*/ 7888 h 10000"/>
              <a:gd name="connsiteX6" fmla="*/ 7279 w 10000"/>
              <a:gd name="connsiteY6" fmla="*/ 6535 h 10000"/>
              <a:gd name="connsiteX7" fmla="*/ 2227 w 10000"/>
              <a:gd name="connsiteY7" fmla="*/ 7957 h 10000"/>
              <a:gd name="connsiteX8" fmla="*/ 0 w 10000"/>
              <a:gd name="connsiteY8" fmla="*/ 10000 h 10000"/>
              <a:gd name="connsiteX0" fmla="*/ 130 w 10000"/>
              <a:gd name="connsiteY0" fmla="*/ 0 h 10000"/>
              <a:gd name="connsiteX1" fmla="*/ 3073 w 10000"/>
              <a:gd name="connsiteY1" fmla="*/ 2506 h 10000"/>
              <a:gd name="connsiteX2" fmla="*/ 7479 w 10000"/>
              <a:gd name="connsiteY2" fmla="*/ 3818 h 10000"/>
              <a:gd name="connsiteX3" fmla="*/ 7551 w 10000"/>
              <a:gd name="connsiteY3" fmla="*/ 2428 h 10000"/>
              <a:gd name="connsiteX4" fmla="*/ 10000 w 10000"/>
              <a:gd name="connsiteY4" fmla="*/ 5000 h 10000"/>
              <a:gd name="connsiteX5" fmla="*/ 7294 w 10000"/>
              <a:gd name="connsiteY5" fmla="*/ 7888 h 10000"/>
              <a:gd name="connsiteX6" fmla="*/ 7279 w 10000"/>
              <a:gd name="connsiteY6" fmla="*/ 6535 h 10000"/>
              <a:gd name="connsiteX7" fmla="*/ 2227 w 10000"/>
              <a:gd name="connsiteY7" fmla="*/ 7957 h 10000"/>
              <a:gd name="connsiteX8" fmla="*/ 0 w 10000"/>
              <a:gd name="connsiteY8" fmla="*/ 10000 h 10000"/>
              <a:gd name="connsiteX0" fmla="*/ 130 w 10000"/>
              <a:gd name="connsiteY0" fmla="*/ 0 h 10000"/>
              <a:gd name="connsiteX1" fmla="*/ 3073 w 10000"/>
              <a:gd name="connsiteY1" fmla="*/ 2506 h 10000"/>
              <a:gd name="connsiteX2" fmla="*/ 7479 w 10000"/>
              <a:gd name="connsiteY2" fmla="*/ 3818 h 10000"/>
              <a:gd name="connsiteX3" fmla="*/ 7551 w 10000"/>
              <a:gd name="connsiteY3" fmla="*/ 2428 h 10000"/>
              <a:gd name="connsiteX4" fmla="*/ 10000 w 10000"/>
              <a:gd name="connsiteY4" fmla="*/ 5000 h 10000"/>
              <a:gd name="connsiteX5" fmla="*/ 7224 w 10000"/>
              <a:gd name="connsiteY5" fmla="*/ 7888 h 10000"/>
              <a:gd name="connsiteX6" fmla="*/ 7279 w 10000"/>
              <a:gd name="connsiteY6" fmla="*/ 6535 h 10000"/>
              <a:gd name="connsiteX7" fmla="*/ 2227 w 10000"/>
              <a:gd name="connsiteY7" fmla="*/ 7957 h 10000"/>
              <a:gd name="connsiteX8" fmla="*/ 0 w 10000"/>
              <a:gd name="connsiteY8" fmla="*/ 10000 h 10000"/>
              <a:gd name="connsiteX0" fmla="*/ 130 w 10000"/>
              <a:gd name="connsiteY0" fmla="*/ 0 h 10000"/>
              <a:gd name="connsiteX1" fmla="*/ 3073 w 10000"/>
              <a:gd name="connsiteY1" fmla="*/ 2506 h 10000"/>
              <a:gd name="connsiteX2" fmla="*/ 7479 w 10000"/>
              <a:gd name="connsiteY2" fmla="*/ 3818 h 10000"/>
              <a:gd name="connsiteX3" fmla="*/ 7551 w 10000"/>
              <a:gd name="connsiteY3" fmla="*/ 2428 h 10000"/>
              <a:gd name="connsiteX4" fmla="*/ 10000 w 10000"/>
              <a:gd name="connsiteY4" fmla="*/ 5000 h 10000"/>
              <a:gd name="connsiteX5" fmla="*/ 7224 w 10000"/>
              <a:gd name="connsiteY5" fmla="*/ 7888 h 10000"/>
              <a:gd name="connsiteX6" fmla="*/ 7279 w 10000"/>
              <a:gd name="connsiteY6" fmla="*/ 6535 h 10000"/>
              <a:gd name="connsiteX7" fmla="*/ 2227 w 10000"/>
              <a:gd name="connsiteY7" fmla="*/ 7957 h 10000"/>
              <a:gd name="connsiteX8" fmla="*/ 0 w 10000"/>
              <a:gd name="connsiteY8"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00" h="10000">
                <a:moveTo>
                  <a:pt x="130" y="0"/>
                </a:moveTo>
                <a:cubicBezTo>
                  <a:pt x="1026" y="1296"/>
                  <a:pt x="1849" y="1872"/>
                  <a:pt x="3073" y="2506"/>
                </a:cubicBezTo>
                <a:cubicBezTo>
                  <a:pt x="4296" y="3145"/>
                  <a:pt x="6804" y="3984"/>
                  <a:pt x="7479" y="3818"/>
                </a:cubicBezTo>
                <a:cubicBezTo>
                  <a:pt x="7616" y="2317"/>
                  <a:pt x="7501" y="3539"/>
                  <a:pt x="7551" y="2428"/>
                </a:cubicBezTo>
                <a:cubicBezTo>
                  <a:pt x="8326" y="3259"/>
                  <a:pt x="9225" y="4169"/>
                  <a:pt x="10000" y="5000"/>
                </a:cubicBezTo>
                <a:cubicBezTo>
                  <a:pt x="8982" y="6215"/>
                  <a:pt x="8336" y="6673"/>
                  <a:pt x="7224" y="7888"/>
                </a:cubicBezTo>
                <a:cubicBezTo>
                  <a:pt x="7187" y="7084"/>
                  <a:pt x="7315" y="7340"/>
                  <a:pt x="7279" y="6535"/>
                </a:cubicBezTo>
                <a:cubicBezTo>
                  <a:pt x="6580" y="6364"/>
                  <a:pt x="3440" y="7380"/>
                  <a:pt x="2227" y="7957"/>
                </a:cubicBezTo>
                <a:cubicBezTo>
                  <a:pt x="1013" y="8533"/>
                  <a:pt x="207" y="9503"/>
                  <a:pt x="0" y="10000"/>
                </a:cubicBezTo>
              </a:path>
            </a:pathLst>
          </a:custGeom>
          <a:gradFill>
            <a:gsLst>
              <a:gs pos="0">
                <a:srgbClr val="F05A23"/>
              </a:gs>
              <a:gs pos="100000">
                <a:srgbClr val="FFFFFF"/>
              </a:gs>
            </a:gsLst>
            <a:lin ang="10800000" scaled="0"/>
          </a:gradFill>
          <a:ln w="2">
            <a:noFill/>
            <a:prstDash val="solid"/>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2" name="圆角矩形 11"/>
          <p:cNvSpPr/>
          <p:nvPr/>
        </p:nvSpPr>
        <p:spPr>
          <a:xfrm>
            <a:off x="9830049" y="1562249"/>
            <a:ext cx="2033517" cy="4749169"/>
          </a:xfrm>
          <a:prstGeom prst="roundRect">
            <a:avLst/>
          </a:prstGeom>
          <a:solidFill>
            <a:schemeClr val="bg1"/>
          </a:solidFill>
          <a:ln w="9525">
            <a:solidFill>
              <a:srgbClr val="ED5408"/>
            </a:solidFill>
            <a:miter lim="800000"/>
            <a:headEnd/>
            <a:tailEnd/>
          </a:ln>
          <a:effectLst/>
        </p:spPr>
        <p:txBody>
          <a:bodyPr wrap="square" lIns="108000" tIns="36000" rIns="108000" bIns="36000" rtlCol="0" anchor="ctr"/>
          <a:lstStyle/>
          <a:p>
            <a:pPr marL="342900" indent="-342900" algn="l">
              <a:spcAft>
                <a:spcPts val="1200"/>
              </a:spcAft>
              <a:buFont typeface="Wingdings" panose="05000000000000000000" pitchFamily="2" charset="2"/>
              <a:buChar char="Ø"/>
            </a:pPr>
            <a:r>
              <a:rPr lang="zh-CN" altLang="en-US" sz="2000" b="1">
                <a:solidFill>
                  <a:srgbClr val="ED5408"/>
                </a:solidFill>
                <a:cs typeface="+mn-ea"/>
                <a:sym typeface="+mn-lt"/>
              </a:rPr>
              <a:t>全流程加密</a:t>
            </a:r>
            <a:endParaRPr lang="en-US" altLang="zh-CN" sz="2000" b="1">
              <a:solidFill>
                <a:srgbClr val="ED5408"/>
              </a:solidFill>
              <a:cs typeface="+mn-ea"/>
              <a:sym typeface="+mn-lt"/>
            </a:endParaRPr>
          </a:p>
          <a:p>
            <a:pPr>
              <a:spcAft>
                <a:spcPts val="1200"/>
              </a:spcAft>
            </a:pPr>
            <a:r>
              <a:rPr lang="zh-CN" altLang="en-US" sz="1400"/>
              <a:t>以全数据密文技术为数据流通提供最基础、最核心保障</a:t>
            </a:r>
            <a:endParaRPr lang="en-US" altLang="zh-CN" sz="1400" b="1">
              <a:solidFill>
                <a:srgbClr val="ED5408"/>
              </a:solidFill>
              <a:cs typeface="+mn-ea"/>
              <a:sym typeface="+mn-lt"/>
            </a:endParaRPr>
          </a:p>
          <a:p>
            <a:pPr marL="342900" indent="-342900" algn="l">
              <a:spcAft>
                <a:spcPts val="1200"/>
              </a:spcAft>
              <a:buFont typeface="Wingdings" panose="05000000000000000000" pitchFamily="2" charset="2"/>
              <a:buChar char="Ø"/>
            </a:pPr>
            <a:r>
              <a:rPr lang="zh-CN" altLang="en-US" sz="2000" b="1">
                <a:solidFill>
                  <a:srgbClr val="ED5408"/>
                </a:solidFill>
                <a:cs typeface="+mn-ea"/>
                <a:sym typeface="+mn-lt"/>
              </a:rPr>
              <a:t>源数据建模</a:t>
            </a:r>
            <a:endParaRPr lang="en-US" altLang="zh-CN" sz="2000" b="1">
              <a:solidFill>
                <a:srgbClr val="ED5408"/>
              </a:solidFill>
              <a:cs typeface="+mn-ea"/>
              <a:sym typeface="+mn-lt"/>
            </a:endParaRPr>
          </a:p>
          <a:p>
            <a:pPr algn="l">
              <a:spcAft>
                <a:spcPts val="1200"/>
              </a:spcAft>
            </a:pPr>
            <a:r>
              <a:rPr lang="zh-CN" altLang="en-US" sz="1400">
                <a:cs typeface="+mn-ea"/>
                <a:sym typeface="+mn-lt"/>
              </a:rPr>
              <a:t>可利用直接源数据在密文环境下建模，为模型达成精准结构实现有力支撑</a:t>
            </a:r>
            <a:endParaRPr lang="en-US" altLang="zh-CN" sz="1400">
              <a:cs typeface="+mn-ea"/>
              <a:sym typeface="+mn-lt"/>
            </a:endParaRPr>
          </a:p>
          <a:p>
            <a:pPr marL="342900" indent="-342900" algn="l">
              <a:spcAft>
                <a:spcPts val="1200"/>
              </a:spcAft>
              <a:buFont typeface="Wingdings" panose="05000000000000000000" pitchFamily="2" charset="2"/>
              <a:buChar char="Ø"/>
            </a:pPr>
            <a:r>
              <a:rPr lang="zh-CN" altLang="en-US" sz="2000" b="1">
                <a:solidFill>
                  <a:srgbClr val="ED5408"/>
                </a:solidFill>
                <a:cs typeface="+mn-ea"/>
                <a:sym typeface="+mn-lt"/>
              </a:rPr>
              <a:t>全环节监控</a:t>
            </a:r>
            <a:endParaRPr lang="en-US" altLang="zh-CN" sz="2000" b="1">
              <a:solidFill>
                <a:srgbClr val="ED5408"/>
              </a:solidFill>
              <a:cs typeface="+mn-ea"/>
              <a:sym typeface="+mn-lt"/>
            </a:endParaRPr>
          </a:p>
          <a:p>
            <a:pPr algn="l">
              <a:spcAft>
                <a:spcPts val="1200"/>
              </a:spcAft>
            </a:pPr>
            <a:r>
              <a:rPr lang="zh-CN" altLang="en-US" sz="1400">
                <a:cs typeface="+mn-ea"/>
                <a:sym typeface="+mn-lt"/>
              </a:rPr>
              <a:t>多层级、多维度授权管理，为数据去向及使用实现全生命周期追踪</a:t>
            </a:r>
          </a:p>
        </p:txBody>
      </p:sp>
      <p:sp>
        <p:nvSpPr>
          <p:cNvPr id="121" name="圆角矩形 16">
            <a:extLst>
              <a:ext uri="{FF2B5EF4-FFF2-40B4-BE49-F238E27FC236}">
                <a16:creationId xmlns:a16="http://schemas.microsoft.com/office/drawing/2014/main" id="{86C551E7-CBDD-4DDD-941D-DD33E351B924}"/>
              </a:ext>
            </a:extLst>
          </p:cNvPr>
          <p:cNvSpPr/>
          <p:nvPr/>
        </p:nvSpPr>
        <p:spPr>
          <a:xfrm>
            <a:off x="4979685" y="2691190"/>
            <a:ext cx="942492" cy="283851"/>
          </a:xfrm>
          <a:prstGeom prst="roundRect">
            <a:avLst>
              <a:gd name="adj" fmla="val 50000"/>
            </a:avLst>
          </a:prstGeom>
          <a:solidFill>
            <a:srgbClr val="FE8637"/>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a:ln>
                  <a:noFill/>
                </a:ln>
                <a:solidFill>
                  <a:prstClr val="white"/>
                </a:solidFill>
                <a:effectLst/>
                <a:uLnTx/>
                <a:uFillTx/>
                <a:latin typeface="Arial" panose="020B0604020202020204" pitchFamily="34" charset="0"/>
                <a:ea typeface="+mj-ea"/>
                <a:cs typeface="+mn-cs"/>
              </a:rPr>
              <a:t>数据</a:t>
            </a:r>
            <a:r>
              <a:rPr lang="zh-CN" altLang="en-US" sz="1200" b="1" kern="0">
                <a:solidFill>
                  <a:prstClr val="white"/>
                </a:solidFill>
                <a:latin typeface="Arial" panose="020B0604020202020204" pitchFamily="34" charset="0"/>
                <a:ea typeface="+mj-ea"/>
              </a:rPr>
              <a:t>共享</a:t>
            </a:r>
            <a:endParaRPr kumimoji="0" lang="zh-CN" altLang="en-US" sz="1200" b="1" i="0" u="none" strike="noStrike" kern="0" cap="none" spc="0" normalizeH="0" baseline="0" noProof="0">
              <a:ln>
                <a:noFill/>
              </a:ln>
              <a:solidFill>
                <a:prstClr val="white"/>
              </a:solidFill>
              <a:effectLst/>
              <a:uLnTx/>
              <a:uFillTx/>
              <a:latin typeface="Arial" panose="020B0604020202020204" pitchFamily="34" charset="0"/>
              <a:ea typeface="+mj-ea"/>
              <a:cs typeface="+mn-cs"/>
            </a:endParaRPr>
          </a:p>
        </p:txBody>
      </p:sp>
    </p:spTree>
    <p:extLst>
      <p:ext uri="{BB962C8B-B14F-4D97-AF65-F5344CB8AC3E}">
        <p14:creationId xmlns:p14="http://schemas.microsoft.com/office/powerpoint/2010/main" val="538602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文本框 1"/>
          <p:cNvSpPr txBox="1">
            <a:spLocks noChangeArrowheads="1"/>
          </p:cNvSpPr>
          <p:nvPr/>
        </p:nvSpPr>
        <p:spPr bwMode="auto">
          <a:xfrm>
            <a:off x="677863" y="157744"/>
            <a:ext cx="10090221"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200" b="1">
                <a:solidFill>
                  <a:srgbClr val="ED5408"/>
                </a:solidFill>
                <a:latin typeface="华文楷体" panose="02010600040101010101" pitchFamily="2" charset="-122"/>
                <a:ea typeface="华文楷体" panose="02010600040101010101" pitchFamily="2" charset="-122"/>
              </a:rPr>
              <a:t>Themis</a:t>
            </a:r>
            <a:r>
              <a:rPr lang="zh-CN" altLang="en-US" sz="2200" b="1">
                <a:solidFill>
                  <a:srgbClr val="ED5408"/>
                </a:solidFill>
                <a:latin typeface="华文楷体" panose="02010600040101010101" pitchFamily="2" charset="-122"/>
                <a:ea typeface="华文楷体" panose="02010600040101010101" pitchFamily="2" charset="-122"/>
              </a:rPr>
              <a:t>技术优势：</a:t>
            </a:r>
            <a:r>
              <a:rPr lang="en-US" altLang="zh-CN" sz="2200" b="1">
                <a:solidFill>
                  <a:srgbClr val="3C3C3C"/>
                </a:solidFill>
                <a:latin typeface="华文楷体" panose="02010600040101010101" pitchFamily="2" charset="-122"/>
                <a:ea typeface="华文楷体" panose="02010600040101010101" pitchFamily="2" charset="-122"/>
              </a:rPr>
              <a:t>CA+</a:t>
            </a:r>
            <a:r>
              <a:rPr lang="zh-CN" altLang="en-US" sz="2200" b="1">
                <a:solidFill>
                  <a:srgbClr val="3C3C3C"/>
                </a:solidFill>
                <a:latin typeface="华文楷体" panose="02010600040101010101" pitchFamily="2" charset="-122"/>
                <a:ea typeface="华文楷体" panose="02010600040101010101" pitchFamily="2" charset="-122"/>
              </a:rPr>
              <a:t>全同态算法实现有机融合破解密态环境下数据应用、数据源归属、数据交换难题</a:t>
            </a:r>
          </a:p>
        </p:txBody>
      </p:sp>
      <p:sp>
        <p:nvSpPr>
          <p:cNvPr id="4" name="右箭头 3"/>
          <p:cNvSpPr/>
          <p:nvPr/>
        </p:nvSpPr>
        <p:spPr>
          <a:xfrm>
            <a:off x="2778653" y="4664111"/>
            <a:ext cx="2808514" cy="600892"/>
          </a:xfrm>
          <a:prstGeom prst="rightArrow">
            <a:avLst/>
          </a:prstGeom>
          <a:ln>
            <a:prstDash val="dash"/>
            <a:headEnd/>
            <a:tailEnd/>
          </a:ln>
        </p:spPr>
        <p:style>
          <a:lnRef idx="2">
            <a:schemeClr val="accent5"/>
          </a:lnRef>
          <a:fillRef idx="1">
            <a:schemeClr val="lt1"/>
          </a:fillRef>
          <a:effectRef idx="0">
            <a:schemeClr val="accent5"/>
          </a:effectRef>
          <a:fontRef idx="minor">
            <a:schemeClr val="dk1"/>
          </a:fontRef>
        </p:style>
        <p:txBody>
          <a:bodyPr wrap="square" lIns="108000" tIns="36000" rIns="108000" bIns="36000" rtlCol="0" anchor="ctr"/>
          <a:lstStyle/>
          <a:p>
            <a:pPr algn="l">
              <a:spcAft>
                <a:spcPts val="1200"/>
              </a:spcAft>
            </a:pPr>
            <a:r>
              <a:rPr lang="zh-CN" altLang="en-US" sz="1600">
                <a:ln w="0"/>
                <a:solidFill>
                  <a:schemeClr val="accent1"/>
                </a:solidFill>
                <a:effectLst>
                  <a:outerShdw blurRad="38100" dist="25400" dir="5400000" algn="ctr" rotWithShape="0">
                    <a:srgbClr val="6E747A">
                      <a:alpha val="43000"/>
                    </a:srgbClr>
                  </a:outerShdw>
                </a:effectLst>
                <a:cs typeface="+mn-ea"/>
                <a:sym typeface="+mn-lt"/>
              </a:rPr>
              <a:t>可用不可见，低成本高价值</a:t>
            </a:r>
          </a:p>
        </p:txBody>
      </p:sp>
      <p:sp>
        <p:nvSpPr>
          <p:cNvPr id="5" name="左箭头 4"/>
          <p:cNvSpPr/>
          <p:nvPr/>
        </p:nvSpPr>
        <p:spPr>
          <a:xfrm>
            <a:off x="6716721" y="4664111"/>
            <a:ext cx="2808514" cy="600892"/>
          </a:xfrm>
          <a:prstGeom prst="leftArrow">
            <a:avLst/>
          </a:prstGeom>
          <a:solidFill>
            <a:schemeClr val="bg1"/>
          </a:solidFill>
          <a:ln w="9525">
            <a:solidFill>
              <a:srgbClr val="ED5408"/>
            </a:solidFill>
            <a:prstDash val="dash"/>
            <a:miter lim="800000"/>
            <a:headEnd/>
            <a:tailEnd/>
          </a:ln>
          <a:effectLst/>
        </p:spPr>
        <p:txBody>
          <a:bodyPr wrap="square" lIns="108000" tIns="36000" rIns="108000" bIns="36000" rtlCol="0" anchor="ctr"/>
          <a:lstStyle/>
          <a:p>
            <a:pPr algn="l">
              <a:spcAft>
                <a:spcPts val="1200"/>
              </a:spcAft>
            </a:pPr>
            <a:r>
              <a:rPr lang="zh-CN" altLang="en-US" sz="1600" b="1">
                <a:solidFill>
                  <a:srgbClr val="ED5408"/>
                </a:solidFill>
                <a:cs typeface="+mn-ea"/>
                <a:sym typeface="+mn-lt"/>
              </a:rPr>
              <a:t>分级全授权，确鉴权双保护</a:t>
            </a:r>
          </a:p>
        </p:txBody>
      </p:sp>
      <p:sp>
        <p:nvSpPr>
          <p:cNvPr id="6" name="椭圆 5"/>
          <p:cNvSpPr/>
          <p:nvPr/>
        </p:nvSpPr>
        <p:spPr>
          <a:xfrm>
            <a:off x="5701944" y="4514557"/>
            <a:ext cx="900000" cy="900000"/>
          </a:xfrm>
          <a:prstGeom prst="ellipse">
            <a:avLst/>
          </a:prstGeom>
          <a:solidFill>
            <a:schemeClr val="bg1"/>
          </a:solidFill>
          <a:ln w="9525">
            <a:solidFill>
              <a:srgbClr val="FF0000"/>
            </a:solidFill>
            <a:miter lim="800000"/>
            <a:headEnd/>
            <a:tailEnd/>
          </a:ln>
          <a:effectLst/>
        </p:spPr>
        <p:txBody>
          <a:bodyPr wrap="square" lIns="0" tIns="36000" rIns="0" bIns="36000" rtlCol="0" anchor="ctr"/>
          <a:lstStyle/>
          <a:p>
            <a:pPr algn="ctr">
              <a:spcAft>
                <a:spcPts val="1200"/>
              </a:spcAft>
            </a:pPr>
            <a:r>
              <a:rPr lang="en-US" altLang="zh-CN" sz="1400" b="1">
                <a:solidFill>
                  <a:srgbClr val="ED5408"/>
                </a:solidFill>
                <a:cs typeface="+mn-ea"/>
                <a:sym typeface="+mn-lt"/>
              </a:rPr>
              <a:t>Themis</a:t>
            </a:r>
            <a:endParaRPr lang="zh-CN" altLang="en-US" sz="1400" b="1">
              <a:solidFill>
                <a:srgbClr val="ED5408"/>
              </a:solidFill>
              <a:cs typeface="+mn-ea"/>
              <a:sym typeface="+mn-lt"/>
            </a:endParaRPr>
          </a:p>
        </p:txBody>
      </p:sp>
      <p:sp>
        <p:nvSpPr>
          <p:cNvPr id="17" name="椭圆 16"/>
          <p:cNvSpPr/>
          <p:nvPr/>
        </p:nvSpPr>
        <p:spPr>
          <a:xfrm>
            <a:off x="9644135" y="4514557"/>
            <a:ext cx="900000" cy="900000"/>
          </a:xfrm>
          <a:prstGeom prst="ellipse">
            <a:avLst/>
          </a:prstGeom>
          <a:solidFill>
            <a:schemeClr val="bg1"/>
          </a:solidFill>
          <a:ln w="9525">
            <a:solidFill>
              <a:srgbClr val="ED5408"/>
            </a:solidFill>
            <a:miter lim="800000"/>
            <a:headEnd/>
            <a:tailEnd/>
          </a:ln>
          <a:effectLst/>
        </p:spPr>
        <p:txBody>
          <a:bodyPr wrap="square" lIns="0" tIns="36000" rIns="0" bIns="36000" rtlCol="0" anchor="ctr"/>
          <a:lstStyle/>
          <a:p>
            <a:pPr algn="ctr">
              <a:spcAft>
                <a:spcPts val="1200"/>
              </a:spcAft>
            </a:pPr>
            <a:r>
              <a:rPr lang="en-US" altLang="zh-CN" sz="1400" b="1">
                <a:solidFill>
                  <a:srgbClr val="ED5408"/>
                </a:solidFill>
                <a:cs typeface="+mn-ea"/>
                <a:sym typeface="+mn-lt"/>
              </a:rPr>
              <a:t>CA</a:t>
            </a:r>
            <a:endParaRPr lang="zh-CN" altLang="en-US" sz="1400" b="1">
              <a:solidFill>
                <a:srgbClr val="ED5408"/>
              </a:solidFill>
              <a:cs typeface="+mn-ea"/>
              <a:sym typeface="+mn-lt"/>
            </a:endParaRPr>
          </a:p>
        </p:txBody>
      </p:sp>
      <p:sp>
        <p:nvSpPr>
          <p:cNvPr id="18" name="椭圆 17"/>
          <p:cNvSpPr/>
          <p:nvPr/>
        </p:nvSpPr>
        <p:spPr>
          <a:xfrm>
            <a:off x="1759753" y="4514557"/>
            <a:ext cx="900000" cy="900000"/>
          </a:xfrm>
          <a:prstGeom prst="ellipse">
            <a:avLst/>
          </a:prstGeom>
          <a:ln>
            <a:headEnd/>
            <a:tailEnd/>
          </a:ln>
        </p:spPr>
        <p:style>
          <a:lnRef idx="2">
            <a:schemeClr val="accent5"/>
          </a:lnRef>
          <a:fillRef idx="1">
            <a:schemeClr val="lt1"/>
          </a:fillRef>
          <a:effectRef idx="0">
            <a:schemeClr val="accent5"/>
          </a:effectRef>
          <a:fontRef idx="minor">
            <a:schemeClr val="dk1"/>
          </a:fontRef>
        </p:style>
        <p:txBody>
          <a:bodyPr wrap="square" lIns="0" tIns="36000" rIns="0" bIns="36000" rtlCol="0" anchor="ctr"/>
          <a:lstStyle/>
          <a:p>
            <a:pPr algn="ctr">
              <a:spcAft>
                <a:spcPts val="1200"/>
              </a:spcAft>
            </a:pPr>
            <a:r>
              <a:rPr lang="zh-CN" altLang="en-US" sz="1400">
                <a:ln w="0"/>
                <a:solidFill>
                  <a:schemeClr val="accent1"/>
                </a:solidFill>
                <a:effectLst>
                  <a:outerShdw blurRad="38100" dist="25400" dir="5400000" algn="ctr" rotWithShape="0">
                    <a:srgbClr val="6E747A">
                      <a:alpha val="43000"/>
                    </a:srgbClr>
                  </a:outerShdw>
                </a:effectLst>
                <a:cs typeface="+mn-ea"/>
                <a:sym typeface="+mn-lt"/>
              </a:rPr>
              <a:t>全同态算法</a:t>
            </a:r>
          </a:p>
        </p:txBody>
      </p:sp>
      <p:sp>
        <p:nvSpPr>
          <p:cNvPr id="2" name="五边形 1"/>
          <p:cNvSpPr/>
          <p:nvPr/>
        </p:nvSpPr>
        <p:spPr>
          <a:xfrm>
            <a:off x="3039525" y="968977"/>
            <a:ext cx="3187722" cy="444137"/>
          </a:xfrm>
          <a:prstGeom prst="homePlate">
            <a:avLst/>
          </a:prstGeom>
          <a:ln>
            <a:headEnd/>
            <a:tailEnd/>
          </a:ln>
        </p:spPr>
        <p:style>
          <a:lnRef idx="2">
            <a:schemeClr val="accent5"/>
          </a:lnRef>
          <a:fillRef idx="1">
            <a:schemeClr val="lt1"/>
          </a:fillRef>
          <a:effectRef idx="0">
            <a:schemeClr val="accent5"/>
          </a:effectRef>
          <a:fontRef idx="minor">
            <a:schemeClr val="dk1"/>
          </a:fontRef>
        </p:style>
        <p:txBody>
          <a:bodyPr wrap="square" lIns="108000" tIns="36000" rIns="108000" bIns="36000" rtlCol="0" anchor="ctr"/>
          <a:lstStyle/>
          <a:p>
            <a:pPr algn="l">
              <a:spcAft>
                <a:spcPts val="1200"/>
              </a:spcAft>
            </a:pPr>
            <a:r>
              <a:rPr lang="zh-CN" altLang="en-US" sz="1200">
                <a:solidFill>
                  <a:schemeClr val="tx1"/>
                </a:solidFill>
                <a:cs typeface="+mn-ea"/>
                <a:sym typeface="+mn-lt"/>
              </a:rPr>
              <a:t>抗量子计算机攻击</a:t>
            </a:r>
          </a:p>
        </p:txBody>
      </p:sp>
      <p:sp>
        <p:nvSpPr>
          <p:cNvPr id="16" name="五边形 15"/>
          <p:cNvSpPr/>
          <p:nvPr/>
        </p:nvSpPr>
        <p:spPr>
          <a:xfrm>
            <a:off x="3039525" y="1522602"/>
            <a:ext cx="3187722" cy="444137"/>
          </a:xfrm>
          <a:prstGeom prst="homePlate">
            <a:avLst/>
          </a:prstGeom>
          <a:ln>
            <a:headEnd/>
            <a:tailEnd/>
          </a:ln>
        </p:spPr>
        <p:style>
          <a:lnRef idx="2">
            <a:schemeClr val="accent5"/>
          </a:lnRef>
          <a:fillRef idx="1">
            <a:schemeClr val="lt1"/>
          </a:fillRef>
          <a:effectRef idx="0">
            <a:schemeClr val="accent5"/>
          </a:effectRef>
          <a:fontRef idx="minor">
            <a:schemeClr val="dk1"/>
          </a:fontRef>
        </p:style>
        <p:txBody>
          <a:bodyPr wrap="square" lIns="108000" tIns="36000" rIns="108000" bIns="36000" rtlCol="0" anchor="ctr"/>
          <a:lstStyle/>
          <a:p>
            <a:pPr algn="l">
              <a:spcAft>
                <a:spcPts val="1200"/>
              </a:spcAft>
            </a:pPr>
            <a:r>
              <a:rPr lang="zh-CN" altLang="en-US" sz="1200">
                <a:solidFill>
                  <a:schemeClr val="tx1"/>
                </a:solidFill>
                <a:cs typeface="+mn-ea"/>
                <a:sym typeface="+mn-lt"/>
              </a:rPr>
              <a:t>抗统计学攻击</a:t>
            </a:r>
          </a:p>
        </p:txBody>
      </p:sp>
      <p:sp>
        <p:nvSpPr>
          <p:cNvPr id="19" name="五边形 18"/>
          <p:cNvSpPr/>
          <p:nvPr/>
        </p:nvSpPr>
        <p:spPr>
          <a:xfrm>
            <a:off x="3039525" y="2076227"/>
            <a:ext cx="3187722" cy="444137"/>
          </a:xfrm>
          <a:prstGeom prst="homePlate">
            <a:avLst/>
          </a:prstGeom>
          <a:ln>
            <a:headEnd/>
            <a:tailEnd/>
          </a:ln>
        </p:spPr>
        <p:style>
          <a:lnRef idx="2">
            <a:schemeClr val="accent5"/>
          </a:lnRef>
          <a:fillRef idx="1">
            <a:schemeClr val="lt1"/>
          </a:fillRef>
          <a:effectRef idx="0">
            <a:schemeClr val="accent5"/>
          </a:effectRef>
          <a:fontRef idx="minor">
            <a:schemeClr val="dk1"/>
          </a:fontRef>
        </p:style>
        <p:txBody>
          <a:bodyPr wrap="square" lIns="108000" tIns="36000" rIns="108000" bIns="36000" rtlCol="0" anchor="ctr"/>
          <a:lstStyle/>
          <a:p>
            <a:pPr>
              <a:spcAft>
                <a:spcPts val="1200"/>
              </a:spcAft>
            </a:pPr>
            <a:r>
              <a:rPr lang="zh-CN" altLang="en-US" sz="1200">
                <a:solidFill>
                  <a:schemeClr val="tx1"/>
                </a:solidFill>
                <a:cs typeface="+mn-ea"/>
                <a:sym typeface="+mn-lt"/>
              </a:rPr>
              <a:t>毫秒级运算</a:t>
            </a:r>
          </a:p>
        </p:txBody>
      </p:sp>
      <p:sp>
        <p:nvSpPr>
          <p:cNvPr id="20" name="五边形 19"/>
          <p:cNvSpPr/>
          <p:nvPr/>
        </p:nvSpPr>
        <p:spPr>
          <a:xfrm>
            <a:off x="3039525" y="2629852"/>
            <a:ext cx="3187722" cy="444137"/>
          </a:xfrm>
          <a:prstGeom prst="homePlate">
            <a:avLst/>
          </a:prstGeom>
          <a:ln>
            <a:headEnd/>
            <a:tailEnd/>
          </a:ln>
        </p:spPr>
        <p:style>
          <a:lnRef idx="2">
            <a:schemeClr val="accent5"/>
          </a:lnRef>
          <a:fillRef idx="1">
            <a:schemeClr val="lt1"/>
          </a:fillRef>
          <a:effectRef idx="0">
            <a:schemeClr val="accent5"/>
          </a:effectRef>
          <a:fontRef idx="minor">
            <a:schemeClr val="dk1"/>
          </a:fontRef>
        </p:style>
        <p:txBody>
          <a:bodyPr wrap="square" lIns="108000" tIns="36000" rIns="108000" bIns="36000" rtlCol="0" anchor="ctr"/>
          <a:lstStyle/>
          <a:p>
            <a:pPr>
              <a:spcAft>
                <a:spcPts val="1200"/>
              </a:spcAft>
            </a:pPr>
            <a:r>
              <a:rPr lang="zh-CN" altLang="en-US" sz="1200">
                <a:solidFill>
                  <a:schemeClr val="tx1"/>
                </a:solidFill>
                <a:cs typeface="+mn-ea"/>
                <a:sym typeface="+mn-lt"/>
              </a:rPr>
              <a:t>多个密文数据同步计算，无需解密</a:t>
            </a:r>
          </a:p>
        </p:txBody>
      </p:sp>
      <p:sp>
        <p:nvSpPr>
          <p:cNvPr id="21" name="五边形 20"/>
          <p:cNvSpPr/>
          <p:nvPr/>
        </p:nvSpPr>
        <p:spPr>
          <a:xfrm>
            <a:off x="3039525" y="3183477"/>
            <a:ext cx="3187722" cy="444137"/>
          </a:xfrm>
          <a:prstGeom prst="homePlate">
            <a:avLst/>
          </a:prstGeom>
          <a:ln>
            <a:headEnd/>
            <a:tailEnd/>
          </a:ln>
        </p:spPr>
        <p:style>
          <a:lnRef idx="2">
            <a:schemeClr val="accent5"/>
          </a:lnRef>
          <a:fillRef idx="1">
            <a:schemeClr val="lt1"/>
          </a:fillRef>
          <a:effectRef idx="0">
            <a:schemeClr val="accent5"/>
          </a:effectRef>
          <a:fontRef idx="minor">
            <a:schemeClr val="dk1"/>
          </a:fontRef>
        </p:style>
        <p:txBody>
          <a:bodyPr wrap="square" lIns="108000" tIns="36000" rIns="108000" bIns="36000" rtlCol="0" anchor="ctr"/>
          <a:lstStyle/>
          <a:p>
            <a:pPr>
              <a:spcAft>
                <a:spcPts val="1200"/>
              </a:spcAft>
            </a:pPr>
            <a:r>
              <a:rPr lang="zh-CN" altLang="en-US" sz="1200">
                <a:solidFill>
                  <a:schemeClr val="tx1"/>
                </a:solidFill>
                <a:cs typeface="+mn-ea"/>
                <a:sym typeface="+mn-lt"/>
              </a:rPr>
              <a:t>数据使用权、所有权分离</a:t>
            </a:r>
          </a:p>
        </p:txBody>
      </p:sp>
      <p:sp>
        <p:nvSpPr>
          <p:cNvPr id="22" name="五边形 21"/>
          <p:cNvSpPr/>
          <p:nvPr/>
        </p:nvSpPr>
        <p:spPr>
          <a:xfrm>
            <a:off x="3039525" y="3737101"/>
            <a:ext cx="3187722" cy="444137"/>
          </a:xfrm>
          <a:prstGeom prst="homePlate">
            <a:avLst/>
          </a:prstGeom>
          <a:ln>
            <a:headEnd/>
            <a:tailEnd/>
          </a:ln>
        </p:spPr>
        <p:style>
          <a:lnRef idx="2">
            <a:schemeClr val="accent5"/>
          </a:lnRef>
          <a:fillRef idx="1">
            <a:schemeClr val="lt1"/>
          </a:fillRef>
          <a:effectRef idx="0">
            <a:schemeClr val="accent5"/>
          </a:effectRef>
          <a:fontRef idx="minor">
            <a:schemeClr val="dk1"/>
          </a:fontRef>
        </p:style>
        <p:txBody>
          <a:bodyPr wrap="square" lIns="108000" tIns="36000" rIns="108000" bIns="36000" rtlCol="0" anchor="ctr"/>
          <a:lstStyle/>
          <a:p>
            <a:pPr algn="l">
              <a:spcAft>
                <a:spcPts val="1200"/>
              </a:spcAft>
            </a:pPr>
            <a:r>
              <a:rPr lang="zh-CN" altLang="en-US" sz="1200">
                <a:solidFill>
                  <a:schemeClr val="tx1"/>
                </a:solidFill>
                <a:cs typeface="+mn-ea"/>
                <a:sym typeface="+mn-lt"/>
              </a:rPr>
              <a:t>实现隐私数据全周期保护</a:t>
            </a:r>
          </a:p>
        </p:txBody>
      </p:sp>
      <p:sp>
        <p:nvSpPr>
          <p:cNvPr id="23" name="五边形 22"/>
          <p:cNvSpPr/>
          <p:nvPr/>
        </p:nvSpPr>
        <p:spPr>
          <a:xfrm rot="10800000">
            <a:off x="6089317" y="1241520"/>
            <a:ext cx="3187722" cy="444137"/>
          </a:xfrm>
          <a:prstGeom prst="homePlate">
            <a:avLst/>
          </a:prstGeom>
          <a:ln>
            <a:headEnd/>
            <a:tailEnd/>
          </a:ln>
        </p:spPr>
        <p:style>
          <a:lnRef idx="2">
            <a:schemeClr val="accent2"/>
          </a:lnRef>
          <a:fillRef idx="1">
            <a:schemeClr val="lt1"/>
          </a:fillRef>
          <a:effectRef idx="0">
            <a:schemeClr val="accent2"/>
          </a:effectRef>
          <a:fontRef idx="minor">
            <a:schemeClr val="dk1"/>
          </a:fontRef>
        </p:style>
        <p:txBody>
          <a:bodyPr vert="horz" wrap="square" lIns="108000" tIns="36000" rIns="108000" bIns="36000" rtlCol="0" anchor="ctr"/>
          <a:lstStyle/>
          <a:p>
            <a:pPr algn="l">
              <a:spcAft>
                <a:spcPts val="1200"/>
              </a:spcAft>
            </a:pPr>
            <a:endParaRPr lang="zh-CN" altLang="en-US" sz="1200">
              <a:solidFill>
                <a:schemeClr val="tx1"/>
              </a:solidFill>
              <a:cs typeface="+mn-ea"/>
              <a:sym typeface="+mn-lt"/>
            </a:endParaRPr>
          </a:p>
        </p:txBody>
      </p:sp>
      <p:sp>
        <p:nvSpPr>
          <p:cNvPr id="24" name="五边形 23"/>
          <p:cNvSpPr/>
          <p:nvPr/>
        </p:nvSpPr>
        <p:spPr>
          <a:xfrm rot="10800000">
            <a:off x="6089317" y="1798576"/>
            <a:ext cx="3187722" cy="444137"/>
          </a:xfrm>
          <a:prstGeom prst="homePlate">
            <a:avLst/>
          </a:prstGeom>
          <a:ln>
            <a:headEnd/>
            <a:tailEnd/>
          </a:ln>
        </p:spPr>
        <p:style>
          <a:lnRef idx="2">
            <a:schemeClr val="accent2"/>
          </a:lnRef>
          <a:fillRef idx="1">
            <a:schemeClr val="lt1"/>
          </a:fillRef>
          <a:effectRef idx="0">
            <a:schemeClr val="accent2"/>
          </a:effectRef>
          <a:fontRef idx="minor">
            <a:schemeClr val="dk1"/>
          </a:fontRef>
        </p:style>
        <p:txBody>
          <a:bodyPr vert="horz" wrap="square" lIns="108000" tIns="36000" rIns="108000" bIns="36000" rtlCol="0" anchor="ctr"/>
          <a:lstStyle/>
          <a:p>
            <a:pPr algn="l">
              <a:spcAft>
                <a:spcPts val="1200"/>
              </a:spcAft>
            </a:pPr>
            <a:endParaRPr lang="zh-CN" altLang="en-US" sz="1200">
              <a:solidFill>
                <a:schemeClr val="tx1"/>
              </a:solidFill>
              <a:cs typeface="+mn-ea"/>
              <a:sym typeface="+mn-lt"/>
            </a:endParaRPr>
          </a:p>
        </p:txBody>
      </p:sp>
      <p:sp>
        <p:nvSpPr>
          <p:cNvPr id="25" name="五边形 24"/>
          <p:cNvSpPr/>
          <p:nvPr/>
        </p:nvSpPr>
        <p:spPr>
          <a:xfrm rot="10800000">
            <a:off x="6092972" y="2355632"/>
            <a:ext cx="3187722" cy="444137"/>
          </a:xfrm>
          <a:prstGeom prst="homePlate">
            <a:avLst/>
          </a:prstGeom>
          <a:ln>
            <a:headEnd/>
            <a:tailEnd/>
          </a:ln>
        </p:spPr>
        <p:style>
          <a:lnRef idx="2">
            <a:schemeClr val="accent2"/>
          </a:lnRef>
          <a:fillRef idx="1">
            <a:schemeClr val="lt1"/>
          </a:fillRef>
          <a:effectRef idx="0">
            <a:schemeClr val="accent2"/>
          </a:effectRef>
          <a:fontRef idx="minor">
            <a:schemeClr val="dk1"/>
          </a:fontRef>
        </p:style>
        <p:txBody>
          <a:bodyPr vert="horz" wrap="square" lIns="108000" tIns="36000" rIns="108000" bIns="36000" rtlCol="0" anchor="ctr"/>
          <a:lstStyle/>
          <a:p>
            <a:pPr algn="l">
              <a:spcAft>
                <a:spcPts val="1200"/>
              </a:spcAft>
            </a:pPr>
            <a:endParaRPr lang="zh-CN" altLang="en-US" sz="1200">
              <a:solidFill>
                <a:schemeClr val="tx1"/>
              </a:solidFill>
              <a:cs typeface="+mn-ea"/>
              <a:sym typeface="+mn-lt"/>
            </a:endParaRPr>
          </a:p>
        </p:txBody>
      </p:sp>
      <p:sp>
        <p:nvSpPr>
          <p:cNvPr id="26" name="五边形 25"/>
          <p:cNvSpPr/>
          <p:nvPr/>
        </p:nvSpPr>
        <p:spPr>
          <a:xfrm rot="10800000">
            <a:off x="6089317" y="2912688"/>
            <a:ext cx="3187722" cy="444137"/>
          </a:xfrm>
          <a:prstGeom prst="homePlate">
            <a:avLst/>
          </a:prstGeom>
          <a:ln>
            <a:headEnd/>
            <a:tailEnd/>
          </a:ln>
        </p:spPr>
        <p:style>
          <a:lnRef idx="2">
            <a:schemeClr val="accent2"/>
          </a:lnRef>
          <a:fillRef idx="1">
            <a:schemeClr val="lt1"/>
          </a:fillRef>
          <a:effectRef idx="0">
            <a:schemeClr val="accent2"/>
          </a:effectRef>
          <a:fontRef idx="minor">
            <a:schemeClr val="dk1"/>
          </a:fontRef>
        </p:style>
        <p:txBody>
          <a:bodyPr vert="horz" wrap="square" lIns="108000" tIns="36000" rIns="108000" bIns="36000" rtlCol="0" anchor="ctr"/>
          <a:lstStyle/>
          <a:p>
            <a:pPr algn="l">
              <a:spcAft>
                <a:spcPts val="1200"/>
              </a:spcAft>
            </a:pPr>
            <a:endParaRPr lang="zh-CN" altLang="en-US" sz="1200">
              <a:solidFill>
                <a:schemeClr val="tx1"/>
              </a:solidFill>
              <a:cs typeface="+mn-ea"/>
              <a:sym typeface="+mn-lt"/>
            </a:endParaRPr>
          </a:p>
        </p:txBody>
      </p:sp>
      <p:sp>
        <p:nvSpPr>
          <p:cNvPr id="27" name="五边形 26"/>
          <p:cNvSpPr/>
          <p:nvPr/>
        </p:nvSpPr>
        <p:spPr>
          <a:xfrm rot="10800000">
            <a:off x="6089317" y="3469744"/>
            <a:ext cx="3187722" cy="444137"/>
          </a:xfrm>
          <a:prstGeom prst="homePlate">
            <a:avLst/>
          </a:prstGeom>
          <a:ln>
            <a:headEnd/>
            <a:tailEnd/>
          </a:ln>
        </p:spPr>
        <p:style>
          <a:lnRef idx="2">
            <a:schemeClr val="accent2"/>
          </a:lnRef>
          <a:fillRef idx="1">
            <a:schemeClr val="lt1"/>
          </a:fillRef>
          <a:effectRef idx="0">
            <a:schemeClr val="accent2"/>
          </a:effectRef>
          <a:fontRef idx="minor">
            <a:schemeClr val="dk1"/>
          </a:fontRef>
        </p:style>
        <p:txBody>
          <a:bodyPr vert="horz" wrap="square" lIns="108000" tIns="36000" rIns="108000" bIns="36000" rtlCol="0" anchor="ctr"/>
          <a:lstStyle/>
          <a:p>
            <a:pPr algn="l">
              <a:spcAft>
                <a:spcPts val="1200"/>
              </a:spcAft>
            </a:pPr>
            <a:endParaRPr lang="zh-CN" altLang="en-US" sz="1200">
              <a:solidFill>
                <a:schemeClr val="tx1"/>
              </a:solidFill>
              <a:cs typeface="+mn-ea"/>
              <a:sym typeface="+mn-lt"/>
            </a:endParaRPr>
          </a:p>
        </p:txBody>
      </p:sp>
      <p:sp>
        <p:nvSpPr>
          <p:cNvPr id="28" name="五边形 27"/>
          <p:cNvSpPr/>
          <p:nvPr/>
        </p:nvSpPr>
        <p:spPr>
          <a:xfrm rot="10800000">
            <a:off x="6089317" y="4026802"/>
            <a:ext cx="3187722" cy="444137"/>
          </a:xfrm>
          <a:prstGeom prst="homePlate">
            <a:avLst/>
          </a:prstGeom>
          <a:ln>
            <a:headEnd/>
            <a:tailEnd/>
          </a:ln>
        </p:spPr>
        <p:style>
          <a:lnRef idx="2">
            <a:schemeClr val="accent2"/>
          </a:lnRef>
          <a:fillRef idx="1">
            <a:schemeClr val="lt1"/>
          </a:fillRef>
          <a:effectRef idx="0">
            <a:schemeClr val="accent2"/>
          </a:effectRef>
          <a:fontRef idx="minor">
            <a:schemeClr val="dk1"/>
          </a:fontRef>
        </p:style>
        <p:txBody>
          <a:bodyPr vert="horz" wrap="square" lIns="108000" tIns="36000" rIns="108000" bIns="36000" rtlCol="0" anchor="ctr"/>
          <a:lstStyle/>
          <a:p>
            <a:pPr algn="l">
              <a:spcAft>
                <a:spcPts val="1200"/>
              </a:spcAft>
            </a:pPr>
            <a:endParaRPr lang="zh-CN" altLang="en-US" sz="1200">
              <a:solidFill>
                <a:schemeClr val="tx1"/>
              </a:solidFill>
              <a:cs typeface="+mn-ea"/>
              <a:sym typeface="+mn-lt"/>
            </a:endParaRPr>
          </a:p>
        </p:txBody>
      </p:sp>
      <p:sp>
        <p:nvSpPr>
          <p:cNvPr id="7" name="文本框 6"/>
          <p:cNvSpPr txBox="1"/>
          <p:nvPr/>
        </p:nvSpPr>
        <p:spPr>
          <a:xfrm>
            <a:off x="7703363" y="1325088"/>
            <a:ext cx="1476742" cy="276999"/>
          </a:xfrm>
          <a:prstGeom prst="rect">
            <a:avLst/>
          </a:prstGeom>
          <a:noFill/>
        </p:spPr>
        <p:txBody>
          <a:bodyPr wrap="square" rtlCol="0">
            <a:spAutoFit/>
          </a:bodyPr>
          <a:lstStyle/>
          <a:p>
            <a:r>
              <a:rPr lang="zh-CN" altLang="en-US" sz="1200"/>
              <a:t>确保传输信息完整</a:t>
            </a:r>
          </a:p>
        </p:txBody>
      </p:sp>
      <p:sp>
        <p:nvSpPr>
          <p:cNvPr id="29" name="文本框 28"/>
          <p:cNvSpPr txBox="1"/>
          <p:nvPr/>
        </p:nvSpPr>
        <p:spPr>
          <a:xfrm>
            <a:off x="7555836" y="1888447"/>
            <a:ext cx="1636302" cy="276999"/>
          </a:xfrm>
          <a:prstGeom prst="rect">
            <a:avLst/>
          </a:prstGeom>
          <a:noFill/>
        </p:spPr>
        <p:txBody>
          <a:bodyPr wrap="square" rtlCol="0">
            <a:spAutoFit/>
          </a:bodyPr>
          <a:lstStyle/>
          <a:p>
            <a:r>
              <a:rPr lang="zh-CN" altLang="en-US" sz="1200"/>
              <a:t>实现身份证书唯一性</a:t>
            </a:r>
          </a:p>
        </p:txBody>
      </p:sp>
      <p:sp>
        <p:nvSpPr>
          <p:cNvPr id="30" name="文本框 29"/>
          <p:cNvSpPr txBox="1"/>
          <p:nvPr/>
        </p:nvSpPr>
        <p:spPr>
          <a:xfrm>
            <a:off x="7165076" y="2449918"/>
            <a:ext cx="2015024" cy="276999"/>
          </a:xfrm>
          <a:prstGeom prst="rect">
            <a:avLst/>
          </a:prstGeom>
          <a:noFill/>
        </p:spPr>
        <p:txBody>
          <a:bodyPr wrap="square" rtlCol="0">
            <a:spAutoFit/>
          </a:bodyPr>
          <a:lstStyle/>
          <a:p>
            <a:r>
              <a:rPr lang="zh-CN" altLang="en-US" sz="1200"/>
              <a:t>对密文数据块实现数字签名</a:t>
            </a:r>
          </a:p>
        </p:txBody>
      </p:sp>
      <p:sp>
        <p:nvSpPr>
          <p:cNvPr id="31" name="文本框 30"/>
          <p:cNvSpPr txBox="1"/>
          <p:nvPr/>
        </p:nvSpPr>
        <p:spPr>
          <a:xfrm>
            <a:off x="8059060" y="3561124"/>
            <a:ext cx="1369874" cy="276999"/>
          </a:xfrm>
          <a:prstGeom prst="rect">
            <a:avLst/>
          </a:prstGeom>
          <a:noFill/>
        </p:spPr>
        <p:txBody>
          <a:bodyPr wrap="square" rtlCol="0">
            <a:spAutoFit/>
          </a:bodyPr>
          <a:lstStyle/>
          <a:p>
            <a:r>
              <a:rPr lang="zh-CN" altLang="en-US" sz="1200"/>
              <a:t>可对数据溯源</a:t>
            </a:r>
          </a:p>
        </p:txBody>
      </p:sp>
      <p:sp>
        <p:nvSpPr>
          <p:cNvPr id="32" name="文本框 31"/>
          <p:cNvSpPr txBox="1"/>
          <p:nvPr/>
        </p:nvSpPr>
        <p:spPr>
          <a:xfrm>
            <a:off x="8025027" y="3001007"/>
            <a:ext cx="1176679" cy="281296"/>
          </a:xfrm>
          <a:prstGeom prst="rect">
            <a:avLst/>
          </a:prstGeom>
          <a:noFill/>
        </p:spPr>
        <p:txBody>
          <a:bodyPr wrap="square" rtlCol="0">
            <a:spAutoFit/>
          </a:bodyPr>
          <a:lstStyle/>
          <a:p>
            <a:r>
              <a:rPr lang="zh-CN" altLang="en-US" sz="1200"/>
              <a:t>电子存证</a:t>
            </a:r>
            <a:r>
              <a:rPr lang="en-US" altLang="zh-CN" sz="1200"/>
              <a:t>/</a:t>
            </a:r>
            <a:r>
              <a:rPr lang="zh-CN" altLang="en-US" sz="1200"/>
              <a:t>取证</a:t>
            </a:r>
          </a:p>
        </p:txBody>
      </p:sp>
      <p:sp>
        <p:nvSpPr>
          <p:cNvPr id="33" name="文本框 32"/>
          <p:cNvSpPr txBox="1"/>
          <p:nvPr/>
        </p:nvSpPr>
        <p:spPr>
          <a:xfrm>
            <a:off x="7776246" y="4113159"/>
            <a:ext cx="1464021" cy="276999"/>
          </a:xfrm>
          <a:prstGeom prst="rect">
            <a:avLst/>
          </a:prstGeom>
          <a:noFill/>
        </p:spPr>
        <p:txBody>
          <a:bodyPr wrap="square" rtlCol="0">
            <a:spAutoFit/>
          </a:bodyPr>
          <a:lstStyle/>
          <a:p>
            <a:r>
              <a:rPr lang="zh-CN" altLang="en-US" sz="1200"/>
              <a:t>数字资产属性校验</a:t>
            </a:r>
          </a:p>
        </p:txBody>
      </p:sp>
      <p:sp>
        <p:nvSpPr>
          <p:cNvPr id="11" name="矩形 10"/>
          <p:cNvSpPr/>
          <p:nvPr/>
        </p:nvSpPr>
        <p:spPr>
          <a:xfrm>
            <a:off x="9411707" y="1398831"/>
            <a:ext cx="1109020" cy="691677"/>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square" lIns="108000" tIns="36000" rIns="108000" bIns="36000" rtlCol="0" anchor="ctr"/>
          <a:lstStyle/>
          <a:p>
            <a:pPr algn="ctr">
              <a:spcAft>
                <a:spcPts val="1200"/>
              </a:spcAft>
            </a:pPr>
            <a:r>
              <a:rPr lang="zh-CN" altLang="en-US" sz="1600" b="1">
                <a:solidFill>
                  <a:schemeClr val="bg1"/>
                </a:solidFill>
                <a:cs typeface="+mn-ea"/>
                <a:sym typeface="+mn-lt"/>
              </a:rPr>
              <a:t>安全性</a:t>
            </a:r>
          </a:p>
        </p:txBody>
      </p:sp>
      <p:sp>
        <p:nvSpPr>
          <p:cNvPr id="34" name="矩形 33"/>
          <p:cNvSpPr/>
          <p:nvPr/>
        </p:nvSpPr>
        <p:spPr>
          <a:xfrm>
            <a:off x="9411346" y="2483436"/>
            <a:ext cx="1109020" cy="691677"/>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square" lIns="108000" tIns="36000" rIns="108000" bIns="36000" rtlCol="0" anchor="ctr"/>
          <a:lstStyle/>
          <a:p>
            <a:pPr algn="ctr">
              <a:spcAft>
                <a:spcPts val="1200"/>
              </a:spcAft>
            </a:pPr>
            <a:r>
              <a:rPr lang="zh-CN" altLang="en-US" sz="1600" b="1">
                <a:solidFill>
                  <a:schemeClr val="bg1"/>
                </a:solidFill>
                <a:cs typeface="+mn-ea"/>
                <a:sym typeface="+mn-lt"/>
              </a:rPr>
              <a:t>唯一性</a:t>
            </a:r>
          </a:p>
        </p:txBody>
      </p:sp>
      <p:sp>
        <p:nvSpPr>
          <p:cNvPr id="35" name="矩形 34"/>
          <p:cNvSpPr/>
          <p:nvPr/>
        </p:nvSpPr>
        <p:spPr>
          <a:xfrm>
            <a:off x="9411346" y="3568042"/>
            <a:ext cx="1109020" cy="691677"/>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square" lIns="108000" tIns="36000" rIns="108000" bIns="36000" rtlCol="0" anchor="ctr"/>
          <a:lstStyle/>
          <a:p>
            <a:pPr algn="ctr">
              <a:spcAft>
                <a:spcPts val="1200"/>
              </a:spcAft>
            </a:pPr>
            <a:r>
              <a:rPr lang="zh-CN" altLang="en-US" sz="1600" b="1">
                <a:solidFill>
                  <a:schemeClr val="bg1"/>
                </a:solidFill>
                <a:cs typeface="+mn-ea"/>
                <a:sym typeface="+mn-lt"/>
              </a:rPr>
              <a:t>溯源性</a:t>
            </a:r>
          </a:p>
        </p:txBody>
      </p:sp>
      <p:sp>
        <p:nvSpPr>
          <p:cNvPr id="39" name="矩形 38"/>
          <p:cNvSpPr/>
          <p:nvPr/>
        </p:nvSpPr>
        <p:spPr>
          <a:xfrm>
            <a:off x="1710936" y="1052992"/>
            <a:ext cx="1109020" cy="691677"/>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wrap="square" lIns="108000" tIns="36000" rIns="108000" bIns="36000" rtlCol="0" anchor="ctr"/>
          <a:lstStyle/>
          <a:p>
            <a:pPr algn="ctr">
              <a:spcAft>
                <a:spcPts val="1200"/>
              </a:spcAft>
            </a:pPr>
            <a:r>
              <a:rPr lang="zh-CN" altLang="en-US" sz="1600" b="1">
                <a:solidFill>
                  <a:schemeClr val="bg1"/>
                </a:solidFill>
                <a:cs typeface="+mn-ea"/>
                <a:sym typeface="+mn-lt"/>
              </a:rPr>
              <a:t>前瞻性</a:t>
            </a:r>
          </a:p>
        </p:txBody>
      </p:sp>
      <p:sp>
        <p:nvSpPr>
          <p:cNvPr id="40" name="矩形 39"/>
          <p:cNvSpPr/>
          <p:nvPr/>
        </p:nvSpPr>
        <p:spPr>
          <a:xfrm>
            <a:off x="1710575" y="2137597"/>
            <a:ext cx="1109020" cy="691677"/>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wrap="square" lIns="108000" tIns="36000" rIns="108000" bIns="36000" rtlCol="0" anchor="ctr"/>
          <a:lstStyle/>
          <a:p>
            <a:pPr algn="ctr">
              <a:spcAft>
                <a:spcPts val="1200"/>
              </a:spcAft>
            </a:pPr>
            <a:r>
              <a:rPr lang="zh-CN" altLang="en-US" sz="1600" b="1">
                <a:solidFill>
                  <a:schemeClr val="bg1"/>
                </a:solidFill>
                <a:cs typeface="+mn-ea"/>
                <a:sym typeface="+mn-lt"/>
              </a:rPr>
              <a:t>便捷性</a:t>
            </a:r>
          </a:p>
        </p:txBody>
      </p:sp>
      <p:sp>
        <p:nvSpPr>
          <p:cNvPr id="41" name="矩形 40"/>
          <p:cNvSpPr/>
          <p:nvPr/>
        </p:nvSpPr>
        <p:spPr>
          <a:xfrm>
            <a:off x="1710575" y="3222203"/>
            <a:ext cx="1109020" cy="691677"/>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wrap="square" lIns="108000" tIns="36000" rIns="108000" bIns="36000" rtlCol="0" anchor="ctr"/>
          <a:lstStyle/>
          <a:p>
            <a:pPr algn="ctr">
              <a:spcAft>
                <a:spcPts val="1200"/>
              </a:spcAft>
            </a:pPr>
            <a:r>
              <a:rPr lang="zh-CN" altLang="en-US" sz="1600" b="1">
                <a:solidFill>
                  <a:schemeClr val="bg1"/>
                </a:solidFill>
                <a:cs typeface="+mn-ea"/>
                <a:sym typeface="+mn-lt"/>
              </a:rPr>
              <a:t>私密性</a:t>
            </a:r>
          </a:p>
        </p:txBody>
      </p:sp>
      <p:grpSp>
        <p:nvGrpSpPr>
          <p:cNvPr id="42" name="组合 41"/>
          <p:cNvGrpSpPr/>
          <p:nvPr/>
        </p:nvGrpSpPr>
        <p:grpSpPr>
          <a:xfrm>
            <a:off x="724845" y="5458717"/>
            <a:ext cx="10896516" cy="1189946"/>
            <a:chOff x="665831" y="825152"/>
            <a:chExt cx="10896516" cy="1189946"/>
          </a:xfrm>
        </p:grpSpPr>
        <p:sp>
          <p:nvSpPr>
            <p:cNvPr id="53" name="圆角矩形 52"/>
            <p:cNvSpPr/>
            <p:nvPr/>
          </p:nvSpPr>
          <p:spPr>
            <a:xfrm>
              <a:off x="4777269" y="825152"/>
              <a:ext cx="6785078" cy="1189946"/>
            </a:xfrm>
            <a:prstGeom prst="roundRect">
              <a:avLst/>
            </a:prstGeom>
            <a:ln>
              <a:solidFill>
                <a:srgbClr val="FF0000"/>
              </a:solidFill>
              <a:headEnd/>
              <a:tailEnd/>
            </a:ln>
          </p:spPr>
          <p:style>
            <a:lnRef idx="2">
              <a:schemeClr val="accent2"/>
            </a:lnRef>
            <a:fillRef idx="1">
              <a:schemeClr val="lt1"/>
            </a:fillRef>
            <a:effectRef idx="0">
              <a:schemeClr val="accent2"/>
            </a:effectRef>
            <a:fontRef idx="minor">
              <a:schemeClr val="dk1"/>
            </a:fontRef>
          </p:style>
          <p:txBody>
            <a:bodyPr wrap="square" lIns="108000" tIns="36000" rIns="108000" bIns="36000" rtlCol="0" anchor="b"/>
            <a:lstStyle/>
            <a:p>
              <a:pPr algn="ctr">
                <a:spcAft>
                  <a:spcPts val="1200"/>
                </a:spcAft>
              </a:pPr>
              <a:r>
                <a:rPr lang="zh-CN" altLang="en-US" sz="1400" b="1">
                  <a:solidFill>
                    <a:srgbClr val="ED5408"/>
                  </a:solidFill>
                  <a:cs typeface="+mn-ea"/>
                  <a:sym typeface="+mn-lt"/>
                </a:rPr>
                <a:t>源数据密态应用（还原数据价值）</a:t>
              </a:r>
            </a:p>
          </p:txBody>
        </p:sp>
        <p:sp>
          <p:nvSpPr>
            <p:cNvPr id="15" name="圆角矩形 14"/>
            <p:cNvSpPr/>
            <p:nvPr/>
          </p:nvSpPr>
          <p:spPr>
            <a:xfrm>
              <a:off x="665831" y="830179"/>
              <a:ext cx="4030683" cy="1179095"/>
            </a:xfrm>
            <a:prstGeom prst="roundRect">
              <a:avLst/>
            </a:prstGeom>
            <a:ln>
              <a:solidFill>
                <a:srgbClr val="FF0000"/>
              </a:solidFill>
              <a:headEnd/>
              <a:tailEnd/>
            </a:ln>
          </p:spPr>
          <p:style>
            <a:lnRef idx="2">
              <a:schemeClr val="accent2"/>
            </a:lnRef>
            <a:fillRef idx="1">
              <a:schemeClr val="lt1"/>
            </a:fillRef>
            <a:effectRef idx="0">
              <a:schemeClr val="accent2"/>
            </a:effectRef>
            <a:fontRef idx="minor">
              <a:schemeClr val="dk1"/>
            </a:fontRef>
          </p:style>
          <p:txBody>
            <a:bodyPr wrap="square" lIns="108000" tIns="36000" rIns="108000" bIns="36000" rtlCol="0" anchor="b"/>
            <a:lstStyle/>
            <a:p>
              <a:pPr algn="ctr">
                <a:spcAft>
                  <a:spcPts val="1200"/>
                </a:spcAft>
              </a:pPr>
              <a:r>
                <a:rPr lang="zh-CN" altLang="en-US" sz="1400" b="1">
                  <a:solidFill>
                    <a:srgbClr val="ED5408"/>
                  </a:solidFill>
                  <a:cs typeface="+mn-ea"/>
                  <a:sym typeface="+mn-lt"/>
                </a:rPr>
                <a:t>数据资产确权（保护数据拥有者权益）</a:t>
              </a:r>
            </a:p>
          </p:txBody>
        </p:sp>
        <p:sp>
          <p:nvSpPr>
            <p:cNvPr id="12" name="圆角矩形 11"/>
            <p:cNvSpPr/>
            <p:nvPr/>
          </p:nvSpPr>
          <p:spPr>
            <a:xfrm>
              <a:off x="739945" y="925512"/>
              <a:ext cx="1143000" cy="661737"/>
            </a:xfrm>
            <a:prstGeom prst="roundRect">
              <a:avLst/>
            </a:prstGeom>
            <a:ln>
              <a:headEnd/>
              <a:tailEnd/>
            </a:ln>
          </p:spPr>
          <p:style>
            <a:lnRef idx="2">
              <a:schemeClr val="accent3"/>
            </a:lnRef>
            <a:fillRef idx="1">
              <a:schemeClr val="lt1"/>
            </a:fillRef>
            <a:effectRef idx="0">
              <a:schemeClr val="accent3"/>
            </a:effectRef>
            <a:fontRef idx="minor">
              <a:schemeClr val="dk1"/>
            </a:fontRef>
          </p:style>
          <p:txBody>
            <a:bodyPr wrap="square" lIns="108000" tIns="36000" rIns="108000" bIns="36000" rtlCol="0" anchor="ctr"/>
            <a:lstStyle/>
            <a:p>
              <a:pPr algn="ctr">
                <a:spcAft>
                  <a:spcPts val="1200"/>
                </a:spcAft>
              </a:pPr>
              <a:r>
                <a:rPr lang="zh-CN" altLang="en-US" sz="1200">
                  <a:solidFill>
                    <a:schemeClr val="tx1"/>
                  </a:solidFill>
                  <a:cs typeface="+mn-ea"/>
                  <a:sym typeface="+mn-lt"/>
                </a:rPr>
                <a:t>明文数据</a:t>
              </a:r>
            </a:p>
          </p:txBody>
        </p:sp>
        <p:sp>
          <p:nvSpPr>
            <p:cNvPr id="43" name="圆角矩形 42"/>
            <p:cNvSpPr/>
            <p:nvPr/>
          </p:nvSpPr>
          <p:spPr>
            <a:xfrm>
              <a:off x="2110634" y="925512"/>
              <a:ext cx="1143000" cy="661737"/>
            </a:xfrm>
            <a:prstGeom prst="roundRect">
              <a:avLst/>
            </a:prstGeom>
            <a:ln>
              <a:headEnd/>
              <a:tailEnd/>
            </a:ln>
          </p:spPr>
          <p:style>
            <a:lnRef idx="2">
              <a:schemeClr val="accent5"/>
            </a:lnRef>
            <a:fillRef idx="1">
              <a:schemeClr val="lt1"/>
            </a:fillRef>
            <a:effectRef idx="0">
              <a:schemeClr val="accent5"/>
            </a:effectRef>
            <a:fontRef idx="minor">
              <a:schemeClr val="dk1"/>
            </a:fontRef>
          </p:style>
          <p:txBody>
            <a:bodyPr wrap="square" lIns="108000" tIns="36000" rIns="108000" bIns="36000" rtlCol="0" anchor="ctr"/>
            <a:lstStyle/>
            <a:p>
              <a:pPr algn="ctr">
                <a:spcAft>
                  <a:spcPts val="1200"/>
                </a:spcAft>
              </a:pPr>
              <a:r>
                <a:rPr lang="zh-CN" altLang="en-US" sz="1200">
                  <a:ln w="0"/>
                  <a:solidFill>
                    <a:schemeClr val="accent1"/>
                  </a:solidFill>
                  <a:effectLst>
                    <a:outerShdw blurRad="38100" dist="25400" dir="5400000" algn="ctr" rotWithShape="0">
                      <a:srgbClr val="6E747A">
                        <a:alpha val="43000"/>
                      </a:srgbClr>
                    </a:outerShdw>
                  </a:effectLst>
                  <a:cs typeface="+mn-ea"/>
                  <a:sym typeface="+mn-lt"/>
                </a:rPr>
                <a:t>密文数据</a:t>
              </a:r>
            </a:p>
          </p:txBody>
        </p:sp>
        <p:sp>
          <p:nvSpPr>
            <p:cNvPr id="44" name="圆角矩形 43"/>
            <p:cNvSpPr/>
            <p:nvPr/>
          </p:nvSpPr>
          <p:spPr>
            <a:xfrm>
              <a:off x="3481323" y="925512"/>
              <a:ext cx="1143000" cy="661737"/>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wrap="square" lIns="108000" tIns="36000" rIns="108000" bIns="36000" rtlCol="0" anchor="ctr"/>
            <a:lstStyle/>
            <a:p>
              <a:pPr algn="ctr">
                <a:spcAft>
                  <a:spcPts val="1200"/>
                </a:spcAft>
              </a:pPr>
              <a:r>
                <a:rPr lang="zh-CN" altLang="en-US" sz="1200">
                  <a:solidFill>
                    <a:srgbClr val="ED5408"/>
                  </a:solidFill>
                  <a:cs typeface="+mn-ea"/>
                  <a:sym typeface="+mn-lt"/>
                </a:rPr>
                <a:t>确认归属权</a:t>
              </a:r>
            </a:p>
          </p:txBody>
        </p:sp>
        <p:sp>
          <p:nvSpPr>
            <p:cNvPr id="45" name="圆角矩形 44"/>
            <p:cNvSpPr/>
            <p:nvPr/>
          </p:nvSpPr>
          <p:spPr>
            <a:xfrm>
              <a:off x="6222701" y="925512"/>
              <a:ext cx="1143000" cy="661737"/>
            </a:xfrm>
            <a:prstGeom prst="roundRect">
              <a:avLst/>
            </a:prstGeom>
            <a:ln>
              <a:headEnd/>
              <a:tailEnd/>
            </a:ln>
          </p:spPr>
          <p:style>
            <a:lnRef idx="2">
              <a:schemeClr val="accent5"/>
            </a:lnRef>
            <a:fillRef idx="1">
              <a:schemeClr val="lt1"/>
            </a:fillRef>
            <a:effectRef idx="0">
              <a:schemeClr val="accent5"/>
            </a:effectRef>
            <a:fontRef idx="minor">
              <a:schemeClr val="dk1"/>
            </a:fontRef>
          </p:style>
          <p:txBody>
            <a:bodyPr wrap="square" lIns="108000" tIns="36000" rIns="108000" bIns="36000" rtlCol="0" anchor="ctr"/>
            <a:lstStyle/>
            <a:p>
              <a:pPr algn="ctr">
                <a:spcAft>
                  <a:spcPts val="1200"/>
                </a:spcAft>
              </a:pPr>
              <a:r>
                <a:rPr lang="zh-CN" altLang="en-US" sz="1200">
                  <a:ln w="0"/>
                  <a:solidFill>
                    <a:srgbClr val="0070C0"/>
                  </a:solidFill>
                  <a:effectLst>
                    <a:outerShdw blurRad="38100" dist="25400" dir="5400000" algn="ctr" rotWithShape="0">
                      <a:srgbClr val="6E747A">
                        <a:alpha val="43000"/>
                      </a:srgbClr>
                    </a:outerShdw>
                  </a:effectLst>
                  <a:cs typeface="+mn-ea"/>
                  <a:sym typeface="+mn-lt"/>
                </a:rPr>
                <a:t>密态传输</a:t>
              </a:r>
            </a:p>
          </p:txBody>
        </p:sp>
        <p:sp>
          <p:nvSpPr>
            <p:cNvPr id="46" name="圆角矩形 45"/>
            <p:cNvSpPr/>
            <p:nvPr/>
          </p:nvSpPr>
          <p:spPr>
            <a:xfrm>
              <a:off x="7593390" y="925512"/>
              <a:ext cx="1143000" cy="661737"/>
            </a:xfrm>
            <a:prstGeom prst="roundRect">
              <a:avLst/>
            </a:prstGeom>
            <a:ln>
              <a:headEnd/>
              <a:tailEnd/>
            </a:ln>
          </p:spPr>
          <p:style>
            <a:lnRef idx="2">
              <a:schemeClr val="accent5"/>
            </a:lnRef>
            <a:fillRef idx="1">
              <a:schemeClr val="lt1"/>
            </a:fillRef>
            <a:effectRef idx="0">
              <a:schemeClr val="accent5"/>
            </a:effectRef>
            <a:fontRef idx="minor">
              <a:schemeClr val="dk1"/>
            </a:fontRef>
          </p:style>
          <p:txBody>
            <a:bodyPr wrap="square" lIns="108000" tIns="36000" rIns="108000" bIns="36000" rtlCol="0" anchor="ctr"/>
            <a:lstStyle/>
            <a:p>
              <a:pPr algn="ctr">
                <a:spcAft>
                  <a:spcPts val="1200"/>
                </a:spcAft>
              </a:pPr>
              <a:r>
                <a:rPr lang="zh-CN" altLang="en-US" sz="1200">
                  <a:ln w="0"/>
                  <a:solidFill>
                    <a:srgbClr val="0070C0"/>
                  </a:solidFill>
                  <a:effectLst>
                    <a:outerShdw blurRad="38100" dist="25400" dir="5400000" algn="ctr" rotWithShape="0">
                      <a:srgbClr val="6E747A">
                        <a:alpha val="43000"/>
                      </a:srgbClr>
                    </a:outerShdw>
                  </a:effectLst>
                  <a:cs typeface="+mn-ea"/>
                  <a:sym typeface="+mn-lt"/>
                </a:rPr>
                <a:t>密态计算</a:t>
              </a:r>
            </a:p>
          </p:txBody>
        </p:sp>
        <p:sp>
          <p:nvSpPr>
            <p:cNvPr id="47" name="圆角矩形 46"/>
            <p:cNvSpPr/>
            <p:nvPr/>
          </p:nvSpPr>
          <p:spPr>
            <a:xfrm>
              <a:off x="8964079" y="925512"/>
              <a:ext cx="1143000" cy="661737"/>
            </a:xfrm>
            <a:prstGeom prst="roundRect">
              <a:avLst/>
            </a:prstGeom>
            <a:ln>
              <a:headEnd/>
              <a:tailEnd/>
            </a:ln>
          </p:spPr>
          <p:style>
            <a:lnRef idx="2">
              <a:schemeClr val="accent5"/>
            </a:lnRef>
            <a:fillRef idx="1">
              <a:schemeClr val="lt1"/>
            </a:fillRef>
            <a:effectRef idx="0">
              <a:schemeClr val="accent5"/>
            </a:effectRef>
            <a:fontRef idx="minor">
              <a:schemeClr val="dk1"/>
            </a:fontRef>
          </p:style>
          <p:txBody>
            <a:bodyPr wrap="square" lIns="108000" tIns="36000" rIns="108000" bIns="36000" rtlCol="0" anchor="ctr"/>
            <a:lstStyle/>
            <a:p>
              <a:pPr algn="ctr">
                <a:spcAft>
                  <a:spcPts val="1200"/>
                </a:spcAft>
              </a:pPr>
              <a:r>
                <a:rPr lang="zh-CN" altLang="en-US" sz="1200">
                  <a:ln w="0"/>
                  <a:solidFill>
                    <a:srgbClr val="0070C0"/>
                  </a:solidFill>
                  <a:effectLst>
                    <a:outerShdw blurRad="38100" dist="25400" dir="5400000" algn="ctr" rotWithShape="0">
                      <a:srgbClr val="6E747A">
                        <a:alpha val="43000"/>
                      </a:srgbClr>
                    </a:outerShdw>
                  </a:effectLst>
                  <a:cs typeface="+mn-ea"/>
                  <a:sym typeface="+mn-lt"/>
                </a:rPr>
                <a:t>密态结果</a:t>
              </a:r>
            </a:p>
          </p:txBody>
        </p:sp>
        <p:sp>
          <p:nvSpPr>
            <p:cNvPr id="48" name="圆角矩形 47"/>
            <p:cNvSpPr/>
            <p:nvPr/>
          </p:nvSpPr>
          <p:spPr>
            <a:xfrm>
              <a:off x="10334770" y="925512"/>
              <a:ext cx="1143000" cy="661737"/>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wrap="square" lIns="108000" tIns="36000" rIns="108000" bIns="36000" rtlCol="0" anchor="ctr"/>
            <a:lstStyle/>
            <a:p>
              <a:pPr algn="ctr">
                <a:spcAft>
                  <a:spcPts val="1200"/>
                </a:spcAft>
              </a:pPr>
              <a:r>
                <a:rPr lang="zh-CN" altLang="en-US" sz="1200">
                  <a:solidFill>
                    <a:srgbClr val="ED5408"/>
                  </a:solidFill>
                  <a:cs typeface="+mn-ea"/>
                  <a:sym typeface="+mn-lt"/>
                </a:rPr>
                <a:t>授权查看</a:t>
              </a:r>
            </a:p>
          </p:txBody>
        </p:sp>
        <p:sp>
          <p:nvSpPr>
            <p:cNvPr id="49" name="圆角矩形 48"/>
            <p:cNvSpPr/>
            <p:nvPr/>
          </p:nvSpPr>
          <p:spPr>
            <a:xfrm>
              <a:off x="4852012" y="925512"/>
              <a:ext cx="1143000" cy="661737"/>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wrap="square" lIns="108000" tIns="36000" rIns="108000" bIns="36000" rtlCol="0" anchor="ctr"/>
            <a:lstStyle/>
            <a:p>
              <a:pPr algn="ctr">
                <a:spcAft>
                  <a:spcPts val="1200"/>
                </a:spcAft>
              </a:pPr>
              <a:r>
                <a:rPr lang="zh-CN" altLang="en-US" sz="1200">
                  <a:solidFill>
                    <a:srgbClr val="ED5408"/>
                  </a:solidFill>
                  <a:cs typeface="+mn-ea"/>
                  <a:sym typeface="+mn-lt"/>
                </a:rPr>
                <a:t>授权使用</a:t>
              </a:r>
            </a:p>
          </p:txBody>
        </p:sp>
      </p:grpSp>
      <p:sp>
        <p:nvSpPr>
          <p:cNvPr id="50" name="右箭头 49"/>
          <p:cNvSpPr/>
          <p:nvPr/>
        </p:nvSpPr>
        <p:spPr>
          <a:xfrm>
            <a:off x="1925640" y="5744565"/>
            <a:ext cx="296695" cy="290760"/>
          </a:xfrm>
          <a:prstGeom prst="rightArrow">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square" lIns="108000" tIns="36000" rIns="108000" bIns="36000" rtlCol="0" anchor="ctr"/>
          <a:lstStyle/>
          <a:p>
            <a:pPr algn="l">
              <a:spcAft>
                <a:spcPts val="1200"/>
              </a:spcAft>
            </a:pPr>
            <a:endParaRPr lang="zh-CN" altLang="en-US" sz="2000" b="1">
              <a:solidFill>
                <a:srgbClr val="ED5408"/>
              </a:solidFill>
              <a:cs typeface="+mn-ea"/>
              <a:sym typeface="+mn-lt"/>
            </a:endParaRPr>
          </a:p>
        </p:txBody>
      </p:sp>
      <p:sp>
        <p:nvSpPr>
          <p:cNvPr id="56" name="右箭头 55"/>
          <p:cNvSpPr/>
          <p:nvPr/>
        </p:nvSpPr>
        <p:spPr>
          <a:xfrm>
            <a:off x="3307412" y="5744565"/>
            <a:ext cx="296695" cy="290760"/>
          </a:xfrm>
          <a:prstGeom prst="rightArrow">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square" lIns="108000" tIns="36000" rIns="108000" bIns="36000" rtlCol="0" anchor="ctr"/>
          <a:lstStyle/>
          <a:p>
            <a:pPr algn="l">
              <a:spcAft>
                <a:spcPts val="1200"/>
              </a:spcAft>
            </a:pPr>
            <a:endParaRPr lang="zh-CN" altLang="en-US" sz="2000" b="1">
              <a:solidFill>
                <a:srgbClr val="ED5408"/>
              </a:solidFill>
              <a:cs typeface="+mn-ea"/>
              <a:sym typeface="+mn-lt"/>
            </a:endParaRPr>
          </a:p>
        </p:txBody>
      </p:sp>
      <p:sp>
        <p:nvSpPr>
          <p:cNvPr id="57" name="右箭头 56"/>
          <p:cNvSpPr/>
          <p:nvPr/>
        </p:nvSpPr>
        <p:spPr>
          <a:xfrm>
            <a:off x="4686522" y="5744565"/>
            <a:ext cx="296695" cy="290760"/>
          </a:xfrm>
          <a:prstGeom prst="rightArrow">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square" lIns="108000" tIns="36000" rIns="108000" bIns="36000" rtlCol="0" anchor="ctr"/>
          <a:lstStyle/>
          <a:p>
            <a:pPr algn="l">
              <a:spcAft>
                <a:spcPts val="1200"/>
              </a:spcAft>
            </a:pPr>
            <a:endParaRPr lang="zh-CN" altLang="en-US" sz="2000" b="1">
              <a:solidFill>
                <a:srgbClr val="ED5408"/>
              </a:solidFill>
              <a:cs typeface="+mn-ea"/>
              <a:sym typeface="+mn-lt"/>
            </a:endParaRPr>
          </a:p>
        </p:txBody>
      </p:sp>
      <p:sp>
        <p:nvSpPr>
          <p:cNvPr id="58" name="右箭头 57"/>
          <p:cNvSpPr/>
          <p:nvPr/>
        </p:nvSpPr>
        <p:spPr>
          <a:xfrm>
            <a:off x="6054024" y="5744565"/>
            <a:ext cx="296695" cy="290760"/>
          </a:xfrm>
          <a:prstGeom prst="rightArrow">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square" lIns="108000" tIns="36000" rIns="108000" bIns="36000" rtlCol="0" anchor="ctr"/>
          <a:lstStyle/>
          <a:p>
            <a:pPr algn="l">
              <a:spcAft>
                <a:spcPts val="1200"/>
              </a:spcAft>
            </a:pPr>
            <a:endParaRPr lang="zh-CN" altLang="en-US" sz="2000" b="1">
              <a:solidFill>
                <a:srgbClr val="ED5408"/>
              </a:solidFill>
              <a:cs typeface="+mn-ea"/>
              <a:sym typeface="+mn-lt"/>
            </a:endParaRPr>
          </a:p>
        </p:txBody>
      </p:sp>
      <p:sp>
        <p:nvSpPr>
          <p:cNvPr id="59" name="右箭头 58"/>
          <p:cNvSpPr/>
          <p:nvPr/>
        </p:nvSpPr>
        <p:spPr>
          <a:xfrm>
            <a:off x="7421526" y="5744565"/>
            <a:ext cx="296695" cy="290760"/>
          </a:xfrm>
          <a:prstGeom prst="rightArrow">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square" lIns="108000" tIns="36000" rIns="108000" bIns="36000" rtlCol="0" anchor="ctr"/>
          <a:lstStyle/>
          <a:p>
            <a:pPr algn="l">
              <a:spcAft>
                <a:spcPts val="1200"/>
              </a:spcAft>
            </a:pPr>
            <a:endParaRPr lang="zh-CN" altLang="en-US" sz="2000" b="1">
              <a:solidFill>
                <a:srgbClr val="ED5408"/>
              </a:solidFill>
              <a:cs typeface="+mn-ea"/>
              <a:sym typeface="+mn-lt"/>
            </a:endParaRPr>
          </a:p>
        </p:txBody>
      </p:sp>
      <p:sp>
        <p:nvSpPr>
          <p:cNvPr id="60" name="右箭头 59"/>
          <p:cNvSpPr/>
          <p:nvPr/>
        </p:nvSpPr>
        <p:spPr>
          <a:xfrm>
            <a:off x="8798554" y="5744565"/>
            <a:ext cx="296695" cy="290760"/>
          </a:xfrm>
          <a:prstGeom prst="rightArrow">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square" lIns="108000" tIns="36000" rIns="108000" bIns="36000" rtlCol="0" anchor="ctr"/>
          <a:lstStyle/>
          <a:p>
            <a:pPr algn="l">
              <a:spcAft>
                <a:spcPts val="1200"/>
              </a:spcAft>
            </a:pPr>
            <a:endParaRPr lang="zh-CN" altLang="en-US" sz="2000" b="1">
              <a:solidFill>
                <a:srgbClr val="ED5408"/>
              </a:solidFill>
              <a:cs typeface="+mn-ea"/>
              <a:sym typeface="+mn-lt"/>
            </a:endParaRPr>
          </a:p>
        </p:txBody>
      </p:sp>
      <p:sp>
        <p:nvSpPr>
          <p:cNvPr id="62" name="右箭头 61"/>
          <p:cNvSpPr/>
          <p:nvPr/>
        </p:nvSpPr>
        <p:spPr>
          <a:xfrm>
            <a:off x="10166093" y="5744565"/>
            <a:ext cx="296695" cy="290760"/>
          </a:xfrm>
          <a:prstGeom prst="rightArrow">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square" lIns="108000" tIns="36000" rIns="108000" bIns="36000" rtlCol="0" anchor="ctr"/>
          <a:lstStyle/>
          <a:p>
            <a:pPr algn="l">
              <a:spcAft>
                <a:spcPts val="1200"/>
              </a:spcAft>
            </a:pPr>
            <a:endParaRPr lang="zh-CN" altLang="en-US" sz="2000" b="1">
              <a:solidFill>
                <a:srgbClr val="ED5408"/>
              </a:solidFill>
              <a:cs typeface="+mn-ea"/>
              <a:sym typeface="+mn-lt"/>
            </a:endParaRPr>
          </a:p>
        </p:txBody>
      </p:sp>
    </p:spTree>
    <p:extLst>
      <p:ext uri="{BB962C8B-B14F-4D97-AF65-F5344CB8AC3E}">
        <p14:creationId xmlns:p14="http://schemas.microsoft.com/office/powerpoint/2010/main" val="394958753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8D9714AD-10AE-4F59-811A-D2A2197EA45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幻灯片" r:id="rId3" imgW="415" imgH="416" progId="TCLayout.ActiveDocument.1">
                  <p:embed/>
                </p:oleObj>
              </mc:Choice>
              <mc:Fallback>
                <p:oleObj name="think-cell 幻灯片" r:id="rId3" imgW="415" imgH="416" progId="TCLayout.ActiveDocument.1">
                  <p:embed/>
                  <p:pic>
                    <p:nvPicPr>
                      <p:cNvPr id="3" name="对象 2" hidden="1">
                        <a:extLst>
                          <a:ext uri="{FF2B5EF4-FFF2-40B4-BE49-F238E27FC236}">
                            <a16:creationId xmlns:a16="http://schemas.microsoft.com/office/drawing/2014/main" id="{8D9714AD-10AE-4F59-811A-D2A2197EA45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0" name="矩形: 圆角 11"/>
          <p:cNvSpPr/>
          <p:nvPr/>
        </p:nvSpPr>
        <p:spPr bwMode="auto">
          <a:xfrm>
            <a:off x="608545" y="2509810"/>
            <a:ext cx="11274872" cy="4088816"/>
          </a:xfrm>
          <a:prstGeom prst="roundRect">
            <a:avLst>
              <a:gd name="adj" fmla="val 4234"/>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lIns="0" tIns="0" rIns="0" bIns="0" anchor="ctr">
            <a:noAutofit/>
          </a:bodyPr>
          <a:lstStyle/>
          <a:p>
            <a:pPr algn="ctr" defTabSz="227965" eaLnBrk="0" fontAlgn="base" hangingPunct="0">
              <a:spcBef>
                <a:spcPct val="0"/>
              </a:spcBef>
              <a:spcAft>
                <a:spcPct val="0"/>
              </a:spcAft>
            </a:pPr>
            <a:endParaRPr lang="zh-CN" altLang="en-US" sz="1600" kern="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91" name="矩形: 圆角 11"/>
          <p:cNvSpPr/>
          <p:nvPr/>
        </p:nvSpPr>
        <p:spPr bwMode="auto">
          <a:xfrm>
            <a:off x="6840118" y="1266873"/>
            <a:ext cx="4959995" cy="827530"/>
          </a:xfrm>
          <a:prstGeom prst="roundRect">
            <a:avLst>
              <a:gd name="adj" fmla="val 4681"/>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lIns="0" tIns="0" rIns="0" bIns="0" anchor="ctr">
            <a:noAutofit/>
          </a:bodyPr>
          <a:lstStyle/>
          <a:p>
            <a:pPr algn="ctr" defTabSz="227965" eaLnBrk="0" fontAlgn="base" hangingPunct="0">
              <a:spcBef>
                <a:spcPct val="0"/>
              </a:spcBef>
              <a:spcAft>
                <a:spcPct val="0"/>
              </a:spcAft>
            </a:pPr>
            <a:endParaRPr lang="zh-CN" altLang="en-US" sz="1600" kern="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92" name="矩形: 圆角 11"/>
          <p:cNvSpPr/>
          <p:nvPr/>
        </p:nvSpPr>
        <p:spPr bwMode="auto">
          <a:xfrm>
            <a:off x="558440" y="1271768"/>
            <a:ext cx="6060074" cy="827530"/>
          </a:xfrm>
          <a:prstGeom prst="roundRect">
            <a:avLst>
              <a:gd name="adj" fmla="val 4234"/>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lIns="0" tIns="0" rIns="0" bIns="0" anchor="ctr">
            <a:noAutofit/>
          </a:bodyPr>
          <a:lstStyle/>
          <a:p>
            <a:pPr algn="ctr" defTabSz="227965" eaLnBrk="0" fontAlgn="base" hangingPunct="0">
              <a:spcBef>
                <a:spcPct val="0"/>
              </a:spcBef>
              <a:spcAft>
                <a:spcPct val="0"/>
              </a:spcAft>
            </a:pPr>
            <a:endParaRPr lang="zh-CN" altLang="en-US" sz="1600" kern="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93" name="矩形: 圆角 2">
            <a:extLst>
              <a:ext uri="{FF2B5EF4-FFF2-40B4-BE49-F238E27FC236}">
                <a16:creationId xmlns:a16="http://schemas.microsoft.com/office/drawing/2014/main" id="{AFDAB583-92BC-46F5-BEF2-B2BB0870CE76}"/>
              </a:ext>
            </a:extLst>
          </p:cNvPr>
          <p:cNvSpPr/>
          <p:nvPr/>
        </p:nvSpPr>
        <p:spPr>
          <a:xfrm>
            <a:off x="693101" y="1082762"/>
            <a:ext cx="990831" cy="255389"/>
          </a:xfrm>
          <a:prstGeom prst="roundRect">
            <a:avLst/>
          </a:prstGeom>
          <a:solidFill>
            <a:schemeClr val="accent2">
              <a:lumMod val="20000"/>
              <a:lumOff val="80000"/>
            </a:schemeClr>
          </a:solidFill>
          <a:ln w="12700">
            <a:solidFill>
              <a:schemeClr val="tx1"/>
            </a:solidFill>
            <a:prstDash val="solid"/>
          </a:ln>
        </p:spPr>
        <p:txBody>
          <a:bodyPr wrap="square">
            <a:spAutoFit/>
          </a:bodyPr>
          <a:lstStyle/>
          <a:p>
            <a:pPr algn="ctr"/>
            <a:r>
              <a:rPr lang="zh-CN" altLang="en-US" sz="900" b="1" dirty="0">
                <a:latin typeface="微软雅黑" panose="020B0503020204020204" pitchFamily="34" charset="-122"/>
                <a:ea typeface="微软雅黑" panose="020B0503020204020204" pitchFamily="34" charset="-122"/>
              </a:rPr>
              <a:t>应用系统</a:t>
            </a:r>
          </a:p>
        </p:txBody>
      </p:sp>
      <p:sp>
        <p:nvSpPr>
          <p:cNvPr id="94" name="矩形: 圆角 181">
            <a:extLst>
              <a:ext uri="{FF2B5EF4-FFF2-40B4-BE49-F238E27FC236}">
                <a16:creationId xmlns:a16="http://schemas.microsoft.com/office/drawing/2014/main" id="{2DEEA779-E00F-48ED-ACFD-411C20762C86}"/>
              </a:ext>
            </a:extLst>
          </p:cNvPr>
          <p:cNvSpPr/>
          <p:nvPr/>
        </p:nvSpPr>
        <p:spPr>
          <a:xfrm>
            <a:off x="768277" y="2304053"/>
            <a:ext cx="1581937" cy="272415"/>
          </a:xfrm>
          <a:prstGeom prst="roundRect">
            <a:avLst/>
          </a:prstGeom>
          <a:solidFill>
            <a:schemeClr val="accent2">
              <a:lumMod val="20000"/>
              <a:lumOff val="80000"/>
            </a:schemeClr>
          </a:solidFill>
          <a:ln w="12700">
            <a:solidFill>
              <a:schemeClr val="tx1"/>
            </a:solidFill>
            <a:prstDash val="solid"/>
          </a:ln>
        </p:spPr>
        <p:txBody>
          <a:bodyPr wrap="square">
            <a:spAutoFit/>
          </a:bodyPr>
          <a:lstStyle/>
          <a:p>
            <a:pPr algn="ctr"/>
            <a:r>
              <a:rPr lang="en-US" altLang="zh-CN" sz="1000" b="1" dirty="0">
                <a:latin typeface="微软雅黑" panose="020B0503020204020204" pitchFamily="34" charset="-122"/>
                <a:ea typeface="微软雅黑" panose="020B0503020204020204" pitchFamily="34" charset="-122"/>
              </a:rPr>
              <a:t>Themis</a:t>
            </a:r>
            <a:r>
              <a:rPr lang="zh-CN" altLang="en-US" sz="1000" b="1" dirty="0">
                <a:latin typeface="微软雅黑" panose="020B0503020204020204" pitchFamily="34" charset="-122"/>
                <a:ea typeface="微软雅黑" panose="020B0503020204020204" pitchFamily="34" charset="-122"/>
              </a:rPr>
              <a:t>平台</a:t>
            </a:r>
          </a:p>
        </p:txBody>
      </p:sp>
      <p:sp>
        <p:nvSpPr>
          <p:cNvPr id="95" name="矩形: 圆角 183">
            <a:extLst>
              <a:ext uri="{FF2B5EF4-FFF2-40B4-BE49-F238E27FC236}">
                <a16:creationId xmlns:a16="http://schemas.microsoft.com/office/drawing/2014/main" id="{E0304F5B-9BBC-40AF-96BB-38DD2A6CB1BD}"/>
              </a:ext>
            </a:extLst>
          </p:cNvPr>
          <p:cNvSpPr/>
          <p:nvPr/>
        </p:nvSpPr>
        <p:spPr>
          <a:xfrm>
            <a:off x="6968118" y="1117599"/>
            <a:ext cx="1278736" cy="255389"/>
          </a:xfrm>
          <a:prstGeom prst="roundRect">
            <a:avLst/>
          </a:prstGeom>
          <a:solidFill>
            <a:schemeClr val="accent2">
              <a:lumMod val="20000"/>
              <a:lumOff val="80000"/>
            </a:schemeClr>
          </a:solidFill>
          <a:ln w="12700">
            <a:solidFill>
              <a:schemeClr val="tx1"/>
            </a:solidFill>
            <a:prstDash val="solid"/>
          </a:ln>
        </p:spPr>
        <p:txBody>
          <a:bodyPr wrap="square">
            <a:spAutoFit/>
          </a:bodyPr>
          <a:lstStyle/>
          <a:p>
            <a:pPr algn="ctr"/>
            <a:r>
              <a:rPr lang="zh-CN" altLang="en-US" sz="900" b="1" dirty="0">
                <a:latin typeface="微软雅黑" panose="020B0503020204020204" pitchFamily="34" charset="-122"/>
                <a:ea typeface="微软雅黑" panose="020B0503020204020204" pitchFamily="34" charset="-122"/>
              </a:rPr>
              <a:t>大数据平台</a:t>
            </a:r>
          </a:p>
        </p:txBody>
      </p:sp>
      <p:sp>
        <p:nvSpPr>
          <p:cNvPr id="97" name="圆角矩形 12">
            <a:extLst>
              <a:ext uri="{FF2B5EF4-FFF2-40B4-BE49-F238E27FC236}">
                <a16:creationId xmlns:a16="http://schemas.microsoft.com/office/drawing/2014/main" id="{A133D237-09D2-45D6-96A4-BE4944D71970}"/>
              </a:ext>
            </a:extLst>
          </p:cNvPr>
          <p:cNvSpPr/>
          <p:nvPr/>
        </p:nvSpPr>
        <p:spPr bwMode="auto">
          <a:xfrm>
            <a:off x="2401913" y="2691072"/>
            <a:ext cx="9052294" cy="450940"/>
          </a:xfrm>
          <a:prstGeom prst="roundRect">
            <a:avLst>
              <a:gd name="adj" fmla="val 5084"/>
            </a:avLst>
          </a:prstGeom>
          <a:noFill/>
          <a:ln w="22225" cmpd="sng">
            <a:solidFill>
              <a:schemeClr val="accent6">
                <a:alpha val="98000"/>
              </a:schemeClr>
            </a:solidFill>
            <a:prstDash val="lgDash"/>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endParaRPr lang="zh-CN" altLang="en-US" dirty="0">
              <a:solidFill>
                <a:schemeClr val="tx1"/>
              </a:solidFill>
              <a:latin typeface="微软雅黑" pitchFamily="34" charset="-122"/>
              <a:ea typeface="微软雅黑" pitchFamily="34" charset="-122"/>
            </a:endParaRPr>
          </a:p>
        </p:txBody>
      </p:sp>
      <p:cxnSp>
        <p:nvCxnSpPr>
          <p:cNvPr id="104" name="直接箭头连接符 103">
            <a:extLst>
              <a:ext uri="{FF2B5EF4-FFF2-40B4-BE49-F238E27FC236}">
                <a16:creationId xmlns:a16="http://schemas.microsoft.com/office/drawing/2014/main" id="{F0C44A97-686C-4E16-AF24-3962F5F3CE31}"/>
              </a:ext>
            </a:extLst>
          </p:cNvPr>
          <p:cNvCxnSpPr>
            <a:cxnSpLocks/>
            <a:stCxn id="92" idx="2"/>
          </p:cNvCxnSpPr>
          <p:nvPr/>
        </p:nvCxnSpPr>
        <p:spPr>
          <a:xfrm>
            <a:off x="3588477" y="2099298"/>
            <a:ext cx="39159" cy="405080"/>
          </a:xfrm>
          <a:prstGeom prst="straightConnector1">
            <a:avLst/>
          </a:prstGeom>
          <a:ln>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105" name="直接箭头连接符 104">
            <a:extLst>
              <a:ext uri="{FF2B5EF4-FFF2-40B4-BE49-F238E27FC236}">
                <a16:creationId xmlns:a16="http://schemas.microsoft.com/office/drawing/2014/main" id="{E2B81233-8928-4B9B-8866-2FAF4F83381A}"/>
              </a:ext>
            </a:extLst>
          </p:cNvPr>
          <p:cNvCxnSpPr>
            <a:cxnSpLocks/>
          </p:cNvCxnSpPr>
          <p:nvPr/>
        </p:nvCxnSpPr>
        <p:spPr>
          <a:xfrm>
            <a:off x="9712909" y="2094403"/>
            <a:ext cx="6133" cy="409975"/>
          </a:xfrm>
          <a:prstGeom prst="straightConnector1">
            <a:avLst/>
          </a:prstGeom>
          <a:ln>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sp>
        <p:nvSpPr>
          <p:cNvPr id="106" name="矩形 105">
            <a:extLst>
              <a:ext uri="{FF2B5EF4-FFF2-40B4-BE49-F238E27FC236}">
                <a16:creationId xmlns:a16="http://schemas.microsoft.com/office/drawing/2014/main" id="{C39478BB-7A81-4FD6-81D1-7915689051FB}"/>
              </a:ext>
            </a:extLst>
          </p:cNvPr>
          <p:cNvSpPr/>
          <p:nvPr/>
        </p:nvSpPr>
        <p:spPr>
          <a:xfrm>
            <a:off x="2440918" y="3395726"/>
            <a:ext cx="743912" cy="371956"/>
          </a:xfrm>
          <a:prstGeom prst="rect">
            <a:avLst/>
          </a:prstGeom>
          <a:solidFill>
            <a:srgbClr val="FE8637"/>
          </a:solidFill>
          <a:ln>
            <a:headEnd type="none" w="med" len="med"/>
            <a:tailEnd type="none" w="med" len="med"/>
          </a:ln>
          <a:effectLst>
            <a:outerShdw blurRad="50800" dist="38100" dir="2700000" algn="tl"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mn-cs"/>
              </a:rPr>
              <a:t>密文计算</a:t>
            </a:r>
          </a:p>
        </p:txBody>
      </p:sp>
      <p:sp>
        <p:nvSpPr>
          <p:cNvPr id="107" name="矩形 106">
            <a:extLst>
              <a:ext uri="{FF2B5EF4-FFF2-40B4-BE49-F238E27FC236}">
                <a16:creationId xmlns:a16="http://schemas.microsoft.com/office/drawing/2014/main" id="{061B1EBD-3662-4B24-B15F-87F0D240E485}"/>
              </a:ext>
            </a:extLst>
          </p:cNvPr>
          <p:cNvSpPr/>
          <p:nvPr/>
        </p:nvSpPr>
        <p:spPr>
          <a:xfrm>
            <a:off x="3546034" y="3390999"/>
            <a:ext cx="743912" cy="371956"/>
          </a:xfrm>
          <a:prstGeom prst="rect">
            <a:avLst/>
          </a:prstGeom>
          <a:solidFill>
            <a:srgbClr val="FE8637"/>
          </a:solidFill>
          <a:ln>
            <a:headEnd type="none" w="med" len="med"/>
            <a:tailEnd type="none" w="med" len="med"/>
          </a:ln>
          <a:effectLst>
            <a:outerShdw blurRad="50800" dist="38100" dir="2700000" algn="tl"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mn-cs"/>
              </a:rPr>
              <a:t>授权管理</a:t>
            </a:r>
          </a:p>
        </p:txBody>
      </p:sp>
      <p:sp>
        <p:nvSpPr>
          <p:cNvPr id="108" name="矩形 107">
            <a:extLst>
              <a:ext uri="{FF2B5EF4-FFF2-40B4-BE49-F238E27FC236}">
                <a16:creationId xmlns:a16="http://schemas.microsoft.com/office/drawing/2014/main" id="{BD66858D-1FBE-4176-9A42-A1BB60F342C6}"/>
              </a:ext>
            </a:extLst>
          </p:cNvPr>
          <p:cNvSpPr/>
          <p:nvPr/>
        </p:nvSpPr>
        <p:spPr>
          <a:xfrm>
            <a:off x="4651150" y="3390999"/>
            <a:ext cx="743912" cy="371956"/>
          </a:xfrm>
          <a:prstGeom prst="rect">
            <a:avLst/>
          </a:prstGeom>
          <a:solidFill>
            <a:srgbClr val="FE8637"/>
          </a:solidFill>
          <a:ln>
            <a:headEnd type="none" w="med" len="med"/>
            <a:tailEnd type="none" w="med" len="med"/>
          </a:ln>
          <a:effectLst>
            <a:outerShdw blurRad="50800" dist="38100" dir="2700000" algn="tl"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a:ln>
                  <a:noFill/>
                </a:ln>
                <a:solidFill>
                  <a:prstClr val="black"/>
                </a:solidFill>
                <a:effectLst/>
                <a:uLnTx/>
                <a:uFillTx/>
                <a:latin typeface="Arial" panose="020B0604020202020204" pitchFamily="34" charset="0"/>
                <a:ea typeface="华文楷体" panose="02010600040101010101" pitchFamily="2" charset="-122"/>
                <a:cs typeface="+mn-cs"/>
              </a:rPr>
              <a:t>风险管理</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mn-cs"/>
            </a:endParaRPr>
          </a:p>
        </p:txBody>
      </p:sp>
      <p:sp>
        <p:nvSpPr>
          <p:cNvPr id="109" name="矩形 108">
            <a:extLst>
              <a:ext uri="{FF2B5EF4-FFF2-40B4-BE49-F238E27FC236}">
                <a16:creationId xmlns:a16="http://schemas.microsoft.com/office/drawing/2014/main" id="{B8C9F48E-BD8E-40E5-B268-D3B056B9E1C2}"/>
              </a:ext>
            </a:extLst>
          </p:cNvPr>
          <p:cNvSpPr/>
          <p:nvPr/>
        </p:nvSpPr>
        <p:spPr>
          <a:xfrm>
            <a:off x="5874025" y="3390999"/>
            <a:ext cx="743912" cy="371956"/>
          </a:xfrm>
          <a:prstGeom prst="rect">
            <a:avLst/>
          </a:prstGeom>
          <a:solidFill>
            <a:srgbClr val="F7CBAC"/>
          </a:solidFill>
          <a:ln>
            <a:headEnd type="none" w="med" len="med"/>
            <a:tailEnd type="none" w="med" len="med"/>
          </a:ln>
          <a:effectLst>
            <a:outerShdw blurRad="50800" dist="38100" dir="2700000" algn="tl"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a:ln>
                  <a:noFill/>
                </a:ln>
                <a:solidFill>
                  <a:prstClr val="black"/>
                </a:solidFill>
                <a:effectLst/>
                <a:uLnTx/>
                <a:uFillTx/>
                <a:latin typeface="Arial" panose="020B0604020202020204" pitchFamily="34" charset="0"/>
                <a:ea typeface="华文楷体" panose="02010600040101010101" pitchFamily="2" charset="-122"/>
                <a:cs typeface="+mn-cs"/>
              </a:rPr>
              <a:t>用户管理</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mn-cs"/>
            </a:endParaRPr>
          </a:p>
        </p:txBody>
      </p:sp>
      <p:sp>
        <p:nvSpPr>
          <p:cNvPr id="110" name="矩形 109">
            <a:extLst>
              <a:ext uri="{FF2B5EF4-FFF2-40B4-BE49-F238E27FC236}">
                <a16:creationId xmlns:a16="http://schemas.microsoft.com/office/drawing/2014/main" id="{AE8FC65E-D225-4CDE-9638-49E5608DA334}"/>
              </a:ext>
            </a:extLst>
          </p:cNvPr>
          <p:cNvSpPr/>
          <p:nvPr/>
        </p:nvSpPr>
        <p:spPr>
          <a:xfrm>
            <a:off x="6949889" y="3390999"/>
            <a:ext cx="743912" cy="371956"/>
          </a:xfrm>
          <a:prstGeom prst="rect">
            <a:avLst/>
          </a:prstGeom>
          <a:solidFill>
            <a:srgbClr val="F7CBAC"/>
          </a:solidFill>
          <a:ln>
            <a:headEnd type="none" w="med" len="med"/>
            <a:tailEnd type="none" w="med" len="med"/>
          </a:ln>
          <a:effectLst>
            <a:outerShdw blurRad="50800" dist="38100" dir="2700000" algn="tl"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a:ln>
                  <a:noFill/>
                </a:ln>
                <a:solidFill>
                  <a:prstClr val="black"/>
                </a:solidFill>
                <a:effectLst/>
                <a:uLnTx/>
                <a:uFillTx/>
                <a:latin typeface="Arial" panose="020B0604020202020204" pitchFamily="34" charset="0"/>
                <a:ea typeface="华文楷体" panose="02010600040101010101" pitchFamily="2" charset="-122"/>
                <a:cs typeface="+mn-cs"/>
              </a:rPr>
              <a:t>数据梳理</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mn-cs"/>
            </a:endParaRPr>
          </a:p>
        </p:txBody>
      </p:sp>
      <p:sp>
        <p:nvSpPr>
          <p:cNvPr id="111" name="矩形 110">
            <a:extLst>
              <a:ext uri="{FF2B5EF4-FFF2-40B4-BE49-F238E27FC236}">
                <a16:creationId xmlns:a16="http://schemas.microsoft.com/office/drawing/2014/main" id="{85F6FB84-7FEF-4B47-ADB9-4D703D6428FB}"/>
              </a:ext>
            </a:extLst>
          </p:cNvPr>
          <p:cNvSpPr/>
          <p:nvPr/>
        </p:nvSpPr>
        <p:spPr>
          <a:xfrm>
            <a:off x="8154169" y="3390999"/>
            <a:ext cx="743912" cy="371956"/>
          </a:xfrm>
          <a:prstGeom prst="rect">
            <a:avLst/>
          </a:prstGeom>
          <a:solidFill>
            <a:srgbClr val="F7CBAC"/>
          </a:solidFill>
          <a:ln>
            <a:headEnd type="none" w="med" len="med"/>
            <a:tailEnd type="none" w="med" len="med"/>
          </a:ln>
          <a:effectLst>
            <a:outerShdw blurRad="50800" dist="38100" dir="2700000" algn="tl"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mn-cs"/>
              </a:rPr>
              <a:t>系统管理</a:t>
            </a:r>
          </a:p>
        </p:txBody>
      </p:sp>
      <p:sp>
        <p:nvSpPr>
          <p:cNvPr id="112" name="矩形 111">
            <a:extLst>
              <a:ext uri="{FF2B5EF4-FFF2-40B4-BE49-F238E27FC236}">
                <a16:creationId xmlns:a16="http://schemas.microsoft.com/office/drawing/2014/main" id="{161EE146-82F7-4C44-B9AD-8F933C09281B}"/>
              </a:ext>
            </a:extLst>
          </p:cNvPr>
          <p:cNvSpPr/>
          <p:nvPr/>
        </p:nvSpPr>
        <p:spPr>
          <a:xfrm>
            <a:off x="9454841" y="3390999"/>
            <a:ext cx="743912" cy="371956"/>
          </a:xfrm>
          <a:prstGeom prst="rect">
            <a:avLst/>
          </a:prstGeom>
          <a:solidFill>
            <a:srgbClr val="F7CBAC"/>
          </a:solidFill>
          <a:ln>
            <a:headEnd type="none" w="med" len="med"/>
            <a:tailEnd type="none" w="med" len="med"/>
          </a:ln>
          <a:effectLst>
            <a:outerShdw blurRad="50800" dist="38100" dir="2700000" algn="tl"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a:ln>
                  <a:noFill/>
                </a:ln>
                <a:solidFill>
                  <a:prstClr val="black"/>
                </a:solidFill>
                <a:effectLst/>
                <a:uLnTx/>
                <a:uFillTx/>
                <a:latin typeface="Arial" panose="020B0604020202020204" pitchFamily="34" charset="0"/>
                <a:ea typeface="华文楷体" panose="02010600040101010101" pitchFamily="2" charset="-122"/>
                <a:cs typeface="+mn-cs"/>
              </a:rPr>
              <a:t>产品部署</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mn-cs"/>
            </a:endParaRPr>
          </a:p>
        </p:txBody>
      </p:sp>
      <p:sp>
        <p:nvSpPr>
          <p:cNvPr id="113" name="矩形 112">
            <a:extLst>
              <a:ext uri="{FF2B5EF4-FFF2-40B4-BE49-F238E27FC236}">
                <a16:creationId xmlns:a16="http://schemas.microsoft.com/office/drawing/2014/main" id="{7D4CA04D-41DE-4ACC-8963-E44B22E62BBF}"/>
              </a:ext>
            </a:extLst>
          </p:cNvPr>
          <p:cNvSpPr/>
          <p:nvPr/>
        </p:nvSpPr>
        <p:spPr>
          <a:xfrm>
            <a:off x="10598615" y="3379335"/>
            <a:ext cx="743912" cy="371956"/>
          </a:xfrm>
          <a:prstGeom prst="rect">
            <a:avLst/>
          </a:prstGeom>
          <a:solidFill>
            <a:srgbClr val="F7CBAC"/>
          </a:solidFill>
          <a:ln>
            <a:headEnd type="none" w="med" len="med"/>
            <a:tailEnd type="none" w="med" len="med"/>
          </a:ln>
          <a:effectLst>
            <a:outerShdw blurRad="50800" dist="38100" dir="2700000" algn="tl"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a:ln>
                  <a:noFill/>
                </a:ln>
                <a:solidFill>
                  <a:prstClr val="black"/>
                </a:solidFill>
                <a:effectLst/>
                <a:uLnTx/>
                <a:uFillTx/>
                <a:latin typeface="Arial" panose="020B0604020202020204" pitchFamily="34" charset="0"/>
                <a:ea typeface="华文楷体" panose="02010600040101010101" pitchFamily="2" charset="-122"/>
                <a:cs typeface="+mn-cs"/>
              </a:rPr>
              <a:t>技术支持</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mn-cs"/>
            </a:endParaRPr>
          </a:p>
        </p:txBody>
      </p:sp>
      <p:sp>
        <p:nvSpPr>
          <p:cNvPr id="114" name="矩形 113">
            <a:extLst>
              <a:ext uri="{FF2B5EF4-FFF2-40B4-BE49-F238E27FC236}">
                <a16:creationId xmlns:a16="http://schemas.microsoft.com/office/drawing/2014/main" id="{0FE8C83A-C8CE-426D-9C41-07E4F29E418E}"/>
              </a:ext>
            </a:extLst>
          </p:cNvPr>
          <p:cNvSpPr/>
          <p:nvPr/>
        </p:nvSpPr>
        <p:spPr>
          <a:xfrm>
            <a:off x="2440917" y="3876102"/>
            <a:ext cx="8901609" cy="216000"/>
          </a:xfrm>
          <a:prstGeom prst="rect">
            <a:avLst/>
          </a:prstGeom>
          <a:solidFill>
            <a:srgbClr val="FE8637"/>
          </a:solidFill>
          <a:ln>
            <a:headEnd type="none" w="med" len="med"/>
            <a:tailEnd type="none" w="med" len="med"/>
          </a:ln>
          <a:effectLst>
            <a:outerShdw blurRad="50800" dist="38100" dir="2700000" algn="tl"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a:ln>
                  <a:noFill/>
                </a:ln>
                <a:solidFill>
                  <a:prstClr val="black"/>
                </a:solidFill>
                <a:effectLst/>
                <a:uLnTx/>
                <a:uFillTx/>
                <a:latin typeface="Arial" panose="020B0604020202020204" pitchFamily="34" charset="0"/>
                <a:ea typeface="华文楷体" panose="02010600040101010101" pitchFamily="2" charset="-122"/>
                <a:cs typeface="+mn-cs"/>
              </a:rPr>
              <a:t>风险管理</a:t>
            </a:r>
          </a:p>
        </p:txBody>
      </p:sp>
      <p:sp>
        <p:nvSpPr>
          <p:cNvPr id="115" name="矩形 114">
            <a:extLst>
              <a:ext uri="{FF2B5EF4-FFF2-40B4-BE49-F238E27FC236}">
                <a16:creationId xmlns:a16="http://schemas.microsoft.com/office/drawing/2014/main" id="{09309742-AA04-472C-B2DF-7F927083AA49}"/>
              </a:ext>
            </a:extLst>
          </p:cNvPr>
          <p:cNvSpPr/>
          <p:nvPr/>
        </p:nvSpPr>
        <p:spPr>
          <a:xfrm>
            <a:off x="2473123" y="4166040"/>
            <a:ext cx="1772583" cy="203831"/>
          </a:xfrm>
          <a:prstGeom prst="rect">
            <a:avLst/>
          </a:prstGeom>
          <a:ln>
            <a:solidFill>
              <a:srgbClr val="FE8637"/>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1219170" rtl="0" eaLnBrk="1" fontAlgn="auto" latinLnBrk="0" hangingPunct="1">
              <a:lnSpc>
                <a:spcPct val="90000"/>
              </a:lnSpc>
              <a:spcBef>
                <a:spcPts val="0"/>
              </a:spcBef>
              <a:spcAft>
                <a:spcPts val="100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mn-cs"/>
              </a:rPr>
              <a:t>接口访问监控</a:t>
            </a:r>
          </a:p>
        </p:txBody>
      </p:sp>
      <p:sp>
        <p:nvSpPr>
          <p:cNvPr id="116" name="矩形 115">
            <a:extLst>
              <a:ext uri="{FF2B5EF4-FFF2-40B4-BE49-F238E27FC236}">
                <a16:creationId xmlns:a16="http://schemas.microsoft.com/office/drawing/2014/main" id="{ED6E8E43-78A0-416B-AE71-E21347625272}"/>
              </a:ext>
            </a:extLst>
          </p:cNvPr>
          <p:cNvSpPr/>
          <p:nvPr/>
        </p:nvSpPr>
        <p:spPr>
          <a:xfrm>
            <a:off x="4468372" y="4174845"/>
            <a:ext cx="1837074" cy="197867"/>
          </a:xfrm>
          <a:prstGeom prst="rect">
            <a:avLst/>
          </a:prstGeom>
          <a:ln>
            <a:solidFill>
              <a:srgbClr val="FE8637"/>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mn-cs"/>
              </a:rPr>
              <a:t>数据资产溯源</a:t>
            </a:r>
          </a:p>
        </p:txBody>
      </p:sp>
      <p:sp>
        <p:nvSpPr>
          <p:cNvPr id="118" name="矩形 117">
            <a:extLst>
              <a:ext uri="{FF2B5EF4-FFF2-40B4-BE49-F238E27FC236}">
                <a16:creationId xmlns:a16="http://schemas.microsoft.com/office/drawing/2014/main" id="{82F435A0-7A41-407C-9A08-3FDA39C6C970}"/>
              </a:ext>
            </a:extLst>
          </p:cNvPr>
          <p:cNvSpPr/>
          <p:nvPr/>
        </p:nvSpPr>
        <p:spPr>
          <a:xfrm>
            <a:off x="6444639" y="4170793"/>
            <a:ext cx="2267666" cy="197867"/>
          </a:xfrm>
          <a:prstGeom prst="rect">
            <a:avLst/>
          </a:prstGeom>
          <a:ln>
            <a:solidFill>
              <a:srgbClr val="FE8637"/>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mn-cs"/>
              </a:rPr>
              <a:t>高危行为发现</a:t>
            </a:r>
          </a:p>
        </p:txBody>
      </p:sp>
      <p:sp>
        <p:nvSpPr>
          <p:cNvPr id="119" name="矩形 118">
            <a:extLst>
              <a:ext uri="{FF2B5EF4-FFF2-40B4-BE49-F238E27FC236}">
                <a16:creationId xmlns:a16="http://schemas.microsoft.com/office/drawing/2014/main" id="{7205DB8A-1A1E-480C-BA4E-BCC7499E301D}"/>
              </a:ext>
            </a:extLst>
          </p:cNvPr>
          <p:cNvSpPr/>
          <p:nvPr/>
        </p:nvSpPr>
        <p:spPr>
          <a:xfrm>
            <a:off x="8898080" y="4161482"/>
            <a:ext cx="2402319" cy="210945"/>
          </a:xfrm>
          <a:prstGeom prst="rect">
            <a:avLst/>
          </a:prstGeom>
          <a:ln>
            <a:solidFill>
              <a:srgbClr val="FE8637"/>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1219170" rtl="0" eaLnBrk="1" fontAlgn="auto" latinLnBrk="0" hangingPunct="1">
              <a:lnSpc>
                <a:spcPct val="90000"/>
              </a:lnSpc>
              <a:spcBef>
                <a:spcPts val="0"/>
              </a:spcBef>
              <a:spcAft>
                <a:spcPts val="100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mn-cs"/>
              </a:rPr>
              <a:t>数据访问跟踪</a:t>
            </a:r>
          </a:p>
        </p:txBody>
      </p:sp>
      <p:sp>
        <p:nvSpPr>
          <p:cNvPr id="120" name="矩形 119">
            <a:extLst>
              <a:ext uri="{FF2B5EF4-FFF2-40B4-BE49-F238E27FC236}">
                <a16:creationId xmlns:a16="http://schemas.microsoft.com/office/drawing/2014/main" id="{FCAA4B7E-221E-4AA4-BEB1-A644F280F63D}"/>
              </a:ext>
            </a:extLst>
          </p:cNvPr>
          <p:cNvSpPr/>
          <p:nvPr/>
        </p:nvSpPr>
        <p:spPr>
          <a:xfrm>
            <a:off x="2440916" y="4433495"/>
            <a:ext cx="8901609" cy="216000"/>
          </a:xfrm>
          <a:prstGeom prst="rect">
            <a:avLst/>
          </a:prstGeom>
          <a:solidFill>
            <a:srgbClr val="FE8637"/>
          </a:solidFill>
          <a:ln>
            <a:headEnd type="none" w="med" len="med"/>
            <a:tailEnd type="none" w="med" len="med"/>
          </a:ln>
          <a:effectLst>
            <a:outerShdw blurRad="50800" dist="38100" dir="2700000" algn="tl"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a:ln>
                  <a:noFill/>
                </a:ln>
                <a:solidFill>
                  <a:prstClr val="black"/>
                </a:solidFill>
                <a:effectLst/>
                <a:uLnTx/>
                <a:uFillTx/>
                <a:latin typeface="Arial" panose="020B0604020202020204" pitchFamily="34" charset="0"/>
                <a:ea typeface="华文楷体" panose="02010600040101010101" pitchFamily="2" charset="-122"/>
                <a:cs typeface="+mn-cs"/>
              </a:rPr>
              <a:t>授权管理</a:t>
            </a:r>
          </a:p>
        </p:txBody>
      </p:sp>
      <p:sp>
        <p:nvSpPr>
          <p:cNvPr id="121" name="矩形 120">
            <a:extLst>
              <a:ext uri="{FF2B5EF4-FFF2-40B4-BE49-F238E27FC236}">
                <a16:creationId xmlns:a16="http://schemas.microsoft.com/office/drawing/2014/main" id="{20C2D6BB-3BE0-4ED9-ABEB-674F326D6C6E}"/>
              </a:ext>
            </a:extLst>
          </p:cNvPr>
          <p:cNvSpPr/>
          <p:nvPr/>
        </p:nvSpPr>
        <p:spPr>
          <a:xfrm>
            <a:off x="2473124" y="4732649"/>
            <a:ext cx="1229535" cy="262800"/>
          </a:xfrm>
          <a:prstGeom prst="rect">
            <a:avLst/>
          </a:prstGeom>
          <a:ln>
            <a:solidFill>
              <a:srgbClr val="FE8637"/>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mn-cs"/>
              </a:rPr>
              <a:t>用户授权</a:t>
            </a:r>
          </a:p>
        </p:txBody>
      </p:sp>
      <p:sp>
        <p:nvSpPr>
          <p:cNvPr id="122" name="矩形 121">
            <a:extLst>
              <a:ext uri="{FF2B5EF4-FFF2-40B4-BE49-F238E27FC236}">
                <a16:creationId xmlns:a16="http://schemas.microsoft.com/office/drawing/2014/main" id="{CAB5E57E-E973-4670-A27B-E481D065EABD}"/>
              </a:ext>
            </a:extLst>
          </p:cNvPr>
          <p:cNvSpPr/>
          <p:nvPr/>
        </p:nvSpPr>
        <p:spPr>
          <a:xfrm>
            <a:off x="4004603" y="4731691"/>
            <a:ext cx="1229535" cy="262800"/>
          </a:xfrm>
          <a:prstGeom prst="rect">
            <a:avLst/>
          </a:prstGeom>
          <a:ln>
            <a:solidFill>
              <a:srgbClr val="FE8637"/>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1219170" rtl="0" eaLnBrk="1" fontAlgn="auto" latinLnBrk="0" hangingPunct="1">
              <a:lnSpc>
                <a:spcPct val="90000"/>
              </a:lnSpc>
              <a:spcBef>
                <a:spcPts val="0"/>
              </a:spcBef>
              <a:spcAft>
                <a:spcPts val="100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mn-cs"/>
              </a:rPr>
              <a:t>接口授权</a:t>
            </a:r>
            <a:endParaRPr kumimoji="0" lang="zh-CN" altLang="en-US" sz="1200" b="0"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mn-cs"/>
              <a:sym typeface="Arial" panose="020B0604020202020204" pitchFamily="34" charset="0"/>
            </a:endParaRPr>
          </a:p>
        </p:txBody>
      </p:sp>
      <p:sp>
        <p:nvSpPr>
          <p:cNvPr id="124" name="矩形 123">
            <a:extLst>
              <a:ext uri="{FF2B5EF4-FFF2-40B4-BE49-F238E27FC236}">
                <a16:creationId xmlns:a16="http://schemas.microsoft.com/office/drawing/2014/main" id="{87BAB9E6-88EA-4D8D-AF59-945E7CFC0368}"/>
              </a:ext>
            </a:extLst>
          </p:cNvPr>
          <p:cNvSpPr/>
          <p:nvPr/>
        </p:nvSpPr>
        <p:spPr>
          <a:xfrm>
            <a:off x="5553022" y="4715898"/>
            <a:ext cx="1229535" cy="262800"/>
          </a:xfrm>
          <a:prstGeom prst="rect">
            <a:avLst/>
          </a:prstGeom>
          <a:ln>
            <a:solidFill>
              <a:srgbClr val="FE8637"/>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mn-cs"/>
              </a:rPr>
              <a:t>运算方法授权</a:t>
            </a:r>
          </a:p>
        </p:txBody>
      </p:sp>
      <p:sp>
        <p:nvSpPr>
          <p:cNvPr id="125" name="矩形 124">
            <a:extLst>
              <a:ext uri="{FF2B5EF4-FFF2-40B4-BE49-F238E27FC236}">
                <a16:creationId xmlns:a16="http://schemas.microsoft.com/office/drawing/2014/main" id="{90CB5581-0E2E-4B76-BFC1-162F270DD342}"/>
              </a:ext>
            </a:extLst>
          </p:cNvPr>
          <p:cNvSpPr/>
          <p:nvPr/>
        </p:nvSpPr>
        <p:spPr>
          <a:xfrm>
            <a:off x="7114772" y="4712998"/>
            <a:ext cx="1229535" cy="262800"/>
          </a:xfrm>
          <a:prstGeom prst="rect">
            <a:avLst/>
          </a:prstGeom>
          <a:ln>
            <a:solidFill>
              <a:srgbClr val="FE8637"/>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mn-cs"/>
              </a:rPr>
              <a:t>使用期限授权</a:t>
            </a:r>
          </a:p>
        </p:txBody>
      </p:sp>
      <p:sp>
        <p:nvSpPr>
          <p:cNvPr id="127" name="矩形 126">
            <a:extLst>
              <a:ext uri="{FF2B5EF4-FFF2-40B4-BE49-F238E27FC236}">
                <a16:creationId xmlns:a16="http://schemas.microsoft.com/office/drawing/2014/main" id="{16B9ED3C-764C-4E18-931A-37EA5489ADB2}"/>
              </a:ext>
            </a:extLst>
          </p:cNvPr>
          <p:cNvSpPr/>
          <p:nvPr/>
        </p:nvSpPr>
        <p:spPr>
          <a:xfrm>
            <a:off x="8651808" y="4713820"/>
            <a:ext cx="1229535" cy="262800"/>
          </a:xfrm>
          <a:prstGeom prst="rect">
            <a:avLst/>
          </a:prstGeom>
          <a:ln>
            <a:solidFill>
              <a:srgbClr val="FE8637"/>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mn-cs"/>
              </a:rPr>
              <a:t>数据资产确权</a:t>
            </a:r>
          </a:p>
        </p:txBody>
      </p:sp>
      <p:sp>
        <p:nvSpPr>
          <p:cNvPr id="128" name="矩形 127">
            <a:extLst>
              <a:ext uri="{FF2B5EF4-FFF2-40B4-BE49-F238E27FC236}">
                <a16:creationId xmlns:a16="http://schemas.microsoft.com/office/drawing/2014/main" id="{59C7E20F-C29E-460A-B5B6-3F7D21E5462C}"/>
              </a:ext>
            </a:extLst>
          </p:cNvPr>
          <p:cNvSpPr/>
          <p:nvPr/>
        </p:nvSpPr>
        <p:spPr>
          <a:xfrm>
            <a:off x="10130777" y="4704093"/>
            <a:ext cx="1229535" cy="262800"/>
          </a:xfrm>
          <a:prstGeom prst="rect">
            <a:avLst/>
          </a:prstGeom>
          <a:ln>
            <a:solidFill>
              <a:srgbClr val="FE8637"/>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mn-cs"/>
              </a:rPr>
              <a:t>数据资产鉴权</a:t>
            </a:r>
          </a:p>
        </p:txBody>
      </p:sp>
      <p:sp>
        <p:nvSpPr>
          <p:cNvPr id="129" name="矩形 128">
            <a:extLst>
              <a:ext uri="{FF2B5EF4-FFF2-40B4-BE49-F238E27FC236}">
                <a16:creationId xmlns:a16="http://schemas.microsoft.com/office/drawing/2014/main" id="{70881E7A-2DD8-45E4-9477-B331D7C6DC19}"/>
              </a:ext>
            </a:extLst>
          </p:cNvPr>
          <p:cNvSpPr/>
          <p:nvPr/>
        </p:nvSpPr>
        <p:spPr>
          <a:xfrm>
            <a:off x="2473123" y="5051431"/>
            <a:ext cx="8901609" cy="216000"/>
          </a:xfrm>
          <a:prstGeom prst="rect">
            <a:avLst/>
          </a:prstGeom>
          <a:solidFill>
            <a:srgbClr val="FE8637"/>
          </a:solidFill>
          <a:ln>
            <a:headEnd type="none" w="med" len="med"/>
            <a:tailEnd type="none" w="med" len="med"/>
          </a:ln>
          <a:effectLst>
            <a:outerShdw blurRad="50800" dist="38100" dir="2700000" algn="tl"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a:ln>
                  <a:noFill/>
                </a:ln>
                <a:solidFill>
                  <a:prstClr val="black"/>
                </a:solidFill>
                <a:effectLst/>
                <a:uLnTx/>
                <a:uFillTx/>
                <a:latin typeface="Arial" panose="020B0604020202020204" pitchFamily="34" charset="0"/>
                <a:ea typeface="华文楷体" panose="02010600040101010101" pitchFamily="2" charset="-122"/>
                <a:cs typeface="+mn-cs"/>
              </a:rPr>
              <a:t>密文计算</a:t>
            </a:r>
          </a:p>
        </p:txBody>
      </p:sp>
      <p:sp>
        <p:nvSpPr>
          <p:cNvPr id="131" name="矩形 130">
            <a:extLst>
              <a:ext uri="{FF2B5EF4-FFF2-40B4-BE49-F238E27FC236}">
                <a16:creationId xmlns:a16="http://schemas.microsoft.com/office/drawing/2014/main" id="{999BD0E5-6991-4ECD-9EF5-1F14F3DC0EE1}"/>
              </a:ext>
            </a:extLst>
          </p:cNvPr>
          <p:cNvSpPr/>
          <p:nvPr/>
        </p:nvSpPr>
        <p:spPr>
          <a:xfrm>
            <a:off x="2496297" y="5323815"/>
            <a:ext cx="1895714" cy="208800"/>
          </a:xfrm>
          <a:prstGeom prst="rect">
            <a:avLst/>
          </a:prstGeom>
          <a:ln>
            <a:solidFill>
              <a:srgbClr val="FE8637"/>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华文楷体" panose="02010600040101010101" pitchFamily="2" charset="-122"/>
                <a:cs typeface="+mn-cs"/>
              </a:rPr>
              <a:t>数据加密</a:t>
            </a:r>
          </a:p>
        </p:txBody>
      </p:sp>
      <p:sp>
        <p:nvSpPr>
          <p:cNvPr id="132" name="矩形 131">
            <a:extLst>
              <a:ext uri="{FF2B5EF4-FFF2-40B4-BE49-F238E27FC236}">
                <a16:creationId xmlns:a16="http://schemas.microsoft.com/office/drawing/2014/main" id="{28E85055-9FCC-429D-B7BE-4240612BF5A0}"/>
              </a:ext>
            </a:extLst>
          </p:cNvPr>
          <p:cNvSpPr/>
          <p:nvPr/>
        </p:nvSpPr>
        <p:spPr>
          <a:xfrm>
            <a:off x="4734058" y="5309301"/>
            <a:ext cx="1895714" cy="208800"/>
          </a:xfrm>
          <a:prstGeom prst="rect">
            <a:avLst/>
          </a:prstGeom>
          <a:ln>
            <a:solidFill>
              <a:srgbClr val="FE8637"/>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mn-cs"/>
              </a:rPr>
              <a:t>数据基础运算</a:t>
            </a:r>
          </a:p>
        </p:txBody>
      </p:sp>
      <p:sp>
        <p:nvSpPr>
          <p:cNvPr id="133" name="矩形 132">
            <a:extLst>
              <a:ext uri="{FF2B5EF4-FFF2-40B4-BE49-F238E27FC236}">
                <a16:creationId xmlns:a16="http://schemas.microsoft.com/office/drawing/2014/main" id="{5FDF5E68-8EFC-4825-98D5-D29B500B47C8}"/>
              </a:ext>
            </a:extLst>
          </p:cNvPr>
          <p:cNvSpPr/>
          <p:nvPr/>
        </p:nvSpPr>
        <p:spPr>
          <a:xfrm>
            <a:off x="7176364" y="5305652"/>
            <a:ext cx="1895714" cy="208800"/>
          </a:xfrm>
          <a:prstGeom prst="rect">
            <a:avLst/>
          </a:prstGeom>
          <a:ln>
            <a:solidFill>
              <a:srgbClr val="FE8637"/>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mn-cs"/>
              </a:rPr>
              <a:t>数据复杂运算</a:t>
            </a:r>
          </a:p>
        </p:txBody>
      </p:sp>
      <p:sp>
        <p:nvSpPr>
          <p:cNvPr id="134" name="矩形 133">
            <a:extLst>
              <a:ext uri="{FF2B5EF4-FFF2-40B4-BE49-F238E27FC236}">
                <a16:creationId xmlns:a16="http://schemas.microsoft.com/office/drawing/2014/main" id="{A20458FA-C535-4A04-8792-296189BA01A8}"/>
              </a:ext>
            </a:extLst>
          </p:cNvPr>
          <p:cNvSpPr/>
          <p:nvPr/>
        </p:nvSpPr>
        <p:spPr>
          <a:xfrm>
            <a:off x="9446811" y="5321034"/>
            <a:ext cx="1895714" cy="208800"/>
          </a:xfrm>
          <a:prstGeom prst="rect">
            <a:avLst/>
          </a:prstGeom>
          <a:ln>
            <a:solidFill>
              <a:srgbClr val="FE8637"/>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mn-cs"/>
              </a:rPr>
              <a:t>数据密钥管理</a:t>
            </a:r>
          </a:p>
        </p:txBody>
      </p:sp>
      <p:sp>
        <p:nvSpPr>
          <p:cNvPr id="135" name="矩形 134">
            <a:extLst>
              <a:ext uri="{FF2B5EF4-FFF2-40B4-BE49-F238E27FC236}">
                <a16:creationId xmlns:a16="http://schemas.microsoft.com/office/drawing/2014/main" id="{64462D7E-0343-41B2-BA60-18AA063B8DB1}"/>
              </a:ext>
            </a:extLst>
          </p:cNvPr>
          <p:cNvSpPr/>
          <p:nvPr/>
        </p:nvSpPr>
        <p:spPr>
          <a:xfrm>
            <a:off x="2484046" y="5590136"/>
            <a:ext cx="4145726" cy="208539"/>
          </a:xfrm>
          <a:prstGeom prst="rect">
            <a:avLst/>
          </a:prstGeom>
          <a:solidFill>
            <a:srgbClr val="F7CBAC"/>
          </a:solidFill>
          <a:ln>
            <a:solidFill>
              <a:srgbClr val="FE8637"/>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a:ln>
                  <a:noFill/>
                </a:ln>
                <a:solidFill>
                  <a:prstClr val="black"/>
                </a:solidFill>
                <a:effectLst/>
                <a:uLnTx/>
                <a:uFillTx/>
                <a:latin typeface="Arial" panose="020B0604020202020204" pitchFamily="34" charset="0"/>
                <a:ea typeface="华文楷体" panose="02010600040101010101" pitchFamily="2" charset="-122"/>
                <a:cs typeface="+mn-cs"/>
              </a:rPr>
              <a:t>用户管理</a:t>
            </a:r>
          </a:p>
        </p:txBody>
      </p:sp>
      <p:sp>
        <p:nvSpPr>
          <p:cNvPr id="137" name="矩形 136">
            <a:extLst>
              <a:ext uri="{FF2B5EF4-FFF2-40B4-BE49-F238E27FC236}">
                <a16:creationId xmlns:a16="http://schemas.microsoft.com/office/drawing/2014/main" id="{4B0511DD-8F04-4980-9B61-828737DF3314}"/>
              </a:ext>
            </a:extLst>
          </p:cNvPr>
          <p:cNvSpPr/>
          <p:nvPr/>
        </p:nvSpPr>
        <p:spPr>
          <a:xfrm>
            <a:off x="2460281" y="5847966"/>
            <a:ext cx="1876802" cy="212400"/>
          </a:xfrm>
          <a:prstGeom prst="rect">
            <a:avLst/>
          </a:prstGeom>
          <a:ln>
            <a:solidFill>
              <a:srgbClr val="FE8637"/>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mn-cs"/>
                <a:sym typeface="+mn-lt"/>
              </a:rPr>
              <a:t>CA</a:t>
            </a:r>
            <a:r>
              <a:rPr kumimoji="0" lang="zh-CN" altLang="en-US" sz="1200" b="0"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mn-cs"/>
                <a:sym typeface="+mn-lt"/>
              </a:rPr>
              <a:t>证书管理</a:t>
            </a:r>
          </a:p>
        </p:txBody>
      </p:sp>
      <p:sp>
        <p:nvSpPr>
          <p:cNvPr id="138" name="矩形 137">
            <a:extLst>
              <a:ext uri="{FF2B5EF4-FFF2-40B4-BE49-F238E27FC236}">
                <a16:creationId xmlns:a16="http://schemas.microsoft.com/office/drawing/2014/main" id="{BCD966AF-ED2D-4E71-8409-BBE72C29DADD}"/>
              </a:ext>
            </a:extLst>
          </p:cNvPr>
          <p:cNvSpPr/>
          <p:nvPr/>
        </p:nvSpPr>
        <p:spPr>
          <a:xfrm>
            <a:off x="4468372" y="5837834"/>
            <a:ext cx="2161400" cy="211555"/>
          </a:xfrm>
          <a:prstGeom prst="rect">
            <a:avLst/>
          </a:prstGeom>
          <a:ln>
            <a:solidFill>
              <a:srgbClr val="FE8637"/>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mn-cs"/>
              </a:rPr>
              <a:t>用户密钥管理</a:t>
            </a:r>
          </a:p>
        </p:txBody>
      </p:sp>
      <p:sp>
        <p:nvSpPr>
          <p:cNvPr id="140" name="矩形 139">
            <a:extLst>
              <a:ext uri="{FF2B5EF4-FFF2-40B4-BE49-F238E27FC236}">
                <a16:creationId xmlns:a16="http://schemas.microsoft.com/office/drawing/2014/main" id="{9CC2631B-BC6A-4B05-B2BD-AAC88B0A3E9B}"/>
              </a:ext>
            </a:extLst>
          </p:cNvPr>
          <p:cNvSpPr/>
          <p:nvPr/>
        </p:nvSpPr>
        <p:spPr>
          <a:xfrm>
            <a:off x="6757351" y="5572737"/>
            <a:ext cx="4594293" cy="221936"/>
          </a:xfrm>
          <a:prstGeom prst="rect">
            <a:avLst/>
          </a:prstGeom>
          <a:solidFill>
            <a:srgbClr val="F7CBAC"/>
          </a:solidFill>
          <a:ln>
            <a:solidFill>
              <a:srgbClr val="FE8637"/>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mn-cs"/>
              </a:rPr>
              <a:t>数据梳理</a:t>
            </a:r>
          </a:p>
        </p:txBody>
      </p:sp>
      <p:sp>
        <p:nvSpPr>
          <p:cNvPr id="179" name="矩形 178">
            <a:extLst>
              <a:ext uri="{FF2B5EF4-FFF2-40B4-BE49-F238E27FC236}">
                <a16:creationId xmlns:a16="http://schemas.microsoft.com/office/drawing/2014/main" id="{B20A2C57-5ED3-4B2B-A35F-4CF70776D722}"/>
              </a:ext>
            </a:extLst>
          </p:cNvPr>
          <p:cNvSpPr/>
          <p:nvPr/>
        </p:nvSpPr>
        <p:spPr>
          <a:xfrm>
            <a:off x="6757351" y="5841547"/>
            <a:ext cx="2492930" cy="212400"/>
          </a:xfrm>
          <a:prstGeom prst="rect">
            <a:avLst/>
          </a:prstGeom>
          <a:ln>
            <a:solidFill>
              <a:srgbClr val="FE8637"/>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华文楷体" panose="02010600040101010101" pitchFamily="2" charset="-122"/>
                <a:cs typeface="+mn-cs"/>
              </a:rPr>
              <a:t>资产梳理</a:t>
            </a:r>
          </a:p>
        </p:txBody>
      </p:sp>
      <p:sp>
        <p:nvSpPr>
          <p:cNvPr id="197" name="矩形 196">
            <a:extLst>
              <a:ext uri="{FF2B5EF4-FFF2-40B4-BE49-F238E27FC236}">
                <a16:creationId xmlns:a16="http://schemas.microsoft.com/office/drawing/2014/main" id="{58B575E5-9F37-452B-94BE-01481123E255}"/>
              </a:ext>
            </a:extLst>
          </p:cNvPr>
          <p:cNvSpPr/>
          <p:nvPr/>
        </p:nvSpPr>
        <p:spPr>
          <a:xfrm>
            <a:off x="9305209" y="5839908"/>
            <a:ext cx="2081870" cy="212400"/>
          </a:xfrm>
          <a:prstGeom prst="rect">
            <a:avLst/>
          </a:prstGeom>
          <a:ln>
            <a:solidFill>
              <a:srgbClr val="FE8637"/>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1219170" rtl="0" eaLnBrk="1" fontAlgn="auto" latinLnBrk="0" hangingPunct="1">
              <a:lnSpc>
                <a:spcPct val="90000"/>
              </a:lnSpc>
              <a:spcBef>
                <a:spcPts val="0"/>
              </a:spcBef>
              <a:spcAft>
                <a:spcPts val="100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mn-cs"/>
              </a:rPr>
              <a:t>使用策略</a:t>
            </a:r>
            <a:endParaRPr kumimoji="0" lang="zh-CN" altLang="en-US" sz="1200" b="0"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mn-cs"/>
              <a:sym typeface="Arial" panose="020B0604020202020204" pitchFamily="34" charset="0"/>
            </a:endParaRPr>
          </a:p>
        </p:txBody>
      </p:sp>
      <p:sp>
        <p:nvSpPr>
          <p:cNvPr id="198" name="矩形 197">
            <a:extLst>
              <a:ext uri="{FF2B5EF4-FFF2-40B4-BE49-F238E27FC236}">
                <a16:creationId xmlns:a16="http://schemas.microsoft.com/office/drawing/2014/main" id="{D59EC6DA-0D57-48AF-8F63-90D405E47B66}"/>
              </a:ext>
            </a:extLst>
          </p:cNvPr>
          <p:cNvSpPr/>
          <p:nvPr/>
        </p:nvSpPr>
        <p:spPr>
          <a:xfrm>
            <a:off x="2401912" y="3322932"/>
            <a:ext cx="9036436" cy="495254"/>
          </a:xfrm>
          <a:prstGeom prst="rect">
            <a:avLst/>
          </a:prstGeom>
          <a:noFill/>
          <a:ln w="28575" cap="rnd" cmpd="sng" algn="ctr">
            <a:solidFill>
              <a:srgbClr val="ED5408"/>
            </a:solidFill>
            <a:prstDash val="dash"/>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1" i="0" u="none" strike="noStrike" kern="1200" cap="none" spc="0" normalizeH="0" baseline="0" noProof="0" dirty="0">
              <a:ln>
                <a:noFill/>
              </a:ln>
              <a:solidFill>
                <a:prstClr val="black"/>
              </a:solidFill>
              <a:effectLst/>
              <a:uLnTx/>
              <a:uFillTx/>
              <a:latin typeface="Arial" panose="020B0604020202020204" pitchFamily="34" charset="0"/>
              <a:ea typeface="华文楷体"/>
              <a:cs typeface="+mn-cs"/>
            </a:endParaRPr>
          </a:p>
        </p:txBody>
      </p:sp>
      <p:sp>
        <p:nvSpPr>
          <p:cNvPr id="199" name="矩形 198">
            <a:extLst>
              <a:ext uri="{FF2B5EF4-FFF2-40B4-BE49-F238E27FC236}">
                <a16:creationId xmlns:a16="http://schemas.microsoft.com/office/drawing/2014/main" id="{C6B4B4C1-6E96-4BED-9F9A-254CC003D3D2}"/>
              </a:ext>
            </a:extLst>
          </p:cNvPr>
          <p:cNvSpPr/>
          <p:nvPr/>
        </p:nvSpPr>
        <p:spPr>
          <a:xfrm>
            <a:off x="1331795" y="3343871"/>
            <a:ext cx="761832" cy="337284"/>
          </a:xfrm>
          <a:prstGeom prst="rect">
            <a:avLst/>
          </a:prstGeom>
          <a:no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srgbClr val="ED5408"/>
                </a:solidFill>
                <a:effectLst/>
                <a:uLnTx/>
                <a:uFillTx/>
                <a:latin typeface="Arial" panose="020B0604020202020204" pitchFamily="34" charset="0"/>
                <a:ea typeface="华文楷体" panose="02010600040101010101" pitchFamily="2" charset="-122"/>
                <a:cs typeface="+mn-ea"/>
                <a:sym typeface="+mn-lt"/>
              </a:rPr>
              <a:t>应用层</a:t>
            </a:r>
          </a:p>
        </p:txBody>
      </p:sp>
      <p:sp>
        <p:nvSpPr>
          <p:cNvPr id="200" name="矩形 199">
            <a:extLst>
              <a:ext uri="{FF2B5EF4-FFF2-40B4-BE49-F238E27FC236}">
                <a16:creationId xmlns:a16="http://schemas.microsoft.com/office/drawing/2014/main" id="{66A5CD0F-960C-4D2D-B661-69160C9D4620}"/>
              </a:ext>
            </a:extLst>
          </p:cNvPr>
          <p:cNvSpPr/>
          <p:nvPr/>
        </p:nvSpPr>
        <p:spPr>
          <a:xfrm>
            <a:off x="1240480" y="4761888"/>
            <a:ext cx="761831" cy="337284"/>
          </a:xfrm>
          <a:prstGeom prst="rect">
            <a:avLst/>
          </a:prstGeom>
          <a:no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srgbClr val="ED5408"/>
                </a:solidFill>
                <a:effectLst/>
                <a:uLnTx/>
                <a:uFillTx/>
                <a:latin typeface="Arial" panose="020B0604020202020204" pitchFamily="34" charset="0"/>
                <a:ea typeface="华文楷体" panose="02010600040101010101" pitchFamily="2" charset="-122"/>
                <a:cs typeface="+mn-ea"/>
                <a:sym typeface="+mn-lt"/>
              </a:rPr>
              <a:t>平台层</a:t>
            </a:r>
          </a:p>
        </p:txBody>
      </p:sp>
      <p:sp>
        <p:nvSpPr>
          <p:cNvPr id="201" name="矩形 200">
            <a:extLst>
              <a:ext uri="{FF2B5EF4-FFF2-40B4-BE49-F238E27FC236}">
                <a16:creationId xmlns:a16="http://schemas.microsoft.com/office/drawing/2014/main" id="{8F3B0AD4-A451-4B24-9FE7-E439C18DAFCA}"/>
              </a:ext>
            </a:extLst>
          </p:cNvPr>
          <p:cNvSpPr/>
          <p:nvPr/>
        </p:nvSpPr>
        <p:spPr>
          <a:xfrm>
            <a:off x="2440916" y="6152445"/>
            <a:ext cx="8997432" cy="376698"/>
          </a:xfrm>
          <a:prstGeom prst="rect">
            <a:avLst/>
          </a:prstGeom>
          <a:solidFill>
            <a:srgbClr val="FE8637"/>
          </a:solidFill>
          <a:ln>
            <a:headEnd type="none" w="med" len="med"/>
            <a:tailEnd type="none" w="med" len="med"/>
          </a:ln>
          <a:effectLst>
            <a:outerShdw blurRad="50800" dist="38100" dir="2700000" algn="tl"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algn="ctr">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mn-cs"/>
            </a:endParaRPr>
          </a:p>
          <a:p>
            <a:pPr algn="ctr">
              <a:defRPr/>
            </a:pPr>
            <a:r>
              <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mn-cs"/>
              </a:rPr>
              <a:t>组件及</a:t>
            </a:r>
            <a:r>
              <a:rPr kumimoji="0" lang="zh-CN" altLang="en-US" sz="1200" b="1" i="0" u="none" strike="noStrike" kern="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mn-cs"/>
              </a:rPr>
              <a:t>基础服务</a:t>
            </a:r>
            <a:endParaRPr kumimoji="0" lang="en-US" altLang="zh-CN" sz="1200" b="1" i="0" u="none" strike="noStrike" kern="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mn-cs"/>
            </a:endParaRPr>
          </a:p>
        </p:txBody>
      </p:sp>
      <p:sp>
        <p:nvSpPr>
          <p:cNvPr id="202" name="矩形 201">
            <a:extLst>
              <a:ext uri="{FF2B5EF4-FFF2-40B4-BE49-F238E27FC236}">
                <a16:creationId xmlns:a16="http://schemas.microsoft.com/office/drawing/2014/main" id="{138F679D-5702-42A4-AF14-9A8D6A66191A}"/>
              </a:ext>
            </a:extLst>
          </p:cNvPr>
          <p:cNvSpPr/>
          <p:nvPr/>
        </p:nvSpPr>
        <p:spPr>
          <a:xfrm>
            <a:off x="2052658" y="3268431"/>
            <a:ext cx="297556" cy="617092"/>
          </a:xfrm>
          <a:prstGeom prst="rect">
            <a:avLst/>
          </a:prstGeom>
          <a:solidFill>
            <a:srgbClr val="ED5408"/>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0" tIns="45720" rIns="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prstClr val="white"/>
                </a:solidFill>
                <a:effectLst/>
                <a:uLnTx/>
                <a:uFillTx/>
                <a:latin typeface="Arial" panose="020B0604020202020204" pitchFamily="34" charset="0"/>
                <a:ea typeface="华文楷体" panose="02010600040101010101" pitchFamily="2" charset="-122"/>
                <a:cs typeface="+mn-ea"/>
                <a:sym typeface="+mn-lt"/>
              </a:rPr>
              <a:t>SaaS</a:t>
            </a:r>
            <a:endParaRPr kumimoji="0" lang="zh-CN" altLang="en-US" sz="1200" b="1" i="0" u="none" strike="noStrike" kern="1200" cap="none" spc="0" normalizeH="0" baseline="0" noProof="0" dirty="0">
              <a:ln>
                <a:noFill/>
              </a:ln>
              <a:solidFill>
                <a:prstClr val="white"/>
              </a:solidFill>
              <a:effectLst/>
              <a:uLnTx/>
              <a:uFillTx/>
              <a:latin typeface="Arial" panose="020B0604020202020204" pitchFamily="34" charset="0"/>
              <a:ea typeface="华文楷体" panose="02010600040101010101" pitchFamily="2" charset="-122"/>
              <a:cs typeface="+mn-ea"/>
              <a:sym typeface="+mn-lt"/>
            </a:endParaRPr>
          </a:p>
        </p:txBody>
      </p:sp>
      <p:sp>
        <p:nvSpPr>
          <p:cNvPr id="203" name="矩形 202">
            <a:extLst>
              <a:ext uri="{FF2B5EF4-FFF2-40B4-BE49-F238E27FC236}">
                <a16:creationId xmlns:a16="http://schemas.microsoft.com/office/drawing/2014/main" id="{C054F00A-191F-442F-A6EE-A914A49F445D}"/>
              </a:ext>
            </a:extLst>
          </p:cNvPr>
          <p:cNvSpPr/>
          <p:nvPr/>
        </p:nvSpPr>
        <p:spPr>
          <a:xfrm>
            <a:off x="2061586" y="3911597"/>
            <a:ext cx="303640" cy="2148769"/>
          </a:xfrm>
          <a:prstGeom prst="rect">
            <a:avLst/>
          </a:prstGeom>
          <a:solidFill>
            <a:srgbClr val="ED5408"/>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0" tIns="45720" rIns="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prstClr val="white"/>
                </a:solidFill>
                <a:effectLst/>
                <a:uLnTx/>
                <a:uFillTx/>
                <a:latin typeface="Arial" panose="020B0604020202020204" pitchFamily="34" charset="0"/>
                <a:ea typeface="华文楷体" panose="02010600040101010101" pitchFamily="2" charset="-122"/>
                <a:cs typeface="+mn-ea"/>
                <a:sym typeface="+mn-lt"/>
              </a:rPr>
              <a:t>PaaS</a:t>
            </a:r>
            <a:endParaRPr kumimoji="0" lang="zh-CN" altLang="en-US" sz="1200" b="1" i="0" u="none" strike="noStrike" kern="1200" cap="none" spc="0" normalizeH="0" baseline="0" noProof="0" dirty="0">
              <a:ln>
                <a:noFill/>
              </a:ln>
              <a:solidFill>
                <a:prstClr val="white"/>
              </a:solidFill>
              <a:effectLst/>
              <a:uLnTx/>
              <a:uFillTx/>
              <a:latin typeface="Arial" panose="020B0604020202020204" pitchFamily="34" charset="0"/>
              <a:ea typeface="华文楷体" panose="02010600040101010101" pitchFamily="2" charset="-122"/>
              <a:cs typeface="+mn-ea"/>
              <a:sym typeface="+mn-lt"/>
            </a:endParaRPr>
          </a:p>
        </p:txBody>
      </p:sp>
      <p:sp>
        <p:nvSpPr>
          <p:cNvPr id="204" name="矩形 203">
            <a:extLst>
              <a:ext uri="{FF2B5EF4-FFF2-40B4-BE49-F238E27FC236}">
                <a16:creationId xmlns:a16="http://schemas.microsoft.com/office/drawing/2014/main" id="{1481EC7E-4887-4F5E-92A2-442D0562F260}"/>
              </a:ext>
            </a:extLst>
          </p:cNvPr>
          <p:cNvSpPr/>
          <p:nvPr/>
        </p:nvSpPr>
        <p:spPr>
          <a:xfrm>
            <a:off x="882432" y="6214607"/>
            <a:ext cx="1581937" cy="337284"/>
          </a:xfrm>
          <a:prstGeom prst="rect">
            <a:avLst/>
          </a:prstGeom>
          <a:no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srgbClr val="ED5408"/>
                </a:solidFill>
                <a:effectLst/>
                <a:uLnTx/>
                <a:uFillTx/>
                <a:latin typeface="Arial" panose="020B0604020202020204" pitchFamily="34" charset="0"/>
                <a:ea typeface="华文楷体" panose="02010600040101010101" pitchFamily="2" charset="-122"/>
                <a:cs typeface="+mn-ea"/>
                <a:sym typeface="+mn-lt"/>
              </a:rPr>
              <a:t>核心组件</a:t>
            </a:r>
            <a:r>
              <a:rPr kumimoji="0" lang="en-US" altLang="zh-CN" sz="1400" b="1" i="0" u="none" strike="noStrike" kern="1200" cap="none" spc="0" normalizeH="0" baseline="0" noProof="0" dirty="0">
                <a:ln>
                  <a:noFill/>
                </a:ln>
                <a:solidFill>
                  <a:srgbClr val="ED5408"/>
                </a:solidFill>
                <a:effectLst/>
                <a:uLnTx/>
                <a:uFillTx/>
                <a:latin typeface="Arial" panose="020B0604020202020204" pitchFamily="34" charset="0"/>
                <a:ea typeface="华文楷体" panose="02010600040101010101" pitchFamily="2" charset="-122"/>
                <a:cs typeface="+mn-ea"/>
                <a:sym typeface="+mn-lt"/>
              </a:rPr>
              <a:t>&amp;</a:t>
            </a:r>
            <a:r>
              <a:rPr kumimoji="0" lang="zh-CN" altLang="en-US" sz="1400" b="1" i="0" u="none" strike="noStrike" kern="1200" cap="none" spc="0" normalizeH="0" baseline="0" noProof="0" dirty="0">
                <a:ln>
                  <a:noFill/>
                </a:ln>
                <a:solidFill>
                  <a:srgbClr val="ED5408"/>
                </a:solidFill>
                <a:effectLst/>
                <a:uLnTx/>
                <a:uFillTx/>
                <a:latin typeface="Arial" panose="020B0604020202020204" pitchFamily="34" charset="0"/>
                <a:ea typeface="华文楷体" panose="02010600040101010101" pitchFamily="2" charset="-122"/>
                <a:cs typeface="+mn-ea"/>
                <a:sym typeface="+mn-lt"/>
              </a:rPr>
              <a:t>基础服务 </a:t>
            </a:r>
            <a:r>
              <a:rPr kumimoji="0" lang="en-US" altLang="zh-CN" sz="1400" b="1" i="0" u="none" strike="noStrike" kern="1200" cap="none" spc="0" normalizeH="0" baseline="0" noProof="0" dirty="0">
                <a:ln>
                  <a:noFill/>
                </a:ln>
                <a:solidFill>
                  <a:srgbClr val="ED5408"/>
                </a:solidFill>
                <a:effectLst/>
                <a:uLnTx/>
                <a:uFillTx/>
                <a:latin typeface="Arial" panose="020B0604020202020204" pitchFamily="34" charset="0"/>
                <a:ea typeface="华文楷体" panose="02010600040101010101" pitchFamily="2" charset="-122"/>
                <a:cs typeface="+mn-ea"/>
                <a:sym typeface="+mn-lt"/>
              </a:rPr>
              <a:t>	</a:t>
            </a:r>
            <a:endParaRPr kumimoji="0" lang="zh-CN" altLang="en-US" sz="1400" b="1" i="0" u="none" strike="noStrike" kern="1200" cap="none" spc="0" normalizeH="0" baseline="0" noProof="0" dirty="0">
              <a:ln>
                <a:noFill/>
              </a:ln>
              <a:solidFill>
                <a:srgbClr val="ED5408"/>
              </a:solidFill>
              <a:effectLst/>
              <a:uLnTx/>
              <a:uFillTx/>
              <a:latin typeface="Arial" panose="020B0604020202020204" pitchFamily="34" charset="0"/>
              <a:ea typeface="华文楷体" panose="02010600040101010101" pitchFamily="2" charset="-122"/>
              <a:cs typeface="+mn-ea"/>
              <a:sym typeface="+mn-lt"/>
            </a:endParaRPr>
          </a:p>
        </p:txBody>
      </p:sp>
      <p:sp>
        <p:nvSpPr>
          <p:cNvPr id="205" name="矩形 204">
            <a:extLst>
              <a:ext uri="{FF2B5EF4-FFF2-40B4-BE49-F238E27FC236}">
                <a16:creationId xmlns:a16="http://schemas.microsoft.com/office/drawing/2014/main" id="{225A7B5B-C8E9-4C94-9B13-EB9A0AFEFFFB}"/>
              </a:ext>
            </a:extLst>
          </p:cNvPr>
          <p:cNvSpPr/>
          <p:nvPr/>
        </p:nvSpPr>
        <p:spPr>
          <a:xfrm>
            <a:off x="2550896" y="2772034"/>
            <a:ext cx="1229535" cy="262800"/>
          </a:xfrm>
          <a:prstGeom prst="rect">
            <a:avLst/>
          </a:prstGeom>
          <a:ln>
            <a:solidFill>
              <a:srgbClr val="FE8637"/>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mn-cs"/>
              </a:rPr>
              <a:t>API</a:t>
            </a:r>
            <a:endParaRPr kumimoji="0" lang="zh-CN" altLang="en-US" sz="1200" b="0"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mn-cs"/>
            </a:endParaRPr>
          </a:p>
        </p:txBody>
      </p:sp>
      <p:sp>
        <p:nvSpPr>
          <p:cNvPr id="206" name="矩形 205">
            <a:extLst>
              <a:ext uri="{FF2B5EF4-FFF2-40B4-BE49-F238E27FC236}">
                <a16:creationId xmlns:a16="http://schemas.microsoft.com/office/drawing/2014/main" id="{7ABF138C-47FA-4CDA-AA27-8FB6906AA73E}"/>
              </a:ext>
            </a:extLst>
          </p:cNvPr>
          <p:cNvSpPr/>
          <p:nvPr/>
        </p:nvSpPr>
        <p:spPr>
          <a:xfrm>
            <a:off x="6857370" y="2763712"/>
            <a:ext cx="1316824" cy="262800"/>
          </a:xfrm>
          <a:prstGeom prst="rect">
            <a:avLst/>
          </a:prstGeom>
          <a:ln>
            <a:solidFill>
              <a:srgbClr val="FE8637"/>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mn-cs"/>
              </a:rPr>
              <a:t>UDF</a:t>
            </a:r>
            <a:endParaRPr kumimoji="0" lang="zh-CN" altLang="en-US" sz="1200" b="0"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mn-cs"/>
            </a:endParaRPr>
          </a:p>
        </p:txBody>
      </p:sp>
      <p:sp>
        <p:nvSpPr>
          <p:cNvPr id="207" name="矩形 206">
            <a:extLst>
              <a:ext uri="{FF2B5EF4-FFF2-40B4-BE49-F238E27FC236}">
                <a16:creationId xmlns:a16="http://schemas.microsoft.com/office/drawing/2014/main" id="{AC32F186-EC54-4F0C-8814-0EC603ACC389}"/>
              </a:ext>
            </a:extLst>
          </p:cNvPr>
          <p:cNvSpPr/>
          <p:nvPr/>
        </p:nvSpPr>
        <p:spPr>
          <a:xfrm>
            <a:off x="8396085" y="2770427"/>
            <a:ext cx="1316824" cy="262800"/>
          </a:xfrm>
          <a:prstGeom prst="rect">
            <a:avLst/>
          </a:prstGeom>
          <a:ln>
            <a:solidFill>
              <a:srgbClr val="FE8637"/>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mn-cs"/>
              </a:rPr>
              <a:t>批量加密脚本</a:t>
            </a:r>
          </a:p>
        </p:txBody>
      </p:sp>
      <p:sp>
        <p:nvSpPr>
          <p:cNvPr id="208" name="矩形 207">
            <a:extLst>
              <a:ext uri="{FF2B5EF4-FFF2-40B4-BE49-F238E27FC236}">
                <a16:creationId xmlns:a16="http://schemas.microsoft.com/office/drawing/2014/main" id="{25E786B7-9884-46A9-9150-E58AA755E351}"/>
              </a:ext>
            </a:extLst>
          </p:cNvPr>
          <p:cNvSpPr/>
          <p:nvPr/>
        </p:nvSpPr>
        <p:spPr>
          <a:xfrm>
            <a:off x="9955344" y="2765491"/>
            <a:ext cx="1316824" cy="262800"/>
          </a:xfrm>
          <a:prstGeom prst="rect">
            <a:avLst/>
          </a:prstGeom>
          <a:ln>
            <a:solidFill>
              <a:srgbClr val="FE8637"/>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mn-cs"/>
              </a:rPr>
              <a:t>批量授权脚本</a:t>
            </a:r>
          </a:p>
        </p:txBody>
      </p:sp>
      <p:sp>
        <p:nvSpPr>
          <p:cNvPr id="209" name="矩形 208">
            <a:extLst>
              <a:ext uri="{FF2B5EF4-FFF2-40B4-BE49-F238E27FC236}">
                <a16:creationId xmlns:a16="http://schemas.microsoft.com/office/drawing/2014/main" id="{1B9348FA-1517-4601-BEFC-899DC053C963}"/>
              </a:ext>
            </a:extLst>
          </p:cNvPr>
          <p:cNvSpPr/>
          <p:nvPr/>
        </p:nvSpPr>
        <p:spPr>
          <a:xfrm>
            <a:off x="3947286" y="2770427"/>
            <a:ext cx="950469" cy="262800"/>
          </a:xfrm>
          <a:prstGeom prst="rect">
            <a:avLst/>
          </a:prstGeom>
          <a:ln>
            <a:solidFill>
              <a:srgbClr val="FE8637"/>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mn-cs"/>
              </a:rPr>
              <a:t>SDK</a:t>
            </a:r>
            <a:endParaRPr kumimoji="0" lang="zh-CN" altLang="en-US" sz="1200" b="0"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mn-cs"/>
            </a:endParaRPr>
          </a:p>
        </p:txBody>
      </p:sp>
      <p:sp>
        <p:nvSpPr>
          <p:cNvPr id="210" name="矩形 209">
            <a:extLst>
              <a:ext uri="{FF2B5EF4-FFF2-40B4-BE49-F238E27FC236}">
                <a16:creationId xmlns:a16="http://schemas.microsoft.com/office/drawing/2014/main" id="{C0134837-33C3-4705-8FC0-49672B0DC586}"/>
              </a:ext>
            </a:extLst>
          </p:cNvPr>
          <p:cNvSpPr/>
          <p:nvPr/>
        </p:nvSpPr>
        <p:spPr>
          <a:xfrm>
            <a:off x="5172342" y="2762638"/>
            <a:ext cx="950469" cy="262800"/>
          </a:xfrm>
          <a:prstGeom prst="rect">
            <a:avLst/>
          </a:prstGeom>
          <a:ln>
            <a:solidFill>
              <a:srgbClr val="FE8637"/>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mn-cs"/>
              </a:rPr>
              <a:t>前置服务</a:t>
            </a:r>
          </a:p>
        </p:txBody>
      </p:sp>
      <p:sp>
        <p:nvSpPr>
          <p:cNvPr id="211" name="文本框 92">
            <a:extLst>
              <a:ext uri="{FF2B5EF4-FFF2-40B4-BE49-F238E27FC236}">
                <a16:creationId xmlns:a16="http://schemas.microsoft.com/office/drawing/2014/main" id="{6F01CA9A-AF85-4209-AD52-898977D4FD21}"/>
              </a:ext>
            </a:extLst>
          </p:cNvPr>
          <p:cNvSpPr txBox="1"/>
          <p:nvPr/>
        </p:nvSpPr>
        <p:spPr>
          <a:xfrm>
            <a:off x="3255680" y="2181433"/>
            <a:ext cx="748923" cy="261610"/>
          </a:xfrm>
          <a:prstGeom prst="rect">
            <a:avLst/>
          </a:prstGeom>
          <a:noFill/>
          <a:ln w="12700">
            <a:noFill/>
          </a:ln>
        </p:spPr>
        <p:txBody>
          <a:bodyPr wrap="none" rtlCol="0">
            <a:spAutoFit/>
          </a:bodyPr>
          <a:lstStyle>
            <a:defPPr>
              <a:defRPr lang="zh-CN"/>
            </a:defPPr>
            <a:lvl1pPr>
              <a:defRPr sz="1100">
                <a:latin typeface="+mn-ea"/>
              </a:defRPr>
            </a:lvl1pPr>
          </a:lstStyle>
          <a:p>
            <a:r>
              <a:rPr lang="zh-CN" altLang="en-US" dirty="0"/>
              <a:t>集成对接</a:t>
            </a:r>
            <a:endParaRPr lang="en-US" altLang="zh-CN" dirty="0"/>
          </a:p>
        </p:txBody>
      </p:sp>
      <p:sp>
        <p:nvSpPr>
          <p:cNvPr id="212" name="文本框 92">
            <a:extLst>
              <a:ext uri="{FF2B5EF4-FFF2-40B4-BE49-F238E27FC236}">
                <a16:creationId xmlns:a16="http://schemas.microsoft.com/office/drawing/2014/main" id="{29AA3529-4CDE-4283-B1E6-78781606AFE3}"/>
              </a:ext>
            </a:extLst>
          </p:cNvPr>
          <p:cNvSpPr txBox="1"/>
          <p:nvPr/>
        </p:nvSpPr>
        <p:spPr>
          <a:xfrm>
            <a:off x="9404140" y="2172626"/>
            <a:ext cx="748923" cy="261610"/>
          </a:xfrm>
          <a:prstGeom prst="rect">
            <a:avLst/>
          </a:prstGeom>
          <a:noFill/>
          <a:ln w="12700">
            <a:noFill/>
          </a:ln>
        </p:spPr>
        <p:txBody>
          <a:bodyPr wrap="none" rtlCol="0">
            <a:spAutoFit/>
          </a:bodyPr>
          <a:lstStyle>
            <a:defPPr>
              <a:defRPr lang="zh-CN"/>
            </a:defPPr>
            <a:lvl1pPr>
              <a:defRPr sz="1100">
                <a:latin typeface="+mn-ea"/>
              </a:defRPr>
            </a:lvl1pPr>
          </a:lstStyle>
          <a:p>
            <a:r>
              <a:rPr lang="zh-CN" altLang="en-US" dirty="0"/>
              <a:t>集成对接</a:t>
            </a:r>
            <a:endParaRPr lang="en-US" altLang="zh-CN" dirty="0"/>
          </a:p>
        </p:txBody>
      </p:sp>
      <p:sp>
        <p:nvSpPr>
          <p:cNvPr id="213" name="矩形 212">
            <a:extLst>
              <a:ext uri="{FF2B5EF4-FFF2-40B4-BE49-F238E27FC236}">
                <a16:creationId xmlns:a16="http://schemas.microsoft.com/office/drawing/2014/main" id="{BB1A3080-5C59-42C3-A069-DD68FAEA0EFF}"/>
              </a:ext>
            </a:extLst>
          </p:cNvPr>
          <p:cNvSpPr/>
          <p:nvPr/>
        </p:nvSpPr>
        <p:spPr>
          <a:xfrm>
            <a:off x="8477746" y="1508338"/>
            <a:ext cx="743912" cy="325229"/>
          </a:xfrm>
          <a:prstGeom prst="rect">
            <a:avLst/>
          </a:prstGeom>
          <a:solidFill>
            <a:srgbClr val="FE8637"/>
          </a:solidFill>
          <a:ln>
            <a:headEnd type="none" w="med" len="med"/>
            <a:tailEnd type="none" w="med" len="med"/>
          </a:ln>
          <a:effectLst>
            <a:outerShdw blurRad="50800" dist="38100" dir="2700000" algn="tl"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mn-cs"/>
              </a:rPr>
              <a:t>数据解密</a:t>
            </a:r>
          </a:p>
        </p:txBody>
      </p:sp>
      <p:sp>
        <p:nvSpPr>
          <p:cNvPr id="214" name="矩形 213">
            <a:extLst>
              <a:ext uri="{FF2B5EF4-FFF2-40B4-BE49-F238E27FC236}">
                <a16:creationId xmlns:a16="http://schemas.microsoft.com/office/drawing/2014/main" id="{9C097BE4-538D-478E-AEE7-57B1E3E3F28C}"/>
              </a:ext>
            </a:extLst>
          </p:cNvPr>
          <p:cNvSpPr/>
          <p:nvPr/>
        </p:nvSpPr>
        <p:spPr>
          <a:xfrm>
            <a:off x="10587232" y="1505446"/>
            <a:ext cx="743912" cy="325229"/>
          </a:xfrm>
          <a:prstGeom prst="rect">
            <a:avLst/>
          </a:prstGeom>
          <a:solidFill>
            <a:srgbClr val="FE8637"/>
          </a:solidFill>
          <a:ln>
            <a:headEnd type="none" w="med" len="med"/>
            <a:tailEnd type="none" w="med" len="med"/>
          </a:ln>
          <a:effectLst>
            <a:outerShdw blurRad="50800" dist="38100" dir="2700000" algn="tl"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mn-cs"/>
              </a:rPr>
              <a:t>建模</a:t>
            </a: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mn-cs"/>
              </a:rPr>
              <a:t>/</a:t>
            </a:r>
            <a:r>
              <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mn-cs"/>
              </a:rPr>
              <a:t>统计</a:t>
            </a:r>
          </a:p>
        </p:txBody>
      </p:sp>
      <p:sp>
        <p:nvSpPr>
          <p:cNvPr id="215" name="矩形 214">
            <a:extLst>
              <a:ext uri="{FF2B5EF4-FFF2-40B4-BE49-F238E27FC236}">
                <a16:creationId xmlns:a16="http://schemas.microsoft.com/office/drawing/2014/main" id="{1A2674E3-A48F-4E33-8B85-AFC06CE4247B}"/>
              </a:ext>
            </a:extLst>
          </p:cNvPr>
          <p:cNvSpPr/>
          <p:nvPr/>
        </p:nvSpPr>
        <p:spPr>
          <a:xfrm>
            <a:off x="9509387" y="1505447"/>
            <a:ext cx="743912" cy="325229"/>
          </a:xfrm>
          <a:prstGeom prst="rect">
            <a:avLst/>
          </a:prstGeom>
          <a:solidFill>
            <a:srgbClr val="FE8637"/>
          </a:solidFill>
          <a:ln>
            <a:headEnd type="none" w="med" len="med"/>
            <a:tailEnd type="none" w="med" len="med"/>
          </a:ln>
          <a:effectLst>
            <a:outerShdw blurRad="50800" dist="38100" dir="2700000" algn="tl"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mn-cs"/>
              </a:rPr>
              <a:t>密文计算</a:t>
            </a:r>
          </a:p>
        </p:txBody>
      </p:sp>
      <p:sp>
        <p:nvSpPr>
          <p:cNvPr id="216" name="矩形 215">
            <a:extLst>
              <a:ext uri="{FF2B5EF4-FFF2-40B4-BE49-F238E27FC236}">
                <a16:creationId xmlns:a16="http://schemas.microsoft.com/office/drawing/2014/main" id="{C4043333-09BE-4880-9090-4E598E213F37}"/>
              </a:ext>
            </a:extLst>
          </p:cNvPr>
          <p:cNvSpPr/>
          <p:nvPr/>
        </p:nvSpPr>
        <p:spPr>
          <a:xfrm>
            <a:off x="1795119" y="1514049"/>
            <a:ext cx="743912" cy="325229"/>
          </a:xfrm>
          <a:prstGeom prst="rect">
            <a:avLst/>
          </a:prstGeom>
          <a:solidFill>
            <a:srgbClr val="FE8637"/>
          </a:solidFill>
          <a:ln>
            <a:headEnd type="none" w="med" len="med"/>
            <a:tailEnd type="none" w="med" len="med"/>
          </a:ln>
          <a:effectLst>
            <a:outerShdw blurRad="50800" dist="38100" dir="2700000" algn="tl"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mn-cs"/>
              </a:rPr>
              <a:t>数据加密</a:t>
            </a:r>
          </a:p>
        </p:txBody>
      </p:sp>
      <p:sp>
        <p:nvSpPr>
          <p:cNvPr id="217" name="矩形 216">
            <a:extLst>
              <a:ext uri="{FF2B5EF4-FFF2-40B4-BE49-F238E27FC236}">
                <a16:creationId xmlns:a16="http://schemas.microsoft.com/office/drawing/2014/main" id="{90D36F35-7A42-463A-97A7-A25C5217872E}"/>
              </a:ext>
            </a:extLst>
          </p:cNvPr>
          <p:cNvSpPr/>
          <p:nvPr/>
        </p:nvSpPr>
        <p:spPr>
          <a:xfrm>
            <a:off x="2883724" y="1514049"/>
            <a:ext cx="743912" cy="325229"/>
          </a:xfrm>
          <a:prstGeom prst="rect">
            <a:avLst/>
          </a:prstGeom>
          <a:solidFill>
            <a:srgbClr val="FE8637"/>
          </a:solidFill>
          <a:ln>
            <a:headEnd type="none" w="med" len="med"/>
            <a:tailEnd type="none" w="med" len="med"/>
          </a:ln>
          <a:effectLst>
            <a:outerShdw blurRad="50800" dist="38100" dir="2700000" algn="tl"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mn-cs"/>
              </a:rPr>
              <a:t>数据解密</a:t>
            </a:r>
          </a:p>
        </p:txBody>
      </p:sp>
      <p:sp>
        <p:nvSpPr>
          <p:cNvPr id="218" name="矩形 217">
            <a:extLst>
              <a:ext uri="{FF2B5EF4-FFF2-40B4-BE49-F238E27FC236}">
                <a16:creationId xmlns:a16="http://schemas.microsoft.com/office/drawing/2014/main" id="{08B740FB-CEB2-4A9E-8262-73E75595A40F}"/>
              </a:ext>
            </a:extLst>
          </p:cNvPr>
          <p:cNvSpPr/>
          <p:nvPr/>
        </p:nvSpPr>
        <p:spPr>
          <a:xfrm>
            <a:off x="3972329" y="1514376"/>
            <a:ext cx="743912" cy="325229"/>
          </a:xfrm>
          <a:prstGeom prst="rect">
            <a:avLst/>
          </a:prstGeom>
          <a:solidFill>
            <a:srgbClr val="FE8637"/>
          </a:solidFill>
          <a:ln>
            <a:headEnd type="none" w="med" len="med"/>
            <a:tailEnd type="none" w="med" len="med"/>
          </a:ln>
          <a:effectLst>
            <a:outerShdw blurRad="50800" dist="38100" dir="2700000" algn="tl"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mn-cs"/>
              </a:rPr>
              <a:t>密文计算</a:t>
            </a:r>
          </a:p>
        </p:txBody>
      </p:sp>
      <p:sp>
        <p:nvSpPr>
          <p:cNvPr id="219" name="矩形 218">
            <a:extLst>
              <a:ext uri="{FF2B5EF4-FFF2-40B4-BE49-F238E27FC236}">
                <a16:creationId xmlns:a16="http://schemas.microsoft.com/office/drawing/2014/main" id="{20585094-3F33-4D7E-8276-39B154139F49}"/>
              </a:ext>
            </a:extLst>
          </p:cNvPr>
          <p:cNvSpPr/>
          <p:nvPr/>
        </p:nvSpPr>
        <p:spPr>
          <a:xfrm>
            <a:off x="7502942" y="1511914"/>
            <a:ext cx="743912" cy="325229"/>
          </a:xfrm>
          <a:prstGeom prst="rect">
            <a:avLst/>
          </a:prstGeom>
          <a:solidFill>
            <a:srgbClr val="FE8637"/>
          </a:solidFill>
          <a:ln>
            <a:headEnd type="none" w="med" len="med"/>
            <a:tailEnd type="none" w="med" len="med"/>
          </a:ln>
          <a:effectLst>
            <a:outerShdw blurRad="50800" dist="38100" dir="2700000" algn="tl"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mn-cs"/>
              </a:rPr>
              <a:t>数据加密</a:t>
            </a:r>
          </a:p>
        </p:txBody>
      </p:sp>
      <p:sp>
        <p:nvSpPr>
          <p:cNvPr id="220" name="矩形 219">
            <a:extLst>
              <a:ext uri="{FF2B5EF4-FFF2-40B4-BE49-F238E27FC236}">
                <a16:creationId xmlns:a16="http://schemas.microsoft.com/office/drawing/2014/main" id="{573DC109-3A7D-435E-9D56-70A290183981}"/>
              </a:ext>
            </a:extLst>
          </p:cNvPr>
          <p:cNvSpPr/>
          <p:nvPr/>
        </p:nvSpPr>
        <p:spPr>
          <a:xfrm>
            <a:off x="5059090" y="1510131"/>
            <a:ext cx="743912" cy="325229"/>
          </a:xfrm>
          <a:prstGeom prst="rect">
            <a:avLst/>
          </a:prstGeom>
          <a:solidFill>
            <a:srgbClr val="FE8637"/>
          </a:solidFill>
          <a:ln>
            <a:headEnd type="none" w="med" len="med"/>
            <a:tailEnd type="none" w="med" len="med"/>
          </a:ln>
          <a:effectLst>
            <a:outerShdw blurRad="50800" dist="38100" dir="2700000" algn="tl"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mn-cs"/>
              </a:rPr>
              <a:t>数据分享</a:t>
            </a:r>
          </a:p>
        </p:txBody>
      </p:sp>
      <p:sp>
        <p:nvSpPr>
          <p:cNvPr id="221" name="标题 1"/>
          <p:cNvSpPr>
            <a:spLocks noGrp="1"/>
          </p:cNvSpPr>
          <p:nvPr>
            <p:ph type="title"/>
          </p:nvPr>
        </p:nvSpPr>
        <p:spPr>
          <a:xfrm>
            <a:off x="708152" y="249899"/>
            <a:ext cx="10024504" cy="641784"/>
          </a:xfrm>
        </p:spPr>
        <p:txBody>
          <a:bodyPr>
            <a:normAutofit/>
          </a:bodyPr>
          <a:lstStyle/>
          <a:p>
            <a:r>
              <a:rPr lang="en-US" altLang="zh-CN">
                <a:solidFill>
                  <a:srgbClr val="ED5408"/>
                </a:solidFill>
              </a:rPr>
              <a:t>Themis 1.0 </a:t>
            </a:r>
            <a:r>
              <a:rPr lang="zh-CN" altLang="en-US" b="0"/>
              <a:t>支持应用系统及大数据平台集成</a:t>
            </a:r>
          </a:p>
        </p:txBody>
      </p:sp>
    </p:spTree>
    <p:extLst>
      <p:ext uri="{BB962C8B-B14F-4D97-AF65-F5344CB8AC3E}">
        <p14:creationId xmlns:p14="http://schemas.microsoft.com/office/powerpoint/2010/main" val="9073227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ne&quot;,&quot;Name&quot;:&quot;无&quot;,&quot;HeaderHeight&quot;:0.0,&quot;FooterHeight&quot;:0.0,&quot;SideMargin&quot;:0.0,&quot;TopMargin&quot;:0.0,&quot;BottomMargin&quot;:0.0,&quot;IntervalMargin&quot;:0.0,&quot;SettingType&quot;:&quot;System&quot;}"/>
  <p:tag name="TEXTBOX" val="Text"/>
  <p:tag name="THINKCELLPRESENTATIONDONOTDELETE" val="&lt;?xml version=&quot;1.0&quot; encoding=&quot;UTF-16&quot; standalone=&quot;yes&quot;?&gt;&lt;root reqver=&quot;25060&quot;&gt;&lt;version val=&quot;2840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1&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Y-%#m-%#d&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1&quot;&gt;&lt;elem m_fUsage=&quot;1.89999999999999991118E+00&quot;&gt;&lt;m_msothmcolidx val=&quot;0&quot;/&gt;&lt;m_rgb r=&quot;F8&quot; g=&quot;9C&quot; b=&quot;70&quot;/&gt;&lt;m_nBrightness endver=&quot;26206&quot; val=&quot;0&quot;/&gt;&lt;/elem&gt;&lt;/m_vecMRU&gt;&lt;/m_mruColor&gt;&lt;m_eweekdayFirstOfWeek val=&quot;2&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ZC.N992LxB3UWDo5E2uP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Y93Te20wzH5ihXOy.GSNw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bvSzKNE9ciep.7VlNKXIv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xfOztQ1ePW2OMLQW58rab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kcQO8SQMuQqgMwY1Ql.rJ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oBVuHRhOYjBJfwGj43OK8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gM56.IHPNFNiC3X0Nki_Y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mJmmn6WyWUGhoG.Mp2oJ0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iIVF9agehgl4FSE3mYQ2g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KLpwjMY3oCkbCEThtQcWN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pUhF1Hfmf6wFxAQwuTuyq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vZX0xr27.KhRNix0uULDz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dklu9PQrUHxBM0QXDxRkO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vbtv6xTjiOfJgM605A3E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1ANbzSRAvoDqe0ctFp_9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_9GQ..TDC68dGHD74838f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KQVSeJ8H4PLozzjtqZn.5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BVDa1Dpj0UiyPf3krXItx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WD2qissmc0CD3rHDxSo0p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WD2qissmc0CD3rHDxSo0p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WD2qissmc0CD3rHDxSo0p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WD2qissmc0CD3rHDxSo0p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WD2qissmc0CD3rHDxSo0p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tQ8GVVnP9wHKlJ5DvHUskA"/>
</p:tagLst>
</file>

<file path=ppt/tags/tag38.xml><?xml version="1.0" encoding="utf-8"?>
<p:tagLst xmlns:a="http://schemas.openxmlformats.org/drawingml/2006/main" xmlns:r="http://schemas.openxmlformats.org/officeDocument/2006/relationships" xmlns:p="http://schemas.openxmlformats.org/presentationml/2006/main">
  <p:tag name="LINECOLOR" val="7"/>
  <p:tag name="THINKCELLSHAPEDONOTDELETE" val="pdVuh23r2HkintJbtJVv6a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LINECOLOR" val="7"/>
  <p:tag name="THINKCELLSHAPEDONOTDELETE" val="pdVuh23r2HkintJbtJVv6a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yelqmWSERTRMtULLu5c_m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1ANbzSRAvoDqe0ctFp_9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K8wjtmLOjEuMTd213Zfuvw"/>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4">
      <a:majorFont>
        <a:latin typeface="Arial"/>
        <a:ea typeface="华文楷体"/>
        <a:cs typeface=""/>
      </a:majorFont>
      <a:minorFont>
        <a:latin typeface="Arial"/>
        <a:ea typeface="华文楷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9525">
          <a:solidFill>
            <a:srgbClr val="ED5408"/>
          </a:solidFill>
          <a:miter lim="800000"/>
          <a:headEnd/>
          <a:tailEnd/>
        </a:ln>
        <a:effectLst/>
      </a:spPr>
      <a:bodyPr wrap="square" lIns="108000" tIns="36000" rIns="108000" bIns="36000" rtlCol="0" anchor="ctr"/>
      <a:lstStyle>
        <a:defPPr algn="l">
          <a:spcAft>
            <a:spcPts val="1200"/>
          </a:spcAft>
          <a:defRPr sz="2000" b="1">
            <a:solidFill>
              <a:srgbClr val="ED5408"/>
            </a:solidFill>
            <a:cs typeface="+mn-ea"/>
            <a:sym typeface="+mn-lt"/>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39532</TotalTime>
  <Words>3689</Words>
  <Application>Microsoft Office PowerPoint</Application>
  <PresentationFormat>宽屏</PresentationFormat>
  <Paragraphs>719</Paragraphs>
  <Slides>20</Slides>
  <Notes>3</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20</vt:i4>
      </vt:variant>
    </vt:vector>
  </HeadingPairs>
  <TitlesOfParts>
    <vt:vector size="30" baseType="lpstr">
      <vt:lpstr>等线</vt:lpstr>
      <vt:lpstr>华文楷体</vt:lpstr>
      <vt:lpstr>宋体</vt:lpstr>
      <vt:lpstr>Microsoft YaHei</vt:lpstr>
      <vt:lpstr>Microsoft YaHei</vt:lpstr>
      <vt:lpstr>Arial</vt:lpstr>
      <vt:lpstr>Wingdings</vt:lpstr>
      <vt:lpstr>自定义设计方案</vt:lpstr>
      <vt:lpstr>think-cell 幻灯片</vt:lpstr>
      <vt:lpstr>think-cell Slide</vt:lpstr>
      <vt:lpstr>深圳CA·Themis        ——守护数据资产安全 赋能数据资产增值</vt:lpstr>
      <vt:lpstr>政策及市场：国家在积极推动发挥数据价值的同时，大数据产业也呈现蓬勃发展趋势，行业需加速思考如何充分利用新技术为数据创造价值</vt:lpstr>
      <vt:lpstr>政策法规约束及灰黑产：国家立法加强数据安全保护和个人隐私数据保护，严格的数据保护法规使市场对数据的需求很难通过合规方式得到满足，滋生了大量数据灰黑产业，其市场规模大、非法收入多</vt:lpstr>
      <vt:lpstr>行业痛点：明文数据易泄露、利用标签训练的模型准确度已经达到瓶颈、数据易复制难确权，导致数据资产难以流通，价值无法体现，甚至造成经济损失、限制产业发展</vt:lpstr>
      <vt:lpstr>技术现状：目前市面现有技术方案仅能解决部分行业痛点，无法做到全流程、全方位保障数据安全</vt:lpstr>
      <vt:lpstr>未来：密文计算、数据确权与数据鉴权是全密文环境下流通和价值保障的三个基本要素，Themis将为未来数据资产增值提供安全、可信的流通环境</vt:lpstr>
      <vt:lpstr>Themis产品愿景：解决行业痛点，建立行业标准，促进数据流通与交换，守护数据资产安全，赋能数据资产的增值</vt:lpstr>
      <vt:lpstr>PowerPoint 演示文稿</vt:lpstr>
      <vt:lpstr>Themis 1.0 支持应用系统及大数据平台集成</vt:lpstr>
      <vt:lpstr>Themis 1.0 演示</vt:lpstr>
      <vt:lpstr>Themis应用场景一：企业内部数据管理</vt:lpstr>
      <vt:lpstr>Themis应用场景二：企业间加密数据交换场景应用</vt:lpstr>
      <vt:lpstr>Themis应用场景三：政府收集企业数据场景应用</vt:lpstr>
      <vt:lpstr>Themis应用场景四：模型训练场景应用</vt:lpstr>
      <vt:lpstr>Themis应用场景五：大数据平台支持</vt:lpstr>
      <vt:lpstr>Themis应用场景六：联邦学习数据安全支持</vt:lpstr>
      <vt:lpstr>Themis应用场景七：区块链密文计算支持</vt:lpstr>
      <vt:lpstr>Themis细分场景应用案例：机构上传保单测算个人保费定价</vt:lpstr>
      <vt:lpstr>Themis产品价格模式</vt:lpstr>
      <vt:lpstr>全同态资质：获得多项国家发明专利和国际发明专利</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2020年整体策略：3新1重，即新产品、新业务、新模式+重点客户</dc:title>
  <dc:creator>Windows 用户</dc:creator>
  <cp:lastModifiedBy>power</cp:lastModifiedBy>
  <cp:revision>2776</cp:revision>
  <cp:lastPrinted>2020-03-19T07:59:42Z</cp:lastPrinted>
  <dcterms:created xsi:type="dcterms:W3CDTF">2020-02-25T06:48:00Z</dcterms:created>
  <dcterms:modified xsi:type="dcterms:W3CDTF">2021-06-15T04:31:00Z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ies>
</file>