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 autoAdjust="0"/>
    <p:restoredTop sz="94660"/>
  </p:normalViewPr>
  <p:slideViewPr>
    <p:cSldViewPr snapToGrid="0">
      <p:cViewPr>
        <p:scale>
          <a:sx n="95" d="100"/>
          <a:sy n="95" d="100"/>
        </p:scale>
        <p:origin x="7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8356" y="2404534"/>
            <a:ext cx="9522359" cy="1646302"/>
          </a:xfrm>
        </p:spPr>
        <p:txBody>
          <a:bodyPr/>
          <a:lstStyle/>
          <a:p>
            <a:r>
              <a:rPr lang="en-US" dirty="0"/>
              <a:t>Self-censorship in China:</a:t>
            </a:r>
            <a:br>
              <a:rPr lang="en-US" dirty="0"/>
            </a:br>
            <a:r>
              <a:rPr lang="en-US" sz="4000" dirty="0"/>
              <a:t>an experimental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Hao Wang</a:t>
            </a:r>
          </a:p>
        </p:txBody>
      </p:sp>
    </p:spTree>
    <p:extLst>
      <p:ext uri="{BB962C8B-B14F-4D97-AF65-F5344CB8AC3E}">
        <p14:creationId xmlns:p14="http://schemas.microsoft.com/office/powerpoint/2010/main" val="328923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treatment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four non sensitive questions in control group, plus one sensitive question:</a:t>
            </a:r>
          </a:p>
          <a:p>
            <a:endParaRPr lang="en-US" sz="2000" dirty="0"/>
          </a:p>
          <a:p>
            <a:r>
              <a:rPr lang="en-US" sz="2000" dirty="0" smtClean="0"/>
              <a:t>Government officials are corrupted and politicians should be elected by people.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005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levels of self-censorship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level of censorship is the DIFFERENCE of between list experiment and direct surveys. </a:t>
            </a:r>
          </a:p>
          <a:p>
            <a:endParaRPr lang="en-US" sz="2000" dirty="0"/>
          </a:p>
          <a:p>
            <a:r>
              <a:rPr lang="en-US" sz="2000" dirty="0" err="1"/>
              <a:t>Pr</a:t>
            </a:r>
            <a:r>
              <a:rPr lang="en-US" sz="2000" dirty="0"/>
              <a:t>(favor </a:t>
            </a:r>
            <a:r>
              <a:rPr lang="en-US" sz="2000" dirty="0" smtClean="0"/>
              <a:t>election |list </a:t>
            </a:r>
            <a:r>
              <a:rPr lang="en-US" sz="2000" dirty="0"/>
              <a:t>experiment) = </a:t>
            </a:r>
            <a:r>
              <a:rPr lang="en-US" sz="2000" dirty="0" smtClean="0"/>
              <a:t>Mean(Treatment  </a:t>
            </a:r>
            <a:r>
              <a:rPr lang="en-US" sz="2000" dirty="0"/>
              <a:t>− </a:t>
            </a:r>
            <a:r>
              <a:rPr lang="en-US" sz="2000" dirty="0" smtClean="0"/>
              <a:t>Control )</a:t>
            </a:r>
          </a:p>
          <a:p>
            <a:r>
              <a:rPr lang="en-US" sz="2000" dirty="0" err="1" smtClean="0"/>
              <a:t>Pr</a:t>
            </a:r>
            <a:r>
              <a:rPr lang="en-US" sz="2000" dirty="0" smtClean="0"/>
              <a:t>(censorship bias) </a:t>
            </a:r>
            <a:r>
              <a:rPr lang="en-US" sz="2000" dirty="0"/>
              <a:t>= </a:t>
            </a:r>
            <a:r>
              <a:rPr lang="en-US" sz="2000" dirty="0" err="1" smtClean="0"/>
              <a:t>Pr</a:t>
            </a:r>
            <a:r>
              <a:rPr lang="en-US" sz="2000" dirty="0" smtClean="0"/>
              <a:t>(favor </a:t>
            </a:r>
            <a:r>
              <a:rPr lang="en-US" sz="2000" dirty="0" err="1"/>
              <a:t>election|list</a:t>
            </a:r>
            <a:r>
              <a:rPr lang="en-US" sz="2000" dirty="0"/>
              <a:t> experiment</a:t>
            </a:r>
            <a:r>
              <a:rPr lang="en-US" sz="2000" dirty="0" smtClean="0"/>
              <a:t>)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Pr</a:t>
            </a:r>
            <a:r>
              <a:rPr lang="en-US" sz="2000" dirty="0" smtClean="0"/>
              <a:t>(favor election | direct survey)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630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4795" y="1474710"/>
            <a:ext cx="47806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QUESTIONS!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2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Chinese citizens censor themselves?</a:t>
            </a:r>
          </a:p>
          <a:p>
            <a:endParaRPr lang="en-US" dirty="0"/>
          </a:p>
          <a:p>
            <a:r>
              <a:rPr lang="en-US" dirty="0" smtClean="0"/>
              <a:t>Who is more likely to conduct self-censor behaviors?</a:t>
            </a:r>
          </a:p>
          <a:p>
            <a:endParaRPr lang="en-US" dirty="0"/>
          </a:p>
          <a:p>
            <a:r>
              <a:rPr lang="en-US" dirty="0" smtClean="0"/>
              <a:t>Study sensitive questions using survey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Censorship</a:t>
            </a:r>
          </a:p>
        </p:txBody>
      </p:sp>
      <p:pic>
        <p:nvPicPr>
          <p:cNvPr id="1026" name="Picture 2" descr="Image result for china censorshi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291107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ina censors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930400"/>
            <a:ext cx="5857312" cy="341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Censorship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51110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Great Fire Wall (Golden Shield Project) : certain websites like google, </a:t>
            </a:r>
            <a:r>
              <a:rPr lang="en-US" sz="2400" dirty="0" err="1"/>
              <a:t>facebook</a:t>
            </a:r>
            <a:r>
              <a:rPr lang="en-US" sz="2400" dirty="0"/>
              <a:t>, twitter, Instagram are blocked in China.</a:t>
            </a:r>
          </a:p>
          <a:p>
            <a:r>
              <a:rPr lang="en-US" sz="2400" dirty="0"/>
              <a:t>Real-time Internet censoring: online comments including certain contents will be filtered out</a:t>
            </a:r>
          </a:p>
          <a:p>
            <a:endParaRPr lang="en-US" dirty="0"/>
          </a:p>
        </p:txBody>
      </p:sp>
      <p:pic>
        <p:nvPicPr>
          <p:cNvPr id="2050" name="Picture 2" descr="Image result for china censorship wei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811" y="1270000"/>
            <a:ext cx="7098553" cy="51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3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Self-censorship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authoritarian countries, citizens censor themselves.</a:t>
            </a:r>
            <a:endParaRPr lang="en-US" sz="2400" dirty="0"/>
          </a:p>
          <a:p>
            <a:r>
              <a:rPr lang="en-US" sz="2400" dirty="0" smtClean="0"/>
              <a:t>Evidence: </a:t>
            </a:r>
          </a:p>
          <a:p>
            <a:r>
              <a:rPr lang="en-US" sz="2400" dirty="0"/>
              <a:t>Tsai 2007: Revealing true preferences in Authoritarian countries may be diﬃcult because many questions are sensitive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Wang 2009: Even for online comments, citizens are hesitated to voice their true opinions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</a:t>
            </a:r>
            <a:r>
              <a:rPr lang="en-US" sz="3200" dirty="0"/>
              <a:t>traditional surveys cannot reveal the true opinion, how to obtain </a:t>
            </a:r>
            <a:r>
              <a:rPr lang="en-US" sz="3200" dirty="0" smtClean="0"/>
              <a:t>valid data </a:t>
            </a:r>
            <a:r>
              <a:rPr lang="en-US" sz="3200" dirty="0"/>
              <a:t>in authoritarian countries like China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 smtClean="0"/>
              <a:t>The results from opinion surveys will NOT be valid!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528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Instead of asking the question directly, list experiment asks respondents indirectly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Respondents </a:t>
            </a:r>
            <a:r>
              <a:rPr lang="en-US" sz="2000" dirty="0"/>
              <a:t>are divided randomly into control group and treatment group </a:t>
            </a:r>
          </a:p>
          <a:p>
            <a:r>
              <a:rPr lang="en-US" sz="2000" dirty="0" smtClean="0"/>
              <a:t>Control </a:t>
            </a:r>
            <a:r>
              <a:rPr lang="en-US" sz="2000" dirty="0"/>
              <a:t>group (T 0 ) will be assigned with N non-sensitive issues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Treatment group (T 1 ) will be assigned with N+1 issues, the added one is the political sensitive issue which we are interested in.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Asking </a:t>
            </a:r>
            <a:r>
              <a:rPr lang="en-US" sz="2000" dirty="0"/>
              <a:t>respondents how many issues do they support in two groups and compare the mean.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9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list experiment can detect levels of self-censorship?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Respondents are only required to provide the number of arguments they agree/</a:t>
            </a:r>
            <a:r>
              <a:rPr lang="en-US" sz="2400" dirty="0" err="1"/>
              <a:t>disaggree</a:t>
            </a:r>
            <a:r>
              <a:rPr lang="en-US" sz="2400" dirty="0"/>
              <a:t> – protect their </a:t>
            </a:r>
            <a:r>
              <a:rPr lang="en-US" sz="2400" dirty="0" smtClean="0"/>
              <a:t>anonymity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By comparing the diﬀerence mean values we get the estimated proportion of population who agree/disagree with the sensitive issue.</a:t>
            </a:r>
          </a:p>
        </p:txBody>
      </p:sp>
    </p:spTree>
    <p:extLst>
      <p:ext uri="{BB962C8B-B14F-4D97-AF65-F5344CB8AC3E}">
        <p14:creationId xmlns:p14="http://schemas.microsoft.com/office/powerpoint/2010/main" val="30106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control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I’m going to read you 4 opinions about contemporary China. After I read all four, just tell me HOW MANY of them do you agree</a:t>
            </a:r>
            <a:r>
              <a:rPr lang="en-US" sz="2000" dirty="0" smtClean="0"/>
              <a:t>.  Control </a:t>
            </a:r>
            <a:r>
              <a:rPr lang="en-US" sz="2000" dirty="0"/>
              <a:t>group (4 non-sensitive opinions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1 People hold the government’s accountability. </a:t>
            </a:r>
            <a:endParaRPr lang="en-US" sz="2000" dirty="0" smtClean="0"/>
          </a:p>
          <a:p>
            <a:r>
              <a:rPr lang="en-US" sz="2000" dirty="0" smtClean="0"/>
              <a:t>2 </a:t>
            </a:r>
            <a:r>
              <a:rPr lang="en-US" sz="2000" dirty="0"/>
              <a:t>China has its own distinctive features, Western political system may not be practical in China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3 </a:t>
            </a:r>
            <a:r>
              <a:rPr lang="en-US" sz="2000" dirty="0"/>
              <a:t>We should value the integrity of China’s territory. </a:t>
            </a:r>
            <a:endParaRPr lang="en-US" sz="2000" dirty="0" smtClean="0"/>
          </a:p>
          <a:p>
            <a:r>
              <a:rPr lang="en-US" sz="2000" dirty="0" smtClean="0"/>
              <a:t>4 </a:t>
            </a:r>
            <a:r>
              <a:rPr lang="en-US" sz="2000" dirty="0"/>
              <a:t>Reform and Open policy has dramatically increased people’s living standard, but it enlarges the income gap between the rich and the poor.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012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592</TotalTime>
  <Words>452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Mangal</vt:lpstr>
      <vt:lpstr>Trebuchet MS</vt:lpstr>
      <vt:lpstr>Wingdings 3</vt:lpstr>
      <vt:lpstr>Arial</vt:lpstr>
      <vt:lpstr>Facet</vt:lpstr>
      <vt:lpstr>Self-censorship in China: an experimental design</vt:lpstr>
      <vt:lpstr>Purpose</vt:lpstr>
      <vt:lpstr>Censorship</vt:lpstr>
      <vt:lpstr>Censorship in Practice</vt:lpstr>
      <vt:lpstr>Self-censorship</vt:lpstr>
      <vt:lpstr>Puzzle</vt:lpstr>
      <vt:lpstr>List Experiment</vt:lpstr>
      <vt:lpstr>Why list experiment can detect levels of self-censorship?</vt:lpstr>
      <vt:lpstr>Example: control group</vt:lpstr>
      <vt:lpstr>Example : treatment group</vt:lpstr>
      <vt:lpstr>Detect levels of self-censorship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Self-censorship in China</dc:title>
  <dc:creator>Hao Wang (Student)</dc:creator>
  <cp:lastModifiedBy>Hao Wang (Student)</cp:lastModifiedBy>
  <cp:revision>11</cp:revision>
  <dcterms:created xsi:type="dcterms:W3CDTF">2017-03-27T00:32:05Z</dcterms:created>
  <dcterms:modified xsi:type="dcterms:W3CDTF">2017-03-27T23:33:28Z</dcterms:modified>
</cp:coreProperties>
</file>