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6858000" cx="9144000"/>
  <p:notesSz cx="6858000" cy="9144000"/>
  <p:embeddedFontLst>
    <p:embeddedFont>
      <p:font typeface="Roboto"/>
      <p:regular r:id="rId43"/>
      <p:bold r:id="rId44"/>
      <p:italic r:id="rId45"/>
      <p:boldItalic r:id="rId46"/>
    </p:embeddedFont>
    <p:embeddedFont>
      <p:font typeface="Century Gothic"/>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F0D5284-A3A4-4D54-8252-61E265ACAB24}">
  <a:tblStyle styleId="{FF0D5284-A3A4-4D54-8252-61E265ACAB24}"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CenturyGothic-bold.fntdata"/><Relationship Id="rId47" Type="http://schemas.openxmlformats.org/officeDocument/2006/relationships/font" Target="fonts/CenturyGothic-regular.fntdata"/><Relationship Id="rId49" Type="http://schemas.openxmlformats.org/officeDocument/2006/relationships/font" Target="fonts/CenturyGothic-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CenturyGothic-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116" name="Shape 11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US" sz="1800"/>
              <a:t>these charts shows how many patients have or have no scholarship, hypertension and diabetes.</a:t>
            </a:r>
          </a:p>
          <a:p>
            <a:pPr indent="0" lvl="0" marL="0">
              <a:spcBef>
                <a:spcPts val="0"/>
              </a:spcBef>
              <a:buNone/>
            </a:pPr>
            <a:r>
              <a:t/>
            </a:r>
            <a:endParaRPr sz="1800"/>
          </a:p>
          <a:p>
            <a:pPr indent="0" lvl="0" marL="0">
              <a:spcBef>
                <a:spcPts val="0"/>
              </a:spcBef>
              <a:buNone/>
            </a:pPr>
            <a:r>
              <a:rPr lang="en-US" sz="1800"/>
              <a:t>Those are binary features</a:t>
            </a:r>
          </a:p>
        </p:txBody>
      </p:sp>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US" sz="1800"/>
              <a:t>These two charts show how many people have or have no alcoholism and message received before their appointment..</a:t>
            </a:r>
          </a:p>
        </p:txBody>
      </p:sp>
      <p:sp>
        <p:nvSpPr>
          <p:cNvPr id="236" name="Shape 2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US" sz="1800"/>
              <a:t>Handicap is the total amount of handicaps a person presents, it is not binary.</a:t>
            </a:r>
          </a:p>
          <a:p>
            <a:pPr indent="0" lvl="0" marL="0">
              <a:spcBef>
                <a:spcPts val="0"/>
              </a:spcBef>
              <a:buNone/>
            </a:pPr>
            <a:r>
              <a:rPr lang="en-US" sz="1800"/>
              <a:t>But, there are only a few people have more than 1 of handicaps.</a:t>
            </a:r>
          </a:p>
        </p:txBody>
      </p:sp>
      <p:sp>
        <p:nvSpPr>
          <p:cNvPr id="245" name="Shape 2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US" sz="1800"/>
              <a:t>This chart shows the no show rate of each schedule day. It didn’t show any clear trend</a:t>
            </a:r>
          </a:p>
        </p:txBody>
      </p:sp>
      <p:sp>
        <p:nvSpPr>
          <p:cNvPr id="253" name="Shape 2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US"/>
              <a:t>This chart shows the no show rate of each appointment day. It didn’t show any clear trend also.</a:t>
            </a:r>
          </a:p>
        </p:txBody>
      </p:sp>
      <p:sp>
        <p:nvSpPr>
          <p:cNvPr id="261" name="Shape 2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US"/>
              <a:t>This chart shows the no show rate of day interval. It shows an upward trend. When the interval is 0, we got the lowest no show rate.</a:t>
            </a:r>
          </a:p>
          <a:p>
            <a:pPr indent="0" lvl="0" marL="0">
              <a:spcBef>
                <a:spcPts val="0"/>
              </a:spcBef>
              <a:buNone/>
            </a:pPr>
            <a:r>
              <a:t/>
            </a:r>
            <a:endParaRPr/>
          </a:p>
        </p:txBody>
      </p:sp>
      <p:sp>
        <p:nvSpPr>
          <p:cNvPr id="269" name="Shape 2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US"/>
              <a:t>This chart shows the no show rate of age. It shows a downward trend when age is above 25.</a:t>
            </a:r>
          </a:p>
        </p:txBody>
      </p:sp>
      <p:sp>
        <p:nvSpPr>
          <p:cNvPr id="278" name="Shape 2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87" name="Shape 2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08" name="Shape 3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4" name="Shape 124"/>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20" name="Shape 3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32" name="Shape 3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341" name="Shape 3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US" sz="1800"/>
              <a:t>We use 9 features with min-max normalization to run knn.</a:t>
            </a:r>
          </a:p>
          <a:p>
            <a:pPr indent="0" lvl="0" marL="0">
              <a:spcBef>
                <a:spcPts val="0"/>
              </a:spcBef>
              <a:buNone/>
            </a:pPr>
            <a:r>
              <a:rPr lang="en-US" sz="1800"/>
              <a:t>We shuffle the data and using the first 30000 entries of data, </a:t>
            </a:r>
          </a:p>
          <a:p>
            <a:pPr indent="0" lvl="0" marL="0">
              <a:spcBef>
                <a:spcPts val="0"/>
              </a:spcBef>
              <a:buNone/>
            </a:pPr>
            <a:r>
              <a:rPr lang="en-US" sz="1800"/>
              <a:t>and split it into 70% as the training set and 30% as the test set.</a:t>
            </a:r>
          </a:p>
          <a:p>
            <a:pPr indent="0" lvl="0" marL="0">
              <a:spcBef>
                <a:spcPts val="0"/>
              </a:spcBef>
              <a:buNone/>
            </a:pPr>
            <a:r>
              <a:t/>
            </a:r>
            <a:endParaRPr sz="1800"/>
          </a:p>
          <a:p>
            <a:pPr indent="0" lvl="0" marL="0">
              <a:spcBef>
                <a:spcPts val="0"/>
              </a:spcBef>
              <a:buNone/>
            </a:pPr>
            <a:r>
              <a:rPr lang="en-US" sz="1800"/>
              <a:t>We tried several k value and found that when k value between 6 to 10 we can get the best performance.</a:t>
            </a:r>
          </a:p>
          <a:p>
            <a:pPr indent="0" lvl="0" marL="0">
              <a:spcBef>
                <a:spcPts val="0"/>
              </a:spcBef>
              <a:buNone/>
            </a:pPr>
            <a:r>
              <a:t/>
            </a:r>
            <a:endParaRPr sz="1800"/>
          </a:p>
          <a:p>
            <a:pPr indent="0" lvl="0" marL="0">
              <a:spcBef>
                <a:spcPts val="0"/>
              </a:spcBef>
              <a:buNone/>
            </a:pPr>
            <a:r>
              <a:rPr lang="en-US" sz="1800"/>
              <a:t>Let’s take a look at the confusion matrix. </a:t>
            </a:r>
          </a:p>
          <a:p>
            <a:pPr indent="0" lvl="0" marL="0">
              <a:spcBef>
                <a:spcPts val="0"/>
              </a:spcBef>
              <a:buNone/>
            </a:pPr>
            <a:r>
              <a:rPr lang="en-US" sz="1800"/>
              <a:t>There are seventeen hundred “Yes” was classified to “No” because the imbalance of the data set. </a:t>
            </a:r>
          </a:p>
          <a:p>
            <a:pPr indent="0" lvl="0" marL="0">
              <a:spcBef>
                <a:spcPts val="0"/>
              </a:spcBef>
              <a:buNone/>
            </a:pPr>
            <a:r>
              <a:rPr lang="en-US" sz="1800"/>
              <a:t>The error rate is 0.2192</a:t>
            </a:r>
          </a:p>
          <a:p>
            <a:pPr indent="0" lvl="0" marL="0">
              <a:spcBef>
                <a:spcPts val="0"/>
              </a:spcBef>
              <a:buNone/>
            </a:pPr>
            <a:r>
              <a:t/>
            </a:r>
            <a:endParaRPr sz="1800"/>
          </a:p>
          <a:p>
            <a:pPr indent="0" lvl="0" marL="0">
              <a:spcBef>
                <a:spcPts val="0"/>
              </a:spcBef>
              <a:buNone/>
            </a:pPr>
            <a:r>
              <a:rPr lang="en-US" sz="1800"/>
              <a:t>In the previous feature selection process, we know the Age and Interval are the two most important features.</a:t>
            </a:r>
          </a:p>
          <a:p>
            <a:pPr indent="0" lvl="0" marL="0">
              <a:spcBef>
                <a:spcPts val="0"/>
              </a:spcBef>
              <a:buNone/>
            </a:pPr>
            <a:r>
              <a:rPr lang="en-US" sz="1800"/>
              <a:t>So we tripled the weight of Age and Interval, the error rate was reduced.</a:t>
            </a:r>
          </a:p>
          <a:p>
            <a:pPr indent="-69850" lvl="0" marL="0">
              <a:spcBef>
                <a:spcPts val="0"/>
              </a:spcBef>
              <a:buClr>
                <a:schemeClr val="dk1"/>
              </a:buClr>
              <a:buSzPts val="1100"/>
              <a:buFont typeface="Arial"/>
              <a:buNone/>
            </a:pPr>
            <a:r>
              <a:rPr lang="en-US" sz="1800"/>
              <a:t>Then, we run knn 10 times by tuning the weight of both features from 1 to 10.</a:t>
            </a:r>
          </a:p>
        </p:txBody>
      </p:sp>
      <p:sp>
        <p:nvSpPr>
          <p:cNvPr id="351" name="Shape 351"/>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US" sz="1800"/>
              <a:t>This plot shows how the error rate change </a:t>
            </a:r>
          </a:p>
          <a:p>
            <a:pPr indent="0" lvl="0" marL="0" rtl="0">
              <a:spcBef>
                <a:spcPts val="0"/>
              </a:spcBef>
              <a:buNone/>
            </a:pPr>
            <a:r>
              <a:rPr lang="en-US" sz="1800"/>
              <a:t>when we use different weight of Age and Interval between 1 and 10</a:t>
            </a:r>
            <a:r>
              <a:rPr lang="en-US" sz="1800"/>
              <a:t>.</a:t>
            </a:r>
          </a:p>
          <a:p>
            <a:pPr indent="0" lvl="0" marL="0" rtl="0">
              <a:spcBef>
                <a:spcPts val="0"/>
              </a:spcBef>
              <a:buNone/>
            </a:pPr>
            <a:r>
              <a:t/>
            </a:r>
            <a:endParaRPr sz="1800"/>
          </a:p>
          <a:p>
            <a:pPr indent="0" lvl="0" marL="0" rtl="0">
              <a:spcBef>
                <a:spcPts val="0"/>
              </a:spcBef>
              <a:buNone/>
            </a:pPr>
            <a:r>
              <a:rPr lang="en-US" sz="1800"/>
              <a:t>When the weight increased from 1 to 3.5, the error rate reduced.</a:t>
            </a:r>
          </a:p>
          <a:p>
            <a:pPr indent="0" lvl="0" marL="0" rtl="0">
              <a:spcBef>
                <a:spcPts val="0"/>
              </a:spcBef>
              <a:buNone/>
            </a:pPr>
            <a:r>
              <a:rPr lang="en-US" sz="1800"/>
              <a:t>It means the prediction performance becomes better.</a:t>
            </a:r>
          </a:p>
          <a:p>
            <a:pPr indent="0" lvl="0" marL="0" rtl="0">
              <a:spcBef>
                <a:spcPts val="0"/>
              </a:spcBef>
              <a:buNone/>
            </a:pPr>
            <a:r>
              <a:rPr lang="en-US" sz="1800"/>
              <a:t>As you can see.</a:t>
            </a:r>
          </a:p>
          <a:p>
            <a:pPr indent="-69850" lvl="0" marL="0" marR="50800" rtl="0">
              <a:lnSpc>
                <a:spcPct val="115000"/>
              </a:lnSpc>
              <a:spcBef>
                <a:spcPts val="0"/>
              </a:spcBef>
              <a:buClr>
                <a:schemeClr val="dk1"/>
              </a:buClr>
              <a:buSzPts val="1100"/>
              <a:buFont typeface="Arial"/>
              <a:buNone/>
            </a:pPr>
            <a:r>
              <a:t/>
            </a:r>
            <a:endParaRPr sz="1800">
              <a:solidFill>
                <a:srgbClr val="212121"/>
              </a:solidFill>
              <a:highlight>
                <a:srgbClr val="FFFFFF"/>
              </a:highlight>
              <a:latin typeface="Arial"/>
              <a:ea typeface="Arial"/>
              <a:cs typeface="Arial"/>
              <a:sym typeface="Arial"/>
            </a:endParaRPr>
          </a:p>
          <a:p>
            <a:pPr indent="-69850" lvl="0" marL="0" marR="50800" rtl="0">
              <a:lnSpc>
                <a:spcPct val="115000"/>
              </a:lnSpc>
              <a:spcBef>
                <a:spcPts val="0"/>
              </a:spcBef>
              <a:buClr>
                <a:schemeClr val="dk1"/>
              </a:buClr>
              <a:buSzPts val="1100"/>
              <a:buFont typeface="Arial"/>
              <a:buNone/>
            </a:pPr>
            <a:r>
              <a:rPr lang="en-US" sz="1800">
                <a:solidFill>
                  <a:srgbClr val="212121"/>
                </a:solidFill>
                <a:highlight>
                  <a:srgbClr val="FFFFFF"/>
                </a:highlight>
                <a:latin typeface="Arial"/>
                <a:ea typeface="Arial"/>
                <a:cs typeface="Arial"/>
                <a:sym typeface="Arial"/>
              </a:rPr>
              <a:t>But!!  The error rate increased w</a:t>
            </a:r>
            <a:r>
              <a:rPr lang="en-US" sz="1800">
                <a:solidFill>
                  <a:srgbClr val="212121"/>
                </a:solidFill>
                <a:latin typeface="Arial"/>
                <a:ea typeface="Arial"/>
                <a:cs typeface="Arial"/>
                <a:sym typeface="Arial"/>
              </a:rPr>
              <a:t>hen the weight is higher than 4</a:t>
            </a:r>
            <a:r>
              <a:rPr lang="en-US" sz="1800">
                <a:solidFill>
                  <a:srgbClr val="212121"/>
                </a:solidFill>
                <a:highlight>
                  <a:srgbClr val="FFFFFF"/>
                </a:highlight>
                <a:latin typeface="Arial"/>
                <a:ea typeface="Arial"/>
                <a:cs typeface="Arial"/>
                <a:sym typeface="Arial"/>
              </a:rPr>
              <a:t>.</a:t>
            </a:r>
          </a:p>
          <a:p>
            <a:pPr indent="0" lvl="0" marL="0" marR="50800" rtl="0">
              <a:lnSpc>
                <a:spcPct val="115000"/>
              </a:lnSpc>
              <a:spcBef>
                <a:spcPts val="0"/>
              </a:spcBef>
              <a:buNone/>
            </a:pPr>
            <a:r>
              <a:t/>
            </a:r>
            <a:endParaRPr sz="1800">
              <a:solidFill>
                <a:srgbClr val="212121"/>
              </a:solidFill>
              <a:highlight>
                <a:srgbClr val="FFFFFF"/>
              </a:highlight>
              <a:latin typeface="Arial"/>
              <a:ea typeface="Arial"/>
              <a:cs typeface="Arial"/>
              <a:sym typeface="Arial"/>
            </a:endParaRPr>
          </a:p>
          <a:p>
            <a:pPr indent="0" lvl="0" marL="0" marR="50800" rtl="0">
              <a:lnSpc>
                <a:spcPct val="115000"/>
              </a:lnSpc>
              <a:spcBef>
                <a:spcPts val="0"/>
              </a:spcBef>
              <a:buNone/>
            </a:pPr>
            <a:r>
              <a:rPr lang="en-US" sz="1800">
                <a:solidFill>
                  <a:srgbClr val="212121"/>
                </a:solidFill>
                <a:highlight>
                  <a:srgbClr val="FFFFFF"/>
                </a:highlight>
                <a:latin typeface="Arial"/>
                <a:ea typeface="Arial"/>
                <a:cs typeface="Arial"/>
                <a:sym typeface="Arial"/>
              </a:rPr>
              <a:t>In other words, </a:t>
            </a:r>
          </a:p>
          <a:p>
            <a:pPr indent="0" lvl="0" marL="0" marR="50800" rtl="0">
              <a:lnSpc>
                <a:spcPct val="115000"/>
              </a:lnSpc>
              <a:spcBef>
                <a:spcPts val="0"/>
              </a:spcBef>
              <a:buNone/>
            </a:pPr>
            <a:r>
              <a:rPr lang="en-US" sz="1800">
                <a:solidFill>
                  <a:srgbClr val="212121"/>
                </a:solidFill>
                <a:highlight>
                  <a:srgbClr val="FFFFFF"/>
                </a:highlight>
                <a:latin typeface="Arial"/>
                <a:ea typeface="Arial"/>
                <a:cs typeface="Arial"/>
                <a:sym typeface="Arial"/>
              </a:rPr>
              <a:t>It does not mean we can always get better performance </a:t>
            </a:r>
            <a:r>
              <a:rPr lang="en-US" sz="1800"/>
              <a:t>by increasing the weight alone</a:t>
            </a:r>
            <a:r>
              <a:rPr lang="en-US" sz="1800">
                <a:solidFill>
                  <a:srgbClr val="212121"/>
                </a:solidFill>
                <a:highlight>
                  <a:srgbClr val="FFFFFF"/>
                </a:highlight>
                <a:latin typeface="Arial"/>
                <a:ea typeface="Arial"/>
                <a:cs typeface="Arial"/>
                <a:sym typeface="Arial"/>
              </a:rPr>
              <a:t>.</a:t>
            </a:r>
          </a:p>
          <a:p>
            <a:pPr indent="0" lvl="0" marL="0" marR="50800" rtl="0">
              <a:lnSpc>
                <a:spcPct val="115000"/>
              </a:lnSpc>
              <a:spcBef>
                <a:spcPts val="0"/>
              </a:spcBef>
              <a:buNone/>
            </a:pPr>
            <a:r>
              <a:t/>
            </a:r>
            <a:endParaRPr sz="1800">
              <a:solidFill>
                <a:srgbClr val="212121"/>
              </a:solidFill>
              <a:highlight>
                <a:srgbClr val="FFFFFF"/>
              </a:highlight>
              <a:latin typeface="Arial"/>
              <a:ea typeface="Arial"/>
              <a:cs typeface="Arial"/>
              <a:sym typeface="Arial"/>
            </a:endParaRPr>
          </a:p>
          <a:p>
            <a:pPr indent="0" lvl="0" marL="0" marR="50800" rtl="0">
              <a:lnSpc>
                <a:spcPct val="115000"/>
              </a:lnSpc>
              <a:spcBef>
                <a:spcPts val="0"/>
              </a:spcBef>
              <a:buNone/>
            </a:pPr>
            <a:r>
              <a:rPr lang="en-US" sz="1800">
                <a:solidFill>
                  <a:srgbClr val="212121"/>
                </a:solidFill>
                <a:highlight>
                  <a:srgbClr val="FFFFFF"/>
                </a:highlight>
                <a:latin typeface="Arial"/>
                <a:ea typeface="Arial"/>
                <a:cs typeface="Arial"/>
                <a:sym typeface="Arial"/>
              </a:rPr>
              <a:t>Instead, we should find the best point and changing the other factors.</a:t>
            </a:r>
          </a:p>
          <a:p>
            <a:pPr indent="-69850" lvl="0" marL="0" marR="50800" rtl="0">
              <a:lnSpc>
                <a:spcPct val="115000"/>
              </a:lnSpc>
              <a:spcBef>
                <a:spcPts val="0"/>
              </a:spcBef>
              <a:buClr>
                <a:schemeClr val="dk1"/>
              </a:buClr>
              <a:buSzPts val="1100"/>
              <a:buFont typeface="Arial"/>
              <a:buNone/>
            </a:pPr>
            <a:r>
              <a:rPr lang="en-US" sz="1800">
                <a:solidFill>
                  <a:srgbClr val="212121"/>
                </a:solidFill>
                <a:highlight>
                  <a:srgbClr val="FFFFFF"/>
                </a:highlight>
                <a:latin typeface="Arial"/>
                <a:ea typeface="Arial"/>
                <a:cs typeface="Arial"/>
                <a:sym typeface="Arial"/>
              </a:rPr>
              <a:t>In this case, we know the best weight of Age and Interval is around 3.5</a:t>
            </a:r>
          </a:p>
        </p:txBody>
      </p:sp>
      <p:sp>
        <p:nvSpPr>
          <p:cNvPr id="364" name="Shape 364"/>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5" name="Shape 37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spcAft>
                <a:spcPts val="0"/>
              </a:spcAft>
              <a:buClr>
                <a:schemeClr val="dk1"/>
              </a:buClr>
              <a:buSzPts val="1400"/>
              <a:buFont typeface="Calibri"/>
              <a:buNone/>
            </a:pPr>
            <a:r>
              <a:rPr b="0" i="0" lang="en-US" sz="1800" u="none" cap="none" strike="noStrike">
                <a:solidFill>
                  <a:schemeClr val="dk1"/>
                </a:solidFill>
                <a:latin typeface="Calibri"/>
                <a:ea typeface="Calibri"/>
                <a:cs typeface="Calibri"/>
                <a:sym typeface="Calibri"/>
              </a:rPr>
              <a:t>We use nine </a:t>
            </a:r>
            <a:r>
              <a:rPr lang="en-US" sz="1800"/>
              <a:t>features </a:t>
            </a:r>
            <a:r>
              <a:rPr b="0" i="0" lang="en-US" sz="1800" u="none" cap="none" strike="noStrike">
                <a:solidFill>
                  <a:schemeClr val="dk1"/>
                </a:solidFill>
                <a:latin typeface="Calibri"/>
                <a:ea typeface="Calibri"/>
                <a:cs typeface="Calibri"/>
                <a:sym typeface="Calibri"/>
              </a:rPr>
              <a:t>with min-max normalization to build our Naïve Bayes model.</a:t>
            </a:r>
          </a:p>
          <a:p>
            <a:pPr indent="-88900" lvl="0" marL="0" marR="0" rtl="0" algn="l">
              <a:spcBef>
                <a:spcPts val="0"/>
              </a:spcBef>
              <a:spcAft>
                <a:spcPts val="0"/>
              </a:spcAft>
              <a:buClr>
                <a:schemeClr val="dk1"/>
              </a:buClr>
              <a:buSzPts val="1400"/>
              <a:buFont typeface="Calibri"/>
              <a:buNone/>
            </a:pPr>
            <a:r>
              <a:rPr b="0" i="0" lang="en-US" sz="1800" u="none" cap="none" strike="noStrike">
                <a:solidFill>
                  <a:schemeClr val="dk1"/>
                </a:solidFill>
                <a:latin typeface="Calibri"/>
                <a:ea typeface="Calibri"/>
                <a:cs typeface="Calibri"/>
                <a:sym typeface="Calibri"/>
              </a:rPr>
              <a:t>Let’s take a look at the confusion matrix.</a:t>
            </a:r>
          </a:p>
          <a:p>
            <a:pPr indent="-88900" lvl="0" marL="0" marR="0" rtl="0" algn="l">
              <a:spcBef>
                <a:spcPts val="0"/>
              </a:spcBef>
              <a:buClr>
                <a:schemeClr val="dk1"/>
              </a:buClr>
              <a:buSzPts val="1400"/>
              <a:buFont typeface="Calibri"/>
              <a:buNone/>
            </a:pPr>
            <a:r>
              <a:rPr b="0" i="0" lang="en-US" sz="1800" u="none" cap="none" strike="noStrike">
                <a:solidFill>
                  <a:schemeClr val="dk1"/>
                </a:solidFill>
                <a:latin typeface="Calibri"/>
                <a:ea typeface="Calibri"/>
                <a:cs typeface="Calibri"/>
                <a:sym typeface="Calibri"/>
              </a:rPr>
              <a:t>It is obvious that more than six thousand No Show data was classified incorrectly </a:t>
            </a:r>
          </a:p>
          <a:p>
            <a:pPr indent="-88900" lvl="0" marL="0" marR="0" rtl="0" algn="l">
              <a:spcBef>
                <a:spcPts val="0"/>
              </a:spcBef>
              <a:buClr>
                <a:schemeClr val="dk1"/>
              </a:buClr>
              <a:buSzPts val="1400"/>
              <a:buFont typeface="Calibri"/>
              <a:buNone/>
            </a:pPr>
            <a:r>
              <a:rPr lang="en-US" sz="1800"/>
              <a:t>B</a:t>
            </a:r>
            <a:r>
              <a:rPr b="0" i="0" lang="en-US" sz="1800" u="none" cap="none" strike="noStrike">
                <a:solidFill>
                  <a:schemeClr val="dk1"/>
                </a:solidFill>
                <a:latin typeface="Calibri"/>
                <a:ea typeface="Calibri"/>
                <a:cs typeface="Calibri"/>
                <a:sym typeface="Calibri"/>
              </a:rPr>
              <a:t>ecause there are only about 2</a:t>
            </a:r>
            <a:r>
              <a:rPr lang="en-US" sz="1800"/>
              <a:t>2</a:t>
            </a:r>
            <a:r>
              <a:rPr b="0" i="0" lang="en-US" sz="1800" u="none" cap="none" strike="noStrike">
                <a:solidFill>
                  <a:schemeClr val="dk1"/>
                </a:solidFill>
                <a:latin typeface="Calibri"/>
                <a:ea typeface="Calibri"/>
                <a:cs typeface="Calibri"/>
                <a:sym typeface="Calibri"/>
              </a:rPr>
              <a:t>% of </a:t>
            </a:r>
            <a:r>
              <a:rPr lang="en-US" sz="1800"/>
              <a:t>no show records</a:t>
            </a:r>
            <a:r>
              <a:rPr b="0" i="0" lang="en-US" sz="1800" u="none" cap="none" strike="noStrike">
                <a:solidFill>
                  <a:schemeClr val="dk1"/>
                </a:solidFill>
                <a:latin typeface="Calibri"/>
                <a:ea typeface="Calibri"/>
                <a:cs typeface="Calibri"/>
                <a:sym typeface="Calibri"/>
              </a:rPr>
              <a:t>.</a:t>
            </a:r>
            <a:r>
              <a:rPr lang="en-US" sz="1800"/>
              <a:t> And there is no decisive factors.</a:t>
            </a:r>
          </a:p>
          <a:p>
            <a:pPr indent="-88900" lvl="0" marL="0" marR="0" rtl="0" algn="l">
              <a:spcBef>
                <a:spcPts val="0"/>
              </a:spcBef>
              <a:buClr>
                <a:schemeClr val="dk1"/>
              </a:buClr>
              <a:buSzPts val="1400"/>
              <a:buFont typeface="Calibri"/>
              <a:buNone/>
            </a:pPr>
            <a:r>
              <a:rPr b="0" i="0" lang="en-US" sz="1800" u="none" cap="none" strike="noStrike">
                <a:solidFill>
                  <a:schemeClr val="dk1"/>
                </a:solidFill>
                <a:latin typeface="Calibri"/>
                <a:ea typeface="Calibri"/>
                <a:cs typeface="Calibri"/>
                <a:sym typeface="Calibri"/>
              </a:rPr>
              <a:t>This data distribution is the limitation</a:t>
            </a:r>
            <a:r>
              <a:rPr lang="en-US" sz="1800"/>
              <a:t> and makes </a:t>
            </a:r>
            <a:r>
              <a:rPr b="0" i="0" lang="en-US" sz="1800" u="none" cap="none" strike="noStrike">
                <a:solidFill>
                  <a:schemeClr val="dk1"/>
                </a:solidFill>
                <a:latin typeface="Calibri"/>
                <a:ea typeface="Calibri"/>
                <a:cs typeface="Calibri"/>
                <a:sym typeface="Calibri"/>
              </a:rPr>
              <a:t>our naive bayes model to predict the result closer to No.</a:t>
            </a:r>
          </a:p>
          <a:p>
            <a:pPr indent="-88900" lvl="0" marL="0" marR="0" rtl="0" algn="l">
              <a:spcBef>
                <a:spcPts val="0"/>
              </a:spcBef>
              <a:buClr>
                <a:schemeClr val="dk1"/>
              </a:buClr>
              <a:buSzPts val="1400"/>
              <a:buFont typeface="Calibri"/>
              <a:buNone/>
            </a:pPr>
            <a:r>
              <a:t/>
            </a:r>
            <a:endParaRPr sz="1800"/>
          </a:p>
          <a:p>
            <a:pPr indent="-88900" lvl="0" marL="0" marR="0" rtl="0" algn="l">
              <a:spcBef>
                <a:spcPts val="0"/>
              </a:spcBef>
              <a:buClr>
                <a:schemeClr val="dk1"/>
              </a:buClr>
              <a:buSzPts val="1400"/>
              <a:buFont typeface="Calibri"/>
              <a:buNone/>
            </a:pPr>
            <a:r>
              <a:rPr lang="en-US" sz="1800"/>
              <a:t>The naive bayes model classifying data by comparing the posterior value of each class. </a:t>
            </a:r>
          </a:p>
          <a:p>
            <a:pPr indent="-88900" lvl="0" marL="0" marR="0" rtl="0" algn="l">
              <a:spcBef>
                <a:spcPts val="0"/>
              </a:spcBef>
              <a:buClr>
                <a:schemeClr val="dk1"/>
              </a:buClr>
              <a:buSzPts val="1400"/>
              <a:buFont typeface="Calibri"/>
              <a:buNone/>
            </a:pPr>
            <a:r>
              <a:t/>
            </a:r>
            <a:endParaRPr sz="1800"/>
          </a:p>
          <a:p>
            <a:pPr indent="-88900" lvl="0" marL="0" marR="0" rtl="0" algn="l">
              <a:spcBef>
                <a:spcPts val="0"/>
              </a:spcBef>
              <a:buClr>
                <a:schemeClr val="dk1"/>
              </a:buClr>
              <a:buSzPts val="1400"/>
              <a:buFont typeface="Calibri"/>
              <a:buNone/>
            </a:pPr>
            <a:r>
              <a:rPr lang="en-US" sz="1800"/>
              <a:t>In this case, class was separated into “Yes” and “No”.</a:t>
            </a:r>
          </a:p>
          <a:p>
            <a:pPr indent="-88900" lvl="0" marL="0" marR="0" rtl="0" algn="l">
              <a:spcBef>
                <a:spcPts val="0"/>
              </a:spcBef>
              <a:buClr>
                <a:schemeClr val="dk1"/>
              </a:buClr>
              <a:buSzPts val="1400"/>
              <a:buFont typeface="Calibri"/>
              <a:buNone/>
            </a:pPr>
            <a:r>
              <a:rPr lang="en-US" sz="1800"/>
              <a:t>The disparity of the probability of “Yes” and “No” made it the most dominant factor.</a:t>
            </a:r>
          </a:p>
          <a:p>
            <a:pPr indent="-88900" lvl="0" marL="0" marR="0" rtl="0" algn="l">
              <a:spcBef>
                <a:spcPts val="0"/>
              </a:spcBef>
              <a:buClr>
                <a:schemeClr val="dk1"/>
              </a:buClr>
              <a:buSzPts val="1400"/>
              <a:buFont typeface="Calibri"/>
              <a:buNone/>
            </a:pPr>
            <a:r>
              <a:rPr lang="en-US" sz="1800"/>
              <a:t>This is the problem why so many data which marked “Yes” was classified incorrectly.</a:t>
            </a:r>
          </a:p>
          <a:p>
            <a:pPr indent="-88900" lvl="0" marL="0" marR="0" rtl="0" algn="l">
              <a:spcBef>
                <a:spcPts val="0"/>
              </a:spcBef>
              <a:buClr>
                <a:schemeClr val="dk1"/>
              </a:buClr>
              <a:buSzPts val="1400"/>
              <a:buFont typeface="Calibri"/>
              <a:buNone/>
            </a:pPr>
            <a:r>
              <a:t/>
            </a:r>
            <a:endParaRPr sz="1800">
              <a:solidFill>
                <a:srgbClr val="212121"/>
              </a:solidFill>
              <a:highlight>
                <a:srgbClr val="FFFFFF"/>
              </a:highlight>
              <a:latin typeface="Arial"/>
              <a:ea typeface="Arial"/>
              <a:cs typeface="Arial"/>
              <a:sym typeface="Arial"/>
            </a:endParaRPr>
          </a:p>
          <a:p>
            <a:pPr indent="-88900" lvl="0" marL="0" marR="0" rtl="0" algn="l">
              <a:spcBef>
                <a:spcPts val="0"/>
              </a:spcBef>
              <a:buClr>
                <a:schemeClr val="dk1"/>
              </a:buClr>
              <a:buSzPts val="1400"/>
              <a:buFont typeface="Calibri"/>
              <a:buNone/>
            </a:pPr>
            <a:r>
              <a:rPr lang="en-US" sz="1800"/>
              <a:t>But, in fact, the performance of using Naive Bayes is much better than using knn.</a:t>
            </a:r>
          </a:p>
        </p:txBody>
      </p:sp>
      <p:sp>
        <p:nvSpPr>
          <p:cNvPr id="376" name="Shape 37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2" name="Shape 39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US" sz="1800"/>
              <a:t>We remove 5 un-important features and than build the naïve bayes model again.</a:t>
            </a:r>
          </a:p>
          <a:p>
            <a:pPr indent="-69850" lvl="0" marL="0" rtl="0">
              <a:lnSpc>
                <a:spcPct val="115000"/>
              </a:lnSpc>
              <a:spcBef>
                <a:spcPts val="0"/>
              </a:spcBef>
              <a:buClr>
                <a:schemeClr val="dk1"/>
              </a:buClr>
              <a:buSzPts val="1100"/>
              <a:buFont typeface="Arial"/>
              <a:buNone/>
            </a:pPr>
            <a:r>
              <a:rPr lang="en-US" sz="1800"/>
              <a:t>Then, we use the same test data set. We got a slightly lower error rate. </a:t>
            </a:r>
          </a:p>
          <a:p>
            <a:pPr indent="-69850" lvl="0" marL="0" rtl="0">
              <a:lnSpc>
                <a:spcPct val="115000"/>
              </a:lnSpc>
              <a:spcBef>
                <a:spcPts val="0"/>
              </a:spcBef>
              <a:buClr>
                <a:schemeClr val="dk1"/>
              </a:buClr>
              <a:buSzPts val="1100"/>
              <a:buFont typeface="Arial"/>
              <a:buNone/>
            </a:pPr>
            <a:r>
              <a:rPr lang="en-US" sz="1800"/>
              <a:t>which means this approach is effective.</a:t>
            </a:r>
          </a:p>
          <a:p>
            <a:pPr indent="-69850" lvl="0" marL="0" rtl="0">
              <a:lnSpc>
                <a:spcPct val="115000"/>
              </a:lnSpc>
              <a:spcBef>
                <a:spcPts val="0"/>
              </a:spcBef>
              <a:buClr>
                <a:schemeClr val="dk1"/>
              </a:buClr>
              <a:buSzPts val="1100"/>
              <a:buFont typeface="Arial"/>
              <a:buNone/>
            </a:pPr>
            <a:r>
              <a:rPr lang="en-US" sz="1800"/>
              <a:t>But the same problem still occurs. </a:t>
            </a:r>
          </a:p>
          <a:p>
            <a:pPr indent="-69850" lvl="0" marL="0" rtl="0">
              <a:lnSpc>
                <a:spcPct val="115000"/>
              </a:lnSpc>
              <a:spcBef>
                <a:spcPts val="0"/>
              </a:spcBef>
              <a:buClr>
                <a:schemeClr val="dk1"/>
              </a:buClr>
              <a:buSzPts val="1100"/>
              <a:buFont typeface="Arial"/>
              <a:buNone/>
            </a:pPr>
            <a:r>
              <a:rPr lang="en-US" sz="1800"/>
              <a:t>There are too many “Yes” data was classified to “No”.</a:t>
            </a:r>
          </a:p>
        </p:txBody>
      </p:sp>
      <p:sp>
        <p:nvSpPr>
          <p:cNvPr id="393" name="Shape 39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US"/>
              <a:t>Let’s take a look at the decision trees.</a:t>
            </a:r>
          </a:p>
          <a:p>
            <a:pPr indent="0" lvl="0" marL="0">
              <a:spcBef>
                <a:spcPts val="0"/>
              </a:spcBef>
              <a:buNone/>
            </a:pPr>
            <a:r>
              <a:rPr lang="en-US"/>
              <a:t>Same with the previous method we take 70% as the training data, 30% as the test data. We generate the basic decision tree first with all features equally normalized. The error rate on test data is 20.21% and the confusion matrix is as shown in the picture.</a:t>
            </a:r>
          </a:p>
          <a:p>
            <a:pPr indent="0" lvl="0" marL="0">
              <a:spcBef>
                <a:spcPts val="0"/>
              </a:spcBef>
              <a:buNone/>
            </a:pPr>
            <a:r>
              <a:t/>
            </a:r>
            <a:endParaRPr/>
          </a:p>
          <a:p>
            <a:pPr indent="0" lvl="0" marL="0">
              <a:spcBef>
                <a:spcPts val="0"/>
              </a:spcBef>
              <a:buNone/>
            </a:pPr>
            <a:r>
              <a:rPr lang="en-US"/>
              <a:t>Interestingly, we have such an error rate is because, C50 categorize all the patients as showing up. Even though the error rate has improved compare to KNN, but such an analyzation doesn’t have provide any helpful information.</a:t>
            </a:r>
          </a:p>
          <a:p>
            <a:pPr indent="0" lvl="0" marL="0">
              <a:spcBef>
                <a:spcPts val="0"/>
              </a:spcBef>
              <a:buNone/>
            </a:pPr>
            <a:r>
              <a:t/>
            </a:r>
            <a:endParaRPr/>
          </a:p>
          <a:p>
            <a:pPr indent="0" lvl="0" marL="0" rtl="0">
              <a:spcBef>
                <a:spcPts val="0"/>
              </a:spcBef>
              <a:buNone/>
            </a:pPr>
            <a:r>
              <a:rPr lang="en-US"/>
              <a:t>We then generate the second decision tree by putting more wights on the Age and Interval features, since they are our most influential features so far. The result is the as the first one, every patient is predicted as will showing up.</a:t>
            </a:r>
          </a:p>
        </p:txBody>
      </p:sp>
      <p:sp>
        <p:nvSpPr>
          <p:cNvPr id="412" name="Shape 4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US"/>
              <a:t>Random forest, however, got us slightly better result. </a:t>
            </a:r>
          </a:p>
          <a:p>
            <a:pPr indent="0" lvl="0" marL="0">
              <a:spcBef>
                <a:spcPts val="0"/>
              </a:spcBef>
              <a:buNone/>
            </a:pPr>
            <a:r>
              <a:t/>
            </a:r>
            <a:endParaRPr/>
          </a:p>
          <a:p>
            <a:pPr indent="0" lvl="0" marL="0">
              <a:spcBef>
                <a:spcPts val="0"/>
              </a:spcBef>
              <a:buNone/>
            </a:pPr>
            <a:r>
              <a:rPr lang="en-US"/>
              <a:t>First we tunning the model by trying out different number of trees. Our result show that 2000, 3000, 4000 and 5000 trees are no better than 1000 tree. Bur definitely increase the amount of time on building the model with more trees.</a:t>
            </a:r>
          </a:p>
          <a:p>
            <a:pPr indent="0" lvl="0" marL="0">
              <a:spcBef>
                <a:spcPts val="0"/>
              </a:spcBef>
              <a:buNone/>
            </a:pPr>
            <a:r>
              <a:t/>
            </a:r>
            <a:endParaRPr/>
          </a:p>
          <a:p>
            <a:pPr indent="0" lvl="0" marL="0">
              <a:spcBef>
                <a:spcPts val="0"/>
              </a:spcBef>
              <a:buNone/>
            </a:pPr>
            <a:r>
              <a:rPr lang="en-US"/>
              <a:t>Second, we continue improving it by tweaking the mtry variable. mtry is the number of features randomly selected at each split, the default value is the square of the number of features. From 1 to 3 has no significant improvement, but it get dramatically more error once we set mtry to 6. So we stop at three.</a:t>
            </a:r>
          </a:p>
          <a:p>
            <a:pPr indent="0" lvl="0" marL="0">
              <a:spcBef>
                <a:spcPts val="0"/>
              </a:spcBef>
              <a:buNone/>
            </a:pPr>
            <a:r>
              <a:t/>
            </a:r>
            <a:endParaRPr/>
          </a:p>
          <a:p>
            <a:pPr indent="0" lvl="0" marL="0">
              <a:spcBef>
                <a:spcPts val="0"/>
              </a:spcBef>
              <a:buNone/>
            </a:pPr>
            <a:r>
              <a:rPr lang="en-US"/>
              <a:t>Next we go to the nodesize variable. Nodesize is the number of terminal nodes for each tree, when it get larger, the trees are wider. In our experiement, we don’t see much effect by adjusting this variable. We only know that when it set to 12, our best result is 19.74%.</a:t>
            </a:r>
          </a:p>
          <a:p>
            <a:pPr indent="0" lvl="0" marL="0">
              <a:spcBef>
                <a:spcPts val="0"/>
              </a:spcBef>
              <a:buNone/>
            </a:pPr>
            <a:r>
              <a:t/>
            </a:r>
            <a:endParaRPr/>
          </a:p>
          <a:p>
            <a:pPr indent="0" lvl="0" marL="0">
              <a:spcBef>
                <a:spcPts val="0"/>
              </a:spcBef>
              <a:buNone/>
            </a:pPr>
            <a:r>
              <a:rPr lang="en-US"/>
              <a:t>And the pictures here is just for proving we did run the models manually.</a:t>
            </a:r>
          </a:p>
          <a:p>
            <a:pPr indent="0" lvl="0" marL="0">
              <a:spcBef>
                <a:spcPts val="0"/>
              </a:spcBef>
              <a:buNone/>
            </a:pPr>
            <a:r>
              <a:t/>
            </a:r>
            <a:endParaRPr/>
          </a:p>
          <a:p>
            <a:pPr indent="0" lvl="0" marL="0">
              <a:spcBef>
                <a:spcPts val="0"/>
              </a:spcBef>
              <a:buNone/>
            </a:pPr>
            <a:r>
              <a:rPr lang="en-US"/>
              <a:t>mtry: </a:t>
            </a:r>
            <a:r>
              <a:rPr lang="en-US"/>
              <a:t>Number of variables randomly selected at each split.</a:t>
            </a:r>
          </a:p>
          <a:p>
            <a:pPr indent="0" lvl="0" marL="0">
              <a:spcBef>
                <a:spcPts val="0"/>
              </a:spcBef>
              <a:buNone/>
            </a:pPr>
            <a:r>
              <a:t/>
            </a:r>
            <a:endParaRPr/>
          </a:p>
          <a:p>
            <a:pPr indent="0" lvl="0" marL="0" rtl="0">
              <a:spcBef>
                <a:spcPts val="0"/>
              </a:spcBef>
              <a:buNone/>
            </a:pPr>
            <a:r>
              <a:rPr lang="en-US"/>
              <a:t>nodesize: the number of terminal nodes, when it get larger, the trees are wider</a:t>
            </a:r>
          </a:p>
        </p:txBody>
      </p:sp>
      <p:sp>
        <p:nvSpPr>
          <p:cNvPr id="422" name="Shape 4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US"/>
              <a:t>Next is the features importance generated by random forest. The MeanDecreaseAccuracy is measured by, how much accuracy will be decreased by permuting a feature. The Gini on the other side is </a:t>
            </a:r>
            <a:r>
              <a:rPr lang="en-US"/>
              <a:t>a measure of node impurity. Lower the Gini the purer the data. So MeanDecreaseGini means that by having this feature, how much Gini it decreas, in other words, how much it make the data better. </a:t>
            </a:r>
          </a:p>
          <a:p>
            <a:pPr indent="0" lvl="0" marL="0" rtl="0">
              <a:spcBef>
                <a:spcPts val="0"/>
              </a:spcBef>
              <a:buNone/>
            </a:pPr>
            <a:r>
              <a:rPr lang="en-US"/>
              <a:t>The outcome shows that the Interval and the Age are our two most important features, which is the same as we observed in the beginning.</a:t>
            </a:r>
          </a:p>
        </p:txBody>
      </p:sp>
      <p:sp>
        <p:nvSpPr>
          <p:cNvPr id="439" name="Shape 4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449" name="Shape 4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471" name="Shape 4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496" name="Shape 496"/>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537" name="Shape 5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548" name="Shape 5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6" name="Shape 146"/>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80" name="Shape 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90" name="Shape 1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dwin A Stevens Hall">
    <p:spTree>
      <p:nvGrpSpPr>
        <p:cNvPr id="10" name="Shape 10"/>
        <p:cNvGrpSpPr/>
        <p:nvPr/>
      </p:nvGrpSpPr>
      <p:grpSpPr>
        <a:xfrm>
          <a:off x="0" y="0"/>
          <a:ext cx="0" cy="0"/>
          <a:chOff x="0" y="0"/>
          <a:chExt cx="0" cy="0"/>
        </a:xfrm>
      </p:grpSpPr>
      <p:pic>
        <p:nvPicPr>
          <p:cNvPr id="11" name="Shape 11"/>
          <p:cNvPicPr preferRelativeResize="0"/>
          <p:nvPr/>
        </p:nvPicPr>
        <p:blipFill rotWithShape="1">
          <a:blip r:embed="rId2">
            <a:alphaModFix/>
          </a:blip>
          <a:srcRect b="0" l="0" r="0" t="0"/>
          <a:stretch/>
        </p:blipFill>
        <p:spPr>
          <a:xfrm>
            <a:off x="3786187" y="0"/>
            <a:ext cx="5357812" cy="6858000"/>
          </a:xfrm>
          <a:prstGeom prst="rect">
            <a:avLst/>
          </a:prstGeom>
          <a:noFill/>
          <a:ln>
            <a:noFill/>
          </a:ln>
        </p:spPr>
      </p:pic>
      <p:sp>
        <p:nvSpPr>
          <p:cNvPr id="12" name="Shape 12"/>
          <p:cNvSpPr txBox="1"/>
          <p:nvPr>
            <p:ph idx="1" type="body"/>
          </p:nvPr>
        </p:nvSpPr>
        <p:spPr>
          <a:xfrm>
            <a:off x="123825" y="3534870"/>
            <a:ext cx="4993528" cy="1204686"/>
          </a:xfrm>
          <a:prstGeom prst="rect">
            <a:avLst/>
          </a:prstGeom>
          <a:noFill/>
          <a:ln>
            <a:noFill/>
          </a:ln>
        </p:spPr>
        <p:txBody>
          <a:bodyPr anchorCtr="0" anchor="t" bIns="91425" lIns="91425" rIns="91425" wrap="square" tIns="91425"/>
          <a:lstStyle>
            <a:lvl1pPr indent="0" lvl="0" marL="0" marR="0" rtl="0" algn="l">
              <a:lnSpc>
                <a:spcPct val="100000"/>
              </a:lnSpc>
              <a:spcBef>
                <a:spcPts val="0"/>
              </a:spcBef>
              <a:buClr>
                <a:schemeClr val="dk1"/>
              </a:buClr>
              <a:buSzPts val="2000"/>
              <a:buFont typeface="Arial"/>
              <a:buNone/>
              <a:defRPr b="0" i="1" sz="2000" u="none" cap="none" strike="noStrike">
                <a:solidFill>
                  <a:schemeClr val="dk1"/>
                </a:solidFill>
                <a:latin typeface="Arial"/>
                <a:ea typeface="Arial"/>
                <a:cs typeface="Arial"/>
                <a:sym typeface="Arial"/>
              </a:defRPr>
            </a:lvl1pPr>
            <a:lvl2pPr indent="0" lvl="1" marL="457200" marR="0" rtl="0" algn="l">
              <a:spcBef>
                <a:spcPts val="560"/>
              </a:spcBef>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Shape 13"/>
          <p:cNvSpPr txBox="1"/>
          <p:nvPr>
            <p:ph idx="2" type="body"/>
          </p:nvPr>
        </p:nvSpPr>
        <p:spPr>
          <a:xfrm>
            <a:off x="123825" y="1725705"/>
            <a:ext cx="5000999" cy="1648865"/>
          </a:xfrm>
          <a:prstGeom prst="rect">
            <a:avLst/>
          </a:prstGeom>
          <a:noFill/>
          <a:ln>
            <a:noFill/>
          </a:ln>
        </p:spPr>
        <p:txBody>
          <a:bodyPr anchorCtr="0" anchor="t" bIns="91425" lIns="91425" rIns="91425" wrap="square" tIns="91425"/>
          <a:lstStyle>
            <a:lvl1pPr indent="0" lvl="0" marL="0" marR="0" rtl="0" algn="l">
              <a:lnSpc>
                <a:spcPct val="100000"/>
              </a:lnSpc>
              <a:spcBef>
                <a:spcPts val="0"/>
              </a:spcBef>
              <a:buClr>
                <a:schemeClr val="dk1"/>
              </a:buClr>
              <a:buSzPts val="3000"/>
              <a:buFont typeface="Arial"/>
              <a:buNone/>
              <a:defRPr b="1" i="0" sz="30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3" type="body"/>
          </p:nvPr>
        </p:nvSpPr>
        <p:spPr>
          <a:xfrm>
            <a:off x="115889" y="4898571"/>
            <a:ext cx="5008936" cy="1256167"/>
          </a:xfrm>
          <a:prstGeom prst="rect">
            <a:avLst/>
          </a:prstGeom>
          <a:noFill/>
          <a:ln>
            <a:noFill/>
          </a:ln>
        </p:spPr>
        <p:txBody>
          <a:bodyPr anchorCtr="0" anchor="t" bIns="91425" lIns="91425" rIns="91425" wrap="square" tIns="91425"/>
          <a:lstStyle>
            <a:lvl1pPr indent="0" lvl="0" marL="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560"/>
              </a:spcBef>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5" name="Shape 15"/>
          <p:cNvGrpSpPr/>
          <p:nvPr/>
        </p:nvGrpSpPr>
        <p:grpSpPr>
          <a:xfrm>
            <a:off x="0" y="6419355"/>
            <a:ext cx="9144000" cy="438645"/>
            <a:chOff x="0" y="4172975"/>
            <a:chExt cx="9144000" cy="438645"/>
          </a:xfrm>
        </p:grpSpPr>
        <p:cxnSp>
          <p:nvCxnSpPr>
            <p:cNvPr id="16" name="Shape 16"/>
            <p:cNvCxnSpPr/>
            <p:nvPr/>
          </p:nvCxnSpPr>
          <p:spPr>
            <a:xfrm rot="10800000">
              <a:off x="0" y="4172975"/>
              <a:ext cx="3044952" cy="0"/>
            </a:xfrm>
            <a:prstGeom prst="straightConnector1">
              <a:avLst/>
            </a:prstGeom>
            <a:noFill/>
            <a:ln cap="flat" cmpd="sng" w="50800">
              <a:solidFill>
                <a:srgbClr val="DF7023"/>
              </a:solidFill>
              <a:prstDash val="solid"/>
              <a:round/>
              <a:headEnd len="med" w="med" type="none"/>
              <a:tailEnd len="med" w="med" type="none"/>
            </a:ln>
          </p:spPr>
        </p:cxnSp>
        <p:cxnSp>
          <p:nvCxnSpPr>
            <p:cNvPr id="17" name="Shape 17"/>
            <p:cNvCxnSpPr/>
            <p:nvPr/>
          </p:nvCxnSpPr>
          <p:spPr>
            <a:xfrm rot="10800000">
              <a:off x="3044952" y="4173532"/>
              <a:ext cx="6099048" cy="0"/>
            </a:xfrm>
            <a:prstGeom prst="straightConnector1">
              <a:avLst/>
            </a:prstGeom>
            <a:noFill/>
            <a:ln cap="flat" cmpd="sng" w="50800">
              <a:solidFill>
                <a:srgbClr val="0F787D"/>
              </a:solidFill>
              <a:prstDash val="solid"/>
              <a:round/>
              <a:headEnd len="med" w="med" type="none"/>
              <a:tailEnd len="med" w="med" type="none"/>
            </a:ln>
          </p:spPr>
        </p:cxnSp>
        <p:sp>
          <p:nvSpPr>
            <p:cNvPr id="18" name="Shape 18"/>
            <p:cNvSpPr/>
            <p:nvPr/>
          </p:nvSpPr>
          <p:spPr>
            <a:xfrm>
              <a:off x="0" y="4200140"/>
              <a:ext cx="9144000" cy="411480"/>
            </a:xfrm>
            <a:prstGeom prst="rect">
              <a:avLst/>
            </a:prstGeom>
            <a:solidFill>
              <a:srgbClr val="F2F2F2"/>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grpSp>
        <p:nvGrpSpPr>
          <p:cNvPr id="19" name="Shape 19"/>
          <p:cNvGrpSpPr/>
          <p:nvPr/>
        </p:nvGrpSpPr>
        <p:grpSpPr>
          <a:xfrm>
            <a:off x="0" y="12207"/>
            <a:ext cx="9144000" cy="557"/>
            <a:chOff x="0" y="12207"/>
            <a:chExt cx="9144000" cy="557"/>
          </a:xfrm>
        </p:grpSpPr>
        <p:cxnSp>
          <p:nvCxnSpPr>
            <p:cNvPr id="20" name="Shape 20"/>
            <p:cNvCxnSpPr/>
            <p:nvPr/>
          </p:nvCxnSpPr>
          <p:spPr>
            <a:xfrm rot="10800000">
              <a:off x="0" y="12207"/>
              <a:ext cx="3044952" cy="0"/>
            </a:xfrm>
            <a:prstGeom prst="straightConnector1">
              <a:avLst/>
            </a:prstGeom>
            <a:noFill/>
            <a:ln cap="flat" cmpd="sng" w="50800">
              <a:solidFill>
                <a:srgbClr val="A5A5A5"/>
              </a:solidFill>
              <a:prstDash val="solid"/>
              <a:round/>
              <a:headEnd len="med" w="med" type="none"/>
              <a:tailEnd len="med" w="med" type="none"/>
            </a:ln>
          </p:spPr>
        </p:cxnSp>
        <p:cxnSp>
          <p:nvCxnSpPr>
            <p:cNvPr id="21" name="Shape 21"/>
            <p:cNvCxnSpPr/>
            <p:nvPr/>
          </p:nvCxnSpPr>
          <p:spPr>
            <a:xfrm rot="10800000">
              <a:off x="3044952" y="12764"/>
              <a:ext cx="6099048" cy="0"/>
            </a:xfrm>
            <a:prstGeom prst="straightConnector1">
              <a:avLst/>
            </a:prstGeom>
            <a:noFill/>
            <a:ln cap="flat" cmpd="sng" w="50800">
              <a:solidFill>
                <a:srgbClr val="90152A"/>
              </a:solidFill>
              <a:prstDash val="solid"/>
              <a:round/>
              <a:headEnd len="med" w="med" type="none"/>
              <a:tailEnd len="med" w="med" type="none"/>
            </a:ln>
          </p:spPr>
        </p:cxnSp>
      </p:grpSp>
      <p:pic>
        <p:nvPicPr>
          <p:cNvPr descr="top-logo.png" id="22" name="Shape 22"/>
          <p:cNvPicPr preferRelativeResize="0"/>
          <p:nvPr/>
        </p:nvPicPr>
        <p:blipFill rotWithShape="1">
          <a:blip r:embed="rId3">
            <a:alphaModFix/>
          </a:blip>
          <a:srcRect b="0" l="0" r="0" t="0"/>
          <a:stretch/>
        </p:blipFill>
        <p:spPr>
          <a:xfrm>
            <a:off x="244475" y="-6350"/>
            <a:ext cx="2298700" cy="130636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head w/ Bullets 2 col">
    <p:spTree>
      <p:nvGrpSpPr>
        <p:cNvPr id="87" name="Shape 87"/>
        <p:cNvGrpSpPr/>
        <p:nvPr/>
      </p:nvGrpSpPr>
      <p:grpSpPr>
        <a:xfrm>
          <a:off x="0" y="0"/>
          <a:ext cx="0" cy="0"/>
          <a:chOff x="0" y="0"/>
          <a:chExt cx="0" cy="0"/>
        </a:xfrm>
      </p:grpSpPr>
      <p:sp>
        <p:nvSpPr>
          <p:cNvPr id="88" name="Shape 88"/>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89" name="Shape 89"/>
          <p:cNvSpPr txBox="1"/>
          <p:nvPr>
            <p:ph idx="1" type="body"/>
          </p:nvPr>
        </p:nvSpPr>
        <p:spPr>
          <a:xfrm>
            <a:off x="227013" y="1709351"/>
            <a:ext cx="4242000" cy="4384500"/>
          </a:xfrm>
          <a:prstGeom prst="rect">
            <a:avLst/>
          </a:prstGeom>
          <a:noFill/>
          <a:ln>
            <a:noFill/>
          </a:ln>
        </p:spPr>
        <p:txBody>
          <a:bodyPr anchorCtr="0" anchor="t" bIns="91425" lIns="91425" rIns="91425" wrap="square" tIns="91425"/>
          <a:lstStyle>
            <a:lvl1pPr indent="-184150" lvl="0" marL="285750" marR="0" rtl="0" algn="l">
              <a:spcBef>
                <a:spcPts val="0"/>
              </a:spcBef>
              <a:spcAft>
                <a:spcPts val="120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196850" lvl="1" marL="742950" marR="0" rtl="0" algn="l">
              <a:spcBef>
                <a:spcPts val="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152400" lvl="2" marL="1143000" marR="0" rtl="0" algn="l">
              <a:spcBef>
                <a:spcPts val="0"/>
              </a:spcBef>
              <a:spcAft>
                <a:spcPts val="120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22250" lvl="3" marL="1657350" marR="0" rtl="0" algn="l">
              <a:spcBef>
                <a:spcPts val="0"/>
              </a:spcBef>
              <a:spcAft>
                <a:spcPts val="120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165100" lvl="4" marL="2057400" marR="0" rtl="0" algn="l">
              <a:spcBef>
                <a:spcPts val="0"/>
              </a:spcBef>
              <a:spcAft>
                <a:spcPts val="120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Shape 90"/>
          <p:cNvSpPr txBox="1"/>
          <p:nvPr>
            <p:ph type="title"/>
          </p:nvPr>
        </p:nvSpPr>
        <p:spPr>
          <a:xfrm>
            <a:off x="227013" y="418353"/>
            <a:ext cx="7303200" cy="5358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3000"/>
              <a:buFont typeface="Arial"/>
              <a:buNone/>
              <a:defRPr b="1" i="0" sz="3000" u="none" cap="none" strike="noStrike">
                <a:solidFill>
                  <a:schemeClr val="dk1"/>
                </a:solidFill>
                <a:latin typeface="Arial"/>
                <a:ea typeface="Arial"/>
                <a:cs typeface="Arial"/>
                <a:sym typeface="Arial"/>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91" name="Shape 91"/>
          <p:cNvSpPr txBox="1"/>
          <p:nvPr>
            <p:ph idx="2" type="body"/>
          </p:nvPr>
        </p:nvSpPr>
        <p:spPr>
          <a:xfrm>
            <a:off x="227013" y="1006103"/>
            <a:ext cx="8691600" cy="4080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1800"/>
              <a:buFont typeface="Arial"/>
              <a:buNone/>
              <a:defRPr b="0" i="0" sz="1800" u="none" cap="none" strike="noStrike">
                <a:solidFill>
                  <a:schemeClr val="dk1"/>
                </a:solidFill>
                <a:latin typeface="Arial"/>
                <a:ea typeface="Arial"/>
                <a:cs typeface="Arial"/>
                <a:sym typeface="Arial"/>
              </a:defRPr>
            </a:lvl1pPr>
            <a:lvl2pPr indent="-146050" lvl="1" marL="742950" marR="0" rtl="0" algn="l">
              <a:spcBef>
                <a:spcPts val="440"/>
              </a:spcBef>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0" lvl="2" marL="914400" marR="0" rtl="0" algn="l">
              <a:spcBef>
                <a:spcPts val="540"/>
              </a:spcBef>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0" lvl="3" marL="1371600" marR="0" rtl="0" algn="l">
              <a:spcBef>
                <a:spcPts val="540"/>
              </a:spcBef>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0" lvl="4" marL="1828800" marR="0" rtl="0" algn="l">
              <a:spcBef>
                <a:spcPts val="540"/>
              </a:spcBef>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Shape 92"/>
          <p:cNvSpPr txBox="1"/>
          <p:nvPr>
            <p:ph idx="3" type="body"/>
          </p:nvPr>
        </p:nvSpPr>
        <p:spPr>
          <a:xfrm>
            <a:off x="4627391" y="1709351"/>
            <a:ext cx="4242000" cy="4384500"/>
          </a:xfrm>
          <a:prstGeom prst="rect">
            <a:avLst/>
          </a:prstGeom>
          <a:noFill/>
          <a:ln>
            <a:noFill/>
          </a:ln>
        </p:spPr>
        <p:txBody>
          <a:bodyPr anchorCtr="0" anchor="t" bIns="91425" lIns="91425" rIns="91425" wrap="square" tIns="91425"/>
          <a:lstStyle>
            <a:lvl1pPr indent="-184150" lvl="0" marL="285750" marR="0" rtl="0" algn="l">
              <a:spcBef>
                <a:spcPts val="0"/>
              </a:spcBef>
              <a:spcAft>
                <a:spcPts val="120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196850" lvl="1" marL="742950" marR="0" rtl="0" algn="l">
              <a:spcBef>
                <a:spcPts val="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152400" lvl="2" marL="1143000" marR="0" rtl="0" algn="l">
              <a:spcBef>
                <a:spcPts val="0"/>
              </a:spcBef>
              <a:spcAft>
                <a:spcPts val="120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22250" lvl="3" marL="1657350" marR="0" rtl="0" algn="l">
              <a:spcBef>
                <a:spcPts val="0"/>
              </a:spcBef>
              <a:spcAft>
                <a:spcPts val="120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165100" lvl="4" marL="2057400" marR="0" rtl="0" algn="l">
              <a:spcBef>
                <a:spcPts val="0"/>
              </a:spcBef>
              <a:spcAft>
                <a:spcPts val="120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head w/ No Bullets">
    <p:spTree>
      <p:nvGrpSpPr>
        <p:cNvPr id="93" name="Shape 93"/>
        <p:cNvGrpSpPr/>
        <p:nvPr/>
      </p:nvGrpSpPr>
      <p:grpSpPr>
        <a:xfrm>
          <a:off x="0" y="0"/>
          <a:ext cx="0" cy="0"/>
          <a:chOff x="0" y="0"/>
          <a:chExt cx="0" cy="0"/>
        </a:xfrm>
      </p:grpSpPr>
      <p:sp>
        <p:nvSpPr>
          <p:cNvPr id="94" name="Shape 94"/>
          <p:cNvSpPr txBox="1"/>
          <p:nvPr>
            <p:ph idx="1" type="body"/>
          </p:nvPr>
        </p:nvSpPr>
        <p:spPr>
          <a:xfrm>
            <a:off x="227013" y="1709351"/>
            <a:ext cx="8691600" cy="4384500"/>
          </a:xfrm>
          <a:prstGeom prst="rect">
            <a:avLst/>
          </a:prstGeom>
          <a:noFill/>
          <a:ln>
            <a:noFill/>
          </a:ln>
        </p:spPr>
        <p:txBody>
          <a:bodyPr anchorCtr="0" anchor="t" bIns="91425" lIns="91425" rIns="91425" wrap="square" tIns="91425"/>
          <a:lstStyle>
            <a:lvl1pPr indent="0" lvl="0" marL="0" marR="0" rtl="0" algn="l">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0" lvl="2" marL="914400" marR="0" rtl="0" algn="l">
              <a:spcBef>
                <a:spcPts val="0"/>
              </a:spcBef>
              <a:spcAft>
                <a:spcPts val="120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spcBef>
                <a:spcPts val="0"/>
              </a:spcBef>
              <a:spcAft>
                <a:spcPts val="120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0" lvl="4" marL="1828800" marR="0" rtl="0" algn="l">
              <a:spcBef>
                <a:spcPts val="0"/>
              </a:spcBef>
              <a:spcAft>
                <a:spcPts val="120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5" name="Shape 95"/>
          <p:cNvSpPr txBox="1"/>
          <p:nvPr>
            <p:ph type="title"/>
          </p:nvPr>
        </p:nvSpPr>
        <p:spPr>
          <a:xfrm>
            <a:off x="227013" y="418353"/>
            <a:ext cx="7303200" cy="5358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3000"/>
              <a:buFont typeface="Arial"/>
              <a:buNone/>
              <a:defRPr b="1" i="0" sz="3000" u="none" cap="none" strike="noStrike">
                <a:solidFill>
                  <a:schemeClr val="dk1"/>
                </a:solidFill>
                <a:latin typeface="Arial"/>
                <a:ea typeface="Arial"/>
                <a:cs typeface="Arial"/>
                <a:sym typeface="Arial"/>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96" name="Shape 96"/>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97" name="Shape 97"/>
          <p:cNvSpPr txBox="1"/>
          <p:nvPr>
            <p:ph idx="2" type="body"/>
          </p:nvPr>
        </p:nvSpPr>
        <p:spPr>
          <a:xfrm>
            <a:off x="227013" y="1006103"/>
            <a:ext cx="8691600" cy="4080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1800"/>
              <a:buFont typeface="Arial"/>
              <a:buNone/>
              <a:defRPr b="0" i="0" sz="1800" u="none" cap="none" strike="noStrike">
                <a:solidFill>
                  <a:schemeClr val="dk1"/>
                </a:solidFill>
                <a:latin typeface="Arial"/>
                <a:ea typeface="Arial"/>
                <a:cs typeface="Arial"/>
                <a:sym typeface="Arial"/>
              </a:defRPr>
            </a:lvl1pPr>
            <a:lvl2pPr indent="-146050" lvl="1" marL="742950" marR="0" rtl="0" algn="l">
              <a:spcBef>
                <a:spcPts val="440"/>
              </a:spcBef>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0" lvl="2" marL="914400" marR="0" rtl="0" algn="l">
              <a:spcBef>
                <a:spcPts val="540"/>
              </a:spcBef>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0" lvl="3" marL="1371600" marR="0" rtl="0" algn="l">
              <a:spcBef>
                <a:spcPts val="540"/>
              </a:spcBef>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0" lvl="4" marL="1828800" marR="0" rtl="0" algn="l">
              <a:spcBef>
                <a:spcPts val="540"/>
              </a:spcBef>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head w/ No Bullets 2 col">
    <p:spTree>
      <p:nvGrpSpPr>
        <p:cNvPr id="98" name="Shape 98"/>
        <p:cNvGrpSpPr/>
        <p:nvPr/>
      </p:nvGrpSpPr>
      <p:grpSpPr>
        <a:xfrm>
          <a:off x="0" y="0"/>
          <a:ext cx="0" cy="0"/>
          <a:chOff x="0" y="0"/>
          <a:chExt cx="0" cy="0"/>
        </a:xfrm>
      </p:grpSpPr>
      <p:sp>
        <p:nvSpPr>
          <p:cNvPr id="99" name="Shape 99"/>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100" name="Shape 100"/>
          <p:cNvSpPr txBox="1"/>
          <p:nvPr>
            <p:ph idx="1" type="body"/>
          </p:nvPr>
        </p:nvSpPr>
        <p:spPr>
          <a:xfrm>
            <a:off x="227013" y="1709351"/>
            <a:ext cx="4214700" cy="4384500"/>
          </a:xfrm>
          <a:prstGeom prst="rect">
            <a:avLst/>
          </a:prstGeom>
          <a:noFill/>
          <a:ln>
            <a:noFill/>
          </a:ln>
        </p:spPr>
        <p:txBody>
          <a:bodyPr anchorCtr="0" anchor="t" bIns="91425" lIns="91425" rIns="91425" wrap="square" tIns="91425"/>
          <a:lstStyle>
            <a:lvl1pPr indent="0" lvl="0" marL="0" marR="0" rtl="0" algn="l">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0" lvl="2" marL="914400" marR="0" rtl="0" algn="l">
              <a:spcBef>
                <a:spcPts val="0"/>
              </a:spcBef>
              <a:spcAft>
                <a:spcPts val="120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spcBef>
                <a:spcPts val="0"/>
              </a:spcBef>
              <a:spcAft>
                <a:spcPts val="120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0" lvl="4" marL="1828800" marR="0" rtl="0" algn="l">
              <a:spcBef>
                <a:spcPts val="0"/>
              </a:spcBef>
              <a:spcAft>
                <a:spcPts val="120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1" name="Shape 101"/>
          <p:cNvSpPr txBox="1"/>
          <p:nvPr>
            <p:ph type="title"/>
          </p:nvPr>
        </p:nvSpPr>
        <p:spPr>
          <a:xfrm>
            <a:off x="227013" y="418353"/>
            <a:ext cx="7303200" cy="5358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3000"/>
              <a:buFont typeface="Arial"/>
              <a:buNone/>
              <a:defRPr b="1" i="0" sz="3000" u="none" cap="none" strike="noStrike">
                <a:solidFill>
                  <a:schemeClr val="dk1"/>
                </a:solidFill>
                <a:latin typeface="Arial"/>
                <a:ea typeface="Arial"/>
                <a:cs typeface="Arial"/>
                <a:sym typeface="Arial"/>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102" name="Shape 102"/>
          <p:cNvSpPr txBox="1"/>
          <p:nvPr>
            <p:ph idx="2" type="body"/>
          </p:nvPr>
        </p:nvSpPr>
        <p:spPr>
          <a:xfrm>
            <a:off x="227013" y="1006103"/>
            <a:ext cx="8691600" cy="4080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1800"/>
              <a:buFont typeface="Arial"/>
              <a:buNone/>
              <a:defRPr b="0" i="0" sz="1800" u="none" cap="none" strike="noStrike">
                <a:solidFill>
                  <a:schemeClr val="dk1"/>
                </a:solidFill>
                <a:latin typeface="Arial"/>
                <a:ea typeface="Arial"/>
                <a:cs typeface="Arial"/>
                <a:sym typeface="Arial"/>
              </a:defRPr>
            </a:lvl1pPr>
            <a:lvl2pPr indent="-146050" lvl="1" marL="742950" marR="0" rtl="0" algn="l">
              <a:spcBef>
                <a:spcPts val="440"/>
              </a:spcBef>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0" lvl="2" marL="914400" marR="0" rtl="0" algn="l">
              <a:spcBef>
                <a:spcPts val="540"/>
              </a:spcBef>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0" lvl="3" marL="1371600" marR="0" rtl="0" algn="l">
              <a:spcBef>
                <a:spcPts val="540"/>
              </a:spcBef>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0" lvl="4" marL="1828800" marR="0" rtl="0" algn="l">
              <a:spcBef>
                <a:spcPts val="540"/>
              </a:spcBef>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3" name="Shape 103"/>
          <p:cNvSpPr txBox="1"/>
          <p:nvPr>
            <p:ph idx="3" type="body"/>
          </p:nvPr>
        </p:nvSpPr>
        <p:spPr>
          <a:xfrm>
            <a:off x="4620526" y="1709351"/>
            <a:ext cx="4269600" cy="4384500"/>
          </a:xfrm>
          <a:prstGeom prst="rect">
            <a:avLst/>
          </a:prstGeom>
          <a:noFill/>
          <a:ln>
            <a:noFill/>
          </a:ln>
        </p:spPr>
        <p:txBody>
          <a:bodyPr anchorCtr="0" anchor="t" bIns="91425" lIns="91425" rIns="91425" wrap="square" tIns="91425"/>
          <a:lstStyle>
            <a:lvl1pPr indent="0" lvl="0" marL="0" marR="0" rtl="0" algn="l">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0" lvl="2" marL="914400" marR="0" rtl="0" algn="l">
              <a:spcBef>
                <a:spcPts val="0"/>
              </a:spcBef>
              <a:spcAft>
                <a:spcPts val="120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spcBef>
                <a:spcPts val="0"/>
              </a:spcBef>
              <a:spcAft>
                <a:spcPts val="120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0" lvl="4" marL="1828800" marR="0" rtl="0" algn="l">
              <a:spcBef>
                <a:spcPts val="0"/>
              </a:spcBef>
              <a:spcAft>
                <a:spcPts val="120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with no Subhead">
    <p:spTree>
      <p:nvGrpSpPr>
        <p:cNvPr id="104" name="Shape 104"/>
        <p:cNvGrpSpPr/>
        <p:nvPr/>
      </p:nvGrpSpPr>
      <p:grpSpPr>
        <a:xfrm>
          <a:off x="0" y="0"/>
          <a:ext cx="0" cy="0"/>
          <a:chOff x="0" y="0"/>
          <a:chExt cx="0" cy="0"/>
        </a:xfrm>
      </p:grpSpPr>
      <p:sp>
        <p:nvSpPr>
          <p:cNvPr id="105" name="Shape 105"/>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106" name="Shape 106"/>
          <p:cNvSpPr txBox="1"/>
          <p:nvPr>
            <p:ph idx="1" type="body"/>
          </p:nvPr>
        </p:nvSpPr>
        <p:spPr>
          <a:xfrm>
            <a:off x="227013" y="1112109"/>
            <a:ext cx="8691600" cy="4981800"/>
          </a:xfrm>
          <a:prstGeom prst="rect">
            <a:avLst/>
          </a:prstGeom>
          <a:noFill/>
          <a:ln>
            <a:noFill/>
          </a:ln>
        </p:spPr>
        <p:txBody>
          <a:bodyPr anchorCtr="0" anchor="t" bIns="91425" lIns="91425" rIns="91425" wrap="square" tIns="91425"/>
          <a:lstStyle>
            <a:lvl1pPr indent="0" lvl="0" marL="0" marR="0" rtl="0" algn="l">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0" lvl="2" marL="914400" marR="0" rtl="0" algn="l">
              <a:spcBef>
                <a:spcPts val="0"/>
              </a:spcBef>
              <a:spcAft>
                <a:spcPts val="120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spcBef>
                <a:spcPts val="0"/>
              </a:spcBef>
              <a:spcAft>
                <a:spcPts val="120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0" lvl="4" marL="1828800" marR="0" rtl="0" algn="l">
              <a:spcBef>
                <a:spcPts val="0"/>
              </a:spcBef>
              <a:spcAft>
                <a:spcPts val="120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7" name="Shape 107"/>
          <p:cNvSpPr txBox="1"/>
          <p:nvPr>
            <p:ph type="title"/>
          </p:nvPr>
        </p:nvSpPr>
        <p:spPr>
          <a:xfrm>
            <a:off x="227013" y="418353"/>
            <a:ext cx="7303200" cy="5358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3000"/>
              <a:buFont typeface="Arial"/>
              <a:buNone/>
              <a:defRPr b="1" i="0" sz="3000" u="none" cap="none" strike="noStrike">
                <a:solidFill>
                  <a:schemeClr val="dk1"/>
                </a:solidFill>
                <a:latin typeface="Arial"/>
                <a:ea typeface="Arial"/>
                <a:cs typeface="Arial"/>
                <a:sym typeface="Arial"/>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with no Subhead 2 col">
    <p:spTree>
      <p:nvGrpSpPr>
        <p:cNvPr id="108" name="Shape 108"/>
        <p:cNvGrpSpPr/>
        <p:nvPr/>
      </p:nvGrpSpPr>
      <p:grpSpPr>
        <a:xfrm>
          <a:off x="0" y="0"/>
          <a:ext cx="0" cy="0"/>
          <a:chOff x="0" y="0"/>
          <a:chExt cx="0" cy="0"/>
        </a:xfrm>
      </p:grpSpPr>
      <p:sp>
        <p:nvSpPr>
          <p:cNvPr id="109" name="Shape 109"/>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110" name="Shape 110"/>
          <p:cNvSpPr txBox="1"/>
          <p:nvPr>
            <p:ph idx="1" type="body"/>
          </p:nvPr>
        </p:nvSpPr>
        <p:spPr>
          <a:xfrm>
            <a:off x="227013" y="1112109"/>
            <a:ext cx="4248900" cy="4981800"/>
          </a:xfrm>
          <a:prstGeom prst="rect">
            <a:avLst/>
          </a:prstGeom>
          <a:noFill/>
          <a:ln>
            <a:noFill/>
          </a:ln>
        </p:spPr>
        <p:txBody>
          <a:bodyPr anchorCtr="0" anchor="t" bIns="91425" lIns="91425" rIns="91425" wrap="square" tIns="91425"/>
          <a:lstStyle>
            <a:lvl1pPr indent="0" lvl="0" marL="0" marR="0" rtl="0" algn="l">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0" lvl="2" marL="914400" marR="0" rtl="0" algn="l">
              <a:spcBef>
                <a:spcPts val="0"/>
              </a:spcBef>
              <a:spcAft>
                <a:spcPts val="120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spcBef>
                <a:spcPts val="0"/>
              </a:spcBef>
              <a:spcAft>
                <a:spcPts val="120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0" lvl="4" marL="1828800" marR="0" rtl="0" algn="l">
              <a:spcBef>
                <a:spcPts val="0"/>
              </a:spcBef>
              <a:spcAft>
                <a:spcPts val="120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1" name="Shape 111"/>
          <p:cNvSpPr txBox="1"/>
          <p:nvPr>
            <p:ph type="title"/>
          </p:nvPr>
        </p:nvSpPr>
        <p:spPr>
          <a:xfrm>
            <a:off x="227013" y="418353"/>
            <a:ext cx="7303200" cy="5358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3000"/>
              <a:buFont typeface="Arial"/>
              <a:buNone/>
              <a:defRPr b="1" i="0" sz="3000" u="none" cap="none" strike="noStrike">
                <a:solidFill>
                  <a:schemeClr val="dk1"/>
                </a:solidFill>
                <a:latin typeface="Arial"/>
                <a:ea typeface="Arial"/>
                <a:cs typeface="Arial"/>
                <a:sym typeface="Arial"/>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112" name="Shape 112"/>
          <p:cNvSpPr txBox="1"/>
          <p:nvPr>
            <p:ph idx="2" type="body"/>
          </p:nvPr>
        </p:nvSpPr>
        <p:spPr>
          <a:xfrm>
            <a:off x="4661715" y="1112109"/>
            <a:ext cx="4248900" cy="4981800"/>
          </a:xfrm>
          <a:prstGeom prst="rect">
            <a:avLst/>
          </a:prstGeom>
          <a:noFill/>
          <a:ln>
            <a:noFill/>
          </a:ln>
        </p:spPr>
        <p:txBody>
          <a:bodyPr anchorCtr="0" anchor="t" bIns="91425" lIns="91425" rIns="91425" wrap="square" tIns="91425"/>
          <a:lstStyle>
            <a:lvl1pPr indent="0" lvl="0" marL="0" marR="0" rtl="0" algn="l">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0" lvl="2" marL="914400" marR="0" rtl="0" algn="l">
              <a:spcBef>
                <a:spcPts val="0"/>
              </a:spcBef>
              <a:spcAft>
                <a:spcPts val="120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spcBef>
                <a:spcPts val="0"/>
              </a:spcBef>
              <a:spcAft>
                <a:spcPts val="120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0" lvl="4" marL="1828800" marR="0" rtl="0" algn="l">
              <a:spcBef>
                <a:spcPts val="0"/>
              </a:spcBef>
              <a:spcAft>
                <a:spcPts val="120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losing Slide">
    <p:spTree>
      <p:nvGrpSpPr>
        <p:cNvPr id="23" name="Shape 23"/>
        <p:cNvGrpSpPr/>
        <p:nvPr/>
      </p:nvGrpSpPr>
      <p:grpSpPr>
        <a:xfrm>
          <a:off x="0" y="0"/>
          <a:ext cx="0" cy="0"/>
          <a:chOff x="0" y="0"/>
          <a:chExt cx="0" cy="0"/>
        </a:xfrm>
      </p:grpSpPr>
      <p:grpSp>
        <p:nvGrpSpPr>
          <p:cNvPr id="24" name="Shape 24"/>
          <p:cNvGrpSpPr/>
          <p:nvPr/>
        </p:nvGrpSpPr>
        <p:grpSpPr>
          <a:xfrm>
            <a:off x="0" y="5245111"/>
            <a:ext cx="9144000" cy="1612889"/>
            <a:chOff x="-1276426" y="5245111"/>
            <a:chExt cx="9144000" cy="1612889"/>
          </a:xfrm>
        </p:grpSpPr>
        <p:cxnSp>
          <p:nvCxnSpPr>
            <p:cNvPr id="25" name="Shape 25"/>
            <p:cNvCxnSpPr/>
            <p:nvPr/>
          </p:nvCxnSpPr>
          <p:spPr>
            <a:xfrm>
              <a:off x="4822622" y="5245111"/>
              <a:ext cx="3044952" cy="0"/>
            </a:xfrm>
            <a:prstGeom prst="straightConnector1">
              <a:avLst/>
            </a:prstGeom>
            <a:noFill/>
            <a:ln cap="flat" cmpd="sng" w="50800">
              <a:solidFill>
                <a:srgbClr val="DF7023"/>
              </a:solidFill>
              <a:prstDash val="solid"/>
              <a:round/>
              <a:headEnd len="med" w="med" type="none"/>
              <a:tailEnd len="med" w="med" type="none"/>
            </a:ln>
          </p:spPr>
        </p:cxnSp>
        <p:cxnSp>
          <p:nvCxnSpPr>
            <p:cNvPr id="26" name="Shape 26"/>
            <p:cNvCxnSpPr/>
            <p:nvPr/>
          </p:nvCxnSpPr>
          <p:spPr>
            <a:xfrm>
              <a:off x="-1276426" y="5245668"/>
              <a:ext cx="6099048" cy="0"/>
            </a:xfrm>
            <a:prstGeom prst="straightConnector1">
              <a:avLst/>
            </a:prstGeom>
            <a:noFill/>
            <a:ln cap="flat" cmpd="sng" w="50800">
              <a:solidFill>
                <a:srgbClr val="0F787D"/>
              </a:solidFill>
              <a:prstDash val="solid"/>
              <a:round/>
              <a:headEnd len="med" w="med" type="none"/>
              <a:tailEnd len="med" w="med" type="none"/>
            </a:ln>
          </p:spPr>
        </p:cxnSp>
        <p:sp>
          <p:nvSpPr>
            <p:cNvPr id="27" name="Shape 27"/>
            <p:cNvSpPr/>
            <p:nvPr/>
          </p:nvSpPr>
          <p:spPr>
            <a:xfrm>
              <a:off x="-1276426" y="5272276"/>
              <a:ext cx="9144000" cy="1585724"/>
            </a:xfrm>
            <a:prstGeom prst="rect">
              <a:avLst/>
            </a:prstGeom>
            <a:solidFill>
              <a:srgbClr val="F2F2F2"/>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28" name="Shape 28"/>
          <p:cNvSpPr txBox="1"/>
          <p:nvPr>
            <p:ph idx="1" type="subTitle"/>
          </p:nvPr>
        </p:nvSpPr>
        <p:spPr>
          <a:xfrm>
            <a:off x="1371600" y="5240939"/>
            <a:ext cx="6400800" cy="1298388"/>
          </a:xfrm>
          <a:prstGeom prst="rect">
            <a:avLst/>
          </a:prstGeom>
          <a:noFill/>
          <a:ln>
            <a:noFill/>
          </a:ln>
        </p:spPr>
        <p:txBody>
          <a:bodyPr anchorCtr="0" anchor="ctr" bIns="91425" lIns="91425" rIns="91425" wrap="square" tIns="91425"/>
          <a:lstStyle>
            <a:lvl1pPr indent="0" lvl="0" marL="0" marR="0" rtl="0" algn="ctr">
              <a:lnSpc>
                <a:spcPct val="120000"/>
              </a:lnSpc>
              <a:spcBef>
                <a:spcPts val="0"/>
              </a:spcBef>
              <a:buClr>
                <a:srgbClr val="3F3F3F"/>
              </a:buClr>
              <a:buSzPts val="1800"/>
              <a:buFont typeface="Arial"/>
              <a:buNone/>
              <a:defRPr b="0" i="0" sz="1800" u="none" cap="none" strike="noStrike">
                <a:solidFill>
                  <a:srgbClr val="3F3F3F"/>
                </a:solidFill>
                <a:latin typeface="Arial"/>
                <a:ea typeface="Arial"/>
                <a:cs typeface="Arial"/>
                <a:sym typeface="Arial"/>
              </a:defRPr>
            </a:lvl1pPr>
            <a:lvl2pPr indent="0" lvl="1" marL="457200" marR="0" rtl="0" algn="ctr">
              <a:spcBef>
                <a:spcPts val="560"/>
              </a:spcBef>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descr="Stevens-Secondary-PMSColor-R.png" id="29" name="Shape 29"/>
          <p:cNvPicPr preferRelativeResize="0"/>
          <p:nvPr/>
        </p:nvPicPr>
        <p:blipFill rotWithShape="1">
          <a:blip r:embed="rId2">
            <a:alphaModFix/>
          </a:blip>
          <a:srcRect b="0" l="0" r="0" t="0"/>
          <a:stretch/>
        </p:blipFill>
        <p:spPr>
          <a:xfrm>
            <a:off x="2805428" y="678404"/>
            <a:ext cx="3544298" cy="3028003"/>
          </a:xfrm>
          <a:prstGeom prst="rect">
            <a:avLst/>
          </a:prstGeom>
          <a:noFill/>
          <a:ln>
            <a:noFill/>
          </a:ln>
        </p:spPr>
      </p:pic>
      <p:pic>
        <p:nvPicPr>
          <p:cNvPr id="30" name="Shape 30"/>
          <p:cNvPicPr preferRelativeResize="0"/>
          <p:nvPr/>
        </p:nvPicPr>
        <p:blipFill rotWithShape="1">
          <a:blip r:embed="rId3">
            <a:alphaModFix/>
          </a:blip>
          <a:srcRect b="0" l="0" r="0" t="0"/>
          <a:stretch/>
        </p:blipFill>
        <p:spPr>
          <a:xfrm>
            <a:off x="3352800" y="4263995"/>
            <a:ext cx="2438400" cy="3683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head w/ Bullets">
    <p:spTree>
      <p:nvGrpSpPr>
        <p:cNvPr id="41" name="Shape 41"/>
        <p:cNvGrpSpPr/>
        <p:nvPr/>
      </p:nvGrpSpPr>
      <p:grpSpPr>
        <a:xfrm>
          <a:off x="0" y="0"/>
          <a:ext cx="0" cy="0"/>
          <a:chOff x="0" y="0"/>
          <a:chExt cx="0" cy="0"/>
        </a:xfrm>
      </p:grpSpPr>
      <p:sp>
        <p:nvSpPr>
          <p:cNvPr id="42" name="Shape 42"/>
          <p:cNvSpPr txBox="1"/>
          <p:nvPr>
            <p:ph idx="1" type="body"/>
          </p:nvPr>
        </p:nvSpPr>
        <p:spPr>
          <a:xfrm>
            <a:off x="227013" y="1709351"/>
            <a:ext cx="8691600" cy="4384500"/>
          </a:xfrm>
          <a:prstGeom prst="rect">
            <a:avLst/>
          </a:prstGeom>
          <a:noFill/>
          <a:ln>
            <a:noFill/>
          </a:ln>
        </p:spPr>
        <p:txBody>
          <a:bodyPr anchorCtr="0" anchor="t" bIns="91425" lIns="91425" rIns="91425" wrap="square" tIns="91425"/>
          <a:lstStyle>
            <a:lvl1pPr indent="-82550" lvl="0" marL="285750" marR="0" rtl="0" algn="l">
              <a:lnSpc>
                <a:spcPct val="100000"/>
              </a:lnSpc>
              <a:spcBef>
                <a:spcPts val="0"/>
              </a:spcBef>
              <a:spcAft>
                <a:spcPts val="120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107950" lvl="1" marL="742950" marR="0" rtl="0" algn="l">
              <a:lnSpc>
                <a:spcPct val="100000"/>
              </a:lnSpc>
              <a:spcBef>
                <a:spcPts val="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76200" lvl="2" marL="1143000" marR="0" rtl="0" algn="l">
              <a:lnSpc>
                <a:spcPct val="100000"/>
              </a:lnSpc>
              <a:spcBef>
                <a:spcPts val="0"/>
              </a:spcBef>
              <a:spcAft>
                <a:spcPts val="120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158750" lvl="3" marL="1657350" marR="0" rtl="0" algn="l">
              <a:lnSpc>
                <a:spcPct val="100000"/>
              </a:lnSpc>
              <a:spcBef>
                <a:spcPts val="0"/>
              </a:spcBef>
              <a:spcAft>
                <a:spcPts val="120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101600" lvl="4" marL="2057400" marR="0" rtl="0" algn="l">
              <a:lnSpc>
                <a:spcPct val="100000"/>
              </a:lnSpc>
              <a:spcBef>
                <a:spcPts val="0"/>
              </a:spcBef>
              <a:spcAft>
                <a:spcPts val="120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69850" lvl="0" marL="0" marR="0" rtl="0" algn="ctr">
              <a:lnSpc>
                <a:spcPct val="100000"/>
              </a:lnSpc>
              <a:spcBef>
                <a:spcPts val="0"/>
              </a:spcBef>
              <a:spcAft>
                <a:spcPts val="0"/>
              </a:spcAft>
              <a:buClr>
                <a:srgbClr val="888888"/>
              </a:buClr>
              <a:buSzPts val="1100"/>
              <a:buFont typeface="Arial"/>
              <a:buNone/>
            </a:pPr>
            <a:fld id="{00000000-1234-1234-1234-123412341234}" type="slidenum">
              <a:rPr b="0" i="0" lang="en-US" sz="1100" u="none" cap="none" strike="noStrike">
                <a:solidFill>
                  <a:srgbClr val="888888"/>
                </a:solidFill>
                <a:latin typeface="Arial"/>
                <a:ea typeface="Arial"/>
                <a:cs typeface="Arial"/>
                <a:sym typeface="Arial"/>
              </a:rPr>
              <a:t>‹#›</a:t>
            </a:fld>
          </a:p>
        </p:txBody>
      </p:sp>
      <p:sp>
        <p:nvSpPr>
          <p:cNvPr id="44" name="Shape 44"/>
          <p:cNvSpPr txBox="1"/>
          <p:nvPr>
            <p:ph type="title"/>
          </p:nvPr>
        </p:nvSpPr>
        <p:spPr>
          <a:xfrm>
            <a:off x="227013" y="418353"/>
            <a:ext cx="7303200" cy="5358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45" name="Shape 45"/>
          <p:cNvSpPr txBox="1"/>
          <p:nvPr>
            <p:ph idx="2" type="body"/>
          </p:nvPr>
        </p:nvSpPr>
        <p:spPr>
          <a:xfrm>
            <a:off x="227013" y="1006103"/>
            <a:ext cx="8691600" cy="408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6350" lvl="1" marL="74295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0" lvl="2" marL="9144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0" lvl="3" marL="13716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0" lvl="4" marL="18288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head w/ Bullets 2 col">
    <p:spTree>
      <p:nvGrpSpPr>
        <p:cNvPr id="46" name="Shape 46"/>
        <p:cNvGrpSpPr/>
        <p:nvPr/>
      </p:nvGrpSpPr>
      <p:grpSpPr>
        <a:xfrm>
          <a:off x="0" y="0"/>
          <a:ext cx="0" cy="0"/>
          <a:chOff x="0" y="0"/>
          <a:chExt cx="0" cy="0"/>
        </a:xfrm>
      </p:grpSpPr>
      <p:sp>
        <p:nvSpPr>
          <p:cNvPr id="47" name="Shape 47"/>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69850" lvl="0" marL="0" marR="0" rtl="0" algn="ctr">
              <a:lnSpc>
                <a:spcPct val="100000"/>
              </a:lnSpc>
              <a:spcBef>
                <a:spcPts val="0"/>
              </a:spcBef>
              <a:spcAft>
                <a:spcPts val="0"/>
              </a:spcAft>
              <a:buClr>
                <a:srgbClr val="888888"/>
              </a:buClr>
              <a:buSzPts val="1100"/>
              <a:buFont typeface="Arial"/>
              <a:buNone/>
            </a:pPr>
            <a:fld id="{00000000-1234-1234-1234-123412341234}" type="slidenum">
              <a:rPr b="0" i="0" lang="en-US" sz="1100" u="none" cap="none" strike="noStrike">
                <a:solidFill>
                  <a:srgbClr val="888888"/>
                </a:solidFill>
                <a:latin typeface="Arial"/>
                <a:ea typeface="Arial"/>
                <a:cs typeface="Arial"/>
                <a:sym typeface="Arial"/>
              </a:rPr>
              <a:t>‹#›</a:t>
            </a:fld>
          </a:p>
        </p:txBody>
      </p:sp>
      <p:sp>
        <p:nvSpPr>
          <p:cNvPr id="48" name="Shape 48"/>
          <p:cNvSpPr txBox="1"/>
          <p:nvPr>
            <p:ph idx="1" type="body"/>
          </p:nvPr>
        </p:nvSpPr>
        <p:spPr>
          <a:xfrm>
            <a:off x="227013" y="1709351"/>
            <a:ext cx="4242000" cy="4384500"/>
          </a:xfrm>
          <a:prstGeom prst="rect">
            <a:avLst/>
          </a:prstGeom>
          <a:noFill/>
          <a:ln>
            <a:noFill/>
          </a:ln>
        </p:spPr>
        <p:txBody>
          <a:bodyPr anchorCtr="0" anchor="t" bIns="91425" lIns="91425" rIns="91425" wrap="square" tIns="91425"/>
          <a:lstStyle>
            <a:lvl1pPr indent="-82550" lvl="0" marL="285750" marR="0" rtl="0" algn="l">
              <a:lnSpc>
                <a:spcPct val="100000"/>
              </a:lnSpc>
              <a:spcBef>
                <a:spcPts val="0"/>
              </a:spcBef>
              <a:spcAft>
                <a:spcPts val="120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107950" lvl="1" marL="742950" marR="0" rtl="0" algn="l">
              <a:lnSpc>
                <a:spcPct val="100000"/>
              </a:lnSpc>
              <a:spcBef>
                <a:spcPts val="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76200" lvl="2" marL="1143000" marR="0" rtl="0" algn="l">
              <a:lnSpc>
                <a:spcPct val="100000"/>
              </a:lnSpc>
              <a:spcBef>
                <a:spcPts val="0"/>
              </a:spcBef>
              <a:spcAft>
                <a:spcPts val="120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158750" lvl="3" marL="1657350" marR="0" rtl="0" algn="l">
              <a:lnSpc>
                <a:spcPct val="100000"/>
              </a:lnSpc>
              <a:spcBef>
                <a:spcPts val="0"/>
              </a:spcBef>
              <a:spcAft>
                <a:spcPts val="120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101600" lvl="4" marL="2057400" marR="0" rtl="0" algn="l">
              <a:lnSpc>
                <a:spcPct val="100000"/>
              </a:lnSpc>
              <a:spcBef>
                <a:spcPts val="0"/>
              </a:spcBef>
              <a:spcAft>
                <a:spcPts val="120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9" name="Shape 49"/>
          <p:cNvSpPr txBox="1"/>
          <p:nvPr>
            <p:ph type="title"/>
          </p:nvPr>
        </p:nvSpPr>
        <p:spPr>
          <a:xfrm>
            <a:off x="227013" y="418353"/>
            <a:ext cx="7303200" cy="5358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50" name="Shape 50"/>
          <p:cNvSpPr txBox="1"/>
          <p:nvPr>
            <p:ph idx="2" type="body"/>
          </p:nvPr>
        </p:nvSpPr>
        <p:spPr>
          <a:xfrm>
            <a:off x="227013" y="1006103"/>
            <a:ext cx="8691600" cy="408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6350" lvl="1" marL="74295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0" lvl="2" marL="9144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0" lvl="3" marL="13716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0" lvl="4" marL="18288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1" name="Shape 51"/>
          <p:cNvSpPr txBox="1"/>
          <p:nvPr>
            <p:ph idx="3" type="body"/>
          </p:nvPr>
        </p:nvSpPr>
        <p:spPr>
          <a:xfrm>
            <a:off x="4627391" y="1709351"/>
            <a:ext cx="4242000" cy="4384500"/>
          </a:xfrm>
          <a:prstGeom prst="rect">
            <a:avLst/>
          </a:prstGeom>
          <a:noFill/>
          <a:ln>
            <a:noFill/>
          </a:ln>
        </p:spPr>
        <p:txBody>
          <a:bodyPr anchorCtr="0" anchor="t" bIns="91425" lIns="91425" rIns="91425" wrap="square" tIns="91425"/>
          <a:lstStyle>
            <a:lvl1pPr indent="-82550" lvl="0" marL="285750" marR="0" rtl="0" algn="l">
              <a:lnSpc>
                <a:spcPct val="100000"/>
              </a:lnSpc>
              <a:spcBef>
                <a:spcPts val="0"/>
              </a:spcBef>
              <a:spcAft>
                <a:spcPts val="120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107950" lvl="1" marL="742950" marR="0" rtl="0" algn="l">
              <a:lnSpc>
                <a:spcPct val="100000"/>
              </a:lnSpc>
              <a:spcBef>
                <a:spcPts val="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76200" lvl="2" marL="1143000" marR="0" rtl="0" algn="l">
              <a:lnSpc>
                <a:spcPct val="100000"/>
              </a:lnSpc>
              <a:spcBef>
                <a:spcPts val="0"/>
              </a:spcBef>
              <a:spcAft>
                <a:spcPts val="120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158750" lvl="3" marL="1657350" marR="0" rtl="0" algn="l">
              <a:lnSpc>
                <a:spcPct val="100000"/>
              </a:lnSpc>
              <a:spcBef>
                <a:spcPts val="0"/>
              </a:spcBef>
              <a:spcAft>
                <a:spcPts val="120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101600" lvl="4" marL="2057400" marR="0" rtl="0" algn="l">
              <a:lnSpc>
                <a:spcPct val="100000"/>
              </a:lnSpc>
              <a:spcBef>
                <a:spcPts val="0"/>
              </a:spcBef>
              <a:spcAft>
                <a:spcPts val="120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head w/ No Bullets">
    <p:spTree>
      <p:nvGrpSpPr>
        <p:cNvPr id="52" name="Shape 52"/>
        <p:cNvGrpSpPr/>
        <p:nvPr/>
      </p:nvGrpSpPr>
      <p:grpSpPr>
        <a:xfrm>
          <a:off x="0" y="0"/>
          <a:ext cx="0" cy="0"/>
          <a:chOff x="0" y="0"/>
          <a:chExt cx="0" cy="0"/>
        </a:xfrm>
      </p:grpSpPr>
      <p:sp>
        <p:nvSpPr>
          <p:cNvPr id="53" name="Shape 53"/>
          <p:cNvSpPr txBox="1"/>
          <p:nvPr>
            <p:ph idx="1" type="body"/>
          </p:nvPr>
        </p:nvSpPr>
        <p:spPr>
          <a:xfrm>
            <a:off x="227013" y="1709351"/>
            <a:ext cx="8691600" cy="43845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120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120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120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Shape 54"/>
          <p:cNvSpPr txBox="1"/>
          <p:nvPr>
            <p:ph type="title"/>
          </p:nvPr>
        </p:nvSpPr>
        <p:spPr>
          <a:xfrm>
            <a:off x="227013" y="418353"/>
            <a:ext cx="7303200" cy="5358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55" name="Shape 55"/>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69850" lvl="0" marL="0" marR="0" rtl="0" algn="ctr">
              <a:lnSpc>
                <a:spcPct val="100000"/>
              </a:lnSpc>
              <a:spcBef>
                <a:spcPts val="0"/>
              </a:spcBef>
              <a:spcAft>
                <a:spcPts val="0"/>
              </a:spcAft>
              <a:buClr>
                <a:srgbClr val="888888"/>
              </a:buClr>
              <a:buSzPts val="1100"/>
              <a:buFont typeface="Arial"/>
              <a:buNone/>
            </a:pPr>
            <a:fld id="{00000000-1234-1234-1234-123412341234}" type="slidenum">
              <a:rPr b="0" i="0" lang="en-US" sz="1100" u="none" cap="none" strike="noStrike">
                <a:solidFill>
                  <a:srgbClr val="888888"/>
                </a:solidFill>
                <a:latin typeface="Arial"/>
                <a:ea typeface="Arial"/>
                <a:cs typeface="Arial"/>
                <a:sym typeface="Arial"/>
              </a:rPr>
              <a:t>‹#›</a:t>
            </a:fld>
          </a:p>
        </p:txBody>
      </p:sp>
      <p:sp>
        <p:nvSpPr>
          <p:cNvPr id="56" name="Shape 56"/>
          <p:cNvSpPr txBox="1"/>
          <p:nvPr>
            <p:ph idx="2" type="body"/>
          </p:nvPr>
        </p:nvSpPr>
        <p:spPr>
          <a:xfrm>
            <a:off x="227013" y="1006103"/>
            <a:ext cx="8691600" cy="408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6350" lvl="1" marL="74295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0" lvl="2" marL="9144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0" lvl="3" marL="13716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0" lvl="4" marL="18288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head w/ No Bullets 2 col">
    <p:spTree>
      <p:nvGrpSpPr>
        <p:cNvPr id="57" name="Shape 57"/>
        <p:cNvGrpSpPr/>
        <p:nvPr/>
      </p:nvGrpSpPr>
      <p:grpSpPr>
        <a:xfrm>
          <a:off x="0" y="0"/>
          <a:ext cx="0" cy="0"/>
          <a:chOff x="0" y="0"/>
          <a:chExt cx="0" cy="0"/>
        </a:xfrm>
      </p:grpSpPr>
      <p:sp>
        <p:nvSpPr>
          <p:cNvPr id="58" name="Shape 58"/>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69850" lvl="0" marL="0" marR="0" rtl="0" algn="ctr">
              <a:lnSpc>
                <a:spcPct val="100000"/>
              </a:lnSpc>
              <a:spcBef>
                <a:spcPts val="0"/>
              </a:spcBef>
              <a:spcAft>
                <a:spcPts val="0"/>
              </a:spcAft>
              <a:buClr>
                <a:srgbClr val="888888"/>
              </a:buClr>
              <a:buSzPts val="1100"/>
              <a:buFont typeface="Arial"/>
              <a:buNone/>
            </a:pPr>
            <a:fld id="{00000000-1234-1234-1234-123412341234}" type="slidenum">
              <a:rPr b="0" i="0" lang="en-US" sz="1100" u="none" cap="none" strike="noStrike">
                <a:solidFill>
                  <a:srgbClr val="888888"/>
                </a:solidFill>
                <a:latin typeface="Arial"/>
                <a:ea typeface="Arial"/>
                <a:cs typeface="Arial"/>
                <a:sym typeface="Arial"/>
              </a:rPr>
              <a:t>‹#›</a:t>
            </a:fld>
          </a:p>
        </p:txBody>
      </p:sp>
      <p:sp>
        <p:nvSpPr>
          <p:cNvPr id="59" name="Shape 59"/>
          <p:cNvSpPr txBox="1"/>
          <p:nvPr>
            <p:ph idx="1" type="body"/>
          </p:nvPr>
        </p:nvSpPr>
        <p:spPr>
          <a:xfrm>
            <a:off x="227013" y="1709351"/>
            <a:ext cx="4214700" cy="43845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120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120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120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Shape 60"/>
          <p:cNvSpPr txBox="1"/>
          <p:nvPr>
            <p:ph type="title"/>
          </p:nvPr>
        </p:nvSpPr>
        <p:spPr>
          <a:xfrm>
            <a:off x="227013" y="418353"/>
            <a:ext cx="7303200" cy="5358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61" name="Shape 61"/>
          <p:cNvSpPr txBox="1"/>
          <p:nvPr>
            <p:ph idx="2" type="body"/>
          </p:nvPr>
        </p:nvSpPr>
        <p:spPr>
          <a:xfrm>
            <a:off x="227013" y="1006103"/>
            <a:ext cx="8691600" cy="408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6350" lvl="1" marL="74295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0" lvl="2" marL="9144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0" lvl="3" marL="13716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0" lvl="4" marL="1828800"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Shape 62"/>
          <p:cNvSpPr txBox="1"/>
          <p:nvPr>
            <p:ph idx="3" type="body"/>
          </p:nvPr>
        </p:nvSpPr>
        <p:spPr>
          <a:xfrm>
            <a:off x="4620526" y="1709351"/>
            <a:ext cx="4269600" cy="43845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120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120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120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with no Subhead">
    <p:spTree>
      <p:nvGrpSpPr>
        <p:cNvPr id="63" name="Shape 63"/>
        <p:cNvGrpSpPr/>
        <p:nvPr/>
      </p:nvGrpSpPr>
      <p:grpSpPr>
        <a:xfrm>
          <a:off x="0" y="0"/>
          <a:ext cx="0" cy="0"/>
          <a:chOff x="0" y="0"/>
          <a:chExt cx="0" cy="0"/>
        </a:xfrm>
      </p:grpSpPr>
      <p:sp>
        <p:nvSpPr>
          <p:cNvPr id="64" name="Shape 64"/>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69850" lvl="0" marL="0" marR="0" rtl="0" algn="ctr">
              <a:lnSpc>
                <a:spcPct val="100000"/>
              </a:lnSpc>
              <a:spcBef>
                <a:spcPts val="0"/>
              </a:spcBef>
              <a:spcAft>
                <a:spcPts val="0"/>
              </a:spcAft>
              <a:buClr>
                <a:srgbClr val="888888"/>
              </a:buClr>
              <a:buSzPts val="1100"/>
              <a:buFont typeface="Arial"/>
              <a:buNone/>
            </a:pPr>
            <a:fld id="{00000000-1234-1234-1234-123412341234}" type="slidenum">
              <a:rPr b="0" i="0" lang="en-US" sz="1100" u="none" cap="none" strike="noStrike">
                <a:solidFill>
                  <a:srgbClr val="888888"/>
                </a:solidFill>
                <a:latin typeface="Arial"/>
                <a:ea typeface="Arial"/>
                <a:cs typeface="Arial"/>
                <a:sym typeface="Arial"/>
              </a:rPr>
              <a:t>‹#›</a:t>
            </a:fld>
          </a:p>
        </p:txBody>
      </p:sp>
      <p:sp>
        <p:nvSpPr>
          <p:cNvPr id="65" name="Shape 65"/>
          <p:cNvSpPr txBox="1"/>
          <p:nvPr>
            <p:ph idx="1" type="body"/>
          </p:nvPr>
        </p:nvSpPr>
        <p:spPr>
          <a:xfrm>
            <a:off x="227013" y="1112109"/>
            <a:ext cx="8691600" cy="49818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120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120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120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type="title"/>
          </p:nvPr>
        </p:nvSpPr>
        <p:spPr>
          <a:xfrm>
            <a:off x="227013" y="418353"/>
            <a:ext cx="7303200" cy="5358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with no Subhead 2 col">
    <p:spTree>
      <p:nvGrpSpPr>
        <p:cNvPr id="67" name="Shape 67"/>
        <p:cNvGrpSpPr/>
        <p:nvPr/>
      </p:nvGrpSpPr>
      <p:grpSpPr>
        <a:xfrm>
          <a:off x="0" y="0"/>
          <a:ext cx="0" cy="0"/>
          <a:chOff x="0" y="0"/>
          <a:chExt cx="0" cy="0"/>
        </a:xfrm>
      </p:grpSpPr>
      <p:sp>
        <p:nvSpPr>
          <p:cNvPr id="68" name="Shape 68"/>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69850" lvl="0" marL="0" marR="0" rtl="0" algn="ctr">
              <a:lnSpc>
                <a:spcPct val="100000"/>
              </a:lnSpc>
              <a:spcBef>
                <a:spcPts val="0"/>
              </a:spcBef>
              <a:spcAft>
                <a:spcPts val="0"/>
              </a:spcAft>
              <a:buClr>
                <a:srgbClr val="888888"/>
              </a:buClr>
              <a:buSzPts val="1100"/>
              <a:buFont typeface="Arial"/>
              <a:buNone/>
            </a:pPr>
            <a:fld id="{00000000-1234-1234-1234-123412341234}" type="slidenum">
              <a:rPr b="0" i="0" lang="en-US" sz="1100" u="none" cap="none" strike="noStrike">
                <a:solidFill>
                  <a:srgbClr val="888888"/>
                </a:solidFill>
                <a:latin typeface="Arial"/>
                <a:ea typeface="Arial"/>
                <a:cs typeface="Arial"/>
                <a:sym typeface="Arial"/>
              </a:rPr>
              <a:t>‹#›</a:t>
            </a:fld>
          </a:p>
        </p:txBody>
      </p:sp>
      <p:sp>
        <p:nvSpPr>
          <p:cNvPr id="69" name="Shape 69"/>
          <p:cNvSpPr txBox="1"/>
          <p:nvPr>
            <p:ph idx="1" type="body"/>
          </p:nvPr>
        </p:nvSpPr>
        <p:spPr>
          <a:xfrm>
            <a:off x="227013" y="1112109"/>
            <a:ext cx="4248900" cy="49818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120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120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120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Shape 70"/>
          <p:cNvSpPr txBox="1"/>
          <p:nvPr>
            <p:ph type="title"/>
          </p:nvPr>
        </p:nvSpPr>
        <p:spPr>
          <a:xfrm>
            <a:off x="227013" y="418353"/>
            <a:ext cx="7303200" cy="5358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71" name="Shape 71"/>
          <p:cNvSpPr txBox="1"/>
          <p:nvPr>
            <p:ph idx="2" type="body"/>
          </p:nvPr>
        </p:nvSpPr>
        <p:spPr>
          <a:xfrm>
            <a:off x="4661715" y="1112109"/>
            <a:ext cx="4248900" cy="49818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120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120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120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120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head w/ Bullets">
    <p:spTree>
      <p:nvGrpSpPr>
        <p:cNvPr id="82" name="Shape 82"/>
        <p:cNvGrpSpPr/>
        <p:nvPr/>
      </p:nvGrpSpPr>
      <p:grpSpPr>
        <a:xfrm>
          <a:off x="0" y="0"/>
          <a:ext cx="0" cy="0"/>
          <a:chOff x="0" y="0"/>
          <a:chExt cx="0" cy="0"/>
        </a:xfrm>
      </p:grpSpPr>
      <p:sp>
        <p:nvSpPr>
          <p:cNvPr id="83" name="Shape 83"/>
          <p:cNvSpPr txBox="1"/>
          <p:nvPr>
            <p:ph idx="1" type="body"/>
          </p:nvPr>
        </p:nvSpPr>
        <p:spPr>
          <a:xfrm>
            <a:off x="227013" y="1709351"/>
            <a:ext cx="8691600" cy="4384500"/>
          </a:xfrm>
          <a:prstGeom prst="rect">
            <a:avLst/>
          </a:prstGeom>
          <a:noFill/>
          <a:ln>
            <a:noFill/>
          </a:ln>
        </p:spPr>
        <p:txBody>
          <a:bodyPr anchorCtr="0" anchor="t" bIns="91425" lIns="91425" rIns="91425" wrap="square" tIns="91425"/>
          <a:lstStyle>
            <a:lvl1pPr indent="-184150" lvl="0" marL="285750" marR="0" rtl="0" algn="l">
              <a:spcBef>
                <a:spcPts val="0"/>
              </a:spcBef>
              <a:spcAft>
                <a:spcPts val="120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196850" lvl="1" marL="742950" marR="0" rtl="0" algn="l">
              <a:spcBef>
                <a:spcPts val="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152400" lvl="2" marL="1143000" marR="0" rtl="0" algn="l">
              <a:spcBef>
                <a:spcPts val="0"/>
              </a:spcBef>
              <a:spcAft>
                <a:spcPts val="120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22250" lvl="3" marL="1657350" marR="0" rtl="0" algn="l">
              <a:spcBef>
                <a:spcPts val="0"/>
              </a:spcBef>
              <a:spcAft>
                <a:spcPts val="120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165100" lvl="4" marL="2057400" marR="0" rtl="0" algn="l">
              <a:spcBef>
                <a:spcPts val="0"/>
              </a:spcBef>
              <a:spcAft>
                <a:spcPts val="120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Shape 84"/>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b="0" i="0" lang="en-US" sz="1100" u="none" cap="none" strike="noStrike">
                <a:solidFill>
                  <a:srgbClr val="888888"/>
                </a:solidFill>
                <a:latin typeface="Arial"/>
                <a:ea typeface="Arial"/>
                <a:cs typeface="Arial"/>
                <a:sym typeface="Arial"/>
              </a:rPr>
              <a:t>‹#›</a:t>
            </a:fld>
          </a:p>
        </p:txBody>
      </p:sp>
      <p:sp>
        <p:nvSpPr>
          <p:cNvPr id="85" name="Shape 85"/>
          <p:cNvSpPr txBox="1"/>
          <p:nvPr>
            <p:ph type="title"/>
          </p:nvPr>
        </p:nvSpPr>
        <p:spPr>
          <a:xfrm>
            <a:off x="227013" y="418353"/>
            <a:ext cx="7303200" cy="5358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3000"/>
              <a:buFont typeface="Arial"/>
              <a:buNone/>
              <a:defRPr b="1" i="0" sz="3000" u="none" cap="none" strike="noStrike">
                <a:solidFill>
                  <a:schemeClr val="dk1"/>
                </a:solidFill>
                <a:latin typeface="Arial"/>
                <a:ea typeface="Arial"/>
                <a:cs typeface="Arial"/>
                <a:sym typeface="Arial"/>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86" name="Shape 86"/>
          <p:cNvSpPr txBox="1"/>
          <p:nvPr>
            <p:ph idx="2" type="body"/>
          </p:nvPr>
        </p:nvSpPr>
        <p:spPr>
          <a:xfrm>
            <a:off x="227013" y="1006103"/>
            <a:ext cx="8691600" cy="4080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1800"/>
              <a:buFont typeface="Arial"/>
              <a:buNone/>
              <a:defRPr b="0" i="0" sz="1800" u="none" cap="none" strike="noStrike">
                <a:solidFill>
                  <a:schemeClr val="dk1"/>
                </a:solidFill>
                <a:latin typeface="Arial"/>
                <a:ea typeface="Arial"/>
                <a:cs typeface="Arial"/>
                <a:sym typeface="Arial"/>
              </a:defRPr>
            </a:lvl1pPr>
            <a:lvl2pPr indent="-146050" lvl="1" marL="742950" marR="0" rtl="0" algn="l">
              <a:spcBef>
                <a:spcPts val="440"/>
              </a:spcBef>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0" lvl="2" marL="914400" marR="0" rtl="0" algn="l">
              <a:spcBef>
                <a:spcPts val="540"/>
              </a:spcBef>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0" lvl="3" marL="1371600" marR="0" rtl="0" algn="l">
              <a:spcBef>
                <a:spcPts val="540"/>
              </a:spcBef>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0" lvl="4" marL="1828800" marR="0" rtl="0" algn="l">
              <a:spcBef>
                <a:spcPts val="540"/>
              </a:spcBef>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7.png"/><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theme" Target="../theme/theme4.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 name="Shape 31"/>
        <p:cNvGrpSpPr/>
        <p:nvPr/>
      </p:nvGrpSpPr>
      <p:grpSpPr>
        <a:xfrm>
          <a:off x="0" y="0"/>
          <a:ext cx="0" cy="0"/>
          <a:chOff x="0" y="0"/>
          <a:chExt cx="0" cy="0"/>
        </a:xfrm>
      </p:grpSpPr>
      <p:cxnSp>
        <p:nvCxnSpPr>
          <p:cNvPr id="32" name="Shape 32"/>
          <p:cNvCxnSpPr/>
          <p:nvPr/>
        </p:nvCxnSpPr>
        <p:spPr>
          <a:xfrm>
            <a:off x="6099048" y="6419355"/>
            <a:ext cx="3045000" cy="0"/>
          </a:xfrm>
          <a:prstGeom prst="straightConnector1">
            <a:avLst/>
          </a:prstGeom>
          <a:noFill/>
          <a:ln cap="flat" cmpd="sng" w="50800">
            <a:solidFill>
              <a:srgbClr val="DF7023"/>
            </a:solidFill>
            <a:prstDash val="solid"/>
            <a:round/>
            <a:headEnd len="med" w="med" type="none"/>
            <a:tailEnd len="med" w="med" type="none"/>
          </a:ln>
        </p:spPr>
      </p:cxnSp>
      <p:cxnSp>
        <p:nvCxnSpPr>
          <p:cNvPr id="33" name="Shape 33"/>
          <p:cNvCxnSpPr/>
          <p:nvPr/>
        </p:nvCxnSpPr>
        <p:spPr>
          <a:xfrm>
            <a:off x="0" y="6419912"/>
            <a:ext cx="6099000" cy="0"/>
          </a:xfrm>
          <a:prstGeom prst="straightConnector1">
            <a:avLst/>
          </a:prstGeom>
          <a:noFill/>
          <a:ln cap="flat" cmpd="sng" w="50800">
            <a:solidFill>
              <a:srgbClr val="0F787D"/>
            </a:solidFill>
            <a:prstDash val="solid"/>
            <a:round/>
            <a:headEnd len="med" w="med" type="none"/>
            <a:tailEnd len="med" w="med" type="none"/>
          </a:ln>
        </p:spPr>
      </p:cxnSp>
      <p:sp>
        <p:nvSpPr>
          <p:cNvPr id="34" name="Shape 34"/>
          <p:cNvSpPr/>
          <p:nvPr/>
        </p:nvSpPr>
        <p:spPr>
          <a:xfrm>
            <a:off x="0" y="6446520"/>
            <a:ext cx="9144000" cy="411600"/>
          </a:xfrm>
          <a:prstGeom prst="rect">
            <a:avLst/>
          </a:prstGeom>
          <a:solidFill>
            <a:srgbClr val="F2F2F2"/>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5" name="Shape 35"/>
          <p:cNvPicPr preferRelativeResize="0"/>
          <p:nvPr/>
        </p:nvPicPr>
        <p:blipFill rotWithShape="1">
          <a:blip r:embed="rId1">
            <a:alphaModFix/>
          </a:blip>
          <a:srcRect b="0" l="0" r="0" t="0"/>
          <a:stretch/>
        </p:blipFill>
        <p:spPr>
          <a:xfrm>
            <a:off x="5391150" y="6584950"/>
            <a:ext cx="2933700" cy="127000"/>
          </a:xfrm>
          <a:prstGeom prst="rect">
            <a:avLst/>
          </a:prstGeom>
          <a:noFill/>
          <a:ln>
            <a:noFill/>
          </a:ln>
        </p:spPr>
      </p:pic>
      <p:sp>
        <p:nvSpPr>
          <p:cNvPr id="36" name="Shape 36"/>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69850" lvl="0" marL="0" marR="0" rtl="0" algn="ctr">
              <a:lnSpc>
                <a:spcPct val="100000"/>
              </a:lnSpc>
              <a:spcBef>
                <a:spcPts val="0"/>
              </a:spcBef>
              <a:spcAft>
                <a:spcPts val="0"/>
              </a:spcAft>
              <a:buClr>
                <a:srgbClr val="888888"/>
              </a:buClr>
              <a:buSzPts val="1100"/>
              <a:buFont typeface="Arial"/>
              <a:buNone/>
            </a:pPr>
            <a:fld id="{00000000-1234-1234-1234-123412341234}" type="slidenum">
              <a:rPr b="0" i="0" lang="en-US" sz="1100" u="none" cap="none" strike="noStrike">
                <a:solidFill>
                  <a:srgbClr val="888888"/>
                </a:solidFill>
                <a:latin typeface="Arial"/>
                <a:ea typeface="Arial"/>
                <a:cs typeface="Arial"/>
                <a:sym typeface="Arial"/>
              </a:rPr>
              <a:t>‹#›</a:t>
            </a:fld>
          </a:p>
        </p:txBody>
      </p:sp>
      <p:grpSp>
        <p:nvGrpSpPr>
          <p:cNvPr id="37" name="Shape 37"/>
          <p:cNvGrpSpPr/>
          <p:nvPr/>
        </p:nvGrpSpPr>
        <p:grpSpPr>
          <a:xfrm>
            <a:off x="0" y="0"/>
            <a:ext cx="9144048" cy="928828"/>
            <a:chOff x="0" y="0"/>
            <a:chExt cx="9144048" cy="928828"/>
          </a:xfrm>
        </p:grpSpPr>
        <p:cxnSp>
          <p:nvCxnSpPr>
            <p:cNvPr id="38" name="Shape 38"/>
            <p:cNvCxnSpPr/>
            <p:nvPr/>
          </p:nvCxnSpPr>
          <p:spPr>
            <a:xfrm>
              <a:off x="6099048" y="26122"/>
              <a:ext cx="3045000" cy="0"/>
            </a:xfrm>
            <a:prstGeom prst="straightConnector1">
              <a:avLst/>
            </a:prstGeom>
            <a:noFill/>
            <a:ln cap="flat" cmpd="sng" w="50800">
              <a:solidFill>
                <a:srgbClr val="A5A5A5"/>
              </a:solidFill>
              <a:prstDash val="solid"/>
              <a:round/>
              <a:headEnd len="med" w="med" type="none"/>
              <a:tailEnd len="med" w="med" type="none"/>
            </a:ln>
          </p:spPr>
        </p:cxnSp>
        <p:cxnSp>
          <p:nvCxnSpPr>
            <p:cNvPr id="39" name="Shape 39"/>
            <p:cNvCxnSpPr/>
            <p:nvPr/>
          </p:nvCxnSpPr>
          <p:spPr>
            <a:xfrm>
              <a:off x="0" y="26679"/>
              <a:ext cx="6099000" cy="0"/>
            </a:xfrm>
            <a:prstGeom prst="straightConnector1">
              <a:avLst/>
            </a:prstGeom>
            <a:noFill/>
            <a:ln cap="flat" cmpd="sng" w="50800">
              <a:solidFill>
                <a:srgbClr val="90152A"/>
              </a:solidFill>
              <a:prstDash val="solid"/>
              <a:round/>
              <a:headEnd len="med" w="med" type="none"/>
              <a:tailEnd len="med" w="med" type="none"/>
            </a:ln>
          </p:spPr>
        </p:cxnSp>
        <p:pic>
          <p:nvPicPr>
            <p:cNvPr id="40" name="Shape 40"/>
            <p:cNvPicPr preferRelativeResize="0"/>
            <p:nvPr/>
          </p:nvPicPr>
          <p:blipFill rotWithShape="1">
            <a:blip r:embed="rId2">
              <a:alphaModFix/>
            </a:blip>
            <a:srcRect b="0" l="0" r="68664" t="13020"/>
            <a:stretch/>
          </p:blipFill>
          <p:spPr>
            <a:xfrm>
              <a:off x="8323018" y="0"/>
              <a:ext cx="588773" cy="928828"/>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 name="Shape 72"/>
        <p:cNvGrpSpPr/>
        <p:nvPr/>
      </p:nvGrpSpPr>
      <p:grpSpPr>
        <a:xfrm>
          <a:off x="0" y="0"/>
          <a:ext cx="0" cy="0"/>
          <a:chOff x="0" y="0"/>
          <a:chExt cx="0" cy="0"/>
        </a:xfrm>
      </p:grpSpPr>
      <p:cxnSp>
        <p:nvCxnSpPr>
          <p:cNvPr id="73" name="Shape 73"/>
          <p:cNvCxnSpPr/>
          <p:nvPr/>
        </p:nvCxnSpPr>
        <p:spPr>
          <a:xfrm>
            <a:off x="6099048" y="6419355"/>
            <a:ext cx="3045000" cy="0"/>
          </a:xfrm>
          <a:prstGeom prst="straightConnector1">
            <a:avLst/>
          </a:prstGeom>
          <a:noFill/>
          <a:ln cap="flat" cmpd="sng" w="50800">
            <a:solidFill>
              <a:srgbClr val="DF7023"/>
            </a:solidFill>
            <a:prstDash val="solid"/>
            <a:round/>
            <a:headEnd len="med" w="med" type="none"/>
            <a:tailEnd len="med" w="med" type="none"/>
          </a:ln>
        </p:spPr>
      </p:cxnSp>
      <p:cxnSp>
        <p:nvCxnSpPr>
          <p:cNvPr id="74" name="Shape 74"/>
          <p:cNvCxnSpPr/>
          <p:nvPr/>
        </p:nvCxnSpPr>
        <p:spPr>
          <a:xfrm>
            <a:off x="0" y="6419912"/>
            <a:ext cx="6099000" cy="0"/>
          </a:xfrm>
          <a:prstGeom prst="straightConnector1">
            <a:avLst/>
          </a:prstGeom>
          <a:noFill/>
          <a:ln cap="flat" cmpd="sng" w="50800">
            <a:solidFill>
              <a:srgbClr val="0F787D"/>
            </a:solidFill>
            <a:prstDash val="solid"/>
            <a:round/>
            <a:headEnd len="med" w="med" type="none"/>
            <a:tailEnd len="med" w="med" type="none"/>
          </a:ln>
        </p:spPr>
      </p:cxnSp>
      <p:sp>
        <p:nvSpPr>
          <p:cNvPr id="75" name="Shape 75"/>
          <p:cNvSpPr/>
          <p:nvPr/>
        </p:nvSpPr>
        <p:spPr>
          <a:xfrm>
            <a:off x="0" y="6446520"/>
            <a:ext cx="9144000" cy="411600"/>
          </a:xfrm>
          <a:prstGeom prst="rect">
            <a:avLst/>
          </a:prstGeom>
          <a:solidFill>
            <a:srgbClr val="F2F2F2"/>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76" name="Shape 76"/>
          <p:cNvPicPr preferRelativeResize="0"/>
          <p:nvPr/>
        </p:nvPicPr>
        <p:blipFill rotWithShape="1">
          <a:blip r:embed="rId1">
            <a:alphaModFix/>
          </a:blip>
          <a:srcRect b="0" l="0" r="0" t="0"/>
          <a:stretch/>
        </p:blipFill>
        <p:spPr>
          <a:xfrm>
            <a:off x="5391150" y="6584950"/>
            <a:ext cx="2933703" cy="127000"/>
          </a:xfrm>
          <a:prstGeom prst="rect">
            <a:avLst/>
          </a:prstGeom>
          <a:noFill/>
          <a:ln>
            <a:noFill/>
          </a:ln>
        </p:spPr>
      </p:pic>
      <p:sp>
        <p:nvSpPr>
          <p:cNvPr id="77" name="Shape 77"/>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b="0" i="0" lang="en-US" sz="1100" u="none" cap="none" strike="noStrike">
                <a:solidFill>
                  <a:srgbClr val="888888"/>
                </a:solidFill>
                <a:latin typeface="Arial"/>
                <a:ea typeface="Arial"/>
                <a:cs typeface="Arial"/>
                <a:sym typeface="Arial"/>
              </a:rPr>
              <a:t>‹#›</a:t>
            </a:fld>
          </a:p>
        </p:txBody>
      </p:sp>
      <p:grpSp>
        <p:nvGrpSpPr>
          <p:cNvPr id="78" name="Shape 78"/>
          <p:cNvGrpSpPr/>
          <p:nvPr/>
        </p:nvGrpSpPr>
        <p:grpSpPr>
          <a:xfrm>
            <a:off x="0" y="0"/>
            <a:ext cx="9144048" cy="928828"/>
            <a:chOff x="0" y="0"/>
            <a:chExt cx="9144048" cy="928828"/>
          </a:xfrm>
        </p:grpSpPr>
        <p:cxnSp>
          <p:nvCxnSpPr>
            <p:cNvPr id="79" name="Shape 79"/>
            <p:cNvCxnSpPr/>
            <p:nvPr/>
          </p:nvCxnSpPr>
          <p:spPr>
            <a:xfrm>
              <a:off x="6099048" y="26122"/>
              <a:ext cx="3045000" cy="0"/>
            </a:xfrm>
            <a:prstGeom prst="straightConnector1">
              <a:avLst/>
            </a:prstGeom>
            <a:noFill/>
            <a:ln cap="flat" cmpd="sng" w="50800">
              <a:solidFill>
                <a:srgbClr val="A5A5A5"/>
              </a:solidFill>
              <a:prstDash val="solid"/>
              <a:round/>
              <a:headEnd len="med" w="med" type="none"/>
              <a:tailEnd len="med" w="med" type="none"/>
            </a:ln>
          </p:spPr>
        </p:cxnSp>
        <p:cxnSp>
          <p:nvCxnSpPr>
            <p:cNvPr id="80" name="Shape 80"/>
            <p:cNvCxnSpPr/>
            <p:nvPr/>
          </p:nvCxnSpPr>
          <p:spPr>
            <a:xfrm>
              <a:off x="0" y="26679"/>
              <a:ext cx="6099000" cy="0"/>
            </a:xfrm>
            <a:prstGeom prst="straightConnector1">
              <a:avLst/>
            </a:prstGeom>
            <a:noFill/>
            <a:ln cap="flat" cmpd="sng" w="50800">
              <a:solidFill>
                <a:srgbClr val="90152A"/>
              </a:solidFill>
              <a:prstDash val="solid"/>
              <a:round/>
              <a:headEnd len="med" w="med" type="none"/>
              <a:tailEnd len="med" w="med" type="none"/>
            </a:ln>
          </p:spPr>
        </p:cxnSp>
        <p:pic>
          <p:nvPicPr>
            <p:cNvPr id="81" name="Shape 81"/>
            <p:cNvPicPr preferRelativeResize="0"/>
            <p:nvPr/>
          </p:nvPicPr>
          <p:blipFill rotWithShape="1">
            <a:blip r:embed="rId2">
              <a:alphaModFix/>
            </a:blip>
            <a:srcRect b="0" l="0" r="68664" t="13020"/>
            <a:stretch/>
          </p:blipFill>
          <p:spPr>
            <a:xfrm>
              <a:off x="8323018" y="0"/>
              <a:ext cx="588773" cy="928828"/>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5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40.png"/><Relationship Id="rId6" Type="http://schemas.openxmlformats.org/officeDocument/2006/relationships/image" Target="../media/image5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41.png"/><Relationship Id="rId4" Type="http://schemas.openxmlformats.org/officeDocument/2006/relationships/image" Target="../media/image42.png"/><Relationship Id="rId11" Type="http://schemas.openxmlformats.org/officeDocument/2006/relationships/image" Target="../media/image50.png"/><Relationship Id="rId10" Type="http://schemas.openxmlformats.org/officeDocument/2006/relationships/image" Target="../media/image45.png"/><Relationship Id="rId9" Type="http://schemas.openxmlformats.org/officeDocument/2006/relationships/image" Target="../media/image49.png"/><Relationship Id="rId5" Type="http://schemas.openxmlformats.org/officeDocument/2006/relationships/image" Target="../media/image44.png"/><Relationship Id="rId6" Type="http://schemas.openxmlformats.org/officeDocument/2006/relationships/image" Target="../media/image43.png"/><Relationship Id="rId7" Type="http://schemas.openxmlformats.org/officeDocument/2006/relationships/image" Target="../media/image48.png"/><Relationship Id="rId8"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kaggle.com/joniarroba/noshowappointments/downloads/KaggleV2-May-2016.csv"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52.jpg"/><Relationship Id="rId4" Type="http://schemas.openxmlformats.org/officeDocument/2006/relationships/image" Target="../media/image51.jpg"/><Relationship Id="rId5" Type="http://schemas.openxmlformats.org/officeDocument/2006/relationships/image" Target="../media/image57.jpg"/><Relationship Id="rId6" Type="http://schemas.openxmlformats.org/officeDocument/2006/relationships/image" Target="../media/image5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5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idx="1" type="body"/>
          </p:nvPr>
        </p:nvSpPr>
        <p:spPr>
          <a:xfrm>
            <a:off x="123825" y="3534870"/>
            <a:ext cx="4993528" cy="1204686"/>
          </a:xfrm>
          <a:prstGeom prst="rect">
            <a:avLst/>
          </a:prstGeom>
          <a:noFill/>
          <a:ln>
            <a:noFill/>
          </a:ln>
        </p:spPr>
        <p:txBody>
          <a:bodyPr anchorCtr="0" anchor="t" bIns="45700" lIns="91425" rIns="91425" wrap="square" tIns="45700">
            <a:noAutofit/>
          </a:bodyPr>
          <a:lstStyle/>
          <a:p>
            <a:pPr indent="-127000" lvl="0" marL="0" marR="0" rtl="0" algn="l">
              <a:lnSpc>
                <a:spcPct val="100000"/>
              </a:lnSpc>
              <a:spcBef>
                <a:spcPts val="0"/>
              </a:spcBef>
              <a:spcAft>
                <a:spcPts val="0"/>
              </a:spcAft>
              <a:buClr>
                <a:schemeClr val="dk1"/>
              </a:buClr>
              <a:buSzPts val="2000"/>
              <a:buFont typeface="Arial"/>
              <a:buNone/>
            </a:pPr>
            <a:r>
              <a:rPr b="1" i="1" lang="en-US" sz="2000" u="none" cap="none" strike="noStrike">
                <a:solidFill>
                  <a:schemeClr val="dk1"/>
                </a:solidFill>
                <a:latin typeface="Arial"/>
                <a:ea typeface="Arial"/>
                <a:cs typeface="Arial"/>
                <a:sym typeface="Arial"/>
              </a:rPr>
              <a:t>Medical Appointment No Shows</a:t>
            </a:r>
          </a:p>
          <a:p>
            <a:pPr indent="-114300" lvl="0" marL="0" marR="0" rtl="0" algn="l">
              <a:lnSpc>
                <a:spcPct val="100000"/>
              </a:lnSpc>
              <a:spcBef>
                <a:spcPts val="0"/>
              </a:spcBef>
              <a:buClr>
                <a:srgbClr val="7F7F7F"/>
              </a:buClr>
              <a:buSzPts val="1800"/>
              <a:buFont typeface="Arial"/>
              <a:buNone/>
            </a:pPr>
            <a:r>
              <a:rPr b="0" i="1" lang="en-US" sz="1800" u="none" cap="none" strike="noStrike">
                <a:solidFill>
                  <a:srgbClr val="7F7F7F"/>
                </a:solidFill>
                <a:latin typeface="Arial"/>
                <a:ea typeface="Arial"/>
                <a:cs typeface="Arial"/>
                <a:sym typeface="Arial"/>
              </a:rPr>
              <a:t>Why do </a:t>
            </a:r>
            <a:r>
              <a:rPr lang="en-US" sz="1800">
                <a:solidFill>
                  <a:srgbClr val="7F7F7F"/>
                </a:solidFill>
              </a:rPr>
              <a:t>22</a:t>
            </a:r>
            <a:r>
              <a:rPr b="0" i="1" lang="en-US" sz="1800" u="none" cap="none" strike="noStrike">
                <a:solidFill>
                  <a:srgbClr val="7F7F7F"/>
                </a:solidFill>
                <a:latin typeface="Arial"/>
                <a:ea typeface="Arial"/>
                <a:cs typeface="Arial"/>
                <a:sym typeface="Arial"/>
              </a:rPr>
              <a:t>% of patients miss their scheduled appointments?</a:t>
            </a:r>
          </a:p>
        </p:txBody>
      </p:sp>
      <p:sp>
        <p:nvSpPr>
          <p:cNvPr id="119" name="Shape 119"/>
          <p:cNvSpPr txBox="1"/>
          <p:nvPr>
            <p:ph idx="2" type="body"/>
          </p:nvPr>
        </p:nvSpPr>
        <p:spPr>
          <a:xfrm>
            <a:off x="123825" y="1725705"/>
            <a:ext cx="5000999" cy="1648865"/>
          </a:xfrm>
          <a:prstGeom prst="rect">
            <a:avLst/>
          </a:prstGeom>
          <a:noFill/>
          <a:ln>
            <a:noFill/>
          </a:ln>
        </p:spPr>
        <p:txBody>
          <a:bodyPr anchorCtr="0" anchor="t" bIns="45700" lIns="91425" rIns="91425" wrap="square" tIns="45700">
            <a:noAutofit/>
          </a:bodyPr>
          <a:lstStyle/>
          <a:p>
            <a:pPr indent="-203200" lvl="0" marL="0" marR="0" rtl="0" algn="l">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CS 513 Data Mining </a:t>
            </a:r>
          </a:p>
          <a:p>
            <a:pPr indent="-203200" lvl="0" marL="0" marR="0" rtl="0" algn="l">
              <a:lnSpc>
                <a:spcPct val="100000"/>
              </a:lnSpc>
              <a:spcBef>
                <a:spcPts val="0"/>
              </a:spcBef>
              <a:buClr>
                <a:schemeClr val="dk1"/>
              </a:buClr>
              <a:buSzPts val="3200"/>
              <a:buFont typeface="Arial"/>
              <a:buNone/>
            </a:pPr>
            <a:r>
              <a:rPr b="1" i="0" lang="en-US" sz="3200" u="none" cap="none" strike="noStrike">
                <a:solidFill>
                  <a:schemeClr val="dk1"/>
                </a:solidFill>
                <a:latin typeface="Arial"/>
                <a:ea typeface="Arial"/>
                <a:cs typeface="Arial"/>
                <a:sym typeface="Arial"/>
              </a:rPr>
              <a:t>Final Presentation</a:t>
            </a:r>
          </a:p>
        </p:txBody>
      </p:sp>
      <p:sp>
        <p:nvSpPr>
          <p:cNvPr id="120" name="Shape 120"/>
          <p:cNvSpPr txBox="1"/>
          <p:nvPr>
            <p:ph idx="3" type="body"/>
          </p:nvPr>
        </p:nvSpPr>
        <p:spPr>
          <a:xfrm>
            <a:off x="115889" y="4898571"/>
            <a:ext cx="5008936" cy="1256167"/>
          </a:xfrm>
          <a:prstGeom prst="rect">
            <a:avLst/>
          </a:prstGeom>
          <a:noFill/>
          <a:ln>
            <a:noFill/>
          </a:ln>
        </p:spPr>
        <p:txBody>
          <a:bodyPr anchorCtr="0" anchor="t" bIns="45700" lIns="91425" rIns="91425" wrap="square" tIns="45700">
            <a:noAutofit/>
          </a:bodyPr>
          <a:lstStyle/>
          <a:p>
            <a:pPr indent="-88900" lvl="0" marL="0" marR="0" rtl="0" algn="l">
              <a:lnSpc>
                <a:spcPct val="12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Zijing Huang, Po-Hsun Chen, </a:t>
            </a:r>
          </a:p>
          <a:p>
            <a:pPr indent="-88900" lvl="0" marL="0" marR="0" rtl="0" algn="l">
              <a:lnSpc>
                <a:spcPct val="12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Hao-Wei Chen, </a:t>
            </a:r>
            <a:r>
              <a:rPr lang="en-US"/>
              <a:t>Ben-Jen Cheng</a:t>
            </a:r>
          </a:p>
          <a:p>
            <a:pPr indent="-88900" lvl="0" marL="0" marR="0" rtl="0" algn="l">
              <a:lnSpc>
                <a:spcPct val="12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Department of Computer Science</a:t>
            </a:r>
          </a:p>
          <a:p>
            <a:pPr indent="-88900" lvl="0" marL="0" marR="0" rtl="0" algn="l">
              <a:lnSpc>
                <a:spcPct val="12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2017.12.05</a:t>
            </a:r>
          </a:p>
          <a:p>
            <a:pPr indent="-88900" lvl="0" marL="0" marR="0" rtl="0" algn="l">
              <a:lnSpc>
                <a:spcPct val="12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229" name="Shape 229"/>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First</a:t>
            </a:r>
            <a:r>
              <a:rPr b="1" i="0" lang="en-US" sz="3000" u="none" cap="none" strike="noStrike">
                <a:solidFill>
                  <a:srgbClr val="BFBFBF"/>
                </a:solidFill>
                <a:latin typeface="Arial"/>
                <a:ea typeface="Arial"/>
                <a:cs typeface="Arial"/>
                <a:sym typeface="Arial"/>
              </a:rPr>
              <a:t> Step: Data Cleaning</a:t>
            </a:r>
            <a:r>
              <a:rPr lang="en-US">
                <a:solidFill>
                  <a:srgbClr val="BFBFBF"/>
                </a:solidFill>
              </a:rPr>
              <a:t> (6/8)</a:t>
            </a:r>
          </a:p>
        </p:txBody>
      </p:sp>
      <p:sp>
        <p:nvSpPr>
          <p:cNvPr id="230" name="Shape 230"/>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1</a:t>
            </a:r>
            <a:r>
              <a:rPr b="0" i="0" lang="en-US" sz="1800" u="none" cap="none" strike="noStrike">
                <a:solidFill>
                  <a:schemeClr val="dk1"/>
                </a:solidFill>
                <a:latin typeface="Arial"/>
                <a:ea typeface="Arial"/>
                <a:cs typeface="Arial"/>
                <a:sym typeface="Arial"/>
              </a:rPr>
              <a:t>.5 Scholarship, H</a:t>
            </a:r>
            <a:r>
              <a:rPr lang="en-US"/>
              <a:t>y</a:t>
            </a:r>
            <a:r>
              <a:rPr b="0" i="0" lang="en-US" sz="1800" u="none" cap="none" strike="noStrike">
                <a:solidFill>
                  <a:schemeClr val="dk1"/>
                </a:solidFill>
                <a:latin typeface="Arial"/>
                <a:ea typeface="Arial"/>
                <a:cs typeface="Arial"/>
                <a:sym typeface="Arial"/>
              </a:rPr>
              <a:t>pertension &amp; Diabetes</a:t>
            </a:r>
          </a:p>
        </p:txBody>
      </p:sp>
      <p:pic>
        <p:nvPicPr>
          <p:cNvPr id="231" name="Shape 231"/>
          <p:cNvPicPr preferRelativeResize="0"/>
          <p:nvPr/>
        </p:nvPicPr>
        <p:blipFill rotWithShape="1">
          <a:blip r:embed="rId3">
            <a:alphaModFix/>
          </a:blip>
          <a:srcRect b="0" l="0" r="0" t="0"/>
          <a:stretch/>
        </p:blipFill>
        <p:spPr>
          <a:xfrm>
            <a:off x="6068884" y="1460234"/>
            <a:ext cx="2775565" cy="4815472"/>
          </a:xfrm>
          <a:prstGeom prst="rect">
            <a:avLst/>
          </a:prstGeom>
          <a:noFill/>
          <a:ln>
            <a:noFill/>
          </a:ln>
        </p:spPr>
      </p:pic>
      <p:pic>
        <p:nvPicPr>
          <p:cNvPr id="232" name="Shape 232"/>
          <p:cNvPicPr preferRelativeResize="0"/>
          <p:nvPr/>
        </p:nvPicPr>
        <p:blipFill rotWithShape="1">
          <a:blip r:embed="rId4">
            <a:alphaModFix/>
          </a:blip>
          <a:srcRect b="0" l="0" r="0" t="0"/>
          <a:stretch/>
        </p:blipFill>
        <p:spPr>
          <a:xfrm>
            <a:off x="3141717" y="1460234"/>
            <a:ext cx="2783495" cy="4815472"/>
          </a:xfrm>
          <a:prstGeom prst="rect">
            <a:avLst/>
          </a:prstGeom>
          <a:noFill/>
          <a:ln>
            <a:noFill/>
          </a:ln>
        </p:spPr>
      </p:pic>
      <p:pic>
        <p:nvPicPr>
          <p:cNvPr id="233" name="Shape 233"/>
          <p:cNvPicPr preferRelativeResize="0"/>
          <p:nvPr/>
        </p:nvPicPr>
        <p:blipFill rotWithShape="1">
          <a:blip r:embed="rId5">
            <a:alphaModFix/>
          </a:blip>
          <a:srcRect b="0" l="0" r="0" t="0"/>
          <a:stretch/>
        </p:blipFill>
        <p:spPr>
          <a:xfrm>
            <a:off x="227013" y="1466050"/>
            <a:ext cx="2775565" cy="48096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239" name="Shape 239"/>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First</a:t>
            </a:r>
            <a:r>
              <a:rPr b="1" i="0" lang="en-US" sz="3000" u="none" cap="none" strike="noStrike">
                <a:solidFill>
                  <a:srgbClr val="BFBFBF"/>
                </a:solidFill>
                <a:latin typeface="Arial"/>
                <a:ea typeface="Arial"/>
                <a:cs typeface="Arial"/>
                <a:sym typeface="Arial"/>
              </a:rPr>
              <a:t> Step: Data Cleaning </a:t>
            </a:r>
            <a:r>
              <a:rPr lang="en-US">
                <a:solidFill>
                  <a:srgbClr val="BFBFBF"/>
                </a:solidFill>
              </a:rPr>
              <a:t>(7/8)</a:t>
            </a:r>
          </a:p>
        </p:txBody>
      </p:sp>
      <p:sp>
        <p:nvSpPr>
          <p:cNvPr id="240" name="Shape 240"/>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1</a:t>
            </a:r>
            <a:r>
              <a:rPr b="0" i="0" lang="en-US" sz="1800" u="none" cap="none" strike="noStrike">
                <a:solidFill>
                  <a:schemeClr val="dk1"/>
                </a:solidFill>
                <a:latin typeface="Arial"/>
                <a:ea typeface="Arial"/>
                <a:cs typeface="Arial"/>
                <a:sym typeface="Arial"/>
              </a:rPr>
              <a:t>.</a:t>
            </a:r>
            <a:r>
              <a:rPr lang="en-US"/>
              <a:t>6</a:t>
            </a:r>
            <a:r>
              <a:rPr b="0" i="0" lang="en-US" sz="1800" u="none" cap="none" strike="noStrike">
                <a:solidFill>
                  <a:schemeClr val="dk1"/>
                </a:solidFill>
                <a:latin typeface="Arial"/>
                <a:ea typeface="Arial"/>
                <a:cs typeface="Arial"/>
                <a:sym typeface="Arial"/>
              </a:rPr>
              <a:t> Alcoholism &amp; SMS_received</a:t>
            </a:r>
          </a:p>
        </p:txBody>
      </p:sp>
      <p:pic>
        <p:nvPicPr>
          <p:cNvPr id="241" name="Shape 241"/>
          <p:cNvPicPr preferRelativeResize="0"/>
          <p:nvPr/>
        </p:nvPicPr>
        <p:blipFill>
          <a:blip r:embed="rId3">
            <a:alphaModFix/>
          </a:blip>
          <a:stretch>
            <a:fillRect/>
          </a:stretch>
        </p:blipFill>
        <p:spPr>
          <a:xfrm>
            <a:off x="304800" y="1490375"/>
            <a:ext cx="4169849" cy="4741976"/>
          </a:xfrm>
          <a:prstGeom prst="rect">
            <a:avLst/>
          </a:prstGeom>
          <a:noFill/>
          <a:ln>
            <a:noFill/>
          </a:ln>
        </p:spPr>
      </p:pic>
      <p:pic>
        <p:nvPicPr>
          <p:cNvPr id="242" name="Shape 242"/>
          <p:cNvPicPr preferRelativeResize="0"/>
          <p:nvPr/>
        </p:nvPicPr>
        <p:blipFill>
          <a:blip r:embed="rId4">
            <a:alphaModFix/>
          </a:blip>
          <a:stretch>
            <a:fillRect/>
          </a:stretch>
        </p:blipFill>
        <p:spPr>
          <a:xfrm>
            <a:off x="4780909" y="1490363"/>
            <a:ext cx="3975309" cy="474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248" name="Shape 248"/>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First</a:t>
            </a:r>
            <a:r>
              <a:rPr b="1" i="0" lang="en-US" sz="3000" u="none" cap="none" strike="noStrike">
                <a:solidFill>
                  <a:srgbClr val="BFBFBF"/>
                </a:solidFill>
                <a:latin typeface="Arial"/>
                <a:ea typeface="Arial"/>
                <a:cs typeface="Arial"/>
                <a:sym typeface="Arial"/>
              </a:rPr>
              <a:t> Step: Data Cleaning (8/8)</a:t>
            </a:r>
          </a:p>
        </p:txBody>
      </p:sp>
      <p:sp>
        <p:nvSpPr>
          <p:cNvPr id="249" name="Shape 249"/>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1</a:t>
            </a:r>
            <a:r>
              <a:rPr b="0" i="0" lang="en-US" sz="1800" u="none" cap="none" strike="noStrike">
                <a:solidFill>
                  <a:schemeClr val="dk1"/>
                </a:solidFill>
                <a:latin typeface="Arial"/>
                <a:ea typeface="Arial"/>
                <a:cs typeface="Arial"/>
                <a:sym typeface="Arial"/>
              </a:rPr>
              <a:t>.</a:t>
            </a:r>
            <a:r>
              <a:rPr lang="en-US"/>
              <a:t>7</a:t>
            </a:r>
            <a:r>
              <a:rPr b="0" i="0" lang="en-US" sz="1800" u="none" cap="none" strike="noStrike">
                <a:solidFill>
                  <a:schemeClr val="dk1"/>
                </a:solidFill>
                <a:latin typeface="Arial"/>
                <a:ea typeface="Arial"/>
                <a:cs typeface="Arial"/>
                <a:sym typeface="Arial"/>
              </a:rPr>
              <a:t> Handicap</a:t>
            </a:r>
          </a:p>
        </p:txBody>
      </p:sp>
      <p:pic>
        <p:nvPicPr>
          <p:cNvPr id="250" name="Shape 250"/>
          <p:cNvPicPr preferRelativeResize="0"/>
          <p:nvPr/>
        </p:nvPicPr>
        <p:blipFill>
          <a:blip r:embed="rId3">
            <a:alphaModFix/>
          </a:blip>
          <a:stretch>
            <a:fillRect/>
          </a:stretch>
        </p:blipFill>
        <p:spPr>
          <a:xfrm>
            <a:off x="338800" y="1414175"/>
            <a:ext cx="8487401" cy="4931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b="0" i="0" lang="en-US" sz="1100" u="none" cap="none" strike="noStrike">
                <a:solidFill>
                  <a:srgbClr val="888888"/>
                </a:solidFill>
                <a:latin typeface="Arial"/>
                <a:ea typeface="Arial"/>
                <a:cs typeface="Arial"/>
                <a:sym typeface="Arial"/>
              </a:rPr>
              <a:t>‹#›</a:t>
            </a:fld>
          </a:p>
        </p:txBody>
      </p:sp>
      <p:sp>
        <p:nvSpPr>
          <p:cNvPr id="256" name="Shape 256"/>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000000"/>
                </a:solidFill>
              </a:rPr>
              <a:t>Second</a:t>
            </a:r>
            <a:r>
              <a:rPr b="1" i="0" lang="en-US" sz="3000" u="none" cap="none" strike="noStrike">
                <a:solidFill>
                  <a:srgbClr val="000000"/>
                </a:solidFill>
                <a:latin typeface="Arial"/>
                <a:ea typeface="Arial"/>
                <a:cs typeface="Arial"/>
                <a:sym typeface="Arial"/>
              </a:rPr>
              <a:t> Step: Feature Selection (1/10)</a:t>
            </a:r>
          </a:p>
        </p:txBody>
      </p:sp>
      <p:sp>
        <p:nvSpPr>
          <p:cNvPr id="257" name="Shape 257"/>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2</a:t>
            </a:r>
            <a:r>
              <a:rPr b="0" i="0" lang="en-US" sz="1800" u="none" cap="none" strike="noStrike">
                <a:solidFill>
                  <a:schemeClr val="dk1"/>
                </a:solidFill>
                <a:latin typeface="Arial"/>
                <a:ea typeface="Arial"/>
                <a:cs typeface="Arial"/>
                <a:sym typeface="Arial"/>
              </a:rPr>
              <a:t>.</a:t>
            </a:r>
            <a:r>
              <a:rPr lang="en-US"/>
              <a:t>1</a:t>
            </a:r>
            <a:r>
              <a:rPr b="0" i="0" lang="en-US" sz="1800" u="none" cap="none" strike="noStrike">
                <a:solidFill>
                  <a:schemeClr val="dk1"/>
                </a:solidFill>
                <a:latin typeface="Arial"/>
                <a:ea typeface="Arial"/>
                <a:cs typeface="Arial"/>
                <a:sym typeface="Arial"/>
              </a:rPr>
              <a:t> Scheduled Day</a:t>
            </a:r>
          </a:p>
        </p:txBody>
      </p:sp>
      <p:pic>
        <p:nvPicPr>
          <p:cNvPr id="258" name="Shape 258"/>
          <p:cNvPicPr preferRelativeResize="0"/>
          <p:nvPr/>
        </p:nvPicPr>
        <p:blipFill rotWithShape="1">
          <a:blip r:embed="rId3">
            <a:alphaModFix/>
          </a:blip>
          <a:srcRect b="0" l="0" r="0" t="0"/>
          <a:stretch/>
        </p:blipFill>
        <p:spPr>
          <a:xfrm>
            <a:off x="762794" y="1414163"/>
            <a:ext cx="7620000" cy="49072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b="0" i="0" lang="en-US" sz="1100" u="none" cap="none" strike="noStrike">
                <a:solidFill>
                  <a:srgbClr val="888888"/>
                </a:solidFill>
                <a:latin typeface="Arial"/>
                <a:ea typeface="Arial"/>
                <a:cs typeface="Arial"/>
                <a:sym typeface="Arial"/>
              </a:rPr>
              <a:t>‹#›</a:t>
            </a:fld>
          </a:p>
        </p:txBody>
      </p:sp>
      <p:sp>
        <p:nvSpPr>
          <p:cNvPr id="264" name="Shape 264"/>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Second</a:t>
            </a:r>
            <a:r>
              <a:rPr b="1" i="0" lang="en-US" sz="3000" u="none" cap="none" strike="noStrike">
                <a:solidFill>
                  <a:srgbClr val="BFBFBF"/>
                </a:solidFill>
                <a:latin typeface="Arial"/>
                <a:ea typeface="Arial"/>
                <a:cs typeface="Arial"/>
                <a:sym typeface="Arial"/>
              </a:rPr>
              <a:t> Step: Feature Selection</a:t>
            </a:r>
            <a:r>
              <a:rPr lang="en-US">
                <a:solidFill>
                  <a:srgbClr val="BFBFBF"/>
                </a:solidFill>
              </a:rPr>
              <a:t> (2/10)</a:t>
            </a:r>
          </a:p>
        </p:txBody>
      </p:sp>
      <p:sp>
        <p:nvSpPr>
          <p:cNvPr id="265" name="Shape 265"/>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2</a:t>
            </a:r>
            <a:r>
              <a:rPr b="0" i="0" lang="en-US" sz="1800" u="none" cap="none" strike="noStrike">
                <a:solidFill>
                  <a:schemeClr val="dk1"/>
                </a:solidFill>
                <a:latin typeface="Arial"/>
                <a:ea typeface="Arial"/>
                <a:cs typeface="Arial"/>
                <a:sym typeface="Arial"/>
              </a:rPr>
              <a:t>.</a:t>
            </a:r>
            <a:r>
              <a:rPr lang="en-US"/>
              <a:t>2</a:t>
            </a:r>
            <a:r>
              <a:rPr b="0" i="0" lang="en-US" sz="1800" u="none" cap="none" strike="noStrike">
                <a:solidFill>
                  <a:schemeClr val="dk1"/>
                </a:solidFill>
                <a:latin typeface="Arial"/>
                <a:ea typeface="Arial"/>
                <a:cs typeface="Arial"/>
                <a:sym typeface="Arial"/>
              </a:rPr>
              <a:t> Appointment Day</a:t>
            </a:r>
          </a:p>
        </p:txBody>
      </p:sp>
      <p:pic>
        <p:nvPicPr>
          <p:cNvPr id="266" name="Shape 266"/>
          <p:cNvPicPr preferRelativeResize="0"/>
          <p:nvPr/>
        </p:nvPicPr>
        <p:blipFill rotWithShape="1">
          <a:blip r:embed="rId3">
            <a:alphaModFix/>
          </a:blip>
          <a:srcRect b="0" l="0" r="0" t="0"/>
          <a:stretch/>
        </p:blipFill>
        <p:spPr>
          <a:xfrm>
            <a:off x="598202" y="1466050"/>
            <a:ext cx="7949184" cy="47792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b="0" i="0" lang="en-US" sz="1100" u="none" cap="none" strike="noStrike">
                <a:solidFill>
                  <a:srgbClr val="888888"/>
                </a:solidFill>
                <a:latin typeface="Arial"/>
                <a:ea typeface="Arial"/>
                <a:cs typeface="Arial"/>
                <a:sym typeface="Arial"/>
              </a:rPr>
              <a:t>‹#›</a:t>
            </a:fld>
          </a:p>
        </p:txBody>
      </p:sp>
      <p:sp>
        <p:nvSpPr>
          <p:cNvPr id="272" name="Shape 272"/>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Second</a:t>
            </a:r>
            <a:r>
              <a:rPr b="1" i="0" lang="en-US" sz="3000" u="none" cap="none" strike="noStrike">
                <a:solidFill>
                  <a:srgbClr val="BFBFBF"/>
                </a:solidFill>
                <a:latin typeface="Arial"/>
                <a:ea typeface="Arial"/>
                <a:cs typeface="Arial"/>
                <a:sym typeface="Arial"/>
              </a:rPr>
              <a:t> Step: Feature Selection</a:t>
            </a:r>
            <a:r>
              <a:rPr lang="en-US">
                <a:solidFill>
                  <a:srgbClr val="BFBFBF"/>
                </a:solidFill>
              </a:rPr>
              <a:t> (3/10)</a:t>
            </a:r>
          </a:p>
        </p:txBody>
      </p:sp>
      <p:sp>
        <p:nvSpPr>
          <p:cNvPr id="273" name="Shape 273"/>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2</a:t>
            </a:r>
            <a:r>
              <a:rPr b="0" i="0" lang="en-US" sz="1800" u="none" cap="none" strike="noStrike">
                <a:solidFill>
                  <a:schemeClr val="dk1"/>
                </a:solidFill>
                <a:latin typeface="Arial"/>
                <a:ea typeface="Arial"/>
                <a:cs typeface="Arial"/>
                <a:sym typeface="Arial"/>
              </a:rPr>
              <a:t>.</a:t>
            </a:r>
            <a:r>
              <a:rPr lang="en-US"/>
              <a:t>3</a:t>
            </a:r>
            <a:r>
              <a:rPr b="0" i="0" lang="en-US" sz="1800" u="none" cap="none" strike="noStrike">
                <a:solidFill>
                  <a:schemeClr val="dk1"/>
                </a:solidFill>
                <a:latin typeface="Arial"/>
                <a:ea typeface="Arial"/>
                <a:cs typeface="Arial"/>
                <a:sym typeface="Arial"/>
              </a:rPr>
              <a:t> Day interval between Schedule</a:t>
            </a:r>
            <a:r>
              <a:rPr lang="en-US"/>
              <a:t>d</a:t>
            </a:r>
            <a:r>
              <a:rPr b="0" i="0" lang="en-US" sz="1800" u="none" cap="none" strike="noStrike">
                <a:solidFill>
                  <a:schemeClr val="dk1"/>
                </a:solidFill>
                <a:latin typeface="Arial"/>
                <a:ea typeface="Arial"/>
                <a:cs typeface="Arial"/>
                <a:sym typeface="Arial"/>
              </a:rPr>
              <a:t> Day &amp; Appointment Day</a:t>
            </a:r>
          </a:p>
        </p:txBody>
      </p:sp>
      <p:pic>
        <p:nvPicPr>
          <p:cNvPr id="274" name="Shape 274"/>
          <p:cNvPicPr preferRelativeResize="0"/>
          <p:nvPr/>
        </p:nvPicPr>
        <p:blipFill rotWithShape="1">
          <a:blip r:embed="rId3">
            <a:alphaModFix/>
          </a:blip>
          <a:srcRect b="0" l="0" r="0" t="0"/>
          <a:stretch/>
        </p:blipFill>
        <p:spPr>
          <a:xfrm>
            <a:off x="949648" y="1858297"/>
            <a:ext cx="7246291" cy="4380638"/>
          </a:xfrm>
          <a:prstGeom prst="rect">
            <a:avLst/>
          </a:prstGeom>
          <a:noFill/>
          <a:ln>
            <a:noFill/>
          </a:ln>
        </p:spPr>
      </p:pic>
      <p:sp>
        <p:nvSpPr>
          <p:cNvPr id="275" name="Shape 275"/>
          <p:cNvSpPr txBox="1"/>
          <p:nvPr/>
        </p:nvSpPr>
        <p:spPr>
          <a:xfrm>
            <a:off x="227013" y="1466050"/>
            <a:ext cx="5927981" cy="646331"/>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Remove sample &lt; 100</a:t>
            </a:r>
          </a:p>
          <a:p>
            <a:pPr indent="-285750" lvl="0" marL="285750" marR="0" rtl="0" algn="l">
              <a:spcBef>
                <a:spcPts val="0"/>
              </a:spcBef>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b="0" i="0" lang="en-US" sz="1100" u="none" cap="none" strike="noStrike">
                <a:solidFill>
                  <a:srgbClr val="888888"/>
                </a:solidFill>
                <a:latin typeface="Arial"/>
                <a:ea typeface="Arial"/>
                <a:cs typeface="Arial"/>
                <a:sym typeface="Arial"/>
              </a:rPr>
              <a:t>‹#›</a:t>
            </a:fld>
          </a:p>
        </p:txBody>
      </p:sp>
      <p:sp>
        <p:nvSpPr>
          <p:cNvPr id="281" name="Shape 281"/>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Second</a:t>
            </a:r>
            <a:r>
              <a:rPr b="1" i="0" lang="en-US" sz="3000" u="none" cap="none" strike="noStrike">
                <a:solidFill>
                  <a:srgbClr val="BFBFBF"/>
                </a:solidFill>
                <a:latin typeface="Arial"/>
                <a:ea typeface="Arial"/>
                <a:cs typeface="Arial"/>
                <a:sym typeface="Arial"/>
              </a:rPr>
              <a:t> Step: Feature Selection</a:t>
            </a:r>
            <a:r>
              <a:rPr lang="en-US">
                <a:solidFill>
                  <a:srgbClr val="BFBFBF"/>
                </a:solidFill>
              </a:rPr>
              <a:t> (4/10)</a:t>
            </a:r>
          </a:p>
        </p:txBody>
      </p:sp>
      <p:sp>
        <p:nvSpPr>
          <p:cNvPr id="282" name="Shape 282"/>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2</a:t>
            </a:r>
            <a:r>
              <a:rPr b="0" i="0" lang="en-US" sz="1800" u="none" cap="none" strike="noStrike">
                <a:solidFill>
                  <a:schemeClr val="dk1"/>
                </a:solidFill>
                <a:latin typeface="Arial"/>
                <a:ea typeface="Arial"/>
                <a:cs typeface="Arial"/>
                <a:sym typeface="Arial"/>
              </a:rPr>
              <a:t>.</a:t>
            </a:r>
            <a:r>
              <a:rPr lang="en-US"/>
              <a:t>4</a:t>
            </a:r>
            <a:r>
              <a:rPr b="0" i="0" lang="en-US" sz="1800" u="none" cap="none" strike="noStrike">
                <a:solidFill>
                  <a:schemeClr val="dk1"/>
                </a:solidFill>
                <a:latin typeface="Arial"/>
                <a:ea typeface="Arial"/>
                <a:cs typeface="Arial"/>
                <a:sym typeface="Arial"/>
              </a:rPr>
              <a:t> Age</a:t>
            </a:r>
          </a:p>
        </p:txBody>
      </p:sp>
      <p:sp>
        <p:nvSpPr>
          <p:cNvPr id="283" name="Shape 283"/>
          <p:cNvSpPr txBox="1"/>
          <p:nvPr/>
        </p:nvSpPr>
        <p:spPr>
          <a:xfrm>
            <a:off x="227013" y="1466050"/>
            <a:ext cx="5790329" cy="369332"/>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Remove age &lt;=0 &amp; sample &lt; 100</a:t>
            </a:r>
          </a:p>
        </p:txBody>
      </p:sp>
      <p:pic>
        <p:nvPicPr>
          <p:cNvPr id="284" name="Shape 284"/>
          <p:cNvPicPr preferRelativeResize="0"/>
          <p:nvPr/>
        </p:nvPicPr>
        <p:blipFill rotWithShape="1">
          <a:blip r:embed="rId3">
            <a:alphaModFix/>
          </a:blip>
          <a:srcRect b="0" l="0" r="0" t="0"/>
          <a:stretch/>
        </p:blipFill>
        <p:spPr>
          <a:xfrm>
            <a:off x="443246" y="1887269"/>
            <a:ext cx="8259096" cy="42611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b="0" i="0" lang="en-US" sz="1100" u="none" cap="none" strike="noStrike">
                <a:solidFill>
                  <a:srgbClr val="888888"/>
                </a:solidFill>
                <a:latin typeface="Arial"/>
                <a:ea typeface="Arial"/>
                <a:cs typeface="Arial"/>
                <a:sym typeface="Arial"/>
              </a:rPr>
              <a:t>‹#›</a:t>
            </a:fld>
          </a:p>
        </p:txBody>
      </p:sp>
      <p:sp>
        <p:nvSpPr>
          <p:cNvPr id="290" name="Shape 290"/>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Second</a:t>
            </a:r>
            <a:r>
              <a:rPr b="1" i="0" lang="en-US" sz="3000" u="none" cap="none" strike="noStrike">
                <a:solidFill>
                  <a:srgbClr val="BFBFBF"/>
                </a:solidFill>
                <a:latin typeface="Arial"/>
                <a:ea typeface="Arial"/>
                <a:cs typeface="Arial"/>
                <a:sym typeface="Arial"/>
              </a:rPr>
              <a:t> Step: Feature Selection</a:t>
            </a:r>
            <a:r>
              <a:rPr lang="en-US">
                <a:solidFill>
                  <a:srgbClr val="BFBFBF"/>
                </a:solidFill>
              </a:rPr>
              <a:t> (5/10)</a:t>
            </a:r>
          </a:p>
        </p:txBody>
      </p:sp>
      <p:sp>
        <p:nvSpPr>
          <p:cNvPr id="291" name="Shape 291"/>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2</a:t>
            </a:r>
            <a:r>
              <a:rPr b="0" i="0" lang="en-US" sz="1800" u="none" cap="none" strike="noStrike">
                <a:solidFill>
                  <a:schemeClr val="dk1"/>
                </a:solidFill>
                <a:latin typeface="Arial"/>
                <a:ea typeface="Arial"/>
                <a:cs typeface="Arial"/>
                <a:sym typeface="Arial"/>
              </a:rPr>
              <a:t>.</a:t>
            </a:r>
            <a:r>
              <a:rPr lang="en-US"/>
              <a:t>5</a:t>
            </a:r>
            <a:r>
              <a:rPr b="0" i="0" lang="en-US" sz="1800" u="none" cap="none" strike="noStrike">
                <a:solidFill>
                  <a:schemeClr val="dk1"/>
                </a:solidFill>
                <a:latin typeface="Arial"/>
                <a:ea typeface="Arial"/>
                <a:cs typeface="Arial"/>
                <a:sym typeface="Arial"/>
              </a:rPr>
              <a:t> Scholarship</a:t>
            </a:r>
          </a:p>
        </p:txBody>
      </p:sp>
      <p:pic>
        <p:nvPicPr>
          <p:cNvPr id="292" name="Shape 292"/>
          <p:cNvPicPr preferRelativeResize="0"/>
          <p:nvPr/>
        </p:nvPicPr>
        <p:blipFill rotWithShape="1">
          <a:blip r:embed="rId3">
            <a:alphaModFix/>
          </a:blip>
          <a:srcRect b="0" l="0" r="0" t="0"/>
          <a:stretch/>
        </p:blipFill>
        <p:spPr>
          <a:xfrm>
            <a:off x="1284002" y="2155726"/>
            <a:ext cx="6577584" cy="3938016"/>
          </a:xfrm>
          <a:prstGeom prst="rect">
            <a:avLst/>
          </a:prstGeom>
          <a:noFill/>
          <a:ln>
            <a:noFill/>
          </a:ln>
        </p:spPr>
      </p:pic>
      <p:sp>
        <p:nvSpPr>
          <p:cNvPr id="293" name="Shape 293"/>
          <p:cNvSpPr txBox="1"/>
          <p:nvPr/>
        </p:nvSpPr>
        <p:spPr>
          <a:xfrm>
            <a:off x="227013" y="1466050"/>
            <a:ext cx="7492181" cy="369332"/>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0 means have no scholarship, 1 means do have scholarship</a:t>
            </a:r>
          </a:p>
        </p:txBody>
      </p:sp>
      <p:cxnSp>
        <p:nvCxnSpPr>
          <p:cNvPr id="294" name="Shape 294"/>
          <p:cNvCxnSpPr/>
          <p:nvPr/>
        </p:nvCxnSpPr>
        <p:spPr>
          <a:xfrm flipH="1">
            <a:off x="3982065" y="3195484"/>
            <a:ext cx="1524001" cy="275303"/>
          </a:xfrm>
          <a:prstGeom prst="straightConnector1">
            <a:avLst/>
          </a:prstGeom>
          <a:noFill/>
          <a:ln cap="flat" cmpd="sng" w="25400">
            <a:solidFill>
              <a:srgbClr val="C00000"/>
            </a:solidFill>
            <a:prstDash val="solid"/>
            <a:round/>
            <a:headEnd len="med" w="med" type="none"/>
            <a:tailEnd len="lg" w="lg" type="triangle"/>
          </a:ln>
          <a:effectLst>
            <a:outerShdw blurRad="40000" rotWithShape="0" dir="5400000" dist="20000">
              <a:srgbClr val="000000">
                <a:alpha val="37647"/>
              </a:srgbClr>
            </a:outerShdw>
          </a:effectLst>
        </p:spPr>
      </p:cxnSp>
      <p:sp>
        <p:nvSpPr>
          <p:cNvPr id="295" name="Shape 295"/>
          <p:cNvSpPr txBox="1"/>
          <p:nvPr/>
        </p:nvSpPr>
        <p:spPr>
          <a:xfrm>
            <a:off x="2753489" y="3559165"/>
            <a:ext cx="2393925"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800" u="none" cap="none" strike="noStrike">
                <a:solidFill>
                  <a:srgbClr val="C00000"/>
                </a:solidFill>
                <a:latin typeface="Calibri"/>
                <a:ea typeface="Calibri"/>
                <a:cs typeface="Calibri"/>
                <a:sym typeface="Calibri"/>
              </a:rPr>
              <a:t>4% differs</a:t>
            </a:r>
          </a:p>
        </p:txBody>
      </p:sp>
      <p:cxnSp>
        <p:nvCxnSpPr>
          <p:cNvPr id="296" name="Shape 296"/>
          <p:cNvCxnSpPr/>
          <p:nvPr/>
        </p:nvCxnSpPr>
        <p:spPr>
          <a:xfrm rot="10800000">
            <a:off x="3279079" y="3928497"/>
            <a:ext cx="0" cy="688258"/>
          </a:xfrm>
          <a:prstGeom prst="straightConnector1">
            <a:avLst/>
          </a:prstGeom>
          <a:noFill/>
          <a:ln cap="flat" cmpd="sng" w="25400">
            <a:solidFill>
              <a:srgbClr val="C00000"/>
            </a:solidFill>
            <a:prstDash val="solid"/>
            <a:round/>
            <a:headEnd len="med" w="med" type="none"/>
            <a:tailEnd len="lg" w="lg" type="triangle"/>
          </a:ln>
          <a:effectLst>
            <a:outerShdw blurRad="40000" rotWithShape="0" dir="5400000" dist="20000">
              <a:srgbClr val="000000">
                <a:alpha val="37647"/>
              </a:srgbClr>
            </a:outerShdw>
          </a:effectLst>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302" name="Shape 302"/>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Second</a:t>
            </a:r>
            <a:r>
              <a:rPr b="1" i="0" lang="en-US" sz="3000" u="none" cap="none" strike="noStrike">
                <a:solidFill>
                  <a:srgbClr val="BFBFBF"/>
                </a:solidFill>
                <a:latin typeface="Arial"/>
                <a:ea typeface="Arial"/>
                <a:cs typeface="Arial"/>
                <a:sym typeface="Arial"/>
              </a:rPr>
              <a:t> Step: Feature Selection</a:t>
            </a:r>
            <a:r>
              <a:rPr lang="en-US">
                <a:solidFill>
                  <a:srgbClr val="BFBFBF"/>
                </a:solidFill>
              </a:rPr>
              <a:t> (6/10)</a:t>
            </a:r>
          </a:p>
        </p:txBody>
      </p:sp>
      <p:sp>
        <p:nvSpPr>
          <p:cNvPr id="303" name="Shape 303"/>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2</a:t>
            </a:r>
            <a:r>
              <a:rPr b="0" i="0" lang="en-US" sz="1800" u="none" cap="none" strike="noStrike">
                <a:solidFill>
                  <a:schemeClr val="dk1"/>
                </a:solidFill>
                <a:latin typeface="Arial"/>
                <a:ea typeface="Arial"/>
                <a:cs typeface="Arial"/>
                <a:sym typeface="Arial"/>
              </a:rPr>
              <a:t>.</a:t>
            </a:r>
            <a:r>
              <a:rPr lang="en-US"/>
              <a:t>6</a:t>
            </a:r>
            <a:r>
              <a:rPr b="0" i="0" lang="en-US" sz="1800" u="none" cap="none" strike="noStrike">
                <a:solidFill>
                  <a:schemeClr val="dk1"/>
                </a:solidFill>
                <a:latin typeface="Arial"/>
                <a:ea typeface="Arial"/>
                <a:cs typeface="Arial"/>
                <a:sym typeface="Arial"/>
              </a:rPr>
              <a:t> H</a:t>
            </a:r>
            <a:r>
              <a:rPr lang="en-US"/>
              <a:t>y</a:t>
            </a:r>
            <a:r>
              <a:rPr b="0" i="0" lang="en-US" sz="1800" u="none" cap="none" strike="noStrike">
                <a:solidFill>
                  <a:schemeClr val="dk1"/>
                </a:solidFill>
                <a:latin typeface="Arial"/>
                <a:ea typeface="Arial"/>
                <a:cs typeface="Arial"/>
                <a:sym typeface="Arial"/>
              </a:rPr>
              <a:t>pertension</a:t>
            </a:r>
          </a:p>
        </p:txBody>
      </p:sp>
      <p:pic>
        <p:nvPicPr>
          <p:cNvPr id="304" name="Shape 304"/>
          <p:cNvPicPr preferRelativeResize="0"/>
          <p:nvPr/>
        </p:nvPicPr>
        <p:blipFill rotWithShape="1">
          <a:blip r:embed="rId3">
            <a:alphaModFix/>
          </a:blip>
          <a:srcRect b="0" l="0" r="0" t="0"/>
          <a:stretch/>
        </p:blipFill>
        <p:spPr>
          <a:xfrm>
            <a:off x="1334089" y="1990883"/>
            <a:ext cx="6477410" cy="3893337"/>
          </a:xfrm>
          <a:prstGeom prst="rect">
            <a:avLst/>
          </a:prstGeom>
          <a:noFill/>
          <a:ln>
            <a:noFill/>
          </a:ln>
        </p:spPr>
      </p:pic>
      <p:sp>
        <p:nvSpPr>
          <p:cNvPr id="305" name="Shape 305"/>
          <p:cNvSpPr txBox="1"/>
          <p:nvPr/>
        </p:nvSpPr>
        <p:spPr>
          <a:xfrm>
            <a:off x="227013" y="1466050"/>
            <a:ext cx="7492181" cy="369332"/>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Arial"/>
              <a:buChar char="•"/>
            </a:pPr>
            <a:r>
              <a:rPr lang="en-US" sz="1800">
                <a:solidFill>
                  <a:schemeClr val="dk1"/>
                </a:solidFill>
                <a:latin typeface="Calibri"/>
                <a:ea typeface="Calibri"/>
                <a:cs typeface="Calibri"/>
                <a:sym typeface="Calibri"/>
              </a:rPr>
              <a:t>0 means have no hypertension, 1 means do have hypertension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311" name="Shape 311"/>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Second</a:t>
            </a:r>
            <a:r>
              <a:rPr b="1" i="0" lang="en-US" sz="3000" u="none" cap="none" strike="noStrike">
                <a:solidFill>
                  <a:srgbClr val="BFBFBF"/>
                </a:solidFill>
                <a:latin typeface="Arial"/>
                <a:ea typeface="Arial"/>
                <a:cs typeface="Arial"/>
                <a:sym typeface="Arial"/>
              </a:rPr>
              <a:t> Step: Feature Selection</a:t>
            </a:r>
            <a:r>
              <a:rPr lang="en-US">
                <a:solidFill>
                  <a:srgbClr val="BFBFBF"/>
                </a:solidFill>
              </a:rPr>
              <a:t> (7/10)</a:t>
            </a:r>
          </a:p>
        </p:txBody>
      </p:sp>
      <p:sp>
        <p:nvSpPr>
          <p:cNvPr id="312" name="Shape 312"/>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2</a:t>
            </a:r>
            <a:r>
              <a:rPr b="0" i="0" lang="en-US" sz="1800" u="none" cap="none" strike="noStrike">
                <a:solidFill>
                  <a:schemeClr val="dk1"/>
                </a:solidFill>
                <a:latin typeface="Arial"/>
                <a:ea typeface="Arial"/>
                <a:cs typeface="Arial"/>
                <a:sym typeface="Arial"/>
              </a:rPr>
              <a:t>.</a:t>
            </a:r>
            <a:r>
              <a:rPr lang="en-US"/>
              <a:t>7</a:t>
            </a:r>
            <a:r>
              <a:rPr b="0" i="0" lang="en-US" sz="1800" u="none" cap="none" strike="noStrike">
                <a:solidFill>
                  <a:schemeClr val="dk1"/>
                </a:solidFill>
                <a:latin typeface="Arial"/>
                <a:ea typeface="Arial"/>
                <a:cs typeface="Arial"/>
                <a:sym typeface="Arial"/>
              </a:rPr>
              <a:t> Diabetes</a:t>
            </a:r>
          </a:p>
        </p:txBody>
      </p:sp>
      <p:pic>
        <p:nvPicPr>
          <p:cNvPr id="313" name="Shape 313"/>
          <p:cNvPicPr preferRelativeResize="0"/>
          <p:nvPr/>
        </p:nvPicPr>
        <p:blipFill rotWithShape="1">
          <a:blip r:embed="rId3">
            <a:alphaModFix/>
          </a:blip>
          <a:srcRect b="0" l="0" r="0" t="0"/>
          <a:stretch/>
        </p:blipFill>
        <p:spPr>
          <a:xfrm>
            <a:off x="1028700" y="1975872"/>
            <a:ext cx="7088187" cy="4260453"/>
          </a:xfrm>
          <a:prstGeom prst="rect">
            <a:avLst/>
          </a:prstGeom>
          <a:noFill/>
          <a:ln>
            <a:noFill/>
          </a:ln>
        </p:spPr>
      </p:pic>
      <p:sp>
        <p:nvSpPr>
          <p:cNvPr id="314" name="Shape 314"/>
          <p:cNvSpPr txBox="1"/>
          <p:nvPr/>
        </p:nvSpPr>
        <p:spPr>
          <a:xfrm>
            <a:off x="227013" y="1466050"/>
            <a:ext cx="7492181" cy="369332"/>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Arial"/>
              <a:buChar char="•"/>
            </a:pPr>
            <a:r>
              <a:rPr lang="en-US" sz="1800">
                <a:solidFill>
                  <a:schemeClr val="dk1"/>
                </a:solidFill>
                <a:latin typeface="Calibri"/>
                <a:ea typeface="Calibri"/>
                <a:cs typeface="Calibri"/>
                <a:sym typeface="Calibri"/>
              </a:rPr>
              <a:t>0 means have no diabetes, 1 means do have diabetes</a:t>
            </a:r>
          </a:p>
        </p:txBody>
      </p:sp>
      <p:cxnSp>
        <p:nvCxnSpPr>
          <p:cNvPr id="315" name="Shape 315"/>
          <p:cNvCxnSpPr/>
          <p:nvPr/>
        </p:nvCxnSpPr>
        <p:spPr>
          <a:xfrm>
            <a:off x="3913239" y="3224981"/>
            <a:ext cx="1357722" cy="275303"/>
          </a:xfrm>
          <a:prstGeom prst="straightConnector1">
            <a:avLst/>
          </a:prstGeom>
          <a:noFill/>
          <a:ln cap="flat" cmpd="sng" w="25400">
            <a:solidFill>
              <a:srgbClr val="C00000"/>
            </a:solidFill>
            <a:prstDash val="solid"/>
            <a:round/>
            <a:headEnd len="med" w="med" type="none"/>
            <a:tailEnd len="lg" w="lg" type="triangle"/>
          </a:ln>
          <a:effectLst>
            <a:outerShdw blurRad="40000" rotWithShape="0" dir="5400000" dist="20000">
              <a:srgbClr val="000000">
                <a:alpha val="37647"/>
              </a:srgbClr>
            </a:outerShdw>
          </a:effectLst>
        </p:spPr>
      </p:cxnSp>
      <p:sp>
        <p:nvSpPr>
          <p:cNvPr id="316" name="Shape 316"/>
          <p:cNvSpPr txBox="1"/>
          <p:nvPr/>
        </p:nvSpPr>
        <p:spPr>
          <a:xfrm>
            <a:off x="5442590" y="3452634"/>
            <a:ext cx="2393925"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rgbClr val="C00000"/>
                </a:solidFill>
                <a:latin typeface="Calibri"/>
                <a:ea typeface="Calibri"/>
                <a:cs typeface="Calibri"/>
                <a:sym typeface="Calibri"/>
              </a:rPr>
              <a:t>less than 2%</a:t>
            </a:r>
          </a:p>
        </p:txBody>
      </p:sp>
      <p:cxnSp>
        <p:nvCxnSpPr>
          <p:cNvPr id="317" name="Shape 317"/>
          <p:cNvCxnSpPr/>
          <p:nvPr/>
        </p:nvCxnSpPr>
        <p:spPr>
          <a:xfrm rot="10800000">
            <a:off x="6371303" y="3962400"/>
            <a:ext cx="9832" cy="845574"/>
          </a:xfrm>
          <a:prstGeom prst="straightConnector1">
            <a:avLst/>
          </a:prstGeom>
          <a:noFill/>
          <a:ln cap="flat" cmpd="sng" w="25400">
            <a:solidFill>
              <a:srgbClr val="C00000"/>
            </a:solidFill>
            <a:prstDash val="solid"/>
            <a:round/>
            <a:headEnd len="med" w="med" type="none"/>
            <a:tailEnd len="lg" w="lg" type="triangle"/>
          </a:ln>
          <a:effectLst>
            <a:outerShdw blurRad="40000" rotWithShape="0" dir="5400000" dist="20000">
              <a:srgbClr val="000000">
                <a:alpha val="37647"/>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idx="12" type="sldNum"/>
          </p:nvPr>
        </p:nvSpPr>
        <p:spPr>
          <a:xfrm>
            <a:off x="8546351" y="6460940"/>
            <a:ext cx="4767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
        <p:nvSpPr>
          <p:cNvPr id="127" name="Shape 127"/>
          <p:cNvSpPr txBox="1"/>
          <p:nvPr>
            <p:ph type="title"/>
          </p:nvPr>
        </p:nvSpPr>
        <p:spPr>
          <a:xfrm>
            <a:off x="227013" y="418353"/>
            <a:ext cx="7303200" cy="535800"/>
          </a:xfrm>
          <a:prstGeom prst="rect">
            <a:avLst/>
          </a:prstGeom>
        </p:spPr>
        <p:txBody>
          <a:bodyPr anchorCtr="0" anchor="t" bIns="91425" lIns="91425" rIns="91425" wrap="square" tIns="91425">
            <a:noAutofit/>
          </a:bodyPr>
          <a:lstStyle/>
          <a:p>
            <a:pPr indent="0" lvl="0" marL="0">
              <a:spcBef>
                <a:spcPts val="0"/>
              </a:spcBef>
              <a:buNone/>
            </a:pPr>
            <a:r>
              <a:rPr lang="en-US"/>
              <a:t>Presenters</a:t>
            </a:r>
          </a:p>
        </p:txBody>
      </p:sp>
      <p:pic>
        <p:nvPicPr>
          <p:cNvPr id="128" name="Shape 128"/>
          <p:cNvPicPr preferRelativeResize="0"/>
          <p:nvPr/>
        </p:nvPicPr>
        <p:blipFill>
          <a:blip r:embed="rId3">
            <a:alphaModFix/>
          </a:blip>
          <a:stretch>
            <a:fillRect/>
          </a:stretch>
        </p:blipFill>
        <p:spPr>
          <a:xfrm>
            <a:off x="5032075" y="1566503"/>
            <a:ext cx="1863111" cy="2506185"/>
          </a:xfrm>
          <a:prstGeom prst="rect">
            <a:avLst/>
          </a:prstGeom>
          <a:noFill/>
          <a:ln>
            <a:noFill/>
          </a:ln>
        </p:spPr>
      </p:pic>
      <p:pic>
        <p:nvPicPr>
          <p:cNvPr id="129" name="Shape 129"/>
          <p:cNvPicPr preferRelativeResize="0"/>
          <p:nvPr/>
        </p:nvPicPr>
        <p:blipFill>
          <a:blip r:embed="rId4">
            <a:alphaModFix/>
          </a:blip>
          <a:stretch>
            <a:fillRect/>
          </a:stretch>
        </p:blipFill>
        <p:spPr>
          <a:xfrm>
            <a:off x="7081925" y="3438200"/>
            <a:ext cx="1941125" cy="2872864"/>
          </a:xfrm>
          <a:prstGeom prst="rect">
            <a:avLst/>
          </a:prstGeom>
          <a:noFill/>
          <a:ln>
            <a:noFill/>
          </a:ln>
        </p:spPr>
      </p:pic>
      <p:pic>
        <p:nvPicPr>
          <p:cNvPr id="130" name="Shape 130"/>
          <p:cNvPicPr preferRelativeResize="0"/>
          <p:nvPr/>
        </p:nvPicPr>
        <p:blipFill>
          <a:blip r:embed="rId5">
            <a:alphaModFix/>
          </a:blip>
          <a:stretch>
            <a:fillRect/>
          </a:stretch>
        </p:blipFill>
        <p:spPr>
          <a:xfrm>
            <a:off x="2665750" y="3497800"/>
            <a:ext cx="2149744" cy="2655600"/>
          </a:xfrm>
          <a:prstGeom prst="rect">
            <a:avLst/>
          </a:prstGeom>
          <a:noFill/>
          <a:ln>
            <a:noFill/>
          </a:ln>
        </p:spPr>
      </p:pic>
      <p:sp>
        <p:nvSpPr>
          <p:cNvPr id="131" name="Shape 131"/>
          <p:cNvSpPr/>
          <p:nvPr/>
        </p:nvSpPr>
        <p:spPr>
          <a:xfrm>
            <a:off x="2640212" y="2750600"/>
            <a:ext cx="2297998" cy="687600"/>
          </a:xfrm>
          <a:prstGeom prst="rect">
            <a:avLst/>
          </a:prstGeom>
        </p:spPr>
        <p:txBody>
          <a:bodyPr>
            <a:prstTxWarp prst="textPlain"/>
          </a:bodyPr>
          <a:lstStyle/>
          <a:p>
            <a:pPr lvl="0" algn="ctr"/>
            <a:r>
              <a:rPr b="0" i="0">
                <a:ln cap="flat" cmpd="sng" w="9525">
                  <a:solidFill>
                    <a:srgbClr val="000000"/>
                  </a:solidFill>
                  <a:prstDash val="solid"/>
                  <a:round/>
                  <a:headEnd len="med" w="med" type="none"/>
                  <a:tailEnd len="med" w="med" type="none"/>
                </a:ln>
                <a:solidFill>
                  <a:srgbClr val="9900FF"/>
                </a:solidFill>
                <a:latin typeface="Comic Sans MS"/>
              </a:rPr>
              <a:t>Po-Hsun Chen</a:t>
            </a:r>
          </a:p>
        </p:txBody>
      </p:sp>
      <p:sp>
        <p:nvSpPr>
          <p:cNvPr id="132" name="Shape 132"/>
          <p:cNvSpPr/>
          <p:nvPr/>
        </p:nvSpPr>
        <p:spPr>
          <a:xfrm>
            <a:off x="4898675" y="4225100"/>
            <a:ext cx="2149751" cy="687599"/>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0000FF"/>
                </a:solidFill>
                <a:latin typeface="Comic Sans MS"/>
              </a:rPr>
              <a:t>Ben-Jen Cheng</a:t>
            </a:r>
          </a:p>
        </p:txBody>
      </p:sp>
      <p:pic>
        <p:nvPicPr>
          <p:cNvPr id="133" name="Shape 133"/>
          <p:cNvPicPr preferRelativeResize="0"/>
          <p:nvPr/>
        </p:nvPicPr>
        <p:blipFill>
          <a:blip r:embed="rId6">
            <a:alphaModFix/>
          </a:blip>
          <a:stretch>
            <a:fillRect/>
          </a:stretch>
        </p:blipFill>
        <p:spPr>
          <a:xfrm>
            <a:off x="275125" y="1570875"/>
            <a:ext cx="2271225" cy="3047051"/>
          </a:xfrm>
          <a:prstGeom prst="rect">
            <a:avLst/>
          </a:prstGeom>
          <a:noFill/>
          <a:ln>
            <a:noFill/>
          </a:ln>
        </p:spPr>
      </p:pic>
      <p:sp>
        <p:nvSpPr>
          <p:cNvPr id="134" name="Shape 134"/>
          <p:cNvSpPr/>
          <p:nvPr/>
        </p:nvSpPr>
        <p:spPr>
          <a:xfrm>
            <a:off x="7081925" y="2568550"/>
            <a:ext cx="1881364" cy="760904"/>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B45F06"/>
                </a:solidFill>
                <a:latin typeface="Comic Sans MS"/>
              </a:rPr>
              <a:t>Zijing Huang</a:t>
            </a:r>
          </a:p>
        </p:txBody>
      </p:sp>
      <p:sp>
        <p:nvSpPr>
          <p:cNvPr id="135" name="Shape 135"/>
          <p:cNvSpPr/>
          <p:nvPr/>
        </p:nvSpPr>
        <p:spPr>
          <a:xfrm>
            <a:off x="284564" y="4721800"/>
            <a:ext cx="2298008" cy="692607"/>
          </a:xfrm>
          <a:prstGeom prst="rect">
            <a:avLst/>
          </a:prstGeom>
        </p:spPr>
        <p:txBody>
          <a:bodyPr>
            <a:prstTxWarp prst="textPlain"/>
          </a:bodyPr>
          <a:lstStyle/>
          <a:p>
            <a:pPr lvl="0" algn="ctr"/>
            <a:r>
              <a:rPr b="0" i="0">
                <a:ln cap="flat" cmpd="sng" w="9525">
                  <a:solidFill>
                    <a:srgbClr val="000000"/>
                  </a:solidFill>
                  <a:prstDash val="solid"/>
                  <a:round/>
                  <a:headEnd len="med" w="med" type="none"/>
                  <a:tailEnd len="med" w="med" type="none"/>
                </a:ln>
                <a:solidFill>
                  <a:srgbClr val="6AA84F"/>
                </a:solidFill>
                <a:latin typeface="Comic Sans MS"/>
              </a:rPr>
              <a:t>Hao-Wei Chen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323" name="Shape 323"/>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Second</a:t>
            </a:r>
            <a:r>
              <a:rPr b="1" i="0" lang="en-US" sz="3000" u="none" cap="none" strike="noStrike">
                <a:solidFill>
                  <a:srgbClr val="BFBFBF"/>
                </a:solidFill>
                <a:latin typeface="Arial"/>
                <a:ea typeface="Arial"/>
                <a:cs typeface="Arial"/>
                <a:sym typeface="Arial"/>
              </a:rPr>
              <a:t> Step: Feature Selection</a:t>
            </a:r>
            <a:r>
              <a:rPr lang="en-US">
                <a:solidFill>
                  <a:srgbClr val="BFBFBF"/>
                </a:solidFill>
              </a:rPr>
              <a:t> (8/10)</a:t>
            </a:r>
          </a:p>
        </p:txBody>
      </p:sp>
      <p:sp>
        <p:nvSpPr>
          <p:cNvPr id="324" name="Shape 324"/>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2</a:t>
            </a:r>
            <a:r>
              <a:rPr b="0" i="0" lang="en-US" sz="1800" u="none" cap="none" strike="noStrike">
                <a:solidFill>
                  <a:schemeClr val="dk1"/>
                </a:solidFill>
                <a:latin typeface="Arial"/>
                <a:ea typeface="Arial"/>
                <a:cs typeface="Arial"/>
                <a:sym typeface="Arial"/>
              </a:rPr>
              <a:t>.</a:t>
            </a:r>
            <a:r>
              <a:rPr lang="en-US"/>
              <a:t>8</a:t>
            </a:r>
            <a:r>
              <a:rPr b="0" i="0" lang="en-US" sz="1800" u="none" cap="none" strike="noStrike">
                <a:solidFill>
                  <a:schemeClr val="dk1"/>
                </a:solidFill>
                <a:latin typeface="Arial"/>
                <a:ea typeface="Arial"/>
                <a:cs typeface="Arial"/>
                <a:sym typeface="Arial"/>
              </a:rPr>
              <a:t> Alcoholism</a:t>
            </a:r>
          </a:p>
        </p:txBody>
      </p:sp>
      <p:sp>
        <p:nvSpPr>
          <p:cNvPr id="325" name="Shape 325"/>
          <p:cNvSpPr txBox="1"/>
          <p:nvPr/>
        </p:nvSpPr>
        <p:spPr>
          <a:xfrm>
            <a:off x="227013" y="1466050"/>
            <a:ext cx="7492181" cy="369332"/>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Arial"/>
              <a:buChar char="•"/>
            </a:pPr>
            <a:r>
              <a:rPr lang="en-US" sz="1800">
                <a:solidFill>
                  <a:schemeClr val="dk1"/>
                </a:solidFill>
                <a:latin typeface="Calibri"/>
                <a:ea typeface="Calibri"/>
                <a:cs typeface="Calibri"/>
                <a:sym typeface="Calibri"/>
              </a:rPr>
              <a:t>0 means have no alcoholism, 1 means do have alcoholism</a:t>
            </a:r>
          </a:p>
        </p:txBody>
      </p:sp>
      <p:pic>
        <p:nvPicPr>
          <p:cNvPr id="326" name="Shape 326"/>
          <p:cNvPicPr preferRelativeResize="0"/>
          <p:nvPr/>
        </p:nvPicPr>
        <p:blipFill rotWithShape="1">
          <a:blip r:embed="rId3">
            <a:alphaModFix/>
          </a:blip>
          <a:srcRect b="0" l="0" r="0" t="0"/>
          <a:stretch/>
        </p:blipFill>
        <p:spPr>
          <a:xfrm>
            <a:off x="1137444" y="2025035"/>
            <a:ext cx="6870700" cy="4129729"/>
          </a:xfrm>
          <a:prstGeom prst="rect">
            <a:avLst/>
          </a:prstGeom>
          <a:noFill/>
          <a:ln>
            <a:noFill/>
          </a:ln>
        </p:spPr>
      </p:pic>
      <p:cxnSp>
        <p:nvCxnSpPr>
          <p:cNvPr id="327" name="Shape 327"/>
          <p:cNvCxnSpPr/>
          <p:nvPr/>
        </p:nvCxnSpPr>
        <p:spPr>
          <a:xfrm>
            <a:off x="3973103" y="2920181"/>
            <a:ext cx="1297858" cy="580103"/>
          </a:xfrm>
          <a:prstGeom prst="straightConnector1">
            <a:avLst/>
          </a:prstGeom>
          <a:noFill/>
          <a:ln cap="flat" cmpd="sng" w="25400">
            <a:solidFill>
              <a:srgbClr val="C00000"/>
            </a:solidFill>
            <a:prstDash val="solid"/>
            <a:round/>
            <a:headEnd len="med" w="med" type="none"/>
            <a:tailEnd len="lg" w="lg" type="triangle"/>
          </a:ln>
          <a:effectLst>
            <a:outerShdw blurRad="40000" rotWithShape="0" dir="5400000" dist="20000">
              <a:srgbClr val="000000">
                <a:alpha val="37647"/>
              </a:srgbClr>
            </a:outerShdw>
          </a:effectLst>
        </p:spPr>
      </p:cxnSp>
      <p:sp>
        <p:nvSpPr>
          <p:cNvPr id="328" name="Shape 328"/>
          <p:cNvSpPr txBox="1"/>
          <p:nvPr/>
        </p:nvSpPr>
        <p:spPr>
          <a:xfrm>
            <a:off x="5442590" y="3452634"/>
            <a:ext cx="2393925"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rgbClr val="C00000"/>
                </a:solidFill>
                <a:latin typeface="Calibri"/>
                <a:ea typeface="Calibri"/>
                <a:cs typeface="Calibri"/>
                <a:sym typeface="Calibri"/>
              </a:rPr>
              <a:t>only differs 0.04%</a:t>
            </a:r>
          </a:p>
        </p:txBody>
      </p:sp>
      <p:cxnSp>
        <p:nvCxnSpPr>
          <p:cNvPr id="329" name="Shape 329"/>
          <p:cNvCxnSpPr/>
          <p:nvPr/>
        </p:nvCxnSpPr>
        <p:spPr>
          <a:xfrm rot="10800000">
            <a:off x="6371303" y="3962400"/>
            <a:ext cx="0" cy="688258"/>
          </a:xfrm>
          <a:prstGeom prst="straightConnector1">
            <a:avLst/>
          </a:prstGeom>
          <a:noFill/>
          <a:ln cap="flat" cmpd="sng" w="25400">
            <a:solidFill>
              <a:srgbClr val="C00000"/>
            </a:solidFill>
            <a:prstDash val="solid"/>
            <a:round/>
            <a:headEnd len="med" w="med" type="none"/>
            <a:tailEnd len="lg" w="lg" type="triangle"/>
          </a:ln>
          <a:effectLst>
            <a:outerShdw blurRad="40000" rotWithShape="0" dir="5400000" dist="20000">
              <a:srgbClr val="000000">
                <a:alpha val="37647"/>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335" name="Shape 335"/>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Second</a:t>
            </a:r>
            <a:r>
              <a:rPr b="1" i="0" lang="en-US" sz="3000" u="none" cap="none" strike="noStrike">
                <a:solidFill>
                  <a:srgbClr val="BFBFBF"/>
                </a:solidFill>
                <a:latin typeface="Arial"/>
                <a:ea typeface="Arial"/>
                <a:cs typeface="Arial"/>
                <a:sym typeface="Arial"/>
              </a:rPr>
              <a:t> Step: Feature Selection</a:t>
            </a:r>
            <a:r>
              <a:rPr lang="en-US">
                <a:solidFill>
                  <a:srgbClr val="BFBFBF"/>
                </a:solidFill>
              </a:rPr>
              <a:t> (9/10)</a:t>
            </a:r>
          </a:p>
        </p:txBody>
      </p:sp>
      <p:sp>
        <p:nvSpPr>
          <p:cNvPr id="336" name="Shape 336"/>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2</a:t>
            </a:r>
            <a:r>
              <a:rPr b="0" i="0" lang="en-US" sz="1800" u="none" cap="none" strike="noStrike">
                <a:solidFill>
                  <a:schemeClr val="dk1"/>
                </a:solidFill>
                <a:latin typeface="Arial"/>
                <a:ea typeface="Arial"/>
                <a:cs typeface="Arial"/>
                <a:sym typeface="Arial"/>
              </a:rPr>
              <a:t>.</a:t>
            </a:r>
            <a:r>
              <a:rPr lang="en-US"/>
              <a:t>9</a:t>
            </a:r>
            <a:r>
              <a:rPr b="0" i="0" lang="en-US" sz="1800" u="none" cap="none" strike="noStrike">
                <a:solidFill>
                  <a:schemeClr val="dk1"/>
                </a:solidFill>
                <a:latin typeface="Arial"/>
                <a:ea typeface="Arial"/>
                <a:cs typeface="Arial"/>
                <a:sym typeface="Arial"/>
              </a:rPr>
              <a:t> Handicap</a:t>
            </a:r>
          </a:p>
        </p:txBody>
      </p:sp>
      <p:pic>
        <p:nvPicPr>
          <p:cNvPr id="337" name="Shape 337"/>
          <p:cNvPicPr preferRelativeResize="0"/>
          <p:nvPr/>
        </p:nvPicPr>
        <p:blipFill rotWithShape="1">
          <a:blip r:embed="rId3">
            <a:alphaModFix/>
          </a:blip>
          <a:srcRect b="0" l="0" r="0" t="0"/>
          <a:stretch/>
        </p:blipFill>
        <p:spPr>
          <a:xfrm>
            <a:off x="790917" y="1961155"/>
            <a:ext cx="7563753" cy="4306755"/>
          </a:xfrm>
          <a:prstGeom prst="rect">
            <a:avLst/>
          </a:prstGeom>
          <a:noFill/>
          <a:ln>
            <a:noFill/>
          </a:ln>
        </p:spPr>
      </p:pic>
      <p:sp>
        <p:nvSpPr>
          <p:cNvPr id="338" name="Shape 338"/>
          <p:cNvSpPr txBox="1"/>
          <p:nvPr/>
        </p:nvSpPr>
        <p:spPr>
          <a:xfrm>
            <a:off x="227026" y="1466050"/>
            <a:ext cx="8127600" cy="369300"/>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Arial"/>
              <a:buChar char="•"/>
            </a:pPr>
            <a:r>
              <a:rPr lang="en-US" sz="1800">
                <a:solidFill>
                  <a:schemeClr val="dk1"/>
                </a:solidFill>
                <a:latin typeface="Calibri"/>
                <a:ea typeface="Calibri"/>
                <a:cs typeface="Calibri"/>
                <a:sym typeface="Calibri"/>
              </a:rPr>
              <a:t>Handicap is the total amount of handicaps a person presents, it is not binary.</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344" name="Shape 344"/>
          <p:cNvSpPr txBox="1"/>
          <p:nvPr>
            <p:ph type="title"/>
          </p:nvPr>
        </p:nvSpPr>
        <p:spPr>
          <a:xfrm>
            <a:off x="227013" y="418353"/>
            <a:ext cx="7303200" cy="535800"/>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Second</a:t>
            </a:r>
            <a:r>
              <a:rPr b="1" i="0" lang="en-US" sz="3000" u="none" cap="none" strike="noStrike">
                <a:solidFill>
                  <a:srgbClr val="BFBFBF"/>
                </a:solidFill>
                <a:latin typeface="Arial"/>
                <a:ea typeface="Arial"/>
                <a:cs typeface="Arial"/>
                <a:sym typeface="Arial"/>
              </a:rPr>
              <a:t> Step: Feature Selection (10/10)</a:t>
            </a:r>
          </a:p>
        </p:txBody>
      </p:sp>
      <p:sp>
        <p:nvSpPr>
          <p:cNvPr id="345" name="Shape 345"/>
          <p:cNvSpPr txBox="1"/>
          <p:nvPr>
            <p:ph idx="2" type="body"/>
          </p:nvPr>
        </p:nvSpPr>
        <p:spPr>
          <a:xfrm>
            <a:off x="227013" y="1006103"/>
            <a:ext cx="8691600" cy="40800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2</a:t>
            </a:r>
            <a:r>
              <a:rPr b="0" i="0" lang="en-US" sz="1800" u="none" cap="none" strike="noStrike">
                <a:solidFill>
                  <a:schemeClr val="dk1"/>
                </a:solidFill>
                <a:latin typeface="Arial"/>
                <a:ea typeface="Arial"/>
                <a:cs typeface="Arial"/>
                <a:sym typeface="Arial"/>
              </a:rPr>
              <a:t>.1</a:t>
            </a:r>
            <a:r>
              <a:rPr lang="en-US"/>
              <a:t>0</a:t>
            </a:r>
            <a:r>
              <a:rPr b="0" i="0" lang="en-US" sz="1800" u="none" cap="none" strike="noStrike">
                <a:solidFill>
                  <a:schemeClr val="dk1"/>
                </a:solidFill>
                <a:latin typeface="Arial"/>
                <a:ea typeface="Arial"/>
                <a:cs typeface="Arial"/>
                <a:sym typeface="Arial"/>
              </a:rPr>
              <a:t> SMS_received</a:t>
            </a:r>
          </a:p>
        </p:txBody>
      </p:sp>
      <p:sp>
        <p:nvSpPr>
          <p:cNvPr id="346" name="Shape 346"/>
          <p:cNvSpPr txBox="1"/>
          <p:nvPr/>
        </p:nvSpPr>
        <p:spPr>
          <a:xfrm>
            <a:off x="227013" y="1466050"/>
            <a:ext cx="7492200" cy="369300"/>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Arial"/>
              <a:buChar char="•"/>
            </a:pPr>
            <a:r>
              <a:rPr lang="en-US" sz="1800">
                <a:solidFill>
                  <a:schemeClr val="dk1"/>
                </a:solidFill>
                <a:latin typeface="Calibri"/>
                <a:ea typeface="Calibri"/>
                <a:cs typeface="Calibri"/>
                <a:sym typeface="Calibri"/>
              </a:rPr>
              <a:t>0 means did not receive </a:t>
            </a:r>
            <a:r>
              <a:rPr lang="en-US" sz="1800">
                <a:solidFill>
                  <a:schemeClr val="dk1"/>
                </a:solidFill>
                <a:latin typeface="Calibri"/>
                <a:ea typeface="Calibri"/>
                <a:cs typeface="Calibri"/>
                <a:sym typeface="Calibri"/>
              </a:rPr>
              <a:t>SMS,</a:t>
            </a:r>
            <a:r>
              <a:rPr lang="en-US" sz="1800">
                <a:solidFill>
                  <a:schemeClr val="dk1"/>
                </a:solidFill>
                <a:latin typeface="Calibri"/>
                <a:ea typeface="Calibri"/>
                <a:cs typeface="Calibri"/>
                <a:sym typeface="Calibri"/>
              </a:rPr>
              <a:t> 1 means did receive </a:t>
            </a:r>
            <a:r>
              <a:rPr lang="en-US" sz="1800">
                <a:solidFill>
                  <a:schemeClr val="dk1"/>
                </a:solidFill>
                <a:latin typeface="Calibri"/>
                <a:ea typeface="Calibri"/>
                <a:cs typeface="Calibri"/>
                <a:sym typeface="Calibri"/>
              </a:rPr>
              <a:t>SMS</a:t>
            </a:r>
          </a:p>
        </p:txBody>
      </p:sp>
      <p:pic>
        <p:nvPicPr>
          <p:cNvPr id="347" name="Shape 347"/>
          <p:cNvPicPr preferRelativeResize="0"/>
          <p:nvPr/>
        </p:nvPicPr>
        <p:blipFill rotWithShape="1">
          <a:blip r:embed="rId3">
            <a:alphaModFix/>
          </a:blip>
          <a:srcRect b="0" l="0" r="0" t="0"/>
          <a:stretch/>
        </p:blipFill>
        <p:spPr>
          <a:xfrm>
            <a:off x="984608" y="1887269"/>
            <a:ext cx="7176372" cy="431345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idx="12" type="sldNum"/>
          </p:nvPr>
        </p:nvSpPr>
        <p:spPr>
          <a:xfrm>
            <a:off x="8546351" y="6460940"/>
            <a:ext cx="4767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
        <p:nvSpPr>
          <p:cNvPr id="354" name="Shape 354"/>
          <p:cNvSpPr txBox="1"/>
          <p:nvPr>
            <p:ph idx="2" type="body"/>
          </p:nvPr>
        </p:nvSpPr>
        <p:spPr>
          <a:xfrm>
            <a:off x="4774150" y="1578302"/>
            <a:ext cx="4248900" cy="5136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US"/>
              <a:t>The performance of KNN: </a:t>
            </a:r>
          </a:p>
        </p:txBody>
      </p:sp>
      <p:sp>
        <p:nvSpPr>
          <p:cNvPr id="355" name="Shape 355"/>
          <p:cNvSpPr txBox="1"/>
          <p:nvPr>
            <p:ph type="title"/>
          </p:nvPr>
        </p:nvSpPr>
        <p:spPr>
          <a:xfrm>
            <a:off x="227013" y="418353"/>
            <a:ext cx="7303200" cy="535800"/>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000000"/>
                </a:solidFill>
              </a:rPr>
              <a:t>Third</a:t>
            </a:r>
            <a:r>
              <a:rPr b="1" i="0" lang="en-US" sz="3000" u="none" cap="none" strike="noStrike">
                <a:solidFill>
                  <a:srgbClr val="000000"/>
                </a:solidFill>
                <a:latin typeface="Arial"/>
                <a:ea typeface="Arial"/>
                <a:cs typeface="Arial"/>
                <a:sym typeface="Arial"/>
              </a:rPr>
              <a:t> Step: </a:t>
            </a:r>
            <a:r>
              <a:rPr lang="en-US">
                <a:solidFill>
                  <a:srgbClr val="000000"/>
                </a:solidFill>
              </a:rPr>
              <a:t>Building Models (1/11)</a:t>
            </a:r>
          </a:p>
        </p:txBody>
      </p:sp>
      <p:sp>
        <p:nvSpPr>
          <p:cNvPr id="356" name="Shape 356"/>
          <p:cNvSpPr txBox="1"/>
          <p:nvPr>
            <p:ph idx="2" type="body"/>
          </p:nvPr>
        </p:nvSpPr>
        <p:spPr>
          <a:xfrm>
            <a:off x="227013" y="1006103"/>
            <a:ext cx="8691600" cy="40800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3.1 KNN</a:t>
            </a:r>
          </a:p>
        </p:txBody>
      </p:sp>
      <p:sp>
        <p:nvSpPr>
          <p:cNvPr id="357" name="Shape 357"/>
          <p:cNvSpPr txBox="1"/>
          <p:nvPr/>
        </p:nvSpPr>
        <p:spPr>
          <a:xfrm>
            <a:off x="-1381275" y="3555150"/>
            <a:ext cx="6605700" cy="7707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pic>
        <p:nvPicPr>
          <p:cNvPr id="358" name="Shape 358"/>
          <p:cNvPicPr preferRelativeResize="0"/>
          <p:nvPr/>
        </p:nvPicPr>
        <p:blipFill>
          <a:blip r:embed="rId3">
            <a:alphaModFix/>
          </a:blip>
          <a:stretch>
            <a:fillRect/>
          </a:stretch>
        </p:blipFill>
        <p:spPr>
          <a:xfrm>
            <a:off x="4475913" y="2091895"/>
            <a:ext cx="4647050" cy="3041601"/>
          </a:xfrm>
          <a:prstGeom prst="rect">
            <a:avLst/>
          </a:prstGeom>
          <a:noFill/>
          <a:ln>
            <a:noFill/>
          </a:ln>
        </p:spPr>
      </p:pic>
      <p:pic>
        <p:nvPicPr>
          <p:cNvPr id="359" name="Shape 359"/>
          <p:cNvPicPr preferRelativeResize="0"/>
          <p:nvPr/>
        </p:nvPicPr>
        <p:blipFill>
          <a:blip r:embed="rId4">
            <a:alphaModFix/>
          </a:blip>
          <a:stretch>
            <a:fillRect/>
          </a:stretch>
        </p:blipFill>
        <p:spPr>
          <a:xfrm>
            <a:off x="4454575" y="2130925"/>
            <a:ext cx="4647025" cy="2991034"/>
          </a:xfrm>
          <a:prstGeom prst="rect">
            <a:avLst/>
          </a:prstGeom>
          <a:noFill/>
          <a:ln>
            <a:noFill/>
          </a:ln>
        </p:spPr>
      </p:pic>
      <p:sp>
        <p:nvSpPr>
          <p:cNvPr id="360" name="Shape 360"/>
          <p:cNvSpPr txBox="1"/>
          <p:nvPr>
            <p:ph idx="1" type="body"/>
          </p:nvPr>
        </p:nvSpPr>
        <p:spPr>
          <a:xfrm>
            <a:off x="227025" y="1633150"/>
            <a:ext cx="3034200" cy="4827900"/>
          </a:xfrm>
          <a:prstGeom prst="rect">
            <a:avLst/>
          </a:prstGeom>
          <a:noFill/>
          <a:ln>
            <a:noFill/>
          </a:ln>
        </p:spPr>
        <p:txBody>
          <a:bodyPr anchorCtr="0" anchor="t" bIns="91425" lIns="91425" rIns="91425" wrap="square" tIns="91425">
            <a:noAutofit/>
          </a:bodyPr>
          <a:lstStyle/>
          <a:p>
            <a:pPr indent="-1841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9 </a:t>
            </a:r>
            <a:r>
              <a:rPr lang="en-US"/>
              <a:t>Features</a:t>
            </a:r>
            <a:r>
              <a:rPr b="0" i="0" lang="en-US" sz="1600" u="none" cap="none" strike="noStrike">
                <a:solidFill>
                  <a:schemeClr val="dk1"/>
                </a:solidFill>
                <a:latin typeface="Arial"/>
                <a:ea typeface="Arial"/>
                <a:cs typeface="Arial"/>
                <a:sym typeface="Arial"/>
              </a:rPr>
              <a:t>: </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Gender</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Interval</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Age</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Scholarship</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Hypertension</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Diabetes</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Alcoholism</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Handicap</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SMS_received</a:t>
            </a:r>
          </a:p>
          <a:p>
            <a:pPr indent="-171450" lvl="0" marL="285750" marR="0" rtl="0" algn="l">
              <a:lnSpc>
                <a:spcPct val="100000"/>
              </a:lnSpc>
              <a:spcBef>
                <a:spcPts val="1200"/>
              </a:spcBef>
              <a:spcAft>
                <a:spcPts val="0"/>
              </a:spcAft>
              <a:buClr>
                <a:schemeClr val="dk1"/>
              </a:buClr>
              <a:buSzPts val="1400"/>
              <a:buFont typeface="Noto Sans Symbols"/>
              <a:buChar char="➢"/>
            </a:pPr>
            <a:r>
              <a:rPr lang="en-US" sz="1400"/>
              <a:t>K = 8</a:t>
            </a:r>
          </a:p>
          <a:p>
            <a:pPr indent="-171450" lvl="0" marL="285750" marR="0" rtl="0" algn="l">
              <a:lnSpc>
                <a:spcPct val="100000"/>
              </a:lnSpc>
              <a:spcBef>
                <a:spcPts val="1200"/>
              </a:spcBef>
              <a:spcAft>
                <a:spcPts val="0"/>
              </a:spcAft>
              <a:buClr>
                <a:schemeClr val="dk1"/>
              </a:buClr>
              <a:buSzPts val="1400"/>
              <a:buFont typeface="Noto Sans Symbols"/>
              <a:buChar char="➢"/>
            </a:pPr>
            <a:r>
              <a:rPr lang="en-US" sz="1400"/>
              <a:t>30000 entries</a:t>
            </a:r>
          </a:p>
          <a:p>
            <a:pPr indent="-171450" lvl="0" marL="285750" marR="0" rtl="0" algn="l">
              <a:lnSpc>
                <a:spcPct val="100000"/>
              </a:lnSpc>
              <a:spcBef>
                <a:spcPts val="1200"/>
              </a:spcBef>
              <a:spcAft>
                <a:spcPts val="0"/>
              </a:spcAft>
              <a:buClr>
                <a:schemeClr val="dk1"/>
              </a:buClr>
              <a:buSzPts val="1400"/>
              <a:buFont typeface="Noto Sans Symbols"/>
              <a:buChar char="➢"/>
            </a:pPr>
            <a:r>
              <a:rPr lang="en-US" sz="1400"/>
              <a:t>70% Training set, 30% Test set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idx="12" type="sldNum"/>
          </p:nvPr>
        </p:nvSpPr>
        <p:spPr>
          <a:xfrm>
            <a:off x="8546351" y="6460940"/>
            <a:ext cx="4767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
        <p:nvSpPr>
          <p:cNvPr id="367" name="Shape 367"/>
          <p:cNvSpPr txBox="1"/>
          <p:nvPr>
            <p:ph idx="1" type="body"/>
          </p:nvPr>
        </p:nvSpPr>
        <p:spPr>
          <a:xfrm>
            <a:off x="3459250" y="5786058"/>
            <a:ext cx="4248900" cy="462900"/>
          </a:xfrm>
          <a:prstGeom prst="rect">
            <a:avLst/>
          </a:prstGeom>
        </p:spPr>
        <p:txBody>
          <a:bodyPr anchorCtr="0" anchor="t" bIns="91425" lIns="91425" rIns="91425" wrap="square" tIns="91425">
            <a:noAutofit/>
          </a:bodyPr>
          <a:lstStyle/>
          <a:p>
            <a:pPr indent="0" lvl="0" marL="0">
              <a:spcBef>
                <a:spcPts val="0"/>
              </a:spcBef>
              <a:buNone/>
            </a:pPr>
            <a:r>
              <a:rPr lang="en-US"/>
              <a:t>The Weight of Age and Interval</a:t>
            </a:r>
          </a:p>
        </p:txBody>
      </p:sp>
      <p:pic>
        <p:nvPicPr>
          <p:cNvPr id="368" name="Shape 368"/>
          <p:cNvPicPr preferRelativeResize="0"/>
          <p:nvPr/>
        </p:nvPicPr>
        <p:blipFill>
          <a:blip r:embed="rId3">
            <a:alphaModFix/>
          </a:blip>
          <a:stretch>
            <a:fillRect/>
          </a:stretch>
        </p:blipFill>
        <p:spPr>
          <a:xfrm>
            <a:off x="1763025" y="1414103"/>
            <a:ext cx="6453006" cy="4371955"/>
          </a:xfrm>
          <a:prstGeom prst="rect">
            <a:avLst/>
          </a:prstGeom>
          <a:noFill/>
          <a:ln>
            <a:noFill/>
          </a:ln>
        </p:spPr>
      </p:pic>
      <p:sp>
        <p:nvSpPr>
          <p:cNvPr id="369" name="Shape 369"/>
          <p:cNvSpPr txBox="1"/>
          <p:nvPr>
            <p:ph type="title"/>
          </p:nvPr>
        </p:nvSpPr>
        <p:spPr>
          <a:xfrm>
            <a:off x="227013" y="418353"/>
            <a:ext cx="7303200" cy="535800"/>
          </a:xfrm>
          <a:prstGeom prst="rect">
            <a:avLst/>
          </a:prstGeom>
          <a:noFill/>
          <a:ln>
            <a:noFill/>
          </a:ln>
        </p:spPr>
        <p:txBody>
          <a:bodyPr anchorCtr="0" anchor="t" bIns="45700" lIns="91425" rIns="91425" wrap="square" tIns="45700">
            <a:noAutofit/>
          </a:bodyPr>
          <a:lstStyle/>
          <a:p>
            <a:pPr indent="-190500" lvl="0" marL="0" rtl="0">
              <a:spcBef>
                <a:spcPts val="0"/>
              </a:spcBef>
              <a:buClr>
                <a:srgbClr val="BFBFBF"/>
              </a:buClr>
              <a:buSzPts val="3000"/>
              <a:buFont typeface="Arial"/>
              <a:buNone/>
            </a:pPr>
            <a:r>
              <a:rPr lang="en-US">
                <a:solidFill>
                  <a:srgbClr val="BFBFBF"/>
                </a:solidFill>
              </a:rPr>
              <a:t>Third Step: Building Models (2/11)</a:t>
            </a:r>
          </a:p>
        </p:txBody>
      </p:sp>
      <p:sp>
        <p:nvSpPr>
          <p:cNvPr id="370" name="Shape 370"/>
          <p:cNvSpPr txBox="1"/>
          <p:nvPr>
            <p:ph idx="2" type="body"/>
          </p:nvPr>
        </p:nvSpPr>
        <p:spPr>
          <a:xfrm>
            <a:off x="227013" y="1006103"/>
            <a:ext cx="8691600" cy="40800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3.1 KNN - Performance and Weights</a:t>
            </a:r>
          </a:p>
        </p:txBody>
      </p:sp>
      <p:cxnSp>
        <p:nvCxnSpPr>
          <p:cNvPr id="371" name="Shape 371"/>
          <p:cNvCxnSpPr/>
          <p:nvPr/>
        </p:nvCxnSpPr>
        <p:spPr>
          <a:xfrm rot="10800000">
            <a:off x="1468725" y="2749088"/>
            <a:ext cx="10800" cy="1668900"/>
          </a:xfrm>
          <a:prstGeom prst="straightConnector1">
            <a:avLst/>
          </a:prstGeom>
          <a:noFill/>
          <a:ln cap="flat" cmpd="sng" w="28575">
            <a:solidFill>
              <a:srgbClr val="FF0000"/>
            </a:solidFill>
            <a:prstDash val="solid"/>
            <a:round/>
            <a:headEnd len="lg" w="lg" type="none"/>
            <a:tailEnd len="lg" w="lg" type="triangle"/>
          </a:ln>
        </p:spPr>
      </p:cxnSp>
      <p:sp>
        <p:nvSpPr>
          <p:cNvPr id="372" name="Shape 372"/>
          <p:cNvSpPr txBox="1"/>
          <p:nvPr/>
        </p:nvSpPr>
        <p:spPr>
          <a:xfrm>
            <a:off x="165350" y="3274750"/>
            <a:ext cx="1303500" cy="8559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CC0000"/>
                </a:solidFill>
              </a:rPr>
              <a:t>U</a:t>
            </a:r>
            <a:r>
              <a:rPr lang="en-US">
                <a:solidFill>
                  <a:srgbClr val="CC0000"/>
                </a:solidFill>
              </a:rPr>
              <a:t>pper </a:t>
            </a:r>
          </a:p>
          <a:p>
            <a:pPr indent="0" lvl="0" marL="0" rtl="0">
              <a:spcBef>
                <a:spcPts val="0"/>
              </a:spcBef>
              <a:buNone/>
            </a:pPr>
            <a:r>
              <a:rPr lang="en-US">
                <a:solidFill>
                  <a:srgbClr val="CC0000"/>
                </a:solidFill>
              </a:rPr>
              <a:t>means worse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idx="1" type="body"/>
          </p:nvPr>
        </p:nvSpPr>
        <p:spPr>
          <a:xfrm>
            <a:off x="227013" y="1633151"/>
            <a:ext cx="3034200" cy="4384500"/>
          </a:xfrm>
          <a:prstGeom prst="rect">
            <a:avLst/>
          </a:prstGeom>
          <a:noFill/>
          <a:ln>
            <a:noFill/>
          </a:ln>
        </p:spPr>
        <p:txBody>
          <a:bodyPr anchorCtr="0" anchor="t" bIns="91425" lIns="91425" rIns="91425" wrap="square" tIns="91425">
            <a:noAutofit/>
          </a:bodyPr>
          <a:lstStyle/>
          <a:p>
            <a:pPr indent="-1841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9 </a:t>
            </a:r>
            <a:r>
              <a:rPr lang="en-US"/>
              <a:t>Features</a:t>
            </a:r>
            <a:r>
              <a:rPr b="0" i="0" lang="en-US" sz="1600" u="none" cap="none" strike="noStrike">
                <a:solidFill>
                  <a:schemeClr val="dk1"/>
                </a:solidFill>
                <a:latin typeface="Arial"/>
                <a:ea typeface="Arial"/>
                <a:cs typeface="Arial"/>
                <a:sym typeface="Arial"/>
              </a:rPr>
              <a:t>: </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Gender</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Interval</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Age</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Scholarship</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Hypertension</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Diabetes</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Alcoholism</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Handicap</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SMS_received</a:t>
            </a:r>
          </a:p>
          <a:p>
            <a:pPr indent="-184150" lvl="0" marL="285750" marR="0" rtl="0" algn="l">
              <a:lnSpc>
                <a:spcPct val="100000"/>
              </a:lnSpc>
              <a:spcBef>
                <a:spcPts val="1200"/>
              </a:spcBef>
              <a:spcAft>
                <a:spcPts val="0"/>
              </a:spcAft>
              <a:buClr>
                <a:schemeClr val="dk1"/>
              </a:buClr>
              <a:buSzPts val="1600"/>
              <a:buFont typeface="Noto Sans Symbols"/>
              <a:buChar char="➢"/>
            </a:pPr>
            <a:r>
              <a:rPr lang="en-US"/>
              <a:t>All entries of data</a:t>
            </a:r>
          </a:p>
          <a:p>
            <a:pPr indent="-184150" lvl="0" marL="285750" marR="0" rtl="0" algn="l">
              <a:lnSpc>
                <a:spcPct val="100000"/>
              </a:lnSpc>
              <a:spcBef>
                <a:spcPts val="1200"/>
              </a:spcBef>
              <a:spcAft>
                <a:spcPts val="0"/>
              </a:spcAft>
              <a:buClr>
                <a:schemeClr val="dk1"/>
              </a:buClr>
              <a:buSzPts val="1600"/>
              <a:buFont typeface="Noto Sans Symbols"/>
              <a:buChar char="➢"/>
            </a:pPr>
            <a:r>
              <a:rPr lang="en-US"/>
              <a:t>70% training, 30% test</a:t>
            </a:r>
          </a:p>
        </p:txBody>
      </p:sp>
      <p:sp>
        <p:nvSpPr>
          <p:cNvPr id="379" name="Shape 379"/>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pic>
        <p:nvPicPr>
          <p:cNvPr id="380" name="Shape 380"/>
          <p:cNvPicPr preferRelativeResize="0"/>
          <p:nvPr/>
        </p:nvPicPr>
        <p:blipFill rotWithShape="1">
          <a:blip r:embed="rId3">
            <a:alphaModFix/>
          </a:blip>
          <a:srcRect b="0" l="0" r="0" t="0"/>
          <a:stretch/>
        </p:blipFill>
        <p:spPr>
          <a:xfrm>
            <a:off x="4572000" y="2388347"/>
            <a:ext cx="4257675" cy="885825"/>
          </a:xfrm>
          <a:prstGeom prst="rect">
            <a:avLst/>
          </a:prstGeom>
          <a:noFill/>
          <a:ln cap="flat" cmpd="sng" w="9525">
            <a:solidFill>
              <a:schemeClr val="dk1"/>
            </a:solidFill>
            <a:prstDash val="solid"/>
            <a:round/>
            <a:headEnd len="med" w="med" type="none"/>
            <a:tailEnd len="med" w="med" type="none"/>
          </a:ln>
        </p:spPr>
      </p:pic>
      <p:pic>
        <p:nvPicPr>
          <p:cNvPr id="381" name="Shape 381"/>
          <p:cNvPicPr preferRelativeResize="0"/>
          <p:nvPr/>
        </p:nvPicPr>
        <p:blipFill rotWithShape="1">
          <a:blip r:embed="rId4">
            <a:alphaModFix/>
          </a:blip>
          <a:srcRect b="0" l="0" r="0" t="0"/>
          <a:stretch/>
        </p:blipFill>
        <p:spPr>
          <a:xfrm>
            <a:off x="4572000" y="3795082"/>
            <a:ext cx="1362075" cy="419100"/>
          </a:xfrm>
          <a:prstGeom prst="rect">
            <a:avLst/>
          </a:prstGeom>
          <a:noFill/>
          <a:ln cap="flat" cmpd="sng" w="9525">
            <a:solidFill>
              <a:schemeClr val="dk1"/>
            </a:solidFill>
            <a:prstDash val="solid"/>
            <a:round/>
            <a:headEnd len="med" w="med" type="none"/>
            <a:tailEnd len="med" w="med" type="none"/>
          </a:ln>
        </p:spPr>
      </p:pic>
      <p:cxnSp>
        <p:nvCxnSpPr>
          <p:cNvPr id="382" name="Shape 382"/>
          <p:cNvCxnSpPr/>
          <p:nvPr/>
        </p:nvCxnSpPr>
        <p:spPr>
          <a:xfrm>
            <a:off x="3927048" y="2755229"/>
            <a:ext cx="1056000" cy="230700"/>
          </a:xfrm>
          <a:prstGeom prst="straightConnector1">
            <a:avLst/>
          </a:prstGeom>
          <a:noFill/>
          <a:ln cap="flat" cmpd="sng" w="19050">
            <a:solidFill>
              <a:schemeClr val="dk1"/>
            </a:solidFill>
            <a:prstDash val="solid"/>
            <a:round/>
            <a:headEnd len="med" w="med" type="none"/>
            <a:tailEnd len="lg" w="lg" type="triangle"/>
          </a:ln>
        </p:spPr>
      </p:cxnSp>
      <p:sp>
        <p:nvSpPr>
          <p:cNvPr id="383" name="Shape 383"/>
          <p:cNvSpPr/>
          <p:nvPr/>
        </p:nvSpPr>
        <p:spPr>
          <a:xfrm>
            <a:off x="3269711" y="2160584"/>
            <a:ext cx="912300" cy="307800"/>
          </a:xfrm>
          <a:prstGeom prst="rect">
            <a:avLst/>
          </a:prstGeom>
          <a:noFill/>
          <a:ln>
            <a:noFill/>
          </a:ln>
        </p:spPr>
        <p:txBody>
          <a:bodyPr anchorCtr="0" anchor="t" bIns="45700" lIns="91425" rIns="91425" wrap="square" tIns="45700">
            <a:noAutofit/>
          </a:bodyPr>
          <a:lstStyle/>
          <a:p>
            <a:pPr indent="-8890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No Show</a:t>
            </a:r>
          </a:p>
        </p:txBody>
      </p:sp>
      <p:sp>
        <p:nvSpPr>
          <p:cNvPr id="384" name="Shape 384"/>
          <p:cNvSpPr/>
          <p:nvPr/>
        </p:nvSpPr>
        <p:spPr>
          <a:xfrm>
            <a:off x="3513152" y="2601340"/>
            <a:ext cx="414000" cy="307800"/>
          </a:xfrm>
          <a:prstGeom prst="rect">
            <a:avLst/>
          </a:prstGeom>
          <a:noFill/>
          <a:ln>
            <a:noFill/>
          </a:ln>
        </p:spPr>
        <p:txBody>
          <a:bodyPr anchorCtr="0" anchor="t" bIns="45700" lIns="91425" rIns="91425" wrap="square" tIns="45700">
            <a:noAutofit/>
          </a:bodyPr>
          <a:lstStyle/>
          <a:p>
            <a:pPr indent="-8890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No</a:t>
            </a:r>
          </a:p>
        </p:txBody>
      </p:sp>
      <p:sp>
        <p:nvSpPr>
          <p:cNvPr id="385" name="Shape 385"/>
          <p:cNvSpPr/>
          <p:nvPr/>
        </p:nvSpPr>
        <p:spPr>
          <a:xfrm>
            <a:off x="3473077" y="3092467"/>
            <a:ext cx="494100" cy="307800"/>
          </a:xfrm>
          <a:prstGeom prst="rect">
            <a:avLst/>
          </a:prstGeom>
          <a:noFill/>
          <a:ln>
            <a:noFill/>
          </a:ln>
        </p:spPr>
        <p:txBody>
          <a:bodyPr anchorCtr="0" anchor="t" bIns="45700" lIns="91425" rIns="91425" wrap="square" tIns="45700">
            <a:noAutofit/>
          </a:bodyPr>
          <a:lstStyle/>
          <a:p>
            <a:pPr indent="-8890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Yes</a:t>
            </a:r>
          </a:p>
        </p:txBody>
      </p:sp>
      <p:cxnSp>
        <p:nvCxnSpPr>
          <p:cNvPr id="386" name="Shape 386"/>
          <p:cNvCxnSpPr>
            <a:stCxn id="385" idx="3"/>
          </p:cNvCxnSpPr>
          <p:nvPr/>
        </p:nvCxnSpPr>
        <p:spPr>
          <a:xfrm flipH="1" rot="10800000">
            <a:off x="3967177" y="3161167"/>
            <a:ext cx="1016100" cy="85200"/>
          </a:xfrm>
          <a:prstGeom prst="straightConnector1">
            <a:avLst/>
          </a:prstGeom>
          <a:noFill/>
          <a:ln cap="flat" cmpd="sng" w="28575">
            <a:solidFill>
              <a:srgbClr val="4A7DBA"/>
            </a:solidFill>
            <a:prstDash val="solid"/>
            <a:round/>
            <a:headEnd len="med" w="med" type="none"/>
            <a:tailEnd len="lg" w="lg" type="triangle"/>
          </a:ln>
        </p:spPr>
      </p:cxnSp>
      <p:sp>
        <p:nvSpPr>
          <p:cNvPr id="387" name="Shape 387"/>
          <p:cNvSpPr txBox="1"/>
          <p:nvPr>
            <p:ph type="title"/>
          </p:nvPr>
        </p:nvSpPr>
        <p:spPr>
          <a:xfrm>
            <a:off x="227013" y="418353"/>
            <a:ext cx="7303200" cy="535800"/>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Third</a:t>
            </a:r>
            <a:r>
              <a:rPr b="1" i="0" lang="en-US" sz="3000" u="none" cap="none" strike="noStrike">
                <a:solidFill>
                  <a:srgbClr val="BFBFBF"/>
                </a:solidFill>
                <a:latin typeface="Arial"/>
                <a:ea typeface="Arial"/>
                <a:cs typeface="Arial"/>
                <a:sym typeface="Arial"/>
              </a:rPr>
              <a:t> Step: </a:t>
            </a:r>
            <a:r>
              <a:rPr lang="en-US">
                <a:solidFill>
                  <a:srgbClr val="BFBFBF"/>
                </a:solidFill>
              </a:rPr>
              <a:t>Building Models</a:t>
            </a:r>
            <a:r>
              <a:rPr lang="en-US">
                <a:solidFill>
                  <a:srgbClr val="BFBFBF"/>
                </a:solidFill>
              </a:rPr>
              <a:t> (3/11)</a:t>
            </a:r>
          </a:p>
        </p:txBody>
      </p:sp>
      <p:sp>
        <p:nvSpPr>
          <p:cNvPr id="388" name="Shape 388"/>
          <p:cNvSpPr txBox="1"/>
          <p:nvPr>
            <p:ph idx="2" type="body"/>
          </p:nvPr>
        </p:nvSpPr>
        <p:spPr>
          <a:xfrm>
            <a:off x="227013" y="1006103"/>
            <a:ext cx="8691600" cy="40800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3.2</a:t>
            </a:r>
            <a:r>
              <a:rPr b="0" i="0" lang="en-US" sz="1800" u="none" cap="none" strike="noStrike">
                <a:solidFill>
                  <a:schemeClr val="dk1"/>
                </a:solidFill>
                <a:latin typeface="Arial"/>
                <a:ea typeface="Arial"/>
                <a:cs typeface="Arial"/>
                <a:sym typeface="Arial"/>
              </a:rPr>
              <a:t> </a:t>
            </a:r>
            <a:r>
              <a:rPr lang="en-US"/>
              <a:t>Naïve Bayes</a:t>
            </a:r>
          </a:p>
        </p:txBody>
      </p:sp>
      <p:pic>
        <p:nvPicPr>
          <p:cNvPr id="389" name="Shape 389"/>
          <p:cNvPicPr preferRelativeResize="0"/>
          <p:nvPr/>
        </p:nvPicPr>
        <p:blipFill>
          <a:blip r:embed="rId5">
            <a:alphaModFix/>
          </a:blip>
          <a:stretch>
            <a:fillRect/>
          </a:stretch>
        </p:blipFill>
        <p:spPr>
          <a:xfrm>
            <a:off x="2891721" y="4735074"/>
            <a:ext cx="6197553" cy="1571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idx="1" type="body"/>
          </p:nvPr>
        </p:nvSpPr>
        <p:spPr>
          <a:xfrm>
            <a:off x="227013" y="1633151"/>
            <a:ext cx="3034200" cy="4384500"/>
          </a:xfrm>
          <a:prstGeom prst="rect">
            <a:avLst/>
          </a:prstGeom>
          <a:noFill/>
          <a:ln>
            <a:noFill/>
          </a:ln>
        </p:spPr>
        <p:txBody>
          <a:bodyPr anchorCtr="0" anchor="t" bIns="91425" lIns="91425" rIns="91425" wrap="square" tIns="91425">
            <a:noAutofit/>
          </a:bodyPr>
          <a:lstStyle/>
          <a:p>
            <a:pPr indent="-1841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9 </a:t>
            </a:r>
            <a:r>
              <a:rPr lang="en-US"/>
              <a:t>Features</a:t>
            </a:r>
            <a:r>
              <a:rPr b="0" i="0" lang="en-US" sz="1600" u="none" cap="none" strike="noStrike">
                <a:solidFill>
                  <a:schemeClr val="dk1"/>
                </a:solidFill>
                <a:latin typeface="Arial"/>
                <a:ea typeface="Arial"/>
                <a:cs typeface="Arial"/>
                <a:sym typeface="Arial"/>
              </a:rPr>
              <a:t>: </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Gender</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Interval</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Age</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sngStrike">
                <a:solidFill>
                  <a:schemeClr val="dk1"/>
                </a:solidFill>
                <a:latin typeface="Arial"/>
                <a:ea typeface="Arial"/>
                <a:cs typeface="Arial"/>
                <a:sym typeface="Arial"/>
              </a:rPr>
              <a:t>Scholarship</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sngStrike">
                <a:solidFill>
                  <a:schemeClr val="dk1"/>
                </a:solidFill>
                <a:latin typeface="Arial"/>
                <a:ea typeface="Arial"/>
                <a:cs typeface="Arial"/>
                <a:sym typeface="Arial"/>
              </a:rPr>
              <a:t>Hypertension</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sngStrike">
                <a:solidFill>
                  <a:schemeClr val="dk1"/>
                </a:solidFill>
                <a:latin typeface="Arial"/>
                <a:ea typeface="Arial"/>
                <a:cs typeface="Arial"/>
                <a:sym typeface="Arial"/>
              </a:rPr>
              <a:t>Diabetes</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sngStrike">
                <a:solidFill>
                  <a:schemeClr val="dk1"/>
                </a:solidFill>
                <a:latin typeface="Arial"/>
                <a:ea typeface="Arial"/>
                <a:cs typeface="Arial"/>
                <a:sym typeface="Arial"/>
              </a:rPr>
              <a:t>Alcoholism</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sngStrike">
                <a:solidFill>
                  <a:schemeClr val="dk1"/>
                </a:solidFill>
                <a:latin typeface="Arial"/>
                <a:ea typeface="Arial"/>
                <a:cs typeface="Arial"/>
                <a:sym typeface="Arial"/>
              </a:rPr>
              <a:t>Handicap</a:t>
            </a:r>
          </a:p>
          <a:p>
            <a:pPr indent="-196850" lvl="1" marL="742950" marR="0" rtl="0" algn="l">
              <a:lnSpc>
                <a:spcPct val="100000"/>
              </a:lnSpc>
              <a:spcBef>
                <a:spcPts val="120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SMS_received</a:t>
            </a:r>
          </a:p>
          <a:p>
            <a:pPr indent="-184150" lvl="0" marL="285750" rtl="0">
              <a:spcBef>
                <a:spcPts val="1200"/>
              </a:spcBef>
              <a:spcAft>
                <a:spcPts val="0"/>
              </a:spcAft>
              <a:buClr>
                <a:schemeClr val="dk1"/>
              </a:buClr>
              <a:buSzPts val="1600"/>
              <a:buFont typeface="Noto Sans Symbols"/>
              <a:buChar char="➢"/>
            </a:pPr>
            <a:r>
              <a:rPr lang="en-US"/>
              <a:t>All entries of data</a:t>
            </a:r>
          </a:p>
          <a:p>
            <a:pPr indent="-184150" lvl="0" marL="285750" rtl="0">
              <a:spcBef>
                <a:spcPts val="1200"/>
              </a:spcBef>
              <a:spcAft>
                <a:spcPts val="0"/>
              </a:spcAft>
              <a:buClr>
                <a:schemeClr val="dk1"/>
              </a:buClr>
              <a:buSzPts val="1600"/>
              <a:buFont typeface="Noto Sans Symbols"/>
              <a:buChar char="➢"/>
            </a:pPr>
            <a:r>
              <a:rPr lang="en-US"/>
              <a:t>70% training, 30% test</a:t>
            </a:r>
          </a:p>
        </p:txBody>
      </p:sp>
      <p:sp>
        <p:nvSpPr>
          <p:cNvPr id="396" name="Shape 396"/>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pic>
        <p:nvPicPr>
          <p:cNvPr id="397" name="Shape 397"/>
          <p:cNvPicPr preferRelativeResize="0"/>
          <p:nvPr/>
        </p:nvPicPr>
        <p:blipFill rotWithShape="1">
          <a:blip r:embed="rId3">
            <a:alphaModFix/>
          </a:blip>
          <a:srcRect b="0" l="0" r="0" t="0"/>
          <a:stretch/>
        </p:blipFill>
        <p:spPr>
          <a:xfrm>
            <a:off x="4572000" y="2388347"/>
            <a:ext cx="4257675" cy="885825"/>
          </a:xfrm>
          <a:prstGeom prst="rect">
            <a:avLst/>
          </a:prstGeom>
          <a:noFill/>
          <a:ln cap="flat" cmpd="sng" w="9525">
            <a:solidFill>
              <a:schemeClr val="dk1"/>
            </a:solidFill>
            <a:prstDash val="solid"/>
            <a:round/>
            <a:headEnd len="med" w="med" type="none"/>
            <a:tailEnd len="med" w="med" type="none"/>
          </a:ln>
        </p:spPr>
      </p:pic>
      <p:pic>
        <p:nvPicPr>
          <p:cNvPr id="398" name="Shape 398"/>
          <p:cNvPicPr preferRelativeResize="0"/>
          <p:nvPr/>
        </p:nvPicPr>
        <p:blipFill rotWithShape="1">
          <a:blip r:embed="rId4">
            <a:alphaModFix/>
          </a:blip>
          <a:srcRect b="0" l="0" r="0" t="0"/>
          <a:stretch/>
        </p:blipFill>
        <p:spPr>
          <a:xfrm>
            <a:off x="4572000" y="3795082"/>
            <a:ext cx="1362075" cy="419100"/>
          </a:xfrm>
          <a:prstGeom prst="rect">
            <a:avLst/>
          </a:prstGeom>
          <a:noFill/>
          <a:ln cap="flat" cmpd="sng" w="9525">
            <a:solidFill>
              <a:schemeClr val="dk1"/>
            </a:solidFill>
            <a:prstDash val="solid"/>
            <a:round/>
            <a:headEnd len="med" w="med" type="none"/>
            <a:tailEnd len="med" w="med" type="none"/>
          </a:ln>
        </p:spPr>
      </p:pic>
      <p:cxnSp>
        <p:nvCxnSpPr>
          <p:cNvPr id="399" name="Shape 399"/>
          <p:cNvCxnSpPr/>
          <p:nvPr/>
        </p:nvCxnSpPr>
        <p:spPr>
          <a:xfrm>
            <a:off x="3927048" y="2755229"/>
            <a:ext cx="1056000" cy="230700"/>
          </a:xfrm>
          <a:prstGeom prst="straightConnector1">
            <a:avLst/>
          </a:prstGeom>
          <a:noFill/>
          <a:ln cap="flat" cmpd="sng" w="19050">
            <a:solidFill>
              <a:schemeClr val="dk1"/>
            </a:solidFill>
            <a:prstDash val="solid"/>
            <a:round/>
            <a:headEnd len="med" w="med" type="none"/>
            <a:tailEnd len="lg" w="lg" type="triangle"/>
          </a:ln>
        </p:spPr>
      </p:cxnSp>
      <p:sp>
        <p:nvSpPr>
          <p:cNvPr id="400" name="Shape 400"/>
          <p:cNvSpPr/>
          <p:nvPr/>
        </p:nvSpPr>
        <p:spPr>
          <a:xfrm>
            <a:off x="3269711" y="2160584"/>
            <a:ext cx="912300" cy="307800"/>
          </a:xfrm>
          <a:prstGeom prst="rect">
            <a:avLst/>
          </a:prstGeom>
          <a:noFill/>
          <a:ln>
            <a:noFill/>
          </a:ln>
        </p:spPr>
        <p:txBody>
          <a:bodyPr anchorCtr="0" anchor="t" bIns="45700" lIns="91425" rIns="91425" wrap="square" tIns="45700">
            <a:noAutofit/>
          </a:bodyPr>
          <a:lstStyle/>
          <a:p>
            <a:pPr indent="-8890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No Show</a:t>
            </a:r>
          </a:p>
        </p:txBody>
      </p:sp>
      <p:sp>
        <p:nvSpPr>
          <p:cNvPr id="401" name="Shape 401"/>
          <p:cNvSpPr/>
          <p:nvPr/>
        </p:nvSpPr>
        <p:spPr>
          <a:xfrm>
            <a:off x="3513152" y="2601340"/>
            <a:ext cx="414000" cy="307800"/>
          </a:xfrm>
          <a:prstGeom prst="rect">
            <a:avLst/>
          </a:prstGeom>
          <a:noFill/>
          <a:ln>
            <a:noFill/>
          </a:ln>
        </p:spPr>
        <p:txBody>
          <a:bodyPr anchorCtr="0" anchor="t" bIns="45700" lIns="91425" rIns="91425" wrap="square" tIns="45700">
            <a:noAutofit/>
          </a:bodyPr>
          <a:lstStyle/>
          <a:p>
            <a:pPr indent="-8890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No</a:t>
            </a:r>
          </a:p>
        </p:txBody>
      </p:sp>
      <p:sp>
        <p:nvSpPr>
          <p:cNvPr id="402" name="Shape 402"/>
          <p:cNvSpPr/>
          <p:nvPr/>
        </p:nvSpPr>
        <p:spPr>
          <a:xfrm>
            <a:off x="3473077" y="3092467"/>
            <a:ext cx="494100" cy="307800"/>
          </a:xfrm>
          <a:prstGeom prst="rect">
            <a:avLst/>
          </a:prstGeom>
          <a:noFill/>
          <a:ln>
            <a:noFill/>
          </a:ln>
        </p:spPr>
        <p:txBody>
          <a:bodyPr anchorCtr="0" anchor="t" bIns="45700" lIns="91425" rIns="91425" wrap="square" tIns="45700">
            <a:noAutofit/>
          </a:bodyPr>
          <a:lstStyle/>
          <a:p>
            <a:pPr indent="-8890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Yes</a:t>
            </a:r>
          </a:p>
        </p:txBody>
      </p:sp>
      <p:cxnSp>
        <p:nvCxnSpPr>
          <p:cNvPr id="403" name="Shape 403"/>
          <p:cNvCxnSpPr>
            <a:stCxn id="402" idx="3"/>
          </p:cNvCxnSpPr>
          <p:nvPr/>
        </p:nvCxnSpPr>
        <p:spPr>
          <a:xfrm flipH="1" rot="10800000">
            <a:off x="3967177" y="3161167"/>
            <a:ext cx="1016100" cy="85200"/>
          </a:xfrm>
          <a:prstGeom prst="straightConnector1">
            <a:avLst/>
          </a:prstGeom>
          <a:noFill/>
          <a:ln cap="flat" cmpd="sng" w="28575">
            <a:solidFill>
              <a:srgbClr val="4A7DBA"/>
            </a:solidFill>
            <a:prstDash val="solid"/>
            <a:round/>
            <a:headEnd len="med" w="med" type="none"/>
            <a:tailEnd len="lg" w="lg" type="triangle"/>
          </a:ln>
        </p:spPr>
      </p:cxnSp>
      <p:sp>
        <p:nvSpPr>
          <p:cNvPr id="404" name="Shape 404"/>
          <p:cNvSpPr txBox="1"/>
          <p:nvPr>
            <p:ph type="title"/>
          </p:nvPr>
        </p:nvSpPr>
        <p:spPr>
          <a:xfrm>
            <a:off x="227013" y="418353"/>
            <a:ext cx="7303200" cy="535800"/>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Third</a:t>
            </a:r>
            <a:r>
              <a:rPr b="1" i="0" lang="en-US" sz="3000" u="none" cap="none" strike="noStrike">
                <a:solidFill>
                  <a:srgbClr val="BFBFBF"/>
                </a:solidFill>
                <a:latin typeface="Arial"/>
                <a:ea typeface="Arial"/>
                <a:cs typeface="Arial"/>
                <a:sym typeface="Arial"/>
              </a:rPr>
              <a:t> Step: </a:t>
            </a:r>
            <a:r>
              <a:rPr lang="en-US">
                <a:solidFill>
                  <a:srgbClr val="BFBFBF"/>
                </a:solidFill>
              </a:rPr>
              <a:t>Building Models</a:t>
            </a:r>
            <a:r>
              <a:rPr lang="en-US">
                <a:solidFill>
                  <a:srgbClr val="BFBFBF"/>
                </a:solidFill>
              </a:rPr>
              <a:t> (4/11)</a:t>
            </a:r>
          </a:p>
        </p:txBody>
      </p:sp>
      <p:sp>
        <p:nvSpPr>
          <p:cNvPr id="405" name="Shape 405"/>
          <p:cNvSpPr txBox="1"/>
          <p:nvPr>
            <p:ph idx="2" type="body"/>
          </p:nvPr>
        </p:nvSpPr>
        <p:spPr>
          <a:xfrm>
            <a:off x="227013" y="1006103"/>
            <a:ext cx="8691600" cy="40800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3.2</a:t>
            </a:r>
            <a:r>
              <a:rPr b="0" i="0" lang="en-US" sz="1800" u="none" cap="none" strike="noStrike">
                <a:solidFill>
                  <a:schemeClr val="dk1"/>
                </a:solidFill>
                <a:latin typeface="Arial"/>
                <a:ea typeface="Arial"/>
                <a:cs typeface="Arial"/>
                <a:sym typeface="Arial"/>
              </a:rPr>
              <a:t> </a:t>
            </a:r>
            <a:r>
              <a:rPr lang="en-US"/>
              <a:t>Naïve Bayes</a:t>
            </a:r>
          </a:p>
        </p:txBody>
      </p:sp>
      <p:pic>
        <p:nvPicPr>
          <p:cNvPr id="406" name="Shape 406"/>
          <p:cNvPicPr preferRelativeResize="0"/>
          <p:nvPr/>
        </p:nvPicPr>
        <p:blipFill>
          <a:blip r:embed="rId5">
            <a:alphaModFix/>
          </a:blip>
          <a:stretch>
            <a:fillRect/>
          </a:stretch>
        </p:blipFill>
        <p:spPr>
          <a:xfrm>
            <a:off x="2891721" y="4735074"/>
            <a:ext cx="6197553" cy="1571450"/>
          </a:xfrm>
          <a:prstGeom prst="rect">
            <a:avLst/>
          </a:prstGeom>
          <a:noFill/>
          <a:ln>
            <a:noFill/>
          </a:ln>
        </p:spPr>
      </p:pic>
      <p:pic>
        <p:nvPicPr>
          <p:cNvPr id="407" name="Shape 407"/>
          <p:cNvPicPr preferRelativeResize="0"/>
          <p:nvPr/>
        </p:nvPicPr>
        <p:blipFill>
          <a:blip r:embed="rId6">
            <a:alphaModFix/>
          </a:blip>
          <a:stretch>
            <a:fillRect/>
          </a:stretch>
        </p:blipFill>
        <p:spPr>
          <a:xfrm>
            <a:off x="6972300" y="2536951"/>
            <a:ext cx="1857375" cy="1571450"/>
          </a:xfrm>
          <a:prstGeom prst="rect">
            <a:avLst/>
          </a:prstGeom>
          <a:noFill/>
          <a:ln cap="flat" cmpd="sng" w="38100">
            <a:solidFill>
              <a:schemeClr val="dk2"/>
            </a:solidFill>
            <a:prstDash val="solid"/>
            <a:round/>
            <a:headEnd len="med" w="med" type="none"/>
            <a:tailEnd len="med" w="med" type="none"/>
          </a:ln>
        </p:spPr>
      </p:pic>
      <p:cxnSp>
        <p:nvCxnSpPr>
          <p:cNvPr id="408" name="Shape 408"/>
          <p:cNvCxnSpPr/>
          <p:nvPr/>
        </p:nvCxnSpPr>
        <p:spPr>
          <a:xfrm>
            <a:off x="6451238" y="2985913"/>
            <a:ext cx="499200" cy="48300"/>
          </a:xfrm>
          <a:prstGeom prst="straightConnector1">
            <a:avLst/>
          </a:prstGeom>
          <a:noFill/>
          <a:ln cap="flat" cmpd="sng" w="38100">
            <a:solidFill>
              <a:srgbClr val="FF0000"/>
            </a:solidFill>
            <a:prstDash val="solid"/>
            <a:round/>
            <a:headEnd len="lg" w="lg" type="none"/>
            <a:tailEnd len="lg" w="lg" type="triangle"/>
          </a:ln>
        </p:spPr>
      </p:cxnSp>
      <p:cxnSp>
        <p:nvCxnSpPr>
          <p:cNvPr id="409" name="Shape 409"/>
          <p:cNvCxnSpPr/>
          <p:nvPr/>
        </p:nvCxnSpPr>
        <p:spPr>
          <a:xfrm flipH="1" rot="10800000">
            <a:off x="5934063" y="3960188"/>
            <a:ext cx="1448100" cy="1482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415" name="Shape 415"/>
          <p:cNvSpPr txBox="1"/>
          <p:nvPr>
            <p:ph idx="2" type="body"/>
          </p:nvPr>
        </p:nvSpPr>
        <p:spPr>
          <a:xfrm>
            <a:off x="227023" y="1505099"/>
            <a:ext cx="8691600" cy="4404900"/>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ts val="1800"/>
              <a:buFont typeface="Calibri"/>
              <a:buAutoNum type="arabicPeriod"/>
            </a:pPr>
            <a:r>
              <a:rPr lang="en-US"/>
              <a:t>With all features normalized </a:t>
            </a:r>
            <a:r>
              <a:rPr b="1" lang="en-US" u="sng"/>
              <a:t>equally</a:t>
            </a:r>
            <a:br>
              <a:rPr b="1" lang="en-US" u="sng"/>
            </a:br>
            <a:br>
              <a:rPr b="1" lang="en-US" u="sng"/>
            </a:br>
            <a:br>
              <a:rPr b="1" lang="en-US" u="sng"/>
            </a:br>
            <a:br>
              <a:rPr b="1" lang="en-US" u="sng"/>
            </a:br>
            <a:br>
              <a:rPr b="1" lang="en-US" u="sng"/>
            </a:br>
            <a:br>
              <a:rPr b="1" lang="en-US" u="sng"/>
            </a:br>
            <a:br>
              <a:rPr b="1" lang="en-US" u="sng"/>
            </a:br>
          </a:p>
          <a:p>
            <a:pPr indent="-342900" lvl="0" marL="342900" marR="0" rtl="0" algn="l">
              <a:spcBef>
                <a:spcPts val="0"/>
              </a:spcBef>
              <a:buClr>
                <a:schemeClr val="dk1"/>
              </a:buClr>
              <a:buSzPts val="1800"/>
              <a:buFont typeface="Calibri"/>
              <a:buAutoNum type="arabicPeriod"/>
            </a:pPr>
            <a:r>
              <a:rPr lang="en-US"/>
              <a:t>With all features but </a:t>
            </a:r>
            <a:r>
              <a:rPr b="1" lang="en-US" u="sng"/>
              <a:t>Age and Interval 3 times heavier</a:t>
            </a:r>
          </a:p>
        </p:txBody>
      </p:sp>
      <p:sp>
        <p:nvSpPr>
          <p:cNvPr id="416" name="Shape 416"/>
          <p:cNvSpPr txBox="1"/>
          <p:nvPr>
            <p:ph type="title"/>
          </p:nvPr>
        </p:nvSpPr>
        <p:spPr>
          <a:xfrm>
            <a:off x="227013" y="418353"/>
            <a:ext cx="7303200" cy="535800"/>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Third</a:t>
            </a:r>
            <a:r>
              <a:rPr b="1" i="0" lang="en-US" sz="3000" u="none" cap="none" strike="noStrike">
                <a:solidFill>
                  <a:srgbClr val="BFBFBF"/>
                </a:solidFill>
                <a:latin typeface="Arial"/>
                <a:ea typeface="Arial"/>
                <a:cs typeface="Arial"/>
                <a:sym typeface="Arial"/>
              </a:rPr>
              <a:t> Step: </a:t>
            </a:r>
            <a:r>
              <a:rPr lang="en-US">
                <a:solidFill>
                  <a:srgbClr val="BFBFBF"/>
                </a:solidFill>
              </a:rPr>
              <a:t>Building Models</a:t>
            </a:r>
            <a:r>
              <a:rPr lang="en-US">
                <a:solidFill>
                  <a:srgbClr val="BFBFBF"/>
                </a:solidFill>
              </a:rPr>
              <a:t> (5/11)</a:t>
            </a:r>
          </a:p>
        </p:txBody>
      </p:sp>
      <p:sp>
        <p:nvSpPr>
          <p:cNvPr id="417" name="Shape 417"/>
          <p:cNvSpPr txBox="1"/>
          <p:nvPr>
            <p:ph idx="2" type="body"/>
          </p:nvPr>
        </p:nvSpPr>
        <p:spPr>
          <a:xfrm>
            <a:off x="227013" y="1006103"/>
            <a:ext cx="8691600" cy="40800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3.3</a:t>
            </a:r>
            <a:r>
              <a:rPr b="0" i="0" lang="en-US" sz="1800" u="none" cap="none" strike="noStrike">
                <a:solidFill>
                  <a:schemeClr val="dk1"/>
                </a:solidFill>
                <a:latin typeface="Arial"/>
                <a:ea typeface="Arial"/>
                <a:cs typeface="Arial"/>
                <a:sym typeface="Arial"/>
              </a:rPr>
              <a:t> </a:t>
            </a:r>
            <a:r>
              <a:rPr lang="en-US"/>
              <a:t>C50</a:t>
            </a:r>
          </a:p>
        </p:txBody>
      </p:sp>
      <p:pic>
        <p:nvPicPr>
          <p:cNvPr id="418" name="Shape 418"/>
          <p:cNvPicPr preferRelativeResize="0"/>
          <p:nvPr/>
        </p:nvPicPr>
        <p:blipFill>
          <a:blip r:embed="rId3">
            <a:alphaModFix/>
          </a:blip>
          <a:stretch>
            <a:fillRect/>
          </a:stretch>
        </p:blipFill>
        <p:spPr>
          <a:xfrm>
            <a:off x="666473" y="2103514"/>
            <a:ext cx="2826775" cy="1454425"/>
          </a:xfrm>
          <a:prstGeom prst="rect">
            <a:avLst/>
          </a:prstGeom>
          <a:noFill/>
          <a:ln>
            <a:noFill/>
          </a:ln>
        </p:spPr>
      </p:pic>
      <p:pic>
        <p:nvPicPr>
          <p:cNvPr id="419" name="Shape 419"/>
          <p:cNvPicPr preferRelativeResize="0"/>
          <p:nvPr/>
        </p:nvPicPr>
        <p:blipFill>
          <a:blip r:embed="rId4">
            <a:alphaModFix/>
          </a:blip>
          <a:stretch>
            <a:fillRect/>
          </a:stretch>
        </p:blipFill>
        <p:spPr>
          <a:xfrm>
            <a:off x="666475" y="4247350"/>
            <a:ext cx="3020726" cy="1454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425" name="Shape 425"/>
          <p:cNvSpPr txBox="1"/>
          <p:nvPr>
            <p:ph type="title"/>
          </p:nvPr>
        </p:nvSpPr>
        <p:spPr>
          <a:xfrm>
            <a:off x="227013" y="418353"/>
            <a:ext cx="7303200" cy="535800"/>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b="1" i="0" lang="en-US" sz="3000" u="none" cap="none" strike="noStrike">
                <a:solidFill>
                  <a:srgbClr val="BFBFBF"/>
                </a:solidFill>
                <a:latin typeface="Arial"/>
                <a:ea typeface="Arial"/>
                <a:cs typeface="Arial"/>
                <a:sym typeface="Arial"/>
              </a:rPr>
              <a:t>Third Step: Building Models</a:t>
            </a:r>
            <a:r>
              <a:rPr lang="en-US">
                <a:solidFill>
                  <a:srgbClr val="BFBFBF"/>
                </a:solidFill>
              </a:rPr>
              <a:t> (6/11)</a:t>
            </a:r>
          </a:p>
        </p:txBody>
      </p:sp>
      <p:sp>
        <p:nvSpPr>
          <p:cNvPr id="426" name="Shape 426"/>
          <p:cNvSpPr txBox="1"/>
          <p:nvPr>
            <p:ph idx="2" type="body"/>
          </p:nvPr>
        </p:nvSpPr>
        <p:spPr>
          <a:xfrm>
            <a:off x="227013" y="1006103"/>
            <a:ext cx="8691600" cy="40800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b="0" i="0" lang="en-US" sz="1800" u="none" cap="none" strike="noStrike">
                <a:solidFill>
                  <a:schemeClr val="dk1"/>
                </a:solidFill>
                <a:latin typeface="Arial"/>
                <a:ea typeface="Arial"/>
                <a:cs typeface="Arial"/>
                <a:sym typeface="Arial"/>
              </a:rPr>
              <a:t>3.4 Random Forest</a:t>
            </a:r>
          </a:p>
        </p:txBody>
      </p:sp>
      <p:sp>
        <p:nvSpPr>
          <p:cNvPr id="427" name="Shape 427"/>
          <p:cNvSpPr txBox="1"/>
          <p:nvPr/>
        </p:nvSpPr>
        <p:spPr>
          <a:xfrm>
            <a:off x="227013" y="1328402"/>
            <a:ext cx="7492200" cy="5262900"/>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600"/>
              <a:buFont typeface="Arial"/>
              <a:buChar char="•"/>
            </a:pPr>
            <a:r>
              <a:rPr lang="en-US" sz="1600">
                <a:solidFill>
                  <a:schemeClr val="dk1"/>
                </a:solidFill>
                <a:latin typeface="Calibri"/>
                <a:ea typeface="Calibri"/>
                <a:cs typeface="Calibri"/>
                <a:sym typeface="Calibri"/>
              </a:rPr>
              <a:t>Tuning variable</a:t>
            </a:r>
          </a:p>
          <a:p>
            <a:pPr indent="-342900" lvl="1" marL="800100" marR="0" rtl="0" algn="l">
              <a:spcBef>
                <a:spcPts val="0"/>
              </a:spcBef>
              <a:buClr>
                <a:schemeClr val="dk1"/>
              </a:buClr>
              <a:buSzPts val="1600"/>
              <a:buFont typeface="Calibri"/>
              <a:buAutoNum type="arabicPeriod"/>
            </a:pPr>
            <a:r>
              <a:rPr b="0" i="0" lang="en-US" sz="1600" u="none" cap="none" strike="noStrike">
                <a:solidFill>
                  <a:schemeClr val="dk1"/>
                </a:solidFill>
                <a:latin typeface="Calibri"/>
                <a:ea typeface="Calibri"/>
                <a:cs typeface="Calibri"/>
                <a:sym typeface="Calibri"/>
              </a:rPr>
              <a:t>ntree, number of trees: </a:t>
            </a:r>
          </a:p>
          <a:p>
            <a:pPr indent="-342900" lvl="2" marL="1257300" marR="0" rtl="0" algn="l">
              <a:spcBef>
                <a:spcPts val="0"/>
              </a:spcBef>
              <a:buClr>
                <a:srgbClr val="FF0000"/>
              </a:buClr>
              <a:buSzPts val="1600"/>
              <a:buFont typeface="Calibri"/>
              <a:buAutoNum type="alphaLcParenR"/>
            </a:pPr>
            <a:r>
              <a:rPr b="1" i="0" lang="en-US" sz="1600" u="none" cap="none" strike="noStrike">
                <a:solidFill>
                  <a:srgbClr val="FF0000"/>
                </a:solidFill>
                <a:latin typeface="Calibri"/>
                <a:ea typeface="Calibri"/>
                <a:cs typeface="Calibri"/>
                <a:sym typeface="Calibri"/>
              </a:rPr>
              <a:t>when 1000, err rate=19.70%</a:t>
            </a:r>
          </a:p>
          <a:p>
            <a:pPr indent="-342900" lvl="2" marL="1257300" marR="0" rtl="0" algn="l">
              <a:spcBef>
                <a:spcPts val="0"/>
              </a:spcBef>
              <a:buClr>
                <a:schemeClr val="dk1"/>
              </a:buClr>
              <a:buSzPts val="1600"/>
              <a:buFont typeface="Calibri"/>
              <a:buAutoNum type="alphaLcParenR"/>
            </a:pPr>
            <a:r>
              <a:rPr b="0" i="0" lang="en-US" sz="1600" u="none" cap="none" strike="noStrike">
                <a:solidFill>
                  <a:schemeClr val="dk1"/>
                </a:solidFill>
                <a:latin typeface="Calibri"/>
                <a:ea typeface="Calibri"/>
                <a:cs typeface="Calibri"/>
                <a:sym typeface="Calibri"/>
              </a:rPr>
              <a:t>when 2000, err rate=19.70%</a:t>
            </a:r>
          </a:p>
          <a:p>
            <a:pPr indent="-342900" lvl="2" marL="1257300" marR="0" rtl="0" algn="l">
              <a:spcBef>
                <a:spcPts val="0"/>
              </a:spcBef>
              <a:buClr>
                <a:schemeClr val="dk1"/>
              </a:buClr>
              <a:buSzPts val="1600"/>
              <a:buFont typeface="Calibri"/>
              <a:buAutoNum type="alphaLcParenR"/>
            </a:pPr>
            <a:r>
              <a:rPr b="0" i="0" lang="en-US" sz="1600" u="none" cap="none" strike="noStrike">
                <a:solidFill>
                  <a:schemeClr val="dk1"/>
                </a:solidFill>
                <a:latin typeface="Calibri"/>
                <a:ea typeface="Calibri"/>
                <a:cs typeface="Calibri"/>
                <a:sym typeface="Calibri"/>
              </a:rPr>
              <a:t>when 3000, e</a:t>
            </a:r>
            <a:r>
              <a:rPr lang="en-US"/>
              <a:t>rr </a:t>
            </a:r>
            <a:r>
              <a:rPr b="0" i="0" lang="en-US" sz="1600" u="none" cap="none" strike="noStrike">
                <a:solidFill>
                  <a:schemeClr val="dk1"/>
                </a:solidFill>
                <a:latin typeface="Calibri"/>
                <a:ea typeface="Calibri"/>
                <a:cs typeface="Calibri"/>
                <a:sym typeface="Calibri"/>
              </a:rPr>
              <a:t>rate=19.76%</a:t>
            </a:r>
          </a:p>
          <a:p>
            <a:pPr indent="-342900" lvl="2" marL="1257300" marR="0" rtl="0" algn="l">
              <a:spcBef>
                <a:spcPts val="0"/>
              </a:spcBef>
              <a:buClr>
                <a:schemeClr val="dk1"/>
              </a:buClr>
              <a:buSzPts val="1600"/>
              <a:buFont typeface="Calibri"/>
              <a:buAutoNum type="alphaLcParenR"/>
            </a:pPr>
            <a:r>
              <a:rPr b="0" i="0" lang="en-US" sz="1600" u="none" cap="none" strike="noStrike">
                <a:solidFill>
                  <a:schemeClr val="dk1"/>
                </a:solidFill>
                <a:latin typeface="Calibri"/>
                <a:ea typeface="Calibri"/>
                <a:cs typeface="Calibri"/>
                <a:sym typeface="Calibri"/>
              </a:rPr>
              <a:t>when 4000, err rate=19.76%</a:t>
            </a:r>
          </a:p>
          <a:p>
            <a:pPr indent="-342900" lvl="2" marL="1257300" marR="0" rtl="0" algn="l">
              <a:spcBef>
                <a:spcPts val="0"/>
              </a:spcBef>
              <a:buClr>
                <a:schemeClr val="dk1"/>
              </a:buClr>
              <a:buSzPts val="1600"/>
              <a:buFont typeface="Calibri"/>
              <a:buAutoNum type="alphaLcParenR"/>
            </a:pPr>
            <a:r>
              <a:rPr b="0" i="0" lang="en-US" sz="1600" u="none" cap="none" strike="noStrike">
                <a:solidFill>
                  <a:schemeClr val="dk1"/>
                </a:solidFill>
                <a:latin typeface="Calibri"/>
                <a:ea typeface="Calibri"/>
                <a:cs typeface="Calibri"/>
                <a:sym typeface="Calibri"/>
              </a:rPr>
              <a:t>when 5000, err rate=19.77%</a:t>
            </a:r>
          </a:p>
          <a:p>
            <a:pPr indent="-342900" lvl="1" marL="800100" marR="0" rtl="0" algn="l">
              <a:spcBef>
                <a:spcPts val="0"/>
              </a:spcBef>
              <a:buClr>
                <a:schemeClr val="dk1"/>
              </a:buClr>
              <a:buSzPts val="1600"/>
              <a:buFont typeface="Calibri"/>
              <a:buAutoNum type="arabicPeriod"/>
            </a:pPr>
            <a:r>
              <a:rPr b="0" i="0" lang="en-US" sz="1600" u="none" cap="none" strike="noStrike">
                <a:solidFill>
                  <a:schemeClr val="dk1"/>
                </a:solidFill>
                <a:latin typeface="Calibri"/>
                <a:ea typeface="Calibri"/>
                <a:cs typeface="Calibri"/>
                <a:sym typeface="Calibri"/>
              </a:rPr>
              <a:t>mtry: </a:t>
            </a:r>
            <a:r>
              <a:rPr b="0" i="1" lang="en-US" sz="1600" u="none" cap="none" strike="noStrike">
                <a:solidFill>
                  <a:srgbClr val="999999"/>
                </a:solidFill>
                <a:latin typeface="Calibri"/>
                <a:ea typeface="Calibri"/>
                <a:cs typeface="Calibri"/>
                <a:sym typeface="Calibri"/>
              </a:rPr>
              <a:t>the number of features </a:t>
            </a:r>
            <a:br>
              <a:rPr b="0" i="1" lang="en-US" sz="1600" u="none" cap="none" strike="noStrike">
                <a:solidFill>
                  <a:srgbClr val="999999"/>
                </a:solidFill>
                <a:latin typeface="Calibri"/>
                <a:ea typeface="Calibri"/>
                <a:cs typeface="Calibri"/>
                <a:sym typeface="Calibri"/>
              </a:rPr>
            </a:br>
            <a:r>
              <a:rPr b="0" i="1" lang="en-US" sz="1600" u="none" cap="none" strike="noStrike">
                <a:solidFill>
                  <a:srgbClr val="999999"/>
                </a:solidFill>
                <a:latin typeface="Calibri"/>
                <a:ea typeface="Calibri"/>
                <a:cs typeface="Calibri"/>
                <a:sym typeface="Calibri"/>
              </a:rPr>
              <a:t>randomly selected at each split</a:t>
            </a:r>
          </a:p>
          <a:p>
            <a:pPr indent="-342900" lvl="2" marL="1257300" marR="0" rtl="0" algn="l">
              <a:spcBef>
                <a:spcPts val="0"/>
              </a:spcBef>
              <a:buClr>
                <a:schemeClr val="dk1"/>
              </a:buClr>
              <a:buSzPts val="1600"/>
              <a:buFont typeface="Calibri"/>
              <a:buAutoNum type="alphaLcParenR"/>
            </a:pPr>
            <a:r>
              <a:rPr b="0" i="0" lang="en-US" sz="1600" u="none" cap="none" strike="noStrike">
                <a:solidFill>
                  <a:schemeClr val="dk1"/>
                </a:solidFill>
                <a:latin typeface="Calibri"/>
                <a:ea typeface="Calibri"/>
                <a:cs typeface="Calibri"/>
                <a:sym typeface="Calibri"/>
              </a:rPr>
              <a:t>when 1, err rate = 19.77%</a:t>
            </a:r>
          </a:p>
          <a:p>
            <a:pPr indent="-342900" lvl="2" marL="1257300" marR="0" rtl="0" algn="l">
              <a:spcBef>
                <a:spcPts val="0"/>
              </a:spcBef>
              <a:buClr>
                <a:schemeClr val="dk1"/>
              </a:buClr>
              <a:buSzPts val="1600"/>
              <a:buFont typeface="Calibri"/>
              <a:buAutoNum type="alphaLcParenR"/>
            </a:pPr>
            <a:r>
              <a:rPr b="0" i="0" lang="en-US" sz="1600" u="none" cap="none" strike="noStrike">
                <a:solidFill>
                  <a:schemeClr val="dk1"/>
                </a:solidFill>
                <a:latin typeface="Calibri"/>
                <a:ea typeface="Calibri"/>
                <a:cs typeface="Calibri"/>
                <a:sym typeface="Calibri"/>
              </a:rPr>
              <a:t>when 2, err rate = 19.77%</a:t>
            </a:r>
          </a:p>
          <a:p>
            <a:pPr indent="-342900" lvl="2" marL="1257300" marR="0" rtl="0" algn="l">
              <a:spcBef>
                <a:spcPts val="0"/>
              </a:spcBef>
              <a:buClr>
                <a:srgbClr val="FF0000"/>
              </a:buClr>
              <a:buSzPts val="1600"/>
              <a:buFont typeface="Calibri"/>
              <a:buAutoNum type="alphaLcParenR"/>
            </a:pPr>
            <a:r>
              <a:rPr b="1" i="0" lang="en-US" sz="1600" u="none" cap="none" strike="noStrike">
                <a:solidFill>
                  <a:srgbClr val="FF0000"/>
                </a:solidFill>
                <a:latin typeface="Calibri"/>
                <a:ea typeface="Calibri"/>
                <a:cs typeface="Calibri"/>
                <a:sym typeface="Calibri"/>
              </a:rPr>
              <a:t>when 3, err rate = 19.76%</a:t>
            </a:r>
          </a:p>
          <a:p>
            <a:pPr indent="-342900" lvl="2" marL="1257300" marR="0" rtl="0" algn="l">
              <a:spcBef>
                <a:spcPts val="0"/>
              </a:spcBef>
              <a:buClr>
                <a:schemeClr val="dk1"/>
              </a:buClr>
              <a:buSzPts val="1600"/>
              <a:buFont typeface="Calibri"/>
              <a:buAutoNum type="alphaLcParenR"/>
            </a:pPr>
            <a:r>
              <a:rPr b="0" i="0" lang="en-US" sz="1600" u="none" cap="none" strike="noStrike">
                <a:solidFill>
                  <a:schemeClr val="dk1"/>
                </a:solidFill>
                <a:latin typeface="Calibri"/>
                <a:ea typeface="Calibri"/>
                <a:cs typeface="Calibri"/>
                <a:sym typeface="Calibri"/>
              </a:rPr>
              <a:t>when 6, err rate = 22.43%</a:t>
            </a:r>
          </a:p>
          <a:p>
            <a:pPr indent="-342900" lvl="2" marL="1257300" marR="0" rtl="0" algn="l">
              <a:spcBef>
                <a:spcPts val="0"/>
              </a:spcBef>
              <a:buClr>
                <a:schemeClr val="dk1"/>
              </a:buClr>
              <a:buSzPts val="1600"/>
              <a:buFont typeface="Calibri"/>
              <a:buAutoNum type="alphaLcParenR"/>
            </a:pPr>
            <a:r>
              <a:rPr b="0" i="0" lang="en-US" sz="1600" u="none" cap="none" strike="noStrike">
                <a:solidFill>
                  <a:schemeClr val="dk1"/>
                </a:solidFill>
                <a:latin typeface="Calibri"/>
                <a:ea typeface="Calibri"/>
                <a:cs typeface="Calibri"/>
                <a:sym typeface="Calibri"/>
              </a:rPr>
              <a:t>when 9, err rate = 23.68%</a:t>
            </a:r>
          </a:p>
          <a:p>
            <a:pPr indent="-342900" lvl="1" marL="800100" marR="0" rtl="0" algn="l">
              <a:spcBef>
                <a:spcPts val="0"/>
              </a:spcBef>
              <a:buClr>
                <a:schemeClr val="dk1"/>
              </a:buClr>
              <a:buSzPts val="1600"/>
              <a:buFont typeface="Calibri"/>
              <a:buAutoNum type="arabicPeriod"/>
            </a:pPr>
            <a:r>
              <a:rPr b="0" i="0" lang="en-US" sz="1600" u="none" cap="none" strike="noStrike">
                <a:solidFill>
                  <a:schemeClr val="dk1"/>
                </a:solidFill>
                <a:latin typeface="Calibri"/>
                <a:ea typeface="Calibri"/>
                <a:cs typeface="Calibri"/>
                <a:sym typeface="Calibri"/>
              </a:rPr>
              <a:t>nodesize</a:t>
            </a:r>
          </a:p>
          <a:p>
            <a:pPr indent="-342900" lvl="2" marL="1257300" marR="0" rtl="0" algn="l">
              <a:spcBef>
                <a:spcPts val="0"/>
              </a:spcBef>
              <a:buClr>
                <a:schemeClr val="dk1"/>
              </a:buClr>
              <a:buSzPts val="1600"/>
              <a:buFont typeface="Calibri"/>
              <a:buAutoNum type="alphaLcParenR"/>
            </a:pPr>
            <a:r>
              <a:rPr b="0" i="0" lang="en-US" sz="1600" u="none" cap="none" strike="noStrike">
                <a:solidFill>
                  <a:schemeClr val="dk1"/>
                </a:solidFill>
                <a:latin typeface="Calibri"/>
                <a:ea typeface="Calibri"/>
                <a:cs typeface="Calibri"/>
                <a:sym typeface="Calibri"/>
              </a:rPr>
              <a:t>when 2, err rate = 19.77%</a:t>
            </a:r>
          </a:p>
          <a:p>
            <a:pPr indent="-342900" lvl="2" marL="1257300" marR="0" rtl="0" algn="l">
              <a:spcBef>
                <a:spcPts val="0"/>
              </a:spcBef>
              <a:buClr>
                <a:schemeClr val="dk1"/>
              </a:buClr>
              <a:buSzPts val="1600"/>
              <a:buFont typeface="Calibri"/>
              <a:buAutoNum type="alphaLcParenR"/>
            </a:pPr>
            <a:r>
              <a:rPr b="0" i="0" lang="en-US" sz="1600" u="none" cap="none" strike="noStrike">
                <a:solidFill>
                  <a:schemeClr val="dk1"/>
                </a:solidFill>
                <a:latin typeface="Calibri"/>
                <a:ea typeface="Calibri"/>
                <a:cs typeface="Calibri"/>
                <a:sym typeface="Calibri"/>
              </a:rPr>
              <a:t>when 4, err rate = 19.76%</a:t>
            </a:r>
          </a:p>
          <a:p>
            <a:pPr indent="-342900" lvl="2" marL="1257300" marR="0" rtl="0" algn="l">
              <a:spcBef>
                <a:spcPts val="0"/>
              </a:spcBef>
              <a:buClr>
                <a:schemeClr val="dk1"/>
              </a:buClr>
              <a:buSzPts val="1600"/>
              <a:buFont typeface="Calibri"/>
              <a:buAutoNum type="alphaLcParenR"/>
            </a:pPr>
            <a:r>
              <a:rPr b="0" i="0" lang="en-US" sz="1600" u="none" cap="none" strike="noStrike">
                <a:solidFill>
                  <a:schemeClr val="dk1"/>
                </a:solidFill>
                <a:latin typeface="Calibri"/>
                <a:ea typeface="Calibri"/>
                <a:cs typeface="Calibri"/>
                <a:sym typeface="Calibri"/>
              </a:rPr>
              <a:t>when 8, err rate = 19.75%</a:t>
            </a:r>
          </a:p>
          <a:p>
            <a:pPr indent="-342900" lvl="2" marL="1257300" marR="0" rtl="0" algn="l">
              <a:spcBef>
                <a:spcPts val="0"/>
              </a:spcBef>
              <a:buClr>
                <a:srgbClr val="FF0000"/>
              </a:buClr>
              <a:buSzPts val="1600"/>
              <a:buFont typeface="Calibri"/>
              <a:buAutoNum type="alphaLcParenR"/>
            </a:pPr>
            <a:r>
              <a:rPr b="1" i="0" lang="en-US" sz="1600" u="none" cap="none" strike="noStrike">
                <a:solidFill>
                  <a:srgbClr val="FF0000"/>
                </a:solidFill>
                <a:latin typeface="Calibri"/>
                <a:ea typeface="Calibri"/>
                <a:cs typeface="Calibri"/>
                <a:sym typeface="Calibri"/>
              </a:rPr>
              <a:t>when 12, err rate = 19.74%</a:t>
            </a:r>
          </a:p>
          <a:p>
            <a:pPr indent="-342900" lvl="2" marL="1257300" marR="0" rtl="0" algn="l">
              <a:spcBef>
                <a:spcPts val="0"/>
              </a:spcBef>
              <a:buClr>
                <a:schemeClr val="dk1"/>
              </a:buClr>
              <a:buSzPts val="1600"/>
              <a:buFont typeface="Calibri"/>
              <a:buAutoNum type="alphaLcParenR"/>
            </a:pPr>
            <a:r>
              <a:rPr b="0" i="0" lang="en-US" sz="1600" u="none" cap="none" strike="noStrike">
                <a:solidFill>
                  <a:schemeClr val="dk1"/>
                </a:solidFill>
                <a:latin typeface="Calibri"/>
                <a:ea typeface="Calibri"/>
                <a:cs typeface="Calibri"/>
                <a:sym typeface="Calibri"/>
              </a:rPr>
              <a:t>when 24, err rate = 19.75%</a:t>
            </a:r>
          </a:p>
          <a:p>
            <a:pPr indent="-342900" lvl="2" marL="1257300" marR="0" rtl="0" algn="l">
              <a:spcBef>
                <a:spcPts val="0"/>
              </a:spcBef>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342900" lvl="2" marL="1257300" marR="0" rtl="0" algn="l">
              <a:spcBef>
                <a:spcPts val="0"/>
              </a:spcBef>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p:txBody>
      </p:sp>
      <p:pic>
        <p:nvPicPr>
          <p:cNvPr id="428" name="Shape 428"/>
          <p:cNvPicPr preferRelativeResize="0"/>
          <p:nvPr/>
        </p:nvPicPr>
        <p:blipFill rotWithShape="1">
          <a:blip r:embed="rId3">
            <a:alphaModFix/>
          </a:blip>
          <a:srcRect b="0" l="0" r="0" t="0"/>
          <a:stretch/>
        </p:blipFill>
        <p:spPr>
          <a:xfrm>
            <a:off x="4076700" y="1326675"/>
            <a:ext cx="3886200" cy="1536700"/>
          </a:xfrm>
          <a:prstGeom prst="rect">
            <a:avLst/>
          </a:prstGeom>
          <a:noFill/>
          <a:ln cap="flat" cmpd="sng" w="9525">
            <a:solidFill>
              <a:schemeClr val="dk1"/>
            </a:solidFill>
            <a:prstDash val="solid"/>
            <a:round/>
            <a:headEnd len="med" w="med" type="none"/>
            <a:tailEnd len="med" w="med" type="none"/>
          </a:ln>
        </p:spPr>
      </p:pic>
      <p:pic>
        <p:nvPicPr>
          <p:cNvPr id="429" name="Shape 429"/>
          <p:cNvPicPr preferRelativeResize="0"/>
          <p:nvPr/>
        </p:nvPicPr>
        <p:blipFill rotWithShape="1">
          <a:blip r:embed="rId4">
            <a:alphaModFix/>
          </a:blip>
          <a:srcRect b="0" l="0" r="0" t="0"/>
          <a:stretch/>
        </p:blipFill>
        <p:spPr>
          <a:xfrm>
            <a:off x="4215197" y="1676514"/>
            <a:ext cx="3695700" cy="1511300"/>
          </a:xfrm>
          <a:prstGeom prst="rect">
            <a:avLst/>
          </a:prstGeom>
          <a:noFill/>
          <a:ln cap="flat" cmpd="sng" w="9525">
            <a:solidFill>
              <a:schemeClr val="dk1"/>
            </a:solidFill>
            <a:prstDash val="solid"/>
            <a:round/>
            <a:headEnd len="med" w="med" type="none"/>
            <a:tailEnd len="med" w="med" type="none"/>
          </a:ln>
        </p:spPr>
      </p:pic>
      <p:pic>
        <p:nvPicPr>
          <p:cNvPr id="430" name="Shape 430"/>
          <p:cNvPicPr preferRelativeResize="0"/>
          <p:nvPr/>
        </p:nvPicPr>
        <p:blipFill rotWithShape="1">
          <a:blip r:embed="rId5">
            <a:alphaModFix/>
          </a:blip>
          <a:srcRect b="0" l="0" r="0" t="0"/>
          <a:stretch/>
        </p:blipFill>
        <p:spPr>
          <a:xfrm>
            <a:off x="4343400" y="2052658"/>
            <a:ext cx="3759200" cy="1524000"/>
          </a:xfrm>
          <a:prstGeom prst="rect">
            <a:avLst/>
          </a:prstGeom>
          <a:noFill/>
          <a:ln cap="flat" cmpd="sng" w="9525">
            <a:solidFill>
              <a:schemeClr val="dk1"/>
            </a:solidFill>
            <a:prstDash val="solid"/>
            <a:round/>
            <a:headEnd len="med" w="med" type="none"/>
            <a:tailEnd len="med" w="med" type="none"/>
          </a:ln>
        </p:spPr>
      </p:pic>
      <p:pic>
        <p:nvPicPr>
          <p:cNvPr id="431" name="Shape 431"/>
          <p:cNvPicPr preferRelativeResize="0"/>
          <p:nvPr/>
        </p:nvPicPr>
        <p:blipFill rotWithShape="1">
          <a:blip r:embed="rId6">
            <a:alphaModFix/>
          </a:blip>
          <a:srcRect b="0" l="0" r="0" t="0"/>
          <a:stretch/>
        </p:blipFill>
        <p:spPr>
          <a:xfrm>
            <a:off x="4477143" y="2435028"/>
            <a:ext cx="3937000" cy="1549400"/>
          </a:xfrm>
          <a:prstGeom prst="rect">
            <a:avLst/>
          </a:prstGeom>
          <a:noFill/>
          <a:ln cap="flat" cmpd="sng" w="9525">
            <a:solidFill>
              <a:schemeClr val="dk1"/>
            </a:solidFill>
            <a:prstDash val="solid"/>
            <a:round/>
            <a:headEnd len="med" w="med" type="none"/>
            <a:tailEnd len="med" w="med" type="none"/>
          </a:ln>
        </p:spPr>
      </p:pic>
      <p:pic>
        <p:nvPicPr>
          <p:cNvPr id="432" name="Shape 432"/>
          <p:cNvPicPr preferRelativeResize="0"/>
          <p:nvPr/>
        </p:nvPicPr>
        <p:blipFill rotWithShape="1">
          <a:blip r:embed="rId7">
            <a:alphaModFix/>
          </a:blip>
          <a:srcRect b="0" l="0" r="0" t="0"/>
          <a:stretch/>
        </p:blipFill>
        <p:spPr>
          <a:xfrm>
            <a:off x="4584700" y="2867882"/>
            <a:ext cx="4013200" cy="1536700"/>
          </a:xfrm>
          <a:prstGeom prst="rect">
            <a:avLst/>
          </a:prstGeom>
          <a:noFill/>
          <a:ln cap="flat" cmpd="sng" w="9525">
            <a:solidFill>
              <a:schemeClr val="dk1"/>
            </a:solidFill>
            <a:prstDash val="solid"/>
            <a:round/>
            <a:headEnd len="med" w="med" type="none"/>
            <a:tailEnd len="med" w="med" type="none"/>
          </a:ln>
        </p:spPr>
      </p:pic>
      <p:pic>
        <p:nvPicPr>
          <p:cNvPr id="433" name="Shape 433"/>
          <p:cNvPicPr preferRelativeResize="0"/>
          <p:nvPr/>
        </p:nvPicPr>
        <p:blipFill rotWithShape="1">
          <a:blip r:embed="rId8">
            <a:alphaModFix/>
          </a:blip>
          <a:srcRect b="0" l="0" r="0" t="0"/>
          <a:stretch/>
        </p:blipFill>
        <p:spPr>
          <a:xfrm>
            <a:off x="4718443" y="3321325"/>
            <a:ext cx="3746500" cy="1498600"/>
          </a:xfrm>
          <a:prstGeom prst="rect">
            <a:avLst/>
          </a:prstGeom>
          <a:noFill/>
          <a:ln cap="flat" cmpd="sng" w="9525">
            <a:solidFill>
              <a:schemeClr val="dk1"/>
            </a:solidFill>
            <a:prstDash val="solid"/>
            <a:round/>
            <a:headEnd len="med" w="med" type="none"/>
            <a:tailEnd len="med" w="med" type="none"/>
          </a:ln>
        </p:spPr>
      </p:pic>
      <p:pic>
        <p:nvPicPr>
          <p:cNvPr id="434" name="Shape 434"/>
          <p:cNvPicPr preferRelativeResize="0"/>
          <p:nvPr/>
        </p:nvPicPr>
        <p:blipFill rotWithShape="1">
          <a:blip r:embed="rId9">
            <a:alphaModFix/>
          </a:blip>
          <a:srcRect b="0" l="0" r="0" t="0"/>
          <a:stretch/>
        </p:blipFill>
        <p:spPr>
          <a:xfrm>
            <a:off x="4861266" y="3644682"/>
            <a:ext cx="3911600" cy="1752600"/>
          </a:xfrm>
          <a:prstGeom prst="rect">
            <a:avLst/>
          </a:prstGeom>
          <a:noFill/>
          <a:ln cap="flat" cmpd="sng" w="9525">
            <a:solidFill>
              <a:schemeClr val="dk1"/>
            </a:solidFill>
            <a:prstDash val="solid"/>
            <a:round/>
            <a:headEnd len="med" w="med" type="none"/>
            <a:tailEnd len="med" w="med" type="none"/>
          </a:ln>
        </p:spPr>
      </p:pic>
      <p:pic>
        <p:nvPicPr>
          <p:cNvPr id="435" name="Shape 435"/>
          <p:cNvPicPr preferRelativeResize="0"/>
          <p:nvPr/>
        </p:nvPicPr>
        <p:blipFill rotWithShape="1">
          <a:blip r:embed="rId10">
            <a:alphaModFix/>
          </a:blip>
          <a:srcRect b="0" l="0" r="0" t="0"/>
          <a:stretch/>
        </p:blipFill>
        <p:spPr>
          <a:xfrm>
            <a:off x="5026366" y="4145121"/>
            <a:ext cx="3987800" cy="1701800"/>
          </a:xfrm>
          <a:prstGeom prst="rect">
            <a:avLst/>
          </a:prstGeom>
          <a:noFill/>
          <a:ln cap="flat" cmpd="sng" w="9525">
            <a:solidFill>
              <a:schemeClr val="dk1"/>
            </a:solidFill>
            <a:prstDash val="solid"/>
            <a:round/>
            <a:headEnd len="med" w="med" type="none"/>
            <a:tailEnd len="med" w="med" type="none"/>
          </a:ln>
        </p:spPr>
      </p:pic>
      <p:pic>
        <p:nvPicPr>
          <p:cNvPr id="436" name="Shape 436"/>
          <p:cNvPicPr preferRelativeResize="0"/>
          <p:nvPr/>
        </p:nvPicPr>
        <p:blipFill rotWithShape="1">
          <a:blip r:embed="rId11">
            <a:alphaModFix/>
          </a:blip>
          <a:srcRect b="0" l="0" r="0" t="0"/>
          <a:stretch/>
        </p:blipFill>
        <p:spPr>
          <a:xfrm>
            <a:off x="5149552" y="4658052"/>
            <a:ext cx="3873500" cy="1549400"/>
          </a:xfrm>
          <a:prstGeom prst="rect">
            <a:avLst/>
          </a:prstGeom>
          <a:noFill/>
          <a:ln cap="flat" cmpd="sng" w="9525">
            <a:solidFill>
              <a:schemeClr val="dk1"/>
            </a:solidFill>
            <a:prstDash val="solid"/>
            <a:round/>
            <a:headEnd len="med" w="med" type="none"/>
            <a:tailEnd len="med" w="med"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442" name="Shape 442"/>
          <p:cNvSpPr txBox="1"/>
          <p:nvPr>
            <p:ph type="title"/>
          </p:nvPr>
        </p:nvSpPr>
        <p:spPr>
          <a:xfrm>
            <a:off x="227013" y="418353"/>
            <a:ext cx="7303200" cy="535800"/>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b="1" i="0" lang="en-US" sz="3000" u="none" cap="none" strike="noStrike">
                <a:solidFill>
                  <a:srgbClr val="BFBFBF"/>
                </a:solidFill>
                <a:latin typeface="Arial"/>
                <a:ea typeface="Arial"/>
                <a:cs typeface="Arial"/>
                <a:sym typeface="Arial"/>
              </a:rPr>
              <a:t>Third Step: Building Models</a:t>
            </a:r>
            <a:r>
              <a:rPr lang="en-US">
                <a:solidFill>
                  <a:srgbClr val="BFBFBF"/>
                </a:solidFill>
              </a:rPr>
              <a:t> (7/11)</a:t>
            </a:r>
          </a:p>
        </p:txBody>
      </p:sp>
      <p:sp>
        <p:nvSpPr>
          <p:cNvPr id="443" name="Shape 443"/>
          <p:cNvSpPr txBox="1"/>
          <p:nvPr>
            <p:ph idx="2" type="body"/>
          </p:nvPr>
        </p:nvSpPr>
        <p:spPr>
          <a:xfrm>
            <a:off x="227013" y="1006103"/>
            <a:ext cx="8691600" cy="40800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b="0" i="0" lang="en-US" sz="1800" u="none" cap="none" strike="noStrike">
                <a:solidFill>
                  <a:schemeClr val="dk1"/>
                </a:solidFill>
                <a:latin typeface="Arial"/>
                <a:ea typeface="Arial"/>
                <a:cs typeface="Arial"/>
                <a:sym typeface="Arial"/>
              </a:rPr>
              <a:t>3.4 Random Forest</a:t>
            </a:r>
          </a:p>
        </p:txBody>
      </p:sp>
      <p:sp>
        <p:nvSpPr>
          <p:cNvPr id="444" name="Shape 444"/>
          <p:cNvSpPr txBox="1"/>
          <p:nvPr/>
        </p:nvSpPr>
        <p:spPr>
          <a:xfrm>
            <a:off x="227013" y="1466050"/>
            <a:ext cx="7492200" cy="1200300"/>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Arial"/>
              <a:buChar char="•"/>
            </a:pPr>
            <a:r>
              <a:rPr lang="en-US" sz="1800">
                <a:solidFill>
                  <a:schemeClr val="dk1"/>
                </a:solidFill>
                <a:latin typeface="Calibri"/>
                <a:ea typeface="Calibri"/>
                <a:cs typeface="Calibri"/>
                <a:sym typeface="Calibri"/>
              </a:rPr>
              <a:t>MeanDecreaseAccuracy: By permuting this feature, how much accuracy will be decreased averagely</a:t>
            </a:r>
          </a:p>
          <a:p>
            <a:pPr indent="-285750" lvl="0" marL="285750" marR="0" rtl="0" algn="l">
              <a:spcBef>
                <a:spcPts val="0"/>
              </a:spcBef>
              <a:buClr>
                <a:schemeClr val="dk1"/>
              </a:buClr>
              <a:buSzPts val="1800"/>
              <a:buFont typeface="Arial"/>
              <a:buChar char="•"/>
            </a:pPr>
            <a:r>
              <a:rPr lang="en-US" sz="1800">
                <a:solidFill>
                  <a:schemeClr val="dk1"/>
                </a:solidFill>
                <a:latin typeface="Calibri"/>
                <a:ea typeface="Calibri"/>
                <a:cs typeface="Calibri"/>
                <a:sym typeface="Calibri"/>
              </a:rPr>
              <a:t>MeanDecreaseGini: How many Gini (the lower the purer) decreased by splitting this feature averagely</a:t>
            </a:r>
          </a:p>
        </p:txBody>
      </p:sp>
      <p:pic>
        <p:nvPicPr>
          <p:cNvPr id="445" name="Shape 445"/>
          <p:cNvPicPr preferRelativeResize="0"/>
          <p:nvPr/>
        </p:nvPicPr>
        <p:blipFill rotWithShape="1">
          <a:blip r:embed="rId3">
            <a:alphaModFix/>
          </a:blip>
          <a:srcRect b="0" l="0" r="0" t="0"/>
          <a:stretch/>
        </p:blipFill>
        <p:spPr>
          <a:xfrm>
            <a:off x="524250" y="2666375"/>
            <a:ext cx="8120476" cy="3536425"/>
          </a:xfrm>
          <a:prstGeom prst="rect">
            <a:avLst/>
          </a:prstGeom>
          <a:noFill/>
          <a:ln>
            <a:noFill/>
          </a:ln>
        </p:spPr>
      </p:pic>
      <p:sp>
        <p:nvSpPr>
          <p:cNvPr id="446" name="Shape 446"/>
          <p:cNvSpPr/>
          <p:nvPr/>
        </p:nvSpPr>
        <p:spPr>
          <a:xfrm>
            <a:off x="522100" y="3510125"/>
            <a:ext cx="8120400" cy="491700"/>
          </a:xfrm>
          <a:prstGeom prst="rect">
            <a:avLst/>
          </a:prstGeom>
          <a:noFill/>
          <a:ln cap="flat" cmpd="sng" w="25400">
            <a:solidFill>
              <a:srgbClr val="FF0000"/>
            </a:solidFill>
            <a:prstDash val="solid"/>
            <a:round/>
            <a:headEnd len="med" w="med" type="none"/>
            <a:tailEnd len="med" w="med" type="none"/>
          </a:ln>
          <a:effectLst>
            <a:outerShdw blurRad="40000" rotWithShape="0" dir="5400000" dist="23000">
              <a:srgbClr val="000000">
                <a:alpha val="349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 type="body"/>
          </p:nvPr>
        </p:nvSpPr>
        <p:spPr>
          <a:xfrm>
            <a:off x="227013" y="1112109"/>
            <a:ext cx="8691600" cy="4981800"/>
          </a:xfrm>
          <a:prstGeom prst="rect">
            <a:avLst/>
          </a:prstGeom>
          <a:noFill/>
          <a:ln>
            <a:noFill/>
          </a:ln>
        </p:spPr>
        <p:txBody>
          <a:bodyPr anchorCtr="0" anchor="t" bIns="45700" lIns="91425" rIns="91425" wrap="square" tIns="45700">
            <a:noAutofit/>
          </a:bodyPr>
          <a:lstStyle/>
          <a:p>
            <a:pPr indent="-285750" lvl="0" marL="285750" marR="0" rtl="0" algn="l">
              <a:spcBef>
                <a:spcPts val="1200"/>
              </a:spcBef>
              <a:spcAft>
                <a:spcPts val="0"/>
              </a:spcAft>
              <a:buClr>
                <a:schemeClr val="dk1"/>
              </a:buClr>
              <a:buSzPts val="1600"/>
              <a:buFont typeface="Arial"/>
              <a:buChar char="•"/>
            </a:pPr>
            <a:r>
              <a:rPr lang="en-US"/>
              <a:t>The data includes 110527 medical appointments of the public healthcare of the capital city of Espirito Santo State - Vitoria - Brazil</a:t>
            </a:r>
          </a:p>
          <a:p>
            <a:pPr indent="-285750" lvl="0" marL="285750" marR="0" rtl="0" algn="l">
              <a:spcBef>
                <a:spcPts val="12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The data contains </a:t>
            </a:r>
            <a:r>
              <a:rPr b="0" i="0" lang="en-US" sz="1600" u="none" cap="none" strike="noStrike">
                <a:solidFill>
                  <a:schemeClr val="dk1"/>
                </a:solidFill>
                <a:latin typeface="Arial"/>
                <a:ea typeface="Arial"/>
                <a:cs typeface="Arial"/>
                <a:sym typeface="Arial"/>
              </a:rPr>
              <a:t>patients’ </a:t>
            </a:r>
          </a:p>
          <a:p>
            <a:pPr indent="-355600" lvl="1" marL="800100" marR="0" rtl="0" algn="l">
              <a:spcBef>
                <a:spcPts val="1200"/>
              </a:spcBef>
              <a:spcAft>
                <a:spcPts val="0"/>
              </a:spcAft>
              <a:buClr>
                <a:schemeClr val="dk1"/>
              </a:buClr>
              <a:buSzPts val="1600"/>
              <a:buFont typeface="Calibri"/>
              <a:buAutoNum type="arabicPeriod"/>
            </a:pPr>
            <a:r>
              <a:rPr b="0" i="0" lang="en-US" sz="1600" u="none" cap="none" strike="noStrike">
                <a:solidFill>
                  <a:schemeClr val="dk1"/>
                </a:solidFill>
                <a:latin typeface="Arial"/>
                <a:ea typeface="Arial"/>
                <a:cs typeface="Arial"/>
                <a:sym typeface="Arial"/>
              </a:rPr>
              <a:t>Gender</a:t>
            </a:r>
          </a:p>
          <a:p>
            <a:pPr indent="-355600" lvl="1" marL="800100" marR="0" rtl="0" algn="l">
              <a:spcBef>
                <a:spcPts val="1200"/>
              </a:spcBef>
              <a:spcAft>
                <a:spcPts val="0"/>
              </a:spcAft>
              <a:buClr>
                <a:schemeClr val="dk1"/>
              </a:buClr>
              <a:buSzPts val="1600"/>
              <a:buFont typeface="Calibri"/>
              <a:buAutoNum type="arabicPeriod"/>
            </a:pPr>
            <a:r>
              <a:rPr b="0" i="0" lang="en-US" sz="1600" u="none" cap="none" strike="noStrike">
                <a:solidFill>
                  <a:schemeClr val="dk1"/>
                </a:solidFill>
                <a:latin typeface="Arial"/>
                <a:ea typeface="Arial"/>
                <a:cs typeface="Arial"/>
                <a:sym typeface="Arial"/>
              </a:rPr>
              <a:t>Date of booking appointment</a:t>
            </a:r>
          </a:p>
          <a:p>
            <a:pPr indent="-355600" lvl="1" marL="800100" marR="0" rtl="0" algn="l">
              <a:spcBef>
                <a:spcPts val="1200"/>
              </a:spcBef>
              <a:spcAft>
                <a:spcPts val="0"/>
              </a:spcAft>
              <a:buClr>
                <a:schemeClr val="dk1"/>
              </a:buClr>
              <a:buSzPts val="1600"/>
              <a:buFont typeface="Calibri"/>
              <a:buAutoNum type="arabicPeriod"/>
            </a:pPr>
            <a:r>
              <a:rPr b="0" i="0" lang="en-US" sz="1600" u="none" cap="none" strike="noStrike">
                <a:solidFill>
                  <a:schemeClr val="dk1"/>
                </a:solidFill>
                <a:latin typeface="Arial"/>
                <a:ea typeface="Arial"/>
                <a:cs typeface="Arial"/>
                <a:sym typeface="Arial"/>
              </a:rPr>
              <a:t>Schedule Date</a:t>
            </a:r>
          </a:p>
          <a:p>
            <a:pPr indent="-355600" lvl="1" marL="800100" marR="0" rtl="0" algn="l">
              <a:spcBef>
                <a:spcPts val="1200"/>
              </a:spcBef>
              <a:spcAft>
                <a:spcPts val="0"/>
              </a:spcAft>
              <a:buClr>
                <a:schemeClr val="dk1"/>
              </a:buClr>
              <a:buSzPts val="1600"/>
              <a:buFont typeface="Calibri"/>
              <a:buAutoNum type="arabicPeriod"/>
            </a:pPr>
            <a:r>
              <a:rPr b="0" i="0" lang="en-US" sz="1600" u="none" cap="none" strike="noStrike">
                <a:solidFill>
                  <a:schemeClr val="dk1"/>
                </a:solidFill>
                <a:latin typeface="Arial"/>
                <a:ea typeface="Arial"/>
                <a:cs typeface="Arial"/>
                <a:sym typeface="Arial"/>
              </a:rPr>
              <a:t>Age </a:t>
            </a:r>
          </a:p>
          <a:p>
            <a:pPr indent="-355600" lvl="1" marL="800100" marR="0" rtl="0" algn="l">
              <a:spcBef>
                <a:spcPts val="1200"/>
              </a:spcBef>
              <a:spcAft>
                <a:spcPts val="0"/>
              </a:spcAft>
              <a:buClr>
                <a:schemeClr val="dk1"/>
              </a:buClr>
              <a:buSzPts val="1600"/>
              <a:buFont typeface="Calibri"/>
              <a:buAutoNum type="arabicPeriod"/>
            </a:pPr>
            <a:r>
              <a:rPr b="0" i="0" lang="en-US" sz="1600" u="none" cap="none" strike="noStrike">
                <a:solidFill>
                  <a:schemeClr val="dk1"/>
                </a:solidFill>
                <a:latin typeface="Arial"/>
                <a:ea typeface="Arial"/>
                <a:cs typeface="Arial"/>
                <a:sym typeface="Arial"/>
              </a:rPr>
              <a:t>Whether or not having scholarship, hypertension, diabetes, alchoholism, handicap and getting text message received</a:t>
            </a:r>
          </a:p>
          <a:p>
            <a:pPr indent="457200" lvl="0" marL="0" marR="0" rtl="0" algn="l">
              <a:spcBef>
                <a:spcPts val="1200"/>
              </a:spcBef>
              <a:spcAft>
                <a:spcPts val="0"/>
              </a:spcAft>
              <a:buNone/>
            </a:pPr>
            <a:r>
              <a:t/>
            </a:r>
            <a:endParaRPr/>
          </a:p>
          <a:p>
            <a:pPr indent="-285750" lvl="0" marL="285750" marR="0" rtl="0" algn="l">
              <a:spcBef>
                <a:spcPts val="12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The data are from Kaggle, dataset from: </a:t>
            </a:r>
            <a:r>
              <a:rPr b="0" i="0" lang="en-US" sz="1600" u="sng" cap="none" strike="noStrike">
                <a:solidFill>
                  <a:schemeClr val="hlink"/>
                </a:solidFill>
                <a:latin typeface="Arial"/>
                <a:ea typeface="Arial"/>
                <a:cs typeface="Arial"/>
                <a:sym typeface="Arial"/>
                <a:hlinkClick r:id="rId3"/>
              </a:rPr>
              <a:t>https://www.kaggle.com/joniarroba/noshowappointments/downloads/KaggleV2-May-2016.csv</a:t>
            </a:r>
          </a:p>
        </p:txBody>
      </p:sp>
      <p:sp>
        <p:nvSpPr>
          <p:cNvPr id="141" name="Shape 141"/>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rtl="0">
              <a:spcBef>
                <a:spcPts val="0"/>
              </a:spcBef>
              <a:buClr>
                <a:srgbClr val="000000"/>
              </a:buClr>
              <a:buFont typeface="Arial"/>
              <a:buNone/>
            </a:pPr>
            <a:fld id="{00000000-1234-1234-1234-123412341234}" type="slidenum">
              <a:rPr lang="en-US"/>
              <a:t>‹#›</a:t>
            </a:fld>
          </a:p>
        </p:txBody>
      </p:sp>
      <p:sp>
        <p:nvSpPr>
          <p:cNvPr id="142" name="Shape 142"/>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rtl="0">
              <a:spcBef>
                <a:spcPts val="0"/>
              </a:spcBef>
              <a:buClr>
                <a:schemeClr val="dk1"/>
              </a:buClr>
              <a:buSzPts val="3000"/>
              <a:buFont typeface="Arial"/>
              <a:buNone/>
            </a:pPr>
            <a:r>
              <a:rPr lang="en-US"/>
              <a:t>Introduction (1/2)</a:t>
            </a:r>
          </a:p>
          <a:p>
            <a:pPr indent="-190500" lvl="0" marL="0" marR="0" rtl="0" algn="l">
              <a:spcBef>
                <a:spcPts val="0"/>
              </a:spcBef>
              <a:buClr>
                <a:schemeClr val="dk1"/>
              </a:buClr>
              <a:buSzPts val="30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452" name="Shape 452"/>
          <p:cNvSpPr txBox="1"/>
          <p:nvPr>
            <p:ph idx="2" type="body"/>
          </p:nvPr>
        </p:nvSpPr>
        <p:spPr>
          <a:xfrm>
            <a:off x="227013" y="1443638"/>
            <a:ext cx="8691600" cy="408000"/>
          </a:xfrm>
          <a:prstGeom prst="rect">
            <a:avLst/>
          </a:prstGeom>
          <a:noFill/>
          <a:ln>
            <a:noFill/>
          </a:ln>
        </p:spPr>
        <p:txBody>
          <a:bodyPr anchorCtr="0" anchor="t" bIns="45700" lIns="91425" rIns="91425" wrap="square" tIns="45700">
            <a:noAutofit/>
          </a:bodyPr>
          <a:lstStyle/>
          <a:p>
            <a:pPr indent="-342900" lvl="0" marL="457200" marR="0" rtl="0" algn="l">
              <a:spcBef>
                <a:spcPts val="0"/>
              </a:spcBef>
              <a:buSzPts val="1800"/>
              <a:buChar char="●"/>
            </a:pPr>
            <a:r>
              <a:rPr lang="en-US"/>
              <a:t>Why do we choose Neural Net</a:t>
            </a:r>
          </a:p>
        </p:txBody>
      </p:sp>
      <p:sp>
        <p:nvSpPr>
          <p:cNvPr id="453" name="Shape 453"/>
          <p:cNvSpPr txBox="1"/>
          <p:nvPr>
            <p:ph type="title"/>
          </p:nvPr>
        </p:nvSpPr>
        <p:spPr>
          <a:xfrm>
            <a:off x="227013" y="418353"/>
            <a:ext cx="7303200" cy="535800"/>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Third</a:t>
            </a:r>
            <a:r>
              <a:rPr b="1" i="0" lang="en-US" sz="3000" u="none" cap="none" strike="noStrike">
                <a:solidFill>
                  <a:srgbClr val="BFBFBF"/>
                </a:solidFill>
                <a:latin typeface="Arial"/>
                <a:ea typeface="Arial"/>
                <a:cs typeface="Arial"/>
                <a:sym typeface="Arial"/>
              </a:rPr>
              <a:t> Step: </a:t>
            </a:r>
            <a:r>
              <a:rPr lang="en-US">
                <a:solidFill>
                  <a:srgbClr val="BFBFBF"/>
                </a:solidFill>
              </a:rPr>
              <a:t>Building Models</a:t>
            </a:r>
            <a:r>
              <a:rPr lang="en-US">
                <a:solidFill>
                  <a:srgbClr val="BFBFBF"/>
                </a:solidFill>
              </a:rPr>
              <a:t> (8/11)</a:t>
            </a:r>
          </a:p>
        </p:txBody>
      </p:sp>
      <p:sp>
        <p:nvSpPr>
          <p:cNvPr id="454" name="Shape 454"/>
          <p:cNvSpPr txBox="1"/>
          <p:nvPr>
            <p:ph idx="2" type="body"/>
          </p:nvPr>
        </p:nvSpPr>
        <p:spPr>
          <a:xfrm>
            <a:off x="227013" y="1006103"/>
            <a:ext cx="8691600" cy="40800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3.5</a:t>
            </a:r>
            <a:r>
              <a:rPr b="0" i="0" lang="en-US" sz="1800" u="none" cap="none" strike="noStrike">
                <a:solidFill>
                  <a:schemeClr val="dk1"/>
                </a:solidFill>
                <a:latin typeface="Arial"/>
                <a:ea typeface="Arial"/>
                <a:cs typeface="Arial"/>
                <a:sym typeface="Arial"/>
              </a:rPr>
              <a:t> </a:t>
            </a:r>
            <a:r>
              <a:rPr lang="en-US"/>
              <a:t>Neural Network</a:t>
            </a:r>
          </a:p>
        </p:txBody>
      </p:sp>
      <p:sp>
        <p:nvSpPr>
          <p:cNvPr id="455" name="Shape 455"/>
          <p:cNvSpPr txBox="1"/>
          <p:nvPr/>
        </p:nvSpPr>
        <p:spPr>
          <a:xfrm>
            <a:off x="4047925" y="1443650"/>
            <a:ext cx="3527700" cy="408000"/>
          </a:xfrm>
          <a:prstGeom prst="rect">
            <a:avLst/>
          </a:prstGeom>
          <a:noFill/>
          <a:ln>
            <a:noFill/>
          </a:ln>
        </p:spPr>
        <p:txBody>
          <a:bodyPr anchorCtr="0" anchor="t" bIns="91425" lIns="91425" rIns="91425" wrap="square" tIns="91425">
            <a:noAutofit/>
          </a:bodyPr>
          <a:lstStyle/>
          <a:p>
            <a:pPr indent="0" lvl="0" marL="0">
              <a:spcBef>
                <a:spcPts val="0"/>
              </a:spcBef>
              <a:buNone/>
            </a:pPr>
            <a:r>
              <a:rPr lang="en-US"/>
              <a:t>Performance! Performance! Performance!</a:t>
            </a:r>
          </a:p>
        </p:txBody>
      </p:sp>
      <p:pic>
        <p:nvPicPr>
          <p:cNvPr id="456" name="Shape 456"/>
          <p:cNvPicPr preferRelativeResize="0"/>
          <p:nvPr/>
        </p:nvPicPr>
        <p:blipFill>
          <a:blip r:embed="rId3">
            <a:alphaModFix/>
          </a:blip>
          <a:stretch>
            <a:fillRect/>
          </a:stretch>
        </p:blipFill>
        <p:spPr>
          <a:xfrm>
            <a:off x="4781225" y="1851650"/>
            <a:ext cx="2756126" cy="2481001"/>
          </a:xfrm>
          <a:prstGeom prst="rect">
            <a:avLst/>
          </a:prstGeom>
          <a:noFill/>
          <a:ln>
            <a:noFill/>
          </a:ln>
        </p:spPr>
      </p:pic>
      <p:pic>
        <p:nvPicPr>
          <p:cNvPr id="457" name="Shape 457"/>
          <p:cNvPicPr preferRelativeResize="0"/>
          <p:nvPr/>
        </p:nvPicPr>
        <p:blipFill>
          <a:blip r:embed="rId4">
            <a:alphaModFix/>
          </a:blip>
          <a:stretch>
            <a:fillRect/>
          </a:stretch>
        </p:blipFill>
        <p:spPr>
          <a:xfrm>
            <a:off x="4178667" y="4468125"/>
            <a:ext cx="4418445" cy="1646325"/>
          </a:xfrm>
          <a:prstGeom prst="rect">
            <a:avLst/>
          </a:prstGeom>
          <a:noFill/>
          <a:ln>
            <a:noFill/>
          </a:ln>
        </p:spPr>
      </p:pic>
      <p:pic>
        <p:nvPicPr>
          <p:cNvPr id="458" name="Shape 458"/>
          <p:cNvPicPr preferRelativeResize="0"/>
          <p:nvPr/>
        </p:nvPicPr>
        <p:blipFill>
          <a:blip r:embed="rId5">
            <a:alphaModFix/>
          </a:blip>
          <a:stretch>
            <a:fillRect/>
          </a:stretch>
        </p:blipFill>
        <p:spPr>
          <a:xfrm>
            <a:off x="943763" y="1851650"/>
            <a:ext cx="2540276" cy="2540276"/>
          </a:xfrm>
          <a:prstGeom prst="rect">
            <a:avLst/>
          </a:prstGeom>
          <a:noFill/>
          <a:ln>
            <a:noFill/>
          </a:ln>
        </p:spPr>
      </p:pic>
      <p:pic>
        <p:nvPicPr>
          <p:cNvPr id="459" name="Shape 459"/>
          <p:cNvPicPr preferRelativeResize="0"/>
          <p:nvPr/>
        </p:nvPicPr>
        <p:blipFill>
          <a:blip r:embed="rId6">
            <a:alphaModFix/>
          </a:blip>
          <a:stretch>
            <a:fillRect/>
          </a:stretch>
        </p:blipFill>
        <p:spPr>
          <a:xfrm>
            <a:off x="323013" y="4576925"/>
            <a:ext cx="3781800" cy="1581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465" name="Shape 465"/>
          <p:cNvSpPr txBox="1"/>
          <p:nvPr>
            <p:ph idx="2" type="body"/>
          </p:nvPr>
        </p:nvSpPr>
        <p:spPr>
          <a:xfrm>
            <a:off x="227013" y="1443638"/>
            <a:ext cx="8691600" cy="408000"/>
          </a:xfrm>
          <a:prstGeom prst="rect">
            <a:avLst/>
          </a:prstGeom>
          <a:noFill/>
          <a:ln>
            <a:noFill/>
          </a:ln>
        </p:spPr>
        <p:txBody>
          <a:bodyPr anchorCtr="0" anchor="t" bIns="45700" lIns="91425" rIns="91425" wrap="square" tIns="45700">
            <a:noAutofit/>
          </a:bodyPr>
          <a:lstStyle/>
          <a:p>
            <a:pPr indent="-342900" lvl="0" marL="457200" marR="0" rtl="0" algn="l">
              <a:spcBef>
                <a:spcPts val="0"/>
              </a:spcBef>
              <a:buSzPts val="1800"/>
              <a:buChar char="●"/>
            </a:pPr>
            <a:r>
              <a:rPr lang="en-US"/>
              <a:t>comparison of different models</a:t>
            </a:r>
          </a:p>
        </p:txBody>
      </p:sp>
      <p:sp>
        <p:nvSpPr>
          <p:cNvPr id="466" name="Shape 466"/>
          <p:cNvSpPr txBox="1"/>
          <p:nvPr>
            <p:ph type="title"/>
          </p:nvPr>
        </p:nvSpPr>
        <p:spPr>
          <a:xfrm>
            <a:off x="227013" y="418353"/>
            <a:ext cx="7303200" cy="535800"/>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Third</a:t>
            </a:r>
            <a:r>
              <a:rPr b="1" i="0" lang="en-US" sz="3000" u="none" cap="none" strike="noStrike">
                <a:solidFill>
                  <a:srgbClr val="BFBFBF"/>
                </a:solidFill>
                <a:latin typeface="Arial"/>
                <a:ea typeface="Arial"/>
                <a:cs typeface="Arial"/>
                <a:sym typeface="Arial"/>
              </a:rPr>
              <a:t> Step: </a:t>
            </a:r>
            <a:r>
              <a:rPr lang="en-US">
                <a:solidFill>
                  <a:srgbClr val="BFBFBF"/>
                </a:solidFill>
              </a:rPr>
              <a:t>Building Models</a:t>
            </a:r>
            <a:r>
              <a:rPr lang="en-US">
                <a:solidFill>
                  <a:srgbClr val="BFBFBF"/>
                </a:solidFill>
              </a:rPr>
              <a:t> (9/11)</a:t>
            </a:r>
          </a:p>
        </p:txBody>
      </p:sp>
      <p:sp>
        <p:nvSpPr>
          <p:cNvPr id="467" name="Shape 467"/>
          <p:cNvSpPr txBox="1"/>
          <p:nvPr>
            <p:ph idx="2" type="body"/>
          </p:nvPr>
        </p:nvSpPr>
        <p:spPr>
          <a:xfrm>
            <a:off x="227013" y="1006103"/>
            <a:ext cx="8691600" cy="40800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3.5</a:t>
            </a:r>
            <a:r>
              <a:rPr b="0" i="0" lang="en-US" sz="1800" u="none" cap="none" strike="noStrike">
                <a:solidFill>
                  <a:schemeClr val="dk1"/>
                </a:solidFill>
                <a:latin typeface="Arial"/>
                <a:ea typeface="Arial"/>
                <a:cs typeface="Arial"/>
                <a:sym typeface="Arial"/>
              </a:rPr>
              <a:t> </a:t>
            </a:r>
            <a:r>
              <a:rPr lang="en-US"/>
              <a:t>Neural Network</a:t>
            </a:r>
          </a:p>
        </p:txBody>
      </p:sp>
      <p:pic>
        <p:nvPicPr>
          <p:cNvPr id="468" name="Shape 468" title="Points scored"/>
          <p:cNvPicPr preferRelativeResize="0"/>
          <p:nvPr/>
        </p:nvPicPr>
        <p:blipFill>
          <a:blip r:embed="rId3">
            <a:alphaModFix/>
          </a:blip>
          <a:stretch>
            <a:fillRect/>
          </a:stretch>
        </p:blipFill>
        <p:spPr>
          <a:xfrm>
            <a:off x="1323250" y="2021125"/>
            <a:ext cx="5933976" cy="3669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474" name="Shape 474"/>
          <p:cNvSpPr txBox="1"/>
          <p:nvPr>
            <p:ph idx="2" type="body"/>
          </p:nvPr>
        </p:nvSpPr>
        <p:spPr>
          <a:xfrm>
            <a:off x="227013" y="1443638"/>
            <a:ext cx="8691600" cy="408000"/>
          </a:xfrm>
          <a:prstGeom prst="rect">
            <a:avLst/>
          </a:prstGeom>
          <a:noFill/>
          <a:ln>
            <a:noFill/>
          </a:ln>
        </p:spPr>
        <p:txBody>
          <a:bodyPr anchorCtr="0" anchor="t" bIns="45700" lIns="91425" rIns="91425" wrap="square" tIns="45700">
            <a:noAutofit/>
          </a:bodyPr>
          <a:lstStyle/>
          <a:p>
            <a:pPr indent="-342900" lvl="0" marL="457200" marR="0" rtl="0" algn="l">
              <a:spcBef>
                <a:spcPts val="0"/>
              </a:spcBef>
              <a:buSzPts val="1800"/>
              <a:buChar char="●"/>
            </a:pPr>
            <a:r>
              <a:rPr lang="en-US"/>
              <a:t>How</a:t>
            </a:r>
            <a:r>
              <a:rPr lang="en-US"/>
              <a:t> do we build Neural Net</a:t>
            </a:r>
          </a:p>
        </p:txBody>
      </p:sp>
      <p:sp>
        <p:nvSpPr>
          <p:cNvPr id="475" name="Shape 475"/>
          <p:cNvSpPr txBox="1"/>
          <p:nvPr>
            <p:ph type="title"/>
          </p:nvPr>
        </p:nvSpPr>
        <p:spPr>
          <a:xfrm>
            <a:off x="227013" y="418353"/>
            <a:ext cx="7303200" cy="535800"/>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Third</a:t>
            </a:r>
            <a:r>
              <a:rPr b="1" i="0" lang="en-US" sz="3000" u="none" cap="none" strike="noStrike">
                <a:solidFill>
                  <a:srgbClr val="BFBFBF"/>
                </a:solidFill>
                <a:latin typeface="Arial"/>
                <a:ea typeface="Arial"/>
                <a:cs typeface="Arial"/>
                <a:sym typeface="Arial"/>
              </a:rPr>
              <a:t> Step: </a:t>
            </a:r>
            <a:r>
              <a:rPr lang="en-US">
                <a:solidFill>
                  <a:srgbClr val="BFBFBF"/>
                </a:solidFill>
              </a:rPr>
              <a:t>Building Models</a:t>
            </a:r>
            <a:r>
              <a:rPr lang="en-US">
                <a:solidFill>
                  <a:srgbClr val="BFBFBF"/>
                </a:solidFill>
              </a:rPr>
              <a:t> (10/11)</a:t>
            </a:r>
          </a:p>
        </p:txBody>
      </p:sp>
      <p:sp>
        <p:nvSpPr>
          <p:cNvPr id="476" name="Shape 476"/>
          <p:cNvSpPr txBox="1"/>
          <p:nvPr>
            <p:ph idx="2" type="body"/>
          </p:nvPr>
        </p:nvSpPr>
        <p:spPr>
          <a:xfrm>
            <a:off x="227013" y="1006103"/>
            <a:ext cx="8691600" cy="40800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3.5</a:t>
            </a:r>
            <a:r>
              <a:rPr b="0" i="0" lang="en-US" sz="1800" u="none" cap="none" strike="noStrike">
                <a:solidFill>
                  <a:schemeClr val="dk1"/>
                </a:solidFill>
                <a:latin typeface="Arial"/>
                <a:ea typeface="Arial"/>
                <a:cs typeface="Arial"/>
                <a:sym typeface="Arial"/>
              </a:rPr>
              <a:t> </a:t>
            </a:r>
            <a:r>
              <a:rPr lang="en-US"/>
              <a:t>Neural Network</a:t>
            </a:r>
          </a:p>
        </p:txBody>
      </p:sp>
      <p:graphicFrame>
        <p:nvGraphicFramePr>
          <p:cNvPr id="477" name="Shape 477"/>
          <p:cNvGraphicFramePr/>
          <p:nvPr/>
        </p:nvGraphicFramePr>
        <p:xfrm>
          <a:off x="1340750" y="3312060"/>
          <a:ext cx="3000000" cy="3000000"/>
        </p:xfrm>
        <a:graphic>
          <a:graphicData uri="http://schemas.openxmlformats.org/drawingml/2006/table">
            <a:tbl>
              <a:tblPr>
                <a:noFill/>
                <a:tableStyleId>{FF0D5284-A3A4-4D54-8252-61E265ACAB24}</a:tableStyleId>
              </a:tblPr>
              <a:tblGrid>
                <a:gridCol w="1440525"/>
                <a:gridCol w="4869575"/>
              </a:tblGrid>
              <a:tr h="100000">
                <a:tc>
                  <a:txBody>
                    <a:bodyPr>
                      <a:noAutofit/>
                    </a:bodyPr>
                    <a:lstStyle/>
                    <a:p>
                      <a:pPr indent="0" lvl="0" marL="0" algn="ctr">
                        <a:spcBef>
                          <a:spcPts val="0"/>
                        </a:spcBef>
                        <a:buNone/>
                      </a:pPr>
                      <a:r>
                        <a:rPr lang="en-US" sz="1000">
                          <a:solidFill>
                            <a:schemeClr val="dk1"/>
                          </a:solidFill>
                          <a:latin typeface="Verdana"/>
                          <a:ea typeface="Verdana"/>
                          <a:cs typeface="Verdana"/>
                          <a:sym typeface="Verdana"/>
                        </a:rPr>
                        <a:t>formula</a:t>
                      </a:r>
                    </a:p>
                  </a:txBody>
                  <a:tcPr marT="91425" marB="91425" marR="91425" marL="91425"/>
                </a:tc>
                <a:tc>
                  <a:txBody>
                    <a:bodyPr>
                      <a:noAutofit/>
                    </a:bodyPr>
                    <a:lstStyle/>
                    <a:p>
                      <a:pPr indent="0" lvl="0" marL="0">
                        <a:spcBef>
                          <a:spcPts val="0"/>
                        </a:spcBef>
                        <a:buNone/>
                      </a:pPr>
                      <a:r>
                        <a:rPr lang="en-US" sz="1000">
                          <a:solidFill>
                            <a:schemeClr val="dk1"/>
                          </a:solidFill>
                        </a:rPr>
                        <a:t>a symbolic description of the model to be fitted</a:t>
                      </a:r>
                    </a:p>
                  </a:txBody>
                  <a:tcPr marT="91425" marB="91425" marR="91425" marL="91425"/>
                </a:tc>
              </a:tr>
              <a:tr h="257025">
                <a:tc>
                  <a:txBody>
                    <a:bodyPr>
                      <a:noAutofit/>
                    </a:bodyPr>
                    <a:lstStyle/>
                    <a:p>
                      <a:pPr indent="0" lvl="0" marL="0" algn="ctr">
                        <a:spcBef>
                          <a:spcPts val="0"/>
                        </a:spcBef>
                        <a:buNone/>
                      </a:pPr>
                      <a:r>
                        <a:rPr lang="en-US" sz="1000">
                          <a:solidFill>
                            <a:schemeClr val="dk1"/>
                          </a:solidFill>
                          <a:latin typeface="Verdana"/>
                          <a:ea typeface="Verdana"/>
                          <a:cs typeface="Verdana"/>
                          <a:sym typeface="Verdana"/>
                        </a:rPr>
                        <a:t>data</a:t>
                      </a:r>
                    </a:p>
                  </a:txBody>
                  <a:tcPr marT="91425" marB="91425" marR="91425" marL="91425"/>
                </a:tc>
                <a:tc>
                  <a:txBody>
                    <a:bodyPr>
                      <a:noAutofit/>
                    </a:bodyPr>
                    <a:lstStyle/>
                    <a:p>
                      <a:pPr indent="0" lvl="0" marL="0">
                        <a:spcBef>
                          <a:spcPts val="0"/>
                        </a:spcBef>
                        <a:buNone/>
                      </a:pPr>
                      <a:r>
                        <a:rPr lang="en-US" sz="1000">
                          <a:solidFill>
                            <a:schemeClr val="dk1"/>
                          </a:solidFill>
                        </a:rPr>
                        <a:t>a data frame containing the variables specified in formula.</a:t>
                      </a:r>
                    </a:p>
                  </a:txBody>
                  <a:tcPr marT="91425" marB="91425" marR="91425" marL="91425"/>
                </a:tc>
              </a:tr>
              <a:tr h="257025">
                <a:tc>
                  <a:txBody>
                    <a:bodyPr>
                      <a:noAutofit/>
                    </a:bodyPr>
                    <a:lstStyle/>
                    <a:p>
                      <a:pPr indent="0" lvl="0" marL="0" algn="ctr">
                        <a:spcBef>
                          <a:spcPts val="0"/>
                        </a:spcBef>
                        <a:buNone/>
                      </a:pPr>
                      <a:r>
                        <a:rPr lang="en-US" sz="1000">
                          <a:solidFill>
                            <a:schemeClr val="dk1"/>
                          </a:solidFill>
                          <a:latin typeface="Verdana"/>
                          <a:ea typeface="Verdana"/>
                          <a:cs typeface="Verdana"/>
                          <a:sym typeface="Verdana"/>
                        </a:rPr>
                        <a:t>hidden</a:t>
                      </a:r>
                    </a:p>
                  </a:txBody>
                  <a:tcPr marT="91425" marB="91425" marR="91425" marL="91425"/>
                </a:tc>
                <a:tc>
                  <a:txBody>
                    <a:bodyPr>
                      <a:noAutofit/>
                    </a:bodyPr>
                    <a:lstStyle/>
                    <a:p>
                      <a:pPr indent="0" lvl="0" marL="0">
                        <a:spcBef>
                          <a:spcPts val="0"/>
                        </a:spcBef>
                        <a:buNone/>
                      </a:pPr>
                      <a:r>
                        <a:rPr lang="en-US" sz="1000">
                          <a:solidFill>
                            <a:schemeClr val="dk1"/>
                          </a:solidFill>
                        </a:rPr>
                        <a:t>a vector of integers specifying the number of hidden neurons (vertices) in each layer.</a:t>
                      </a:r>
                    </a:p>
                  </a:txBody>
                  <a:tcPr marT="91425" marB="91425" marR="91425" marL="91425"/>
                </a:tc>
              </a:tr>
              <a:tr h="257025">
                <a:tc>
                  <a:txBody>
                    <a:bodyPr>
                      <a:noAutofit/>
                    </a:bodyPr>
                    <a:lstStyle/>
                    <a:p>
                      <a:pPr indent="0" lvl="0" marL="0" algn="ctr">
                        <a:spcBef>
                          <a:spcPts val="0"/>
                        </a:spcBef>
                        <a:buNone/>
                      </a:pPr>
                      <a:r>
                        <a:rPr lang="en-US" sz="1000">
                          <a:solidFill>
                            <a:schemeClr val="dk1"/>
                          </a:solidFill>
                          <a:latin typeface="Verdana"/>
                          <a:ea typeface="Verdana"/>
                          <a:cs typeface="Verdana"/>
                          <a:sym typeface="Verdana"/>
                        </a:rPr>
                        <a:t>threshold</a:t>
                      </a:r>
                    </a:p>
                  </a:txBody>
                  <a:tcPr marT="91425" marB="91425" marR="91425" marL="91425"/>
                </a:tc>
                <a:tc>
                  <a:txBody>
                    <a:bodyPr>
                      <a:noAutofit/>
                    </a:bodyPr>
                    <a:lstStyle/>
                    <a:p>
                      <a:pPr indent="0" lvl="0" marL="0">
                        <a:spcBef>
                          <a:spcPts val="0"/>
                        </a:spcBef>
                        <a:buNone/>
                      </a:pPr>
                      <a:r>
                        <a:rPr lang="en-US" sz="1000">
                          <a:solidFill>
                            <a:schemeClr val="dk1"/>
                          </a:solidFill>
                        </a:rPr>
                        <a:t>a numeric value specifying the threshold for the partial derivatives of the error function as stopping criteria.</a:t>
                      </a:r>
                    </a:p>
                  </a:txBody>
                  <a:tcPr marT="91425" marB="91425" marR="91425" marL="91425"/>
                </a:tc>
              </a:tr>
              <a:tr h="257025">
                <a:tc>
                  <a:txBody>
                    <a:bodyPr>
                      <a:noAutofit/>
                    </a:bodyPr>
                    <a:lstStyle/>
                    <a:p>
                      <a:pPr indent="0" lvl="0" marL="0" rtl="0" algn="ctr">
                        <a:spcBef>
                          <a:spcPts val="0"/>
                        </a:spcBef>
                        <a:buNone/>
                      </a:pPr>
                      <a:r>
                        <a:rPr lang="en-US" sz="1000">
                          <a:solidFill>
                            <a:schemeClr val="dk1"/>
                          </a:solidFill>
                          <a:latin typeface="Verdana"/>
                          <a:ea typeface="Verdana"/>
                          <a:cs typeface="Verdana"/>
                          <a:sym typeface="Verdana"/>
                        </a:rPr>
                        <a:t>stepmax</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buNone/>
                      </a:pPr>
                      <a:r>
                        <a:rPr lang="en-US" sz="1000">
                          <a:solidFill>
                            <a:schemeClr val="dk1"/>
                          </a:solidFill>
                        </a:rPr>
                        <a:t>the maximum steps for the training of the neural network. Reaching this maximum leads to a stop of the neural network's training process.</a:t>
                      </a:r>
                    </a:p>
                  </a:txBody>
                  <a:tcPr marT="91425" marB="91425" marR="91425" marL="91425">
                    <a:lnB cap="flat" cmpd="sng" w="9525">
                      <a:solidFill>
                        <a:srgbClr val="9E9E9E"/>
                      </a:solidFill>
                      <a:prstDash val="solid"/>
                      <a:round/>
                      <a:headEnd len="med" w="med" type="none"/>
                      <a:tailEnd len="med" w="med" type="none"/>
                    </a:lnB>
                  </a:tcPr>
                </a:tc>
              </a:tr>
              <a:tr h="257025">
                <a:tc>
                  <a:txBody>
                    <a:bodyPr>
                      <a:noAutofit/>
                    </a:bodyPr>
                    <a:lstStyle/>
                    <a:p>
                      <a:pPr indent="0" lvl="0" marL="0" rtl="0" algn="ctr">
                        <a:spcBef>
                          <a:spcPts val="0"/>
                        </a:spcBef>
                        <a:buNone/>
                      </a:pPr>
                      <a:r>
                        <a:rPr lang="en-US" sz="1000">
                          <a:solidFill>
                            <a:schemeClr val="dk1"/>
                          </a:solidFill>
                          <a:latin typeface="Verdana"/>
                          <a:ea typeface="Verdana"/>
                          <a:cs typeface="Verdana"/>
                          <a:sym typeface="Verdana"/>
                        </a:rPr>
                        <a:t>err.fct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buNone/>
                      </a:pPr>
                      <a:r>
                        <a:rPr lang="en-US" sz="1000">
                          <a:solidFill>
                            <a:schemeClr val="dk1"/>
                          </a:solidFill>
                        </a:rPr>
                        <a:t>a differentiable function that is used for the calculation of the error.</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57025">
                <a:tc>
                  <a:txBody>
                    <a:bodyPr>
                      <a:noAutofit/>
                    </a:bodyPr>
                    <a:lstStyle/>
                    <a:p>
                      <a:pPr indent="0" lvl="0" marL="0" rtl="0" algn="ctr">
                        <a:spcBef>
                          <a:spcPts val="0"/>
                        </a:spcBef>
                        <a:buNone/>
                      </a:pPr>
                      <a:r>
                        <a:rPr lang="en-US" sz="1000">
                          <a:solidFill>
                            <a:schemeClr val="dk1"/>
                          </a:solidFill>
                          <a:latin typeface="Verdana"/>
                          <a:ea typeface="Verdana"/>
                          <a:cs typeface="Verdana"/>
                          <a:sym typeface="Verdana"/>
                        </a:rPr>
                        <a:t>act.fct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buNone/>
                      </a:pPr>
                      <a:r>
                        <a:rPr lang="en-US" sz="1000">
                          <a:solidFill>
                            <a:schemeClr val="dk1"/>
                          </a:solidFill>
                        </a:rPr>
                        <a:t>a differentiable function that is used for smoothing the result of the cross product of the covariate or neurons and the weights. </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478" name="Shape 478"/>
          <p:cNvSpPr/>
          <p:nvPr/>
        </p:nvSpPr>
        <p:spPr>
          <a:xfrm>
            <a:off x="244950" y="1879875"/>
            <a:ext cx="1993500" cy="474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US"/>
              <a:t>Data Analyse</a:t>
            </a:r>
          </a:p>
        </p:txBody>
      </p:sp>
      <p:sp>
        <p:nvSpPr>
          <p:cNvPr id="479" name="Shape 479"/>
          <p:cNvSpPr/>
          <p:nvPr/>
        </p:nvSpPr>
        <p:spPr>
          <a:xfrm>
            <a:off x="2438250" y="1879875"/>
            <a:ext cx="1993500" cy="474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US"/>
              <a:t>Data Cleaning</a:t>
            </a:r>
          </a:p>
        </p:txBody>
      </p:sp>
      <p:sp>
        <p:nvSpPr>
          <p:cNvPr id="480" name="Shape 480"/>
          <p:cNvSpPr/>
          <p:nvPr/>
        </p:nvSpPr>
        <p:spPr>
          <a:xfrm>
            <a:off x="4627650" y="1879875"/>
            <a:ext cx="1993500" cy="474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US"/>
              <a:t>Attribute Normalization</a:t>
            </a:r>
          </a:p>
        </p:txBody>
      </p:sp>
      <p:sp>
        <p:nvSpPr>
          <p:cNvPr id="481" name="Shape 481"/>
          <p:cNvSpPr/>
          <p:nvPr/>
        </p:nvSpPr>
        <p:spPr>
          <a:xfrm>
            <a:off x="6813025" y="1879875"/>
            <a:ext cx="1993500" cy="474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US"/>
              <a:t>Splitting Dataset</a:t>
            </a:r>
          </a:p>
        </p:txBody>
      </p:sp>
      <p:sp>
        <p:nvSpPr>
          <p:cNvPr id="482" name="Shape 482"/>
          <p:cNvSpPr/>
          <p:nvPr/>
        </p:nvSpPr>
        <p:spPr>
          <a:xfrm>
            <a:off x="6544950" y="2611725"/>
            <a:ext cx="2259600" cy="474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US"/>
              <a:t>Build the Neural Network</a:t>
            </a:r>
          </a:p>
        </p:txBody>
      </p:sp>
      <p:sp>
        <p:nvSpPr>
          <p:cNvPr id="483" name="Shape 483"/>
          <p:cNvSpPr/>
          <p:nvPr/>
        </p:nvSpPr>
        <p:spPr>
          <a:xfrm>
            <a:off x="4551450" y="2611725"/>
            <a:ext cx="1798800" cy="474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US"/>
              <a:t>Train</a:t>
            </a:r>
            <a:r>
              <a:rPr lang="en-US"/>
              <a:t> the Model</a:t>
            </a:r>
          </a:p>
        </p:txBody>
      </p:sp>
      <p:sp>
        <p:nvSpPr>
          <p:cNvPr id="484" name="Shape 484"/>
          <p:cNvSpPr/>
          <p:nvPr/>
        </p:nvSpPr>
        <p:spPr>
          <a:xfrm>
            <a:off x="2399300" y="2611725"/>
            <a:ext cx="1993500" cy="474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US"/>
              <a:t>Validation</a:t>
            </a:r>
          </a:p>
        </p:txBody>
      </p:sp>
      <p:sp>
        <p:nvSpPr>
          <p:cNvPr id="485" name="Shape 485"/>
          <p:cNvSpPr/>
          <p:nvPr/>
        </p:nvSpPr>
        <p:spPr>
          <a:xfrm>
            <a:off x="244950" y="2611725"/>
            <a:ext cx="1993500" cy="474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US"/>
              <a:t>Evaluation</a:t>
            </a:r>
          </a:p>
        </p:txBody>
      </p:sp>
      <p:cxnSp>
        <p:nvCxnSpPr>
          <p:cNvPr id="486" name="Shape 486"/>
          <p:cNvCxnSpPr>
            <a:stCxn id="478" idx="3"/>
            <a:endCxn id="479" idx="1"/>
          </p:cNvCxnSpPr>
          <p:nvPr/>
        </p:nvCxnSpPr>
        <p:spPr>
          <a:xfrm>
            <a:off x="2238450" y="2117025"/>
            <a:ext cx="199800" cy="0"/>
          </a:xfrm>
          <a:prstGeom prst="straightConnector1">
            <a:avLst/>
          </a:prstGeom>
          <a:noFill/>
          <a:ln cap="flat" cmpd="sng" w="9525">
            <a:solidFill>
              <a:schemeClr val="dk2"/>
            </a:solidFill>
            <a:prstDash val="solid"/>
            <a:round/>
            <a:headEnd len="lg" w="lg" type="none"/>
            <a:tailEnd len="lg" w="lg" type="triangle"/>
          </a:ln>
        </p:spPr>
      </p:cxnSp>
      <p:cxnSp>
        <p:nvCxnSpPr>
          <p:cNvPr id="487" name="Shape 487"/>
          <p:cNvCxnSpPr>
            <a:endCxn id="480" idx="1"/>
          </p:cNvCxnSpPr>
          <p:nvPr/>
        </p:nvCxnSpPr>
        <p:spPr>
          <a:xfrm>
            <a:off x="4431750" y="2117025"/>
            <a:ext cx="195900" cy="0"/>
          </a:xfrm>
          <a:prstGeom prst="straightConnector1">
            <a:avLst/>
          </a:prstGeom>
          <a:noFill/>
          <a:ln cap="flat" cmpd="sng" w="9525">
            <a:solidFill>
              <a:schemeClr val="dk2"/>
            </a:solidFill>
            <a:prstDash val="solid"/>
            <a:round/>
            <a:headEnd len="lg" w="lg" type="none"/>
            <a:tailEnd len="lg" w="lg" type="triangle"/>
          </a:ln>
        </p:spPr>
      </p:cxnSp>
      <p:cxnSp>
        <p:nvCxnSpPr>
          <p:cNvPr id="488" name="Shape 488"/>
          <p:cNvCxnSpPr>
            <a:stCxn id="480" idx="3"/>
            <a:endCxn id="481" idx="1"/>
          </p:cNvCxnSpPr>
          <p:nvPr/>
        </p:nvCxnSpPr>
        <p:spPr>
          <a:xfrm>
            <a:off x="6621150" y="2117025"/>
            <a:ext cx="192000" cy="0"/>
          </a:xfrm>
          <a:prstGeom prst="straightConnector1">
            <a:avLst/>
          </a:prstGeom>
          <a:noFill/>
          <a:ln cap="flat" cmpd="sng" w="9525">
            <a:solidFill>
              <a:schemeClr val="dk2"/>
            </a:solidFill>
            <a:prstDash val="solid"/>
            <a:round/>
            <a:headEnd len="lg" w="lg" type="none"/>
            <a:tailEnd len="lg" w="lg" type="triangle"/>
          </a:ln>
        </p:spPr>
      </p:cxnSp>
      <p:cxnSp>
        <p:nvCxnSpPr>
          <p:cNvPr id="489" name="Shape 489"/>
          <p:cNvCxnSpPr>
            <a:stCxn id="481" idx="2"/>
            <a:endCxn id="482" idx="0"/>
          </p:cNvCxnSpPr>
          <p:nvPr/>
        </p:nvCxnSpPr>
        <p:spPr>
          <a:xfrm flipH="1">
            <a:off x="7674775" y="2354175"/>
            <a:ext cx="135000" cy="257700"/>
          </a:xfrm>
          <a:prstGeom prst="straightConnector1">
            <a:avLst/>
          </a:prstGeom>
          <a:noFill/>
          <a:ln cap="flat" cmpd="sng" w="9525">
            <a:solidFill>
              <a:schemeClr val="dk2"/>
            </a:solidFill>
            <a:prstDash val="solid"/>
            <a:round/>
            <a:headEnd len="lg" w="lg" type="none"/>
            <a:tailEnd len="lg" w="lg" type="triangle"/>
          </a:ln>
        </p:spPr>
      </p:cxnSp>
      <p:cxnSp>
        <p:nvCxnSpPr>
          <p:cNvPr id="490" name="Shape 490"/>
          <p:cNvCxnSpPr>
            <a:stCxn id="482" idx="1"/>
            <a:endCxn id="483" idx="3"/>
          </p:cNvCxnSpPr>
          <p:nvPr/>
        </p:nvCxnSpPr>
        <p:spPr>
          <a:xfrm rot="10800000">
            <a:off x="6350250" y="2848875"/>
            <a:ext cx="194700" cy="0"/>
          </a:xfrm>
          <a:prstGeom prst="straightConnector1">
            <a:avLst/>
          </a:prstGeom>
          <a:noFill/>
          <a:ln cap="flat" cmpd="sng" w="9525">
            <a:solidFill>
              <a:schemeClr val="dk2"/>
            </a:solidFill>
            <a:prstDash val="solid"/>
            <a:round/>
            <a:headEnd len="lg" w="lg" type="none"/>
            <a:tailEnd len="lg" w="lg" type="triangle"/>
          </a:ln>
        </p:spPr>
      </p:cxnSp>
      <p:cxnSp>
        <p:nvCxnSpPr>
          <p:cNvPr id="491" name="Shape 491"/>
          <p:cNvCxnSpPr>
            <a:stCxn id="483" idx="1"/>
            <a:endCxn id="484" idx="3"/>
          </p:cNvCxnSpPr>
          <p:nvPr/>
        </p:nvCxnSpPr>
        <p:spPr>
          <a:xfrm rot="10800000">
            <a:off x="4392750" y="2848875"/>
            <a:ext cx="158700" cy="0"/>
          </a:xfrm>
          <a:prstGeom prst="straightConnector1">
            <a:avLst/>
          </a:prstGeom>
          <a:noFill/>
          <a:ln cap="flat" cmpd="sng" w="9525">
            <a:solidFill>
              <a:schemeClr val="dk2"/>
            </a:solidFill>
            <a:prstDash val="solid"/>
            <a:round/>
            <a:headEnd len="lg" w="lg" type="none"/>
            <a:tailEnd len="lg" w="lg" type="triangle"/>
          </a:ln>
        </p:spPr>
      </p:cxnSp>
      <p:cxnSp>
        <p:nvCxnSpPr>
          <p:cNvPr id="492" name="Shape 492"/>
          <p:cNvCxnSpPr>
            <a:endCxn id="485" idx="3"/>
          </p:cNvCxnSpPr>
          <p:nvPr/>
        </p:nvCxnSpPr>
        <p:spPr>
          <a:xfrm rot="10800000">
            <a:off x="2238450" y="2848875"/>
            <a:ext cx="1608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Shape 498"/>
          <p:cNvSpPr txBox="1"/>
          <p:nvPr>
            <p:ph idx="12" type="sldNum"/>
          </p:nvPr>
        </p:nvSpPr>
        <p:spPr>
          <a:xfrm>
            <a:off x="8546351" y="6460940"/>
            <a:ext cx="4767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
        <p:nvSpPr>
          <p:cNvPr id="499" name="Shape 499"/>
          <p:cNvSpPr txBox="1"/>
          <p:nvPr>
            <p:ph type="title"/>
          </p:nvPr>
        </p:nvSpPr>
        <p:spPr>
          <a:xfrm>
            <a:off x="227013" y="418353"/>
            <a:ext cx="7303200" cy="535800"/>
          </a:xfrm>
          <a:prstGeom prst="rect">
            <a:avLst/>
          </a:prstGeom>
        </p:spPr>
        <p:txBody>
          <a:bodyPr anchorCtr="0" anchor="t" bIns="91425" lIns="91425" rIns="91425" wrap="square" tIns="91425">
            <a:noAutofit/>
          </a:bodyPr>
          <a:lstStyle/>
          <a:p>
            <a:pPr indent="-190500" lvl="0" marL="0">
              <a:spcBef>
                <a:spcPts val="0"/>
              </a:spcBef>
              <a:buClr>
                <a:srgbClr val="BFBFBF"/>
              </a:buClr>
              <a:buSzPts val="3000"/>
              <a:buFont typeface="Arial"/>
              <a:buNone/>
            </a:pPr>
            <a:r>
              <a:rPr lang="en-US">
                <a:solidFill>
                  <a:srgbClr val="BFBFBF"/>
                </a:solidFill>
              </a:rPr>
              <a:t>Third Step: Building Models (11/11)</a:t>
            </a:r>
          </a:p>
          <a:p>
            <a:pPr indent="0" lvl="0" marL="0">
              <a:spcBef>
                <a:spcPts val="0"/>
              </a:spcBef>
              <a:buNone/>
            </a:pPr>
            <a:r>
              <a:t/>
            </a:r>
            <a:endParaRPr/>
          </a:p>
        </p:txBody>
      </p:sp>
      <p:sp>
        <p:nvSpPr>
          <p:cNvPr id="500" name="Shape 500"/>
          <p:cNvSpPr txBox="1"/>
          <p:nvPr>
            <p:ph idx="2" type="body"/>
          </p:nvPr>
        </p:nvSpPr>
        <p:spPr>
          <a:xfrm>
            <a:off x="227013" y="1006103"/>
            <a:ext cx="8691600" cy="408000"/>
          </a:xfrm>
          <a:prstGeom prst="rect">
            <a:avLst/>
          </a:prstGeom>
        </p:spPr>
        <p:txBody>
          <a:bodyPr anchorCtr="0" anchor="t" bIns="91425" lIns="91425" rIns="91425" wrap="square" tIns="91425">
            <a:noAutofit/>
          </a:bodyPr>
          <a:lstStyle/>
          <a:p>
            <a:pPr indent="-114300" lvl="0" marL="0">
              <a:spcBef>
                <a:spcPts val="0"/>
              </a:spcBef>
              <a:buClr>
                <a:schemeClr val="dk1"/>
              </a:buClr>
              <a:buSzPts val="1800"/>
              <a:buFont typeface="Arial"/>
              <a:buNone/>
            </a:pPr>
            <a:r>
              <a:rPr lang="en-US"/>
              <a:t>3.5 Neural Network</a:t>
            </a:r>
          </a:p>
          <a:p>
            <a:pPr indent="0" lvl="0" marL="0">
              <a:spcBef>
                <a:spcPts val="0"/>
              </a:spcBef>
              <a:buNone/>
            </a:pPr>
            <a:r>
              <a:t/>
            </a:r>
            <a:endParaRPr/>
          </a:p>
        </p:txBody>
      </p:sp>
      <p:sp>
        <p:nvSpPr>
          <p:cNvPr id="501" name="Shape 501"/>
          <p:cNvSpPr txBox="1"/>
          <p:nvPr>
            <p:ph idx="2" type="body"/>
          </p:nvPr>
        </p:nvSpPr>
        <p:spPr>
          <a:xfrm>
            <a:off x="227013" y="1519838"/>
            <a:ext cx="8691600" cy="408000"/>
          </a:xfrm>
          <a:prstGeom prst="rect">
            <a:avLst/>
          </a:prstGeom>
          <a:noFill/>
          <a:ln>
            <a:noFill/>
          </a:ln>
        </p:spPr>
        <p:txBody>
          <a:bodyPr anchorCtr="0" anchor="t" bIns="45700" lIns="91425" rIns="91425" wrap="square" tIns="45700">
            <a:noAutofit/>
          </a:bodyPr>
          <a:lstStyle/>
          <a:p>
            <a:pPr indent="-342900" lvl="0" marL="457200" marR="0" rtl="0" algn="l">
              <a:spcBef>
                <a:spcPts val="0"/>
              </a:spcBef>
              <a:buSzPts val="1800"/>
              <a:buChar char="●"/>
            </a:pPr>
            <a:r>
              <a:rPr lang="en-US"/>
              <a:t>Future work</a:t>
            </a:r>
          </a:p>
        </p:txBody>
      </p:sp>
      <p:sp>
        <p:nvSpPr>
          <p:cNvPr id="502" name="Shape 502"/>
          <p:cNvSpPr txBox="1"/>
          <p:nvPr/>
        </p:nvSpPr>
        <p:spPr>
          <a:xfrm>
            <a:off x="1238075" y="2264955"/>
            <a:ext cx="2414100" cy="455400"/>
          </a:xfrm>
          <a:prstGeom prst="rect">
            <a:avLst/>
          </a:prstGeom>
          <a:noFill/>
          <a:ln>
            <a:noFill/>
          </a:ln>
        </p:spPr>
        <p:txBody>
          <a:bodyPr anchorCtr="0" anchor="t" bIns="91425" lIns="91425" rIns="91425" wrap="square" tIns="91425">
            <a:noAutofit/>
          </a:bodyPr>
          <a:lstStyle/>
          <a:p>
            <a:pPr indent="0" lvl="0" marL="0">
              <a:spcBef>
                <a:spcPts val="0"/>
              </a:spcBef>
              <a:buNone/>
            </a:pPr>
            <a:r>
              <a:rPr lang="en-US" sz="1500"/>
              <a:t>K-fold cross validation</a:t>
            </a:r>
          </a:p>
        </p:txBody>
      </p:sp>
      <p:sp>
        <p:nvSpPr>
          <p:cNvPr id="503" name="Shape 503"/>
          <p:cNvSpPr txBox="1"/>
          <p:nvPr/>
        </p:nvSpPr>
        <p:spPr>
          <a:xfrm>
            <a:off x="5243175" y="2341150"/>
            <a:ext cx="1794600" cy="4080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500">
                <a:solidFill>
                  <a:schemeClr val="dk1"/>
                </a:solidFill>
              </a:rPr>
              <a:t>Sensitivity analysis</a:t>
            </a:r>
          </a:p>
        </p:txBody>
      </p:sp>
      <p:sp>
        <p:nvSpPr>
          <p:cNvPr id="504" name="Shape 504"/>
          <p:cNvSpPr/>
          <p:nvPr/>
        </p:nvSpPr>
        <p:spPr>
          <a:xfrm>
            <a:off x="5390828" y="3265157"/>
            <a:ext cx="374400" cy="374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505" name="Shape 505"/>
          <p:cNvSpPr/>
          <p:nvPr/>
        </p:nvSpPr>
        <p:spPr>
          <a:xfrm>
            <a:off x="5390828" y="3856764"/>
            <a:ext cx="374400" cy="374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506" name="Shape 506"/>
          <p:cNvSpPr/>
          <p:nvPr/>
        </p:nvSpPr>
        <p:spPr>
          <a:xfrm>
            <a:off x="5390828" y="4461719"/>
            <a:ext cx="374400" cy="374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507" name="Shape 507"/>
          <p:cNvSpPr/>
          <p:nvPr/>
        </p:nvSpPr>
        <p:spPr>
          <a:xfrm>
            <a:off x="5390828" y="5066658"/>
            <a:ext cx="374400" cy="374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508" name="Shape 508"/>
          <p:cNvSpPr/>
          <p:nvPr/>
        </p:nvSpPr>
        <p:spPr>
          <a:xfrm>
            <a:off x="6295300" y="3850082"/>
            <a:ext cx="374400" cy="374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509" name="Shape 509"/>
          <p:cNvSpPr/>
          <p:nvPr/>
        </p:nvSpPr>
        <p:spPr>
          <a:xfrm>
            <a:off x="6295300" y="4448387"/>
            <a:ext cx="374400" cy="374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510" name="Shape 510"/>
          <p:cNvSpPr/>
          <p:nvPr/>
        </p:nvSpPr>
        <p:spPr>
          <a:xfrm>
            <a:off x="6295300" y="3213443"/>
            <a:ext cx="374400" cy="374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511" name="Shape 511"/>
          <p:cNvSpPr/>
          <p:nvPr/>
        </p:nvSpPr>
        <p:spPr>
          <a:xfrm>
            <a:off x="7362040" y="4103316"/>
            <a:ext cx="374400" cy="374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512" name="Shape 512"/>
          <p:cNvSpPr/>
          <p:nvPr/>
        </p:nvSpPr>
        <p:spPr>
          <a:xfrm>
            <a:off x="6295300" y="5046692"/>
            <a:ext cx="374400" cy="374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513" name="Shape 513"/>
          <p:cNvCxnSpPr>
            <a:stCxn id="504" idx="6"/>
            <a:endCxn id="508" idx="1"/>
          </p:cNvCxnSpPr>
          <p:nvPr/>
        </p:nvCxnSpPr>
        <p:spPr>
          <a:xfrm>
            <a:off x="5765228" y="3452357"/>
            <a:ext cx="585000" cy="452700"/>
          </a:xfrm>
          <a:prstGeom prst="straightConnector1">
            <a:avLst/>
          </a:prstGeom>
          <a:noFill/>
          <a:ln cap="flat" cmpd="sng" w="9525">
            <a:solidFill>
              <a:schemeClr val="dk2"/>
            </a:solidFill>
            <a:prstDash val="solid"/>
            <a:round/>
            <a:headEnd len="lg" w="lg" type="none"/>
            <a:tailEnd len="lg" w="lg" type="triangle"/>
          </a:ln>
        </p:spPr>
      </p:cxnSp>
      <p:cxnSp>
        <p:nvCxnSpPr>
          <p:cNvPr id="514" name="Shape 514"/>
          <p:cNvCxnSpPr>
            <a:stCxn id="505" idx="6"/>
            <a:endCxn id="508" idx="2"/>
          </p:cNvCxnSpPr>
          <p:nvPr/>
        </p:nvCxnSpPr>
        <p:spPr>
          <a:xfrm flipH="1" rot="10800000">
            <a:off x="5765228" y="4037364"/>
            <a:ext cx="530100" cy="6600"/>
          </a:xfrm>
          <a:prstGeom prst="straightConnector1">
            <a:avLst/>
          </a:prstGeom>
          <a:noFill/>
          <a:ln cap="flat" cmpd="sng" w="9525">
            <a:solidFill>
              <a:schemeClr val="dk2"/>
            </a:solidFill>
            <a:prstDash val="solid"/>
            <a:round/>
            <a:headEnd len="lg" w="lg" type="none"/>
            <a:tailEnd len="lg" w="lg" type="triangle"/>
          </a:ln>
        </p:spPr>
      </p:cxnSp>
      <p:cxnSp>
        <p:nvCxnSpPr>
          <p:cNvPr id="515" name="Shape 515"/>
          <p:cNvCxnSpPr>
            <a:stCxn id="506" idx="6"/>
            <a:endCxn id="508" idx="3"/>
          </p:cNvCxnSpPr>
          <p:nvPr/>
        </p:nvCxnSpPr>
        <p:spPr>
          <a:xfrm flipH="1" rot="10800000">
            <a:off x="5765228" y="4169519"/>
            <a:ext cx="585000" cy="479400"/>
          </a:xfrm>
          <a:prstGeom prst="straightConnector1">
            <a:avLst/>
          </a:prstGeom>
          <a:noFill/>
          <a:ln cap="flat" cmpd="sng" w="9525">
            <a:solidFill>
              <a:schemeClr val="dk2"/>
            </a:solidFill>
            <a:prstDash val="solid"/>
            <a:round/>
            <a:headEnd len="lg" w="lg" type="none"/>
            <a:tailEnd len="lg" w="lg" type="triangle"/>
          </a:ln>
        </p:spPr>
      </p:cxnSp>
      <p:cxnSp>
        <p:nvCxnSpPr>
          <p:cNvPr id="516" name="Shape 516"/>
          <p:cNvCxnSpPr>
            <a:stCxn id="507" idx="6"/>
            <a:endCxn id="508" idx="3"/>
          </p:cNvCxnSpPr>
          <p:nvPr/>
        </p:nvCxnSpPr>
        <p:spPr>
          <a:xfrm flipH="1" rot="10800000">
            <a:off x="5765228" y="4169658"/>
            <a:ext cx="585000" cy="1084200"/>
          </a:xfrm>
          <a:prstGeom prst="straightConnector1">
            <a:avLst/>
          </a:prstGeom>
          <a:noFill/>
          <a:ln cap="flat" cmpd="sng" w="9525">
            <a:solidFill>
              <a:schemeClr val="dk2"/>
            </a:solidFill>
            <a:prstDash val="solid"/>
            <a:round/>
            <a:headEnd len="lg" w="lg" type="none"/>
            <a:tailEnd len="lg" w="lg" type="triangle"/>
          </a:ln>
        </p:spPr>
      </p:cxnSp>
      <p:cxnSp>
        <p:nvCxnSpPr>
          <p:cNvPr id="517" name="Shape 517"/>
          <p:cNvCxnSpPr>
            <a:stCxn id="504" idx="5"/>
            <a:endCxn id="509" idx="1"/>
          </p:cNvCxnSpPr>
          <p:nvPr/>
        </p:nvCxnSpPr>
        <p:spPr>
          <a:xfrm>
            <a:off x="5710399" y="3584727"/>
            <a:ext cx="639600" cy="918600"/>
          </a:xfrm>
          <a:prstGeom prst="straightConnector1">
            <a:avLst/>
          </a:prstGeom>
          <a:noFill/>
          <a:ln cap="flat" cmpd="sng" w="9525">
            <a:solidFill>
              <a:schemeClr val="dk2"/>
            </a:solidFill>
            <a:prstDash val="solid"/>
            <a:round/>
            <a:headEnd len="lg" w="lg" type="none"/>
            <a:tailEnd len="lg" w="lg" type="triangle"/>
          </a:ln>
        </p:spPr>
      </p:cxnSp>
      <p:cxnSp>
        <p:nvCxnSpPr>
          <p:cNvPr id="518" name="Shape 518"/>
          <p:cNvCxnSpPr>
            <a:stCxn id="505" idx="6"/>
            <a:endCxn id="509" idx="2"/>
          </p:cNvCxnSpPr>
          <p:nvPr/>
        </p:nvCxnSpPr>
        <p:spPr>
          <a:xfrm>
            <a:off x="5765228" y="4043964"/>
            <a:ext cx="530100" cy="591600"/>
          </a:xfrm>
          <a:prstGeom prst="straightConnector1">
            <a:avLst/>
          </a:prstGeom>
          <a:noFill/>
          <a:ln cap="flat" cmpd="sng" w="9525">
            <a:solidFill>
              <a:schemeClr val="dk2"/>
            </a:solidFill>
            <a:prstDash val="solid"/>
            <a:round/>
            <a:headEnd len="lg" w="lg" type="none"/>
            <a:tailEnd len="lg" w="lg" type="triangle"/>
          </a:ln>
        </p:spPr>
      </p:cxnSp>
      <p:cxnSp>
        <p:nvCxnSpPr>
          <p:cNvPr id="519" name="Shape 519"/>
          <p:cNvCxnSpPr>
            <a:stCxn id="506" idx="6"/>
            <a:endCxn id="509" idx="2"/>
          </p:cNvCxnSpPr>
          <p:nvPr/>
        </p:nvCxnSpPr>
        <p:spPr>
          <a:xfrm flipH="1" rot="10800000">
            <a:off x="5765228" y="4635719"/>
            <a:ext cx="530100" cy="13200"/>
          </a:xfrm>
          <a:prstGeom prst="straightConnector1">
            <a:avLst/>
          </a:prstGeom>
          <a:noFill/>
          <a:ln cap="flat" cmpd="sng" w="9525">
            <a:solidFill>
              <a:schemeClr val="dk2"/>
            </a:solidFill>
            <a:prstDash val="solid"/>
            <a:round/>
            <a:headEnd len="lg" w="lg" type="none"/>
            <a:tailEnd len="lg" w="lg" type="triangle"/>
          </a:ln>
        </p:spPr>
      </p:cxnSp>
      <p:cxnSp>
        <p:nvCxnSpPr>
          <p:cNvPr id="520" name="Shape 520"/>
          <p:cNvCxnSpPr>
            <a:stCxn id="507" idx="6"/>
            <a:endCxn id="509" idx="2"/>
          </p:cNvCxnSpPr>
          <p:nvPr/>
        </p:nvCxnSpPr>
        <p:spPr>
          <a:xfrm flipH="1" rot="10800000">
            <a:off x="5765228" y="4635558"/>
            <a:ext cx="530100" cy="618300"/>
          </a:xfrm>
          <a:prstGeom prst="straightConnector1">
            <a:avLst/>
          </a:prstGeom>
          <a:noFill/>
          <a:ln cap="flat" cmpd="sng" w="9525">
            <a:solidFill>
              <a:schemeClr val="dk2"/>
            </a:solidFill>
            <a:prstDash val="solid"/>
            <a:round/>
            <a:headEnd len="lg" w="lg" type="none"/>
            <a:tailEnd len="lg" w="lg" type="triangle"/>
          </a:ln>
        </p:spPr>
      </p:cxnSp>
      <p:cxnSp>
        <p:nvCxnSpPr>
          <p:cNvPr id="521" name="Shape 521"/>
          <p:cNvCxnSpPr>
            <a:stCxn id="504" idx="5"/>
            <a:endCxn id="512" idx="2"/>
          </p:cNvCxnSpPr>
          <p:nvPr/>
        </p:nvCxnSpPr>
        <p:spPr>
          <a:xfrm>
            <a:off x="5710399" y="3584727"/>
            <a:ext cx="585000" cy="1649100"/>
          </a:xfrm>
          <a:prstGeom prst="straightConnector1">
            <a:avLst/>
          </a:prstGeom>
          <a:noFill/>
          <a:ln cap="flat" cmpd="sng" w="9525">
            <a:solidFill>
              <a:schemeClr val="dk2"/>
            </a:solidFill>
            <a:prstDash val="solid"/>
            <a:round/>
            <a:headEnd len="lg" w="lg" type="none"/>
            <a:tailEnd len="lg" w="lg" type="triangle"/>
          </a:ln>
        </p:spPr>
      </p:cxnSp>
      <p:cxnSp>
        <p:nvCxnSpPr>
          <p:cNvPr id="522" name="Shape 522"/>
          <p:cNvCxnSpPr>
            <a:stCxn id="505" idx="5"/>
            <a:endCxn id="512" idx="2"/>
          </p:cNvCxnSpPr>
          <p:nvPr/>
        </p:nvCxnSpPr>
        <p:spPr>
          <a:xfrm>
            <a:off x="5710399" y="4176334"/>
            <a:ext cx="585000" cy="1057500"/>
          </a:xfrm>
          <a:prstGeom prst="straightConnector1">
            <a:avLst/>
          </a:prstGeom>
          <a:noFill/>
          <a:ln cap="flat" cmpd="sng" w="9525">
            <a:solidFill>
              <a:schemeClr val="dk2"/>
            </a:solidFill>
            <a:prstDash val="solid"/>
            <a:round/>
            <a:headEnd len="lg" w="lg" type="none"/>
            <a:tailEnd len="lg" w="lg" type="triangle"/>
          </a:ln>
        </p:spPr>
      </p:cxnSp>
      <p:cxnSp>
        <p:nvCxnSpPr>
          <p:cNvPr id="523" name="Shape 523"/>
          <p:cNvCxnSpPr>
            <a:stCxn id="506" idx="5"/>
            <a:endCxn id="512" idx="2"/>
          </p:cNvCxnSpPr>
          <p:nvPr/>
        </p:nvCxnSpPr>
        <p:spPr>
          <a:xfrm>
            <a:off x="5710399" y="4781289"/>
            <a:ext cx="585000" cy="452700"/>
          </a:xfrm>
          <a:prstGeom prst="straightConnector1">
            <a:avLst/>
          </a:prstGeom>
          <a:noFill/>
          <a:ln cap="flat" cmpd="sng" w="9525">
            <a:solidFill>
              <a:schemeClr val="dk2"/>
            </a:solidFill>
            <a:prstDash val="solid"/>
            <a:round/>
            <a:headEnd len="lg" w="lg" type="none"/>
            <a:tailEnd len="lg" w="lg" type="triangle"/>
          </a:ln>
        </p:spPr>
      </p:cxnSp>
      <p:cxnSp>
        <p:nvCxnSpPr>
          <p:cNvPr id="524" name="Shape 524"/>
          <p:cNvCxnSpPr>
            <a:stCxn id="507" idx="6"/>
            <a:endCxn id="512" idx="2"/>
          </p:cNvCxnSpPr>
          <p:nvPr/>
        </p:nvCxnSpPr>
        <p:spPr>
          <a:xfrm flipH="1" rot="10800000">
            <a:off x="5765228" y="5233758"/>
            <a:ext cx="530100" cy="20100"/>
          </a:xfrm>
          <a:prstGeom prst="straightConnector1">
            <a:avLst/>
          </a:prstGeom>
          <a:noFill/>
          <a:ln cap="flat" cmpd="sng" w="9525">
            <a:solidFill>
              <a:schemeClr val="dk2"/>
            </a:solidFill>
            <a:prstDash val="solid"/>
            <a:round/>
            <a:headEnd len="lg" w="lg" type="none"/>
            <a:tailEnd len="lg" w="lg" type="triangle"/>
          </a:ln>
        </p:spPr>
      </p:cxnSp>
      <p:cxnSp>
        <p:nvCxnSpPr>
          <p:cNvPr id="525" name="Shape 525"/>
          <p:cNvCxnSpPr>
            <a:stCxn id="508" idx="6"/>
            <a:endCxn id="511" idx="2"/>
          </p:cNvCxnSpPr>
          <p:nvPr/>
        </p:nvCxnSpPr>
        <p:spPr>
          <a:xfrm>
            <a:off x="6669700" y="4037282"/>
            <a:ext cx="692400" cy="253200"/>
          </a:xfrm>
          <a:prstGeom prst="straightConnector1">
            <a:avLst/>
          </a:prstGeom>
          <a:noFill/>
          <a:ln cap="flat" cmpd="sng" w="9525">
            <a:solidFill>
              <a:schemeClr val="dk2"/>
            </a:solidFill>
            <a:prstDash val="solid"/>
            <a:round/>
            <a:headEnd len="lg" w="lg" type="none"/>
            <a:tailEnd len="lg" w="lg" type="triangle"/>
          </a:ln>
        </p:spPr>
      </p:cxnSp>
      <p:cxnSp>
        <p:nvCxnSpPr>
          <p:cNvPr id="526" name="Shape 526"/>
          <p:cNvCxnSpPr>
            <a:stCxn id="509" idx="6"/>
            <a:endCxn id="511" idx="2"/>
          </p:cNvCxnSpPr>
          <p:nvPr/>
        </p:nvCxnSpPr>
        <p:spPr>
          <a:xfrm flipH="1" rot="10800000">
            <a:off x="6669700" y="4290587"/>
            <a:ext cx="692400" cy="345000"/>
          </a:xfrm>
          <a:prstGeom prst="straightConnector1">
            <a:avLst/>
          </a:prstGeom>
          <a:noFill/>
          <a:ln cap="flat" cmpd="sng" w="9525">
            <a:solidFill>
              <a:schemeClr val="dk2"/>
            </a:solidFill>
            <a:prstDash val="solid"/>
            <a:round/>
            <a:headEnd len="lg" w="lg" type="none"/>
            <a:tailEnd len="lg" w="lg" type="triangle"/>
          </a:ln>
        </p:spPr>
      </p:cxnSp>
      <p:cxnSp>
        <p:nvCxnSpPr>
          <p:cNvPr id="527" name="Shape 527"/>
          <p:cNvCxnSpPr>
            <a:stCxn id="512" idx="6"/>
            <a:endCxn id="511" idx="2"/>
          </p:cNvCxnSpPr>
          <p:nvPr/>
        </p:nvCxnSpPr>
        <p:spPr>
          <a:xfrm flipH="1" rot="10800000">
            <a:off x="6669700" y="4290392"/>
            <a:ext cx="692400" cy="943500"/>
          </a:xfrm>
          <a:prstGeom prst="straightConnector1">
            <a:avLst/>
          </a:prstGeom>
          <a:noFill/>
          <a:ln cap="flat" cmpd="sng" w="9525">
            <a:solidFill>
              <a:schemeClr val="dk2"/>
            </a:solidFill>
            <a:prstDash val="solid"/>
            <a:round/>
            <a:headEnd len="lg" w="lg" type="none"/>
            <a:tailEnd len="lg" w="lg" type="triangle"/>
          </a:ln>
        </p:spPr>
      </p:cxnSp>
      <p:cxnSp>
        <p:nvCxnSpPr>
          <p:cNvPr id="528" name="Shape 528"/>
          <p:cNvCxnSpPr/>
          <p:nvPr/>
        </p:nvCxnSpPr>
        <p:spPr>
          <a:xfrm>
            <a:off x="6679018" y="3412124"/>
            <a:ext cx="747000" cy="757500"/>
          </a:xfrm>
          <a:prstGeom prst="straightConnector1">
            <a:avLst/>
          </a:prstGeom>
          <a:noFill/>
          <a:ln cap="flat" cmpd="sng" w="9525">
            <a:solidFill>
              <a:schemeClr val="dk2"/>
            </a:solidFill>
            <a:prstDash val="solid"/>
            <a:round/>
            <a:headEnd len="lg" w="lg" type="none"/>
            <a:tailEnd len="lg" w="lg" type="triangle"/>
          </a:ln>
        </p:spPr>
      </p:cxnSp>
      <p:sp>
        <p:nvSpPr>
          <p:cNvPr id="529" name="Shape 529"/>
          <p:cNvSpPr txBox="1"/>
          <p:nvPr/>
        </p:nvSpPr>
        <p:spPr>
          <a:xfrm>
            <a:off x="4349550" y="3173525"/>
            <a:ext cx="939000" cy="374400"/>
          </a:xfrm>
          <a:prstGeom prst="rect">
            <a:avLst/>
          </a:prstGeom>
          <a:noFill/>
          <a:ln>
            <a:noFill/>
          </a:ln>
        </p:spPr>
        <p:txBody>
          <a:bodyPr anchorCtr="0" anchor="t" bIns="91425" lIns="91425" rIns="91425" wrap="square" tIns="91425">
            <a:noAutofit/>
          </a:bodyPr>
          <a:lstStyle/>
          <a:p>
            <a:pPr indent="0" lvl="0" marL="0">
              <a:spcBef>
                <a:spcPts val="0"/>
              </a:spcBef>
              <a:buNone/>
            </a:pPr>
            <a:r>
              <a:rPr lang="en-US" sz="1000"/>
              <a:t>X1 mean</a:t>
            </a:r>
          </a:p>
        </p:txBody>
      </p:sp>
      <p:sp>
        <p:nvSpPr>
          <p:cNvPr id="530" name="Shape 530"/>
          <p:cNvSpPr txBox="1"/>
          <p:nvPr/>
        </p:nvSpPr>
        <p:spPr>
          <a:xfrm>
            <a:off x="4349550" y="3850082"/>
            <a:ext cx="939000" cy="3744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000"/>
              <a:t>X2 mean</a:t>
            </a:r>
          </a:p>
        </p:txBody>
      </p:sp>
      <p:sp>
        <p:nvSpPr>
          <p:cNvPr id="531" name="Shape 531"/>
          <p:cNvSpPr txBox="1"/>
          <p:nvPr/>
        </p:nvSpPr>
        <p:spPr>
          <a:xfrm>
            <a:off x="4349550" y="4406902"/>
            <a:ext cx="939000" cy="3744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000"/>
              <a:t>X3 mean</a:t>
            </a:r>
          </a:p>
        </p:txBody>
      </p:sp>
      <p:sp>
        <p:nvSpPr>
          <p:cNvPr id="532" name="Shape 532"/>
          <p:cNvSpPr txBox="1"/>
          <p:nvPr/>
        </p:nvSpPr>
        <p:spPr>
          <a:xfrm>
            <a:off x="4304187" y="5046692"/>
            <a:ext cx="939000" cy="3744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000"/>
              <a:t>X4 mean</a:t>
            </a:r>
          </a:p>
        </p:txBody>
      </p:sp>
      <p:sp>
        <p:nvSpPr>
          <p:cNvPr id="533" name="Shape 533"/>
          <p:cNvSpPr txBox="1"/>
          <p:nvPr/>
        </p:nvSpPr>
        <p:spPr>
          <a:xfrm>
            <a:off x="7810001" y="4103325"/>
            <a:ext cx="747000" cy="3744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000"/>
              <a:t>Z</a:t>
            </a:r>
            <a:r>
              <a:rPr lang="en-US" sz="1000"/>
              <a:t>1 mean</a:t>
            </a:r>
          </a:p>
        </p:txBody>
      </p:sp>
      <p:pic>
        <p:nvPicPr>
          <p:cNvPr id="534" name="Shape 534"/>
          <p:cNvPicPr preferRelativeResize="0"/>
          <p:nvPr/>
        </p:nvPicPr>
        <p:blipFill>
          <a:blip r:embed="rId3">
            <a:alphaModFix/>
          </a:blip>
          <a:stretch>
            <a:fillRect/>
          </a:stretch>
        </p:blipFill>
        <p:spPr>
          <a:xfrm>
            <a:off x="991750" y="2977849"/>
            <a:ext cx="2644801" cy="26448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Shape 539"/>
          <p:cNvSpPr txBox="1"/>
          <p:nvPr>
            <p:ph idx="12" type="sldNum"/>
          </p:nvPr>
        </p:nvSpPr>
        <p:spPr>
          <a:xfrm>
            <a:off x="8546351" y="6460940"/>
            <a:ext cx="476700" cy="3651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540" name="Shape 540"/>
          <p:cNvSpPr txBox="1"/>
          <p:nvPr>
            <p:ph type="title"/>
          </p:nvPr>
        </p:nvSpPr>
        <p:spPr>
          <a:xfrm>
            <a:off x="227013" y="418353"/>
            <a:ext cx="7303200" cy="535800"/>
          </a:xfrm>
          <a:prstGeom prst="rect">
            <a:avLst/>
          </a:prstGeom>
          <a:noFill/>
          <a:ln>
            <a:noFill/>
          </a:ln>
        </p:spPr>
        <p:txBody>
          <a:bodyPr anchorCtr="0" anchor="t" bIns="45700" lIns="91425" rIns="91425" wrap="square" tIns="45700">
            <a:noAutofit/>
          </a:bodyPr>
          <a:lstStyle/>
          <a:p>
            <a:pPr indent="-190500" lvl="0" marL="0" marR="0" rtl="0" algn="l">
              <a:spcBef>
                <a:spcPts val="0"/>
              </a:spcBef>
              <a:buClr>
                <a:schemeClr val="dk1"/>
              </a:buClr>
              <a:buSzPts val="3000"/>
              <a:buFont typeface="Arial"/>
              <a:buNone/>
            </a:pPr>
            <a:r>
              <a:rPr lang="en-US" sz="2800"/>
              <a:t>Conclusion</a:t>
            </a:r>
            <a:r>
              <a:rPr b="1" i="0" lang="en-US" sz="2800" u="none" cap="none" strike="noStrike">
                <a:solidFill>
                  <a:schemeClr val="dk1"/>
                </a:solidFill>
                <a:latin typeface="Arial"/>
                <a:ea typeface="Arial"/>
                <a:cs typeface="Arial"/>
                <a:sym typeface="Arial"/>
              </a:rPr>
              <a:t>: </a:t>
            </a:r>
            <a:r>
              <a:rPr lang="en-US" sz="2800"/>
              <a:t>business approach</a:t>
            </a:r>
          </a:p>
        </p:txBody>
      </p:sp>
      <p:sp>
        <p:nvSpPr>
          <p:cNvPr id="541" name="Shape 541"/>
          <p:cNvSpPr txBox="1"/>
          <p:nvPr>
            <p:ph idx="2" type="body"/>
          </p:nvPr>
        </p:nvSpPr>
        <p:spPr>
          <a:xfrm>
            <a:off x="227025" y="1291274"/>
            <a:ext cx="8500800" cy="535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a:t>1. </a:t>
            </a:r>
            <a:r>
              <a:rPr lang="en-US"/>
              <a:t>Day Interval and Age </a:t>
            </a:r>
            <a:r>
              <a:rPr lang="en-US"/>
              <a:t>are the most influential features</a:t>
            </a:r>
          </a:p>
        </p:txBody>
      </p:sp>
      <p:pic>
        <p:nvPicPr>
          <p:cNvPr id="542" name="Shape 542"/>
          <p:cNvPicPr preferRelativeResize="0"/>
          <p:nvPr/>
        </p:nvPicPr>
        <p:blipFill rotWithShape="1">
          <a:blip r:embed="rId3">
            <a:alphaModFix/>
          </a:blip>
          <a:srcRect b="0" l="0" r="0" t="0"/>
          <a:stretch/>
        </p:blipFill>
        <p:spPr>
          <a:xfrm>
            <a:off x="640725" y="1868700"/>
            <a:ext cx="4585649" cy="2299650"/>
          </a:xfrm>
          <a:prstGeom prst="rect">
            <a:avLst/>
          </a:prstGeom>
          <a:noFill/>
          <a:ln>
            <a:noFill/>
          </a:ln>
        </p:spPr>
      </p:pic>
      <p:sp>
        <p:nvSpPr>
          <p:cNvPr id="543" name="Shape 543"/>
          <p:cNvSpPr txBox="1"/>
          <p:nvPr>
            <p:ph idx="2" type="body"/>
          </p:nvPr>
        </p:nvSpPr>
        <p:spPr>
          <a:xfrm>
            <a:off x="227025" y="4375424"/>
            <a:ext cx="8500800" cy="535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a:t>2. The day interval shorter, the patients more likely to show up </a:t>
            </a:r>
          </a:p>
        </p:txBody>
      </p:sp>
      <p:sp>
        <p:nvSpPr>
          <p:cNvPr id="544" name="Shape 544"/>
          <p:cNvSpPr txBox="1"/>
          <p:nvPr>
            <p:ph idx="2" type="body"/>
          </p:nvPr>
        </p:nvSpPr>
        <p:spPr>
          <a:xfrm>
            <a:off x="227025" y="4911224"/>
            <a:ext cx="8500800" cy="535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a:t>3</a:t>
            </a:r>
            <a:r>
              <a:rPr lang="en-US"/>
              <a:t>. The patients between 10 and 20 years old </a:t>
            </a:r>
            <a:r>
              <a:rPr lang="en-US"/>
              <a:t>is </a:t>
            </a:r>
            <a:r>
              <a:rPr lang="en-US"/>
              <a:t>probably not to show up.</a:t>
            </a:r>
          </a:p>
        </p:txBody>
      </p:sp>
      <p:sp>
        <p:nvSpPr>
          <p:cNvPr id="545" name="Shape 545"/>
          <p:cNvSpPr txBox="1"/>
          <p:nvPr>
            <p:ph idx="2" type="body"/>
          </p:nvPr>
        </p:nvSpPr>
        <p:spPr>
          <a:xfrm>
            <a:off x="227025" y="5418199"/>
            <a:ext cx="8500800" cy="535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a:t>4</a:t>
            </a:r>
            <a:r>
              <a:rPr lang="en-US"/>
              <a:t>. Patients who doesn’t receive a text message are more likely to show up.</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Shape 550"/>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551" name="Shape 551"/>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chemeClr val="dk1"/>
              </a:buClr>
              <a:buSzPts val="3000"/>
              <a:buFont typeface="Arial"/>
              <a:buNone/>
            </a:pPr>
            <a:r>
              <a:rPr b="1" i="0" lang="en-US" sz="3000" u="none" cap="none" strike="noStrike">
                <a:solidFill>
                  <a:schemeClr val="dk1"/>
                </a:solidFill>
                <a:latin typeface="Arial"/>
                <a:ea typeface="Arial"/>
                <a:cs typeface="Arial"/>
                <a:sym typeface="Arial"/>
              </a:rPr>
              <a:t>What we learn from th</a:t>
            </a:r>
            <a:r>
              <a:rPr lang="en-US"/>
              <a:t>is</a:t>
            </a:r>
            <a:r>
              <a:rPr b="1" i="0" lang="en-US" sz="3000" u="none" cap="none" strike="noStrike">
                <a:solidFill>
                  <a:schemeClr val="dk1"/>
                </a:solidFill>
                <a:latin typeface="Arial"/>
                <a:ea typeface="Arial"/>
                <a:cs typeface="Arial"/>
                <a:sym typeface="Arial"/>
              </a:rPr>
              <a:t> project	</a:t>
            </a:r>
          </a:p>
        </p:txBody>
      </p:sp>
      <p:sp>
        <p:nvSpPr>
          <p:cNvPr id="552" name="Shape 552"/>
          <p:cNvSpPr txBox="1"/>
          <p:nvPr>
            <p:ph idx="2" type="body"/>
          </p:nvPr>
        </p:nvSpPr>
        <p:spPr>
          <a:xfrm>
            <a:off x="227025" y="1291322"/>
            <a:ext cx="8691600" cy="4598700"/>
          </a:xfrm>
          <a:prstGeom prst="rect">
            <a:avLst/>
          </a:prstGeom>
          <a:noFill/>
          <a:ln>
            <a:noFill/>
          </a:ln>
        </p:spPr>
        <p:txBody>
          <a:bodyPr anchorCtr="0" anchor="t" bIns="45700" lIns="91425" rIns="91425" wrap="square" tIns="45700">
            <a:noAutofit/>
          </a:bodyPr>
          <a:lstStyle/>
          <a:p>
            <a:pPr indent="-381000" lvl="0" marL="342900" marR="0" rtl="0" algn="l">
              <a:lnSpc>
                <a:spcPct val="115000"/>
              </a:lnSpc>
              <a:spcBef>
                <a:spcPts val="0"/>
              </a:spcBef>
              <a:spcAft>
                <a:spcPts val="0"/>
              </a:spcAft>
              <a:buClr>
                <a:schemeClr val="dk1"/>
              </a:buClr>
              <a:buSzPts val="2400"/>
              <a:buFont typeface="Calibri"/>
              <a:buChar char="●"/>
            </a:pPr>
            <a:r>
              <a:rPr b="0" i="0" lang="en-US" sz="2400" u="none" cap="none" strike="noStrike">
                <a:solidFill>
                  <a:schemeClr val="dk1"/>
                </a:solidFill>
                <a:latin typeface="Arial"/>
                <a:ea typeface="Arial"/>
                <a:cs typeface="Arial"/>
                <a:sym typeface="Arial"/>
              </a:rPr>
              <a:t>Review the data before building models</a:t>
            </a:r>
          </a:p>
          <a:p>
            <a:pPr indent="-381000" lvl="0" marL="342900" marR="0" rtl="0" algn="l">
              <a:lnSpc>
                <a:spcPct val="115000"/>
              </a:lnSpc>
              <a:spcBef>
                <a:spcPts val="0"/>
              </a:spcBef>
              <a:spcAft>
                <a:spcPts val="0"/>
              </a:spcAft>
              <a:buClr>
                <a:schemeClr val="dk1"/>
              </a:buClr>
              <a:buSzPts val="2400"/>
              <a:buFont typeface="Calibri"/>
              <a:buChar char="●"/>
            </a:pPr>
            <a:r>
              <a:rPr b="0" i="0" lang="en-US" sz="2400" u="none" cap="none" strike="noStrike">
                <a:solidFill>
                  <a:schemeClr val="dk1"/>
                </a:solidFill>
                <a:latin typeface="Arial"/>
                <a:ea typeface="Arial"/>
                <a:cs typeface="Arial"/>
                <a:sym typeface="Arial"/>
              </a:rPr>
              <a:t>Extreme values can affect final result (remove it!)</a:t>
            </a:r>
          </a:p>
          <a:p>
            <a:pPr indent="-381000" lvl="0" marL="342900" marR="0" rtl="0" algn="l">
              <a:lnSpc>
                <a:spcPct val="115000"/>
              </a:lnSpc>
              <a:spcBef>
                <a:spcPts val="0"/>
              </a:spcBef>
              <a:spcAft>
                <a:spcPts val="0"/>
              </a:spcAft>
              <a:buClr>
                <a:schemeClr val="dk1"/>
              </a:buClr>
              <a:buSzPts val="2400"/>
              <a:buFont typeface="Calibri"/>
              <a:buChar char="●"/>
            </a:pPr>
            <a:r>
              <a:rPr b="0" i="0" lang="en-US" sz="2400" u="none" cap="none" strike="noStrike">
                <a:solidFill>
                  <a:schemeClr val="dk1"/>
                </a:solidFill>
                <a:latin typeface="Arial"/>
                <a:ea typeface="Arial"/>
                <a:cs typeface="Arial"/>
                <a:sym typeface="Arial"/>
              </a:rPr>
              <a:t>Feature selection is important, manua</a:t>
            </a:r>
            <a:r>
              <a:rPr lang="en-US" sz="2400"/>
              <a:t>l</a:t>
            </a:r>
            <a:r>
              <a:rPr b="0" i="0" lang="en-US" sz="2400" u="none" cap="none" strike="noStrike">
                <a:solidFill>
                  <a:schemeClr val="dk1"/>
                </a:solidFill>
                <a:latin typeface="Arial"/>
                <a:ea typeface="Arial"/>
                <a:cs typeface="Arial"/>
                <a:sym typeface="Arial"/>
              </a:rPr>
              <a:t>ly select is as </a:t>
            </a:r>
            <a:r>
              <a:rPr lang="en-US" sz="2400"/>
              <a:t>effective as with using methodology</a:t>
            </a:r>
          </a:p>
          <a:p>
            <a:pPr indent="-381000" lvl="0" marL="342900" marR="0" rtl="0" algn="l">
              <a:lnSpc>
                <a:spcPct val="115000"/>
              </a:lnSpc>
              <a:spcBef>
                <a:spcPts val="0"/>
              </a:spcBef>
              <a:spcAft>
                <a:spcPts val="0"/>
              </a:spcAft>
              <a:buClr>
                <a:schemeClr val="dk1"/>
              </a:buClr>
              <a:buSzPts val="2400"/>
              <a:buFont typeface="Calibri"/>
              <a:buChar char="●"/>
            </a:pPr>
            <a:r>
              <a:rPr b="0" i="0" lang="en-US" sz="2400" u="none" cap="none" strike="noStrike">
                <a:solidFill>
                  <a:schemeClr val="dk1"/>
                </a:solidFill>
                <a:latin typeface="Arial"/>
                <a:ea typeface="Arial"/>
                <a:cs typeface="Arial"/>
                <a:sym typeface="Arial"/>
              </a:rPr>
              <a:t>Sometimes the relationship between features and the prediction result is inexplicable</a:t>
            </a:r>
          </a:p>
          <a:p>
            <a:pPr indent="-381000" lvl="0" marL="342900" marR="0" rtl="0" algn="l">
              <a:lnSpc>
                <a:spcPct val="115000"/>
              </a:lnSpc>
              <a:spcBef>
                <a:spcPts val="0"/>
              </a:spcBef>
              <a:buClr>
                <a:schemeClr val="dk1"/>
              </a:buClr>
              <a:buSzPts val="2400"/>
              <a:buFont typeface="Calibri"/>
              <a:buChar char="●"/>
            </a:pPr>
            <a:r>
              <a:rPr b="0" i="0" lang="en-US" sz="2400" u="none" cap="none" strike="noStrike">
                <a:solidFill>
                  <a:schemeClr val="dk1"/>
                </a:solidFill>
                <a:latin typeface="Arial"/>
                <a:ea typeface="Arial"/>
                <a:cs typeface="Arial"/>
                <a:sym typeface="Arial"/>
              </a:rPr>
              <a:t>Precise prediction is not as easy as we think</a:t>
            </a:r>
            <a:r>
              <a:rPr lang="en-US" sz="2400"/>
              <a:t>, our best error rate is </a:t>
            </a:r>
            <a:r>
              <a:rPr lang="en-US" sz="2400">
                <a:solidFill>
                  <a:srgbClr val="FF0000"/>
                </a:solidFill>
              </a:rPr>
              <a:t>19.23% </a:t>
            </a:r>
            <a:r>
              <a:rPr lang="en-US" sz="2400"/>
              <a:t>(Naïve Bayes)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idx="12" type="sldNum"/>
          </p:nvPr>
        </p:nvSpPr>
        <p:spPr>
          <a:xfrm>
            <a:off x="8546351" y="6460940"/>
            <a:ext cx="4767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
        <p:nvSpPr>
          <p:cNvPr id="149" name="Shape 149"/>
          <p:cNvSpPr txBox="1"/>
          <p:nvPr>
            <p:ph idx="1" type="body"/>
          </p:nvPr>
        </p:nvSpPr>
        <p:spPr>
          <a:xfrm>
            <a:off x="226488" y="1112109"/>
            <a:ext cx="8691600" cy="4981800"/>
          </a:xfrm>
          <a:prstGeom prst="rect">
            <a:avLst/>
          </a:prstGeom>
        </p:spPr>
        <p:txBody>
          <a:bodyPr anchorCtr="0" anchor="t" bIns="91425" lIns="91425"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Data Cleaning</a:t>
            </a:r>
          </a:p>
          <a:p>
            <a:pPr indent="0" lvl="0" marL="0" rtl="0" algn="ctr">
              <a:spcBef>
                <a:spcPts val="0"/>
              </a:spcBef>
              <a:spcAft>
                <a:spcPts val="0"/>
              </a:spcAft>
              <a:buNone/>
            </a:pPr>
            <a:r>
              <a:rPr lang="en-US" sz="1000">
                <a:solidFill>
                  <a:srgbClr val="FFFFFF"/>
                </a:solidFill>
                <a:latin typeface="Roboto"/>
                <a:ea typeface="Roboto"/>
                <a:cs typeface="Roboto"/>
                <a:sym typeface="Roboto"/>
              </a:rPr>
              <a:t>Data Cleaning</a:t>
            </a:r>
          </a:p>
          <a:p>
            <a:pPr indent="0" lvl="0" marL="0">
              <a:spcBef>
                <a:spcPts val="0"/>
              </a:spcBef>
              <a:buNone/>
            </a:pPr>
            <a:r>
              <a:t/>
            </a:r>
            <a:endParaRPr/>
          </a:p>
        </p:txBody>
      </p:sp>
      <p:sp>
        <p:nvSpPr>
          <p:cNvPr id="150" name="Shape 150"/>
          <p:cNvSpPr/>
          <p:nvPr/>
        </p:nvSpPr>
        <p:spPr>
          <a:xfrm>
            <a:off x="3669775" y="1951725"/>
            <a:ext cx="1538100" cy="442500"/>
          </a:xfrm>
          <a:prstGeom prst="roundRect">
            <a:avLst>
              <a:gd fmla="val 50000" name="adj"/>
            </a:avLst>
          </a:prstGeom>
          <a:solidFill>
            <a:srgbClr val="FF0000"/>
          </a:solidFill>
          <a:ln>
            <a:noFill/>
          </a:ln>
        </p:spPr>
        <p:txBody>
          <a:bodyPr anchorCtr="0" anchor="ctr" bIns="91425" lIns="91425" rIns="91425" wrap="square" tIns="91425">
            <a:noAutofit/>
          </a:bodyPr>
          <a:lstStyle/>
          <a:p>
            <a:pPr indent="0" lvl="0" marL="0" algn="ctr">
              <a:spcBef>
                <a:spcPts val="0"/>
              </a:spcBef>
              <a:buNone/>
            </a:pPr>
            <a:r>
              <a:rPr lang="en-US">
                <a:solidFill>
                  <a:srgbClr val="FFFFFF"/>
                </a:solidFill>
                <a:latin typeface="Roboto"/>
                <a:ea typeface="Roboto"/>
                <a:cs typeface="Roboto"/>
                <a:sym typeface="Roboto"/>
              </a:rPr>
              <a:t>Data Cleaning</a:t>
            </a:r>
          </a:p>
        </p:txBody>
      </p:sp>
      <p:sp>
        <p:nvSpPr>
          <p:cNvPr id="151" name="Shape 151"/>
          <p:cNvSpPr/>
          <p:nvPr/>
        </p:nvSpPr>
        <p:spPr>
          <a:xfrm>
            <a:off x="3669775" y="2688525"/>
            <a:ext cx="1538100" cy="442500"/>
          </a:xfrm>
          <a:prstGeom prst="roundRect">
            <a:avLst>
              <a:gd fmla="val 50000" name="adj"/>
            </a:avLst>
          </a:prstGeom>
          <a:solidFill>
            <a:srgbClr val="FF9900"/>
          </a:solidFill>
          <a:ln>
            <a:noFill/>
          </a:ln>
        </p:spPr>
        <p:txBody>
          <a:bodyPr anchorCtr="0" anchor="ctr" bIns="91425" lIns="91425" rIns="91425" wrap="square" tIns="91425">
            <a:noAutofit/>
          </a:bodyPr>
          <a:lstStyle/>
          <a:p>
            <a:pPr indent="0" lvl="0" marL="0" algn="l">
              <a:spcBef>
                <a:spcPts val="0"/>
              </a:spcBef>
              <a:buNone/>
            </a:pPr>
            <a:r>
              <a:rPr lang="en-US">
                <a:solidFill>
                  <a:srgbClr val="FFFFFF"/>
                </a:solidFill>
                <a:latin typeface="Roboto"/>
                <a:ea typeface="Roboto"/>
                <a:cs typeface="Roboto"/>
                <a:sym typeface="Roboto"/>
              </a:rPr>
              <a:t>Feature Selection              </a:t>
            </a:r>
          </a:p>
        </p:txBody>
      </p:sp>
      <p:sp>
        <p:nvSpPr>
          <p:cNvPr id="152" name="Shape 152"/>
          <p:cNvSpPr/>
          <p:nvPr/>
        </p:nvSpPr>
        <p:spPr>
          <a:xfrm>
            <a:off x="3669772" y="3376650"/>
            <a:ext cx="1538100" cy="442500"/>
          </a:xfrm>
          <a:prstGeom prst="roundRect">
            <a:avLst>
              <a:gd fmla="val 50000" name="adj"/>
            </a:avLst>
          </a:prstGeom>
          <a:solidFill>
            <a:srgbClr val="FFD966"/>
          </a:solidFill>
          <a:ln>
            <a:noFill/>
          </a:ln>
        </p:spPr>
        <p:txBody>
          <a:bodyPr anchorCtr="0" anchor="ctr" bIns="91425" lIns="91425" rIns="91425" wrap="square" tIns="91425">
            <a:noAutofit/>
          </a:bodyPr>
          <a:lstStyle/>
          <a:p>
            <a:pPr indent="0" lvl="0" marL="0" algn="ctr">
              <a:spcBef>
                <a:spcPts val="0"/>
              </a:spcBef>
              <a:buNone/>
            </a:pPr>
            <a:r>
              <a:rPr lang="en-US">
                <a:solidFill>
                  <a:srgbClr val="FFFFFF"/>
                </a:solidFill>
                <a:latin typeface="Roboto"/>
                <a:ea typeface="Roboto"/>
                <a:cs typeface="Roboto"/>
                <a:sym typeface="Roboto"/>
              </a:rPr>
              <a:t>Building Model</a:t>
            </a:r>
          </a:p>
        </p:txBody>
      </p:sp>
      <p:sp>
        <p:nvSpPr>
          <p:cNvPr id="153" name="Shape 153"/>
          <p:cNvSpPr/>
          <p:nvPr/>
        </p:nvSpPr>
        <p:spPr>
          <a:xfrm>
            <a:off x="227025" y="4328701"/>
            <a:ext cx="1538100" cy="442500"/>
          </a:xfrm>
          <a:prstGeom prst="roundRect">
            <a:avLst>
              <a:gd fmla="val 50000" name="adj"/>
            </a:avLst>
          </a:prstGeom>
          <a:solidFill>
            <a:srgbClr val="38761D"/>
          </a:solidFill>
          <a:ln>
            <a:noFill/>
          </a:ln>
        </p:spPr>
        <p:txBody>
          <a:bodyPr anchorCtr="0" anchor="ctr" bIns="91425" lIns="91425" rIns="91425" wrap="square" tIns="91425">
            <a:noAutofit/>
          </a:bodyPr>
          <a:lstStyle/>
          <a:p>
            <a:pPr indent="0" lvl="0" marL="0" algn="ctr">
              <a:spcBef>
                <a:spcPts val="0"/>
              </a:spcBef>
              <a:buNone/>
            </a:pPr>
            <a:r>
              <a:rPr lang="en-US">
                <a:solidFill>
                  <a:srgbClr val="FFFFFF"/>
                </a:solidFill>
                <a:latin typeface="Roboto"/>
                <a:ea typeface="Roboto"/>
                <a:cs typeface="Roboto"/>
                <a:sym typeface="Roboto"/>
              </a:rPr>
              <a:t>KNN</a:t>
            </a:r>
          </a:p>
        </p:txBody>
      </p:sp>
      <p:sp>
        <p:nvSpPr>
          <p:cNvPr id="154" name="Shape 154"/>
          <p:cNvSpPr/>
          <p:nvPr/>
        </p:nvSpPr>
        <p:spPr>
          <a:xfrm>
            <a:off x="1948393" y="4328701"/>
            <a:ext cx="1538100" cy="442500"/>
          </a:xfrm>
          <a:prstGeom prst="roundRect">
            <a:avLst>
              <a:gd fmla="val 50000" name="adj"/>
            </a:avLst>
          </a:prstGeom>
          <a:solidFill>
            <a:srgbClr val="6AA84F"/>
          </a:solidFill>
          <a:ln>
            <a:noFill/>
          </a:ln>
        </p:spPr>
        <p:txBody>
          <a:bodyPr anchorCtr="0" anchor="ctr" bIns="91425" lIns="91425" rIns="91425" wrap="square" tIns="91425">
            <a:noAutofit/>
          </a:bodyPr>
          <a:lstStyle/>
          <a:p>
            <a:pPr indent="0" lvl="0" marL="0" algn="ctr">
              <a:spcBef>
                <a:spcPts val="0"/>
              </a:spcBef>
              <a:buNone/>
            </a:pPr>
            <a:r>
              <a:rPr lang="en-US">
                <a:solidFill>
                  <a:srgbClr val="FFFFFF"/>
                </a:solidFill>
                <a:latin typeface="Roboto"/>
                <a:ea typeface="Roboto"/>
                <a:cs typeface="Roboto"/>
                <a:sym typeface="Roboto"/>
              </a:rPr>
              <a:t>Naive Bayes</a:t>
            </a:r>
          </a:p>
        </p:txBody>
      </p:sp>
      <p:sp>
        <p:nvSpPr>
          <p:cNvPr id="155" name="Shape 155"/>
          <p:cNvSpPr/>
          <p:nvPr/>
        </p:nvSpPr>
        <p:spPr>
          <a:xfrm>
            <a:off x="3669775" y="4328701"/>
            <a:ext cx="1538100" cy="442500"/>
          </a:xfrm>
          <a:prstGeom prst="roundRect">
            <a:avLst>
              <a:gd fmla="val 50000" name="adj"/>
            </a:avLst>
          </a:prstGeom>
          <a:solidFill>
            <a:srgbClr val="93C47D"/>
          </a:solidFill>
          <a:ln>
            <a:noFill/>
          </a:ln>
        </p:spPr>
        <p:txBody>
          <a:bodyPr anchorCtr="0" anchor="ctr" bIns="91425" lIns="91425" rIns="91425" wrap="square" tIns="91425">
            <a:noAutofit/>
          </a:bodyPr>
          <a:lstStyle/>
          <a:p>
            <a:pPr indent="0" lvl="0" marL="0" algn="ctr">
              <a:spcBef>
                <a:spcPts val="0"/>
              </a:spcBef>
              <a:buNone/>
            </a:pPr>
            <a:r>
              <a:rPr lang="en-US">
                <a:solidFill>
                  <a:srgbClr val="FFFFFF"/>
                </a:solidFill>
                <a:latin typeface="Roboto"/>
                <a:ea typeface="Roboto"/>
                <a:cs typeface="Roboto"/>
                <a:sym typeface="Roboto"/>
              </a:rPr>
              <a:t>C50</a:t>
            </a:r>
          </a:p>
        </p:txBody>
      </p:sp>
      <p:sp>
        <p:nvSpPr>
          <p:cNvPr id="156" name="Shape 156"/>
          <p:cNvSpPr/>
          <p:nvPr/>
        </p:nvSpPr>
        <p:spPr>
          <a:xfrm>
            <a:off x="5391156" y="4328701"/>
            <a:ext cx="1538100" cy="442500"/>
          </a:xfrm>
          <a:prstGeom prst="roundRect">
            <a:avLst>
              <a:gd fmla="val 50000" name="adj"/>
            </a:avLst>
          </a:prstGeom>
          <a:solidFill>
            <a:srgbClr val="B6D7A8"/>
          </a:solidFill>
          <a:ln>
            <a:noFill/>
          </a:ln>
        </p:spPr>
        <p:txBody>
          <a:bodyPr anchorCtr="0" anchor="ctr" bIns="91425" lIns="91425" rIns="91425" wrap="square" tIns="91425">
            <a:noAutofit/>
          </a:bodyPr>
          <a:lstStyle/>
          <a:p>
            <a:pPr indent="0" lvl="0" marL="0" algn="ctr">
              <a:spcBef>
                <a:spcPts val="0"/>
              </a:spcBef>
              <a:buNone/>
            </a:pPr>
            <a:r>
              <a:rPr lang="en-US">
                <a:solidFill>
                  <a:srgbClr val="FFFFFF"/>
                </a:solidFill>
                <a:latin typeface="Roboto"/>
                <a:ea typeface="Roboto"/>
                <a:cs typeface="Roboto"/>
                <a:sym typeface="Roboto"/>
              </a:rPr>
              <a:t>Random Forest</a:t>
            </a:r>
          </a:p>
        </p:txBody>
      </p:sp>
      <p:sp>
        <p:nvSpPr>
          <p:cNvPr id="157" name="Shape 157"/>
          <p:cNvSpPr/>
          <p:nvPr/>
        </p:nvSpPr>
        <p:spPr>
          <a:xfrm>
            <a:off x="7112518" y="4328701"/>
            <a:ext cx="1538100" cy="442500"/>
          </a:xfrm>
          <a:prstGeom prst="roundRect">
            <a:avLst>
              <a:gd fmla="val 50000" name="adj"/>
            </a:avLst>
          </a:prstGeom>
          <a:solidFill>
            <a:srgbClr val="00FF00"/>
          </a:solidFill>
          <a:ln>
            <a:noFill/>
          </a:ln>
        </p:spPr>
        <p:txBody>
          <a:bodyPr anchorCtr="0" anchor="ctr" bIns="91425" lIns="91425" rIns="91425" wrap="square" tIns="91425">
            <a:noAutofit/>
          </a:bodyPr>
          <a:lstStyle/>
          <a:p>
            <a:pPr indent="0" lvl="0" marL="0" rtl="0" algn="ctr">
              <a:spcBef>
                <a:spcPts val="0"/>
              </a:spcBef>
              <a:buNone/>
            </a:pPr>
            <a:r>
              <a:rPr lang="en-US">
                <a:solidFill>
                  <a:srgbClr val="FFFFFF"/>
                </a:solidFill>
                <a:latin typeface="Roboto"/>
                <a:ea typeface="Roboto"/>
                <a:cs typeface="Roboto"/>
                <a:sym typeface="Roboto"/>
              </a:rPr>
              <a:t>Neural Net</a:t>
            </a:r>
          </a:p>
        </p:txBody>
      </p:sp>
      <p:cxnSp>
        <p:nvCxnSpPr>
          <p:cNvPr id="158" name="Shape 158"/>
          <p:cNvCxnSpPr>
            <a:stCxn id="150" idx="2"/>
            <a:endCxn id="151" idx="0"/>
          </p:cNvCxnSpPr>
          <p:nvPr/>
        </p:nvCxnSpPr>
        <p:spPr>
          <a:xfrm>
            <a:off x="4438825" y="2394225"/>
            <a:ext cx="0" cy="294300"/>
          </a:xfrm>
          <a:prstGeom prst="straightConnector1">
            <a:avLst/>
          </a:prstGeom>
          <a:noFill/>
          <a:ln cap="flat" cmpd="sng" w="9525">
            <a:solidFill>
              <a:schemeClr val="dk2"/>
            </a:solidFill>
            <a:prstDash val="solid"/>
            <a:round/>
            <a:headEnd len="lg" w="lg" type="none"/>
            <a:tailEnd len="lg" w="lg" type="none"/>
          </a:ln>
        </p:spPr>
      </p:cxnSp>
      <p:cxnSp>
        <p:nvCxnSpPr>
          <p:cNvPr id="159" name="Shape 159"/>
          <p:cNvCxnSpPr>
            <a:stCxn id="151" idx="2"/>
            <a:endCxn id="152" idx="0"/>
          </p:cNvCxnSpPr>
          <p:nvPr/>
        </p:nvCxnSpPr>
        <p:spPr>
          <a:xfrm>
            <a:off x="4438825" y="3131025"/>
            <a:ext cx="0" cy="245700"/>
          </a:xfrm>
          <a:prstGeom prst="straightConnector1">
            <a:avLst/>
          </a:prstGeom>
          <a:noFill/>
          <a:ln cap="flat" cmpd="sng" w="9525">
            <a:solidFill>
              <a:schemeClr val="dk2"/>
            </a:solidFill>
            <a:prstDash val="solid"/>
            <a:round/>
            <a:headEnd len="lg" w="lg" type="none"/>
            <a:tailEnd len="lg" w="lg" type="none"/>
          </a:ln>
        </p:spPr>
      </p:cxnSp>
      <p:cxnSp>
        <p:nvCxnSpPr>
          <p:cNvPr id="160" name="Shape 160"/>
          <p:cNvCxnSpPr>
            <a:stCxn id="152" idx="2"/>
            <a:endCxn id="155" idx="0"/>
          </p:cNvCxnSpPr>
          <p:nvPr/>
        </p:nvCxnSpPr>
        <p:spPr>
          <a:xfrm>
            <a:off x="4438822" y="3819150"/>
            <a:ext cx="0" cy="509700"/>
          </a:xfrm>
          <a:prstGeom prst="straightConnector1">
            <a:avLst/>
          </a:prstGeom>
          <a:noFill/>
          <a:ln cap="flat" cmpd="sng" w="9525">
            <a:solidFill>
              <a:schemeClr val="dk2"/>
            </a:solidFill>
            <a:prstDash val="solid"/>
            <a:round/>
            <a:headEnd len="lg" w="lg" type="none"/>
            <a:tailEnd len="lg" w="lg" type="none"/>
          </a:ln>
        </p:spPr>
      </p:cxnSp>
      <p:cxnSp>
        <p:nvCxnSpPr>
          <p:cNvPr id="161" name="Shape 161"/>
          <p:cNvCxnSpPr>
            <a:stCxn id="154" idx="0"/>
          </p:cNvCxnSpPr>
          <p:nvPr/>
        </p:nvCxnSpPr>
        <p:spPr>
          <a:xfrm flipH="1" rot="-5400000">
            <a:off x="2717443" y="4328701"/>
            <a:ext cx="600" cy="600"/>
          </a:xfrm>
          <a:prstGeom prst="bentConnector3">
            <a:avLst>
              <a:gd fmla="val -42071063" name="adj1"/>
            </a:avLst>
          </a:prstGeom>
          <a:noFill/>
          <a:ln cap="flat" cmpd="sng" w="9525">
            <a:solidFill>
              <a:schemeClr val="dk2"/>
            </a:solidFill>
            <a:prstDash val="solid"/>
            <a:round/>
            <a:headEnd len="lg" w="lg" type="none"/>
            <a:tailEnd len="lg" w="lg" type="none"/>
          </a:ln>
        </p:spPr>
      </p:cxnSp>
      <p:cxnSp>
        <p:nvCxnSpPr>
          <p:cNvPr id="162" name="Shape 162"/>
          <p:cNvCxnSpPr/>
          <p:nvPr/>
        </p:nvCxnSpPr>
        <p:spPr>
          <a:xfrm flipH="1" rot="-5400000">
            <a:off x="995468" y="4328701"/>
            <a:ext cx="600" cy="600"/>
          </a:xfrm>
          <a:prstGeom prst="bentConnector3">
            <a:avLst>
              <a:gd fmla="val -43854396" name="adj1"/>
            </a:avLst>
          </a:prstGeom>
          <a:noFill/>
          <a:ln cap="flat" cmpd="sng" w="9525">
            <a:solidFill>
              <a:schemeClr val="dk2"/>
            </a:solidFill>
            <a:prstDash val="solid"/>
            <a:round/>
            <a:headEnd len="lg" w="lg" type="none"/>
            <a:tailEnd len="lg" w="lg" type="none"/>
          </a:ln>
        </p:spPr>
      </p:cxnSp>
      <p:cxnSp>
        <p:nvCxnSpPr>
          <p:cNvPr id="163" name="Shape 163"/>
          <p:cNvCxnSpPr/>
          <p:nvPr/>
        </p:nvCxnSpPr>
        <p:spPr>
          <a:xfrm flipH="1" rot="-5400000">
            <a:off x="6159893" y="4328701"/>
            <a:ext cx="600" cy="600"/>
          </a:xfrm>
          <a:prstGeom prst="bentConnector3">
            <a:avLst>
              <a:gd fmla="val -40287730" name="adj1"/>
            </a:avLst>
          </a:prstGeom>
          <a:noFill/>
          <a:ln cap="flat" cmpd="sng" w="9525">
            <a:solidFill>
              <a:schemeClr val="dk2"/>
            </a:solidFill>
            <a:prstDash val="solid"/>
            <a:round/>
            <a:headEnd len="lg" w="lg" type="none"/>
            <a:tailEnd len="lg" w="lg" type="none"/>
          </a:ln>
        </p:spPr>
      </p:cxnSp>
      <p:cxnSp>
        <p:nvCxnSpPr>
          <p:cNvPr id="164" name="Shape 164"/>
          <p:cNvCxnSpPr/>
          <p:nvPr/>
        </p:nvCxnSpPr>
        <p:spPr>
          <a:xfrm flipH="1" rot="-5400000">
            <a:off x="7881568" y="4328701"/>
            <a:ext cx="600" cy="600"/>
          </a:xfrm>
          <a:prstGeom prst="bentConnector3">
            <a:avLst>
              <a:gd fmla="val -40287730" name="adj1"/>
            </a:avLst>
          </a:prstGeom>
          <a:noFill/>
          <a:ln cap="flat" cmpd="sng" w="9525">
            <a:solidFill>
              <a:schemeClr val="dk2"/>
            </a:solidFill>
            <a:prstDash val="solid"/>
            <a:round/>
            <a:headEnd len="lg" w="lg" type="none"/>
            <a:tailEnd len="lg" w="lg" type="none"/>
          </a:ln>
        </p:spPr>
      </p:cxnSp>
      <p:cxnSp>
        <p:nvCxnSpPr>
          <p:cNvPr id="165" name="Shape 165"/>
          <p:cNvCxnSpPr/>
          <p:nvPr/>
        </p:nvCxnSpPr>
        <p:spPr>
          <a:xfrm>
            <a:off x="983125" y="4064763"/>
            <a:ext cx="6911400" cy="21600"/>
          </a:xfrm>
          <a:prstGeom prst="straightConnector1">
            <a:avLst/>
          </a:prstGeom>
          <a:noFill/>
          <a:ln cap="flat" cmpd="sng" w="9525">
            <a:solidFill>
              <a:schemeClr val="dk2"/>
            </a:solidFill>
            <a:prstDash val="solid"/>
            <a:round/>
            <a:headEnd len="lg" w="lg" type="none"/>
            <a:tailEnd len="lg" w="lg" type="none"/>
          </a:ln>
        </p:spPr>
      </p:cxnSp>
      <p:sp>
        <p:nvSpPr>
          <p:cNvPr id="166" name="Shape 166"/>
          <p:cNvSpPr txBox="1"/>
          <p:nvPr>
            <p:ph type="title"/>
          </p:nvPr>
        </p:nvSpPr>
        <p:spPr>
          <a:xfrm>
            <a:off x="227013" y="418353"/>
            <a:ext cx="7303200" cy="535800"/>
          </a:xfrm>
          <a:prstGeom prst="rect">
            <a:avLst/>
          </a:prstGeom>
          <a:noFill/>
          <a:ln>
            <a:noFill/>
          </a:ln>
        </p:spPr>
        <p:txBody>
          <a:bodyPr anchorCtr="0" anchor="t" bIns="45700" lIns="91425" rIns="91425" wrap="square" tIns="45700">
            <a:noAutofit/>
          </a:bodyPr>
          <a:lstStyle/>
          <a:p>
            <a:pPr indent="-190500" lvl="0" marL="0" rtl="0">
              <a:spcBef>
                <a:spcPts val="0"/>
              </a:spcBef>
              <a:buClr>
                <a:schemeClr val="dk1"/>
              </a:buClr>
              <a:buSzPts val="3000"/>
              <a:buFont typeface="Arial"/>
              <a:buNone/>
            </a:pPr>
            <a:r>
              <a:rPr lang="en-US">
                <a:solidFill>
                  <a:srgbClr val="BFBFBF"/>
                </a:solidFill>
              </a:rPr>
              <a:t>Introduction (2/2)</a:t>
            </a:r>
          </a:p>
          <a:p>
            <a:pPr indent="-190500" lvl="0" marL="0" marR="0" rtl="0" algn="l">
              <a:spcBef>
                <a:spcPts val="0"/>
              </a:spcBef>
              <a:buClr>
                <a:schemeClr val="dk1"/>
              </a:buClr>
              <a:buSzPts val="3000"/>
              <a:buFont typeface="Arial"/>
              <a:buNone/>
            </a:pPr>
            <a:r>
              <a:t/>
            </a:r>
            <a:endParaRPr/>
          </a:p>
        </p:txBody>
      </p:sp>
      <p:sp>
        <p:nvSpPr>
          <p:cNvPr id="167" name="Shape 167"/>
          <p:cNvSpPr/>
          <p:nvPr/>
        </p:nvSpPr>
        <p:spPr>
          <a:xfrm>
            <a:off x="3669772" y="5369275"/>
            <a:ext cx="1538100" cy="442500"/>
          </a:xfrm>
          <a:prstGeom prst="roundRect">
            <a:avLst>
              <a:gd fmla="val 50000" name="adj"/>
            </a:avLst>
          </a:prstGeom>
          <a:solidFill>
            <a:srgbClr val="4A86E8"/>
          </a:solidFill>
          <a:ln>
            <a:noFill/>
          </a:ln>
        </p:spPr>
        <p:txBody>
          <a:bodyPr anchorCtr="0" anchor="ctr" bIns="91425" lIns="91425" rIns="91425" wrap="square" tIns="91425">
            <a:noAutofit/>
          </a:bodyPr>
          <a:lstStyle/>
          <a:p>
            <a:pPr indent="0" lvl="0" marL="0" rtl="0" algn="ctr">
              <a:spcBef>
                <a:spcPts val="0"/>
              </a:spcBef>
              <a:buNone/>
            </a:pPr>
            <a:r>
              <a:rPr lang="en-US">
                <a:solidFill>
                  <a:srgbClr val="FFFFFF"/>
                </a:solidFill>
                <a:latin typeface="Roboto"/>
                <a:ea typeface="Roboto"/>
                <a:cs typeface="Roboto"/>
                <a:sym typeface="Roboto"/>
              </a:rPr>
              <a:t>Conclusion</a:t>
            </a:r>
          </a:p>
        </p:txBody>
      </p:sp>
      <p:cxnSp>
        <p:nvCxnSpPr>
          <p:cNvPr id="168" name="Shape 168"/>
          <p:cNvCxnSpPr>
            <a:stCxn id="155" idx="2"/>
            <a:endCxn id="167" idx="0"/>
          </p:cNvCxnSpPr>
          <p:nvPr/>
        </p:nvCxnSpPr>
        <p:spPr>
          <a:xfrm>
            <a:off x="4438825" y="4771201"/>
            <a:ext cx="0" cy="5982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227013" y="1709351"/>
            <a:ext cx="8691562" cy="4384542"/>
          </a:xfrm>
          <a:prstGeom prst="rect">
            <a:avLst/>
          </a:prstGeom>
          <a:noFill/>
          <a:ln>
            <a:noFill/>
          </a:ln>
        </p:spPr>
        <p:txBody>
          <a:bodyPr anchorCtr="0" anchor="t" bIns="45700" lIns="91425" rIns="91425" wrap="square" tIns="45700">
            <a:noAutofit/>
          </a:bodyPr>
          <a:lstStyle/>
          <a:p>
            <a:pPr indent="-355600" lvl="0" marL="3429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Typos</a:t>
            </a:r>
          </a:p>
          <a:p>
            <a:pPr indent="-355600" lvl="0" marL="342900" marR="0" rtl="0" algn="l">
              <a:spcBef>
                <a:spcPts val="120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Empty Values</a:t>
            </a:r>
          </a:p>
          <a:p>
            <a:pPr indent="-355600" lvl="0" marL="342900" marR="0" rtl="0" algn="l">
              <a:spcBef>
                <a:spcPts val="1200"/>
              </a:spcBef>
              <a:spcAft>
                <a:spcPts val="0"/>
              </a:spcAft>
              <a:buClr>
                <a:schemeClr val="dk1"/>
              </a:buClr>
              <a:buSzPts val="1800"/>
              <a:buFont typeface="Calibri"/>
              <a:buAutoNum type="arabicPeriod"/>
            </a:pPr>
            <a:r>
              <a:rPr lang="en-US" sz="1800"/>
              <a:t>Irrelevant or redundant parts of data</a:t>
            </a:r>
          </a:p>
          <a:p>
            <a:pPr indent="0" lvl="0" marL="0" marR="0" rtl="0" algn="l">
              <a:spcBef>
                <a:spcPts val="1200"/>
              </a:spcBef>
              <a:spcAft>
                <a:spcPts val="0"/>
              </a:spcAft>
              <a:buNone/>
            </a:pPr>
            <a:r>
              <a:t/>
            </a:r>
            <a:endParaRPr/>
          </a:p>
          <a:p>
            <a:pPr indent="0" lvl="0" marL="0" marR="0" rtl="0" algn="l">
              <a:spcBef>
                <a:spcPts val="1200"/>
              </a:spcBef>
              <a:spcAft>
                <a:spcPts val="0"/>
              </a:spcAft>
              <a:buNone/>
            </a:pPr>
            <a:r>
              <a:t/>
            </a:r>
            <a:endParaRPr/>
          </a:p>
          <a:p>
            <a:pPr indent="0" lvl="0" marL="0" marR="0" rtl="0" algn="l">
              <a:spcBef>
                <a:spcPts val="1200"/>
              </a:spcBef>
              <a:spcAft>
                <a:spcPts val="0"/>
              </a:spcAft>
              <a:buNone/>
            </a:pPr>
            <a:r>
              <a:t/>
            </a:r>
            <a:endParaRPr/>
          </a:p>
          <a:p>
            <a:pPr indent="-101600" lvl="0" marL="0" marR="0" rtl="0" algn="l">
              <a:spcBef>
                <a:spcPts val="120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74" name="Shape 174"/>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b="0" i="0" lang="en-US" sz="1100" u="none" cap="none" strike="noStrike">
                <a:solidFill>
                  <a:srgbClr val="888888"/>
                </a:solidFill>
                <a:latin typeface="Arial"/>
                <a:ea typeface="Arial"/>
                <a:cs typeface="Arial"/>
                <a:sym typeface="Arial"/>
              </a:rPr>
              <a:t>‹#›</a:t>
            </a:fld>
          </a:p>
        </p:txBody>
      </p:sp>
      <p:sp>
        <p:nvSpPr>
          <p:cNvPr id="175" name="Shape 175"/>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rtl="0">
              <a:spcBef>
                <a:spcPts val="0"/>
              </a:spcBef>
              <a:buClr>
                <a:schemeClr val="dk1"/>
              </a:buClr>
              <a:buSzPts val="3000"/>
              <a:buFont typeface="Arial"/>
              <a:buNone/>
            </a:pPr>
            <a:r>
              <a:rPr lang="en-US"/>
              <a:t>First Step: </a:t>
            </a:r>
            <a:r>
              <a:rPr lang="en-US"/>
              <a:t>Data Cleaning (1/8)</a:t>
            </a:r>
          </a:p>
          <a:p>
            <a:pPr indent="-190500" lvl="0" marL="0" rtl="0">
              <a:spcBef>
                <a:spcPts val="0"/>
              </a:spcBef>
              <a:buClr>
                <a:srgbClr val="BFBFBF"/>
              </a:buClr>
              <a:buSzPts val="3000"/>
              <a:buFont typeface="Arial"/>
              <a:buNone/>
            </a:pPr>
            <a:r>
              <a:t/>
            </a:r>
            <a:endParaRPr>
              <a:solidFill>
                <a:srgbClr val="BFBFBF"/>
              </a:solidFill>
            </a:endParaRPr>
          </a:p>
          <a:p>
            <a:pPr indent="-190500" lvl="0" marL="0" marR="0" rtl="0" algn="l">
              <a:spcBef>
                <a:spcPts val="0"/>
              </a:spcBef>
              <a:buClr>
                <a:srgbClr val="BFBFBF"/>
              </a:buClr>
              <a:buSzPts val="3000"/>
              <a:buFont typeface="Arial"/>
              <a:buNone/>
            </a:pPr>
            <a:r>
              <a:t/>
            </a:r>
            <a:endParaRPr>
              <a:solidFill>
                <a:srgbClr val="BFBFBF"/>
              </a:solidFill>
            </a:endParaRPr>
          </a:p>
        </p:txBody>
      </p:sp>
      <p:sp>
        <p:nvSpPr>
          <p:cNvPr id="176" name="Shape 176"/>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b="0" i="0" lang="en-US" sz="1800" u="none" cap="none" strike="noStrike">
                <a:solidFill>
                  <a:schemeClr val="dk1"/>
                </a:solidFill>
                <a:latin typeface="Arial"/>
                <a:ea typeface="Arial"/>
                <a:cs typeface="Arial"/>
                <a:sym typeface="Arial"/>
              </a:rPr>
              <a:t>1.</a:t>
            </a:r>
            <a:r>
              <a:rPr lang="en-US"/>
              <a:t>0</a:t>
            </a:r>
            <a:r>
              <a:rPr b="0" i="0" lang="en-US" sz="1800" u="none" cap="none" strike="noStrike">
                <a:solidFill>
                  <a:schemeClr val="dk1"/>
                </a:solidFill>
                <a:latin typeface="Arial"/>
                <a:ea typeface="Arial"/>
                <a:cs typeface="Arial"/>
                <a:sym typeface="Arial"/>
              </a:rPr>
              <a:t> Data Overview</a:t>
            </a:r>
          </a:p>
        </p:txBody>
      </p:sp>
      <p:sp>
        <p:nvSpPr>
          <p:cNvPr id="177" name="Shape 177"/>
          <p:cNvSpPr/>
          <p:nvPr/>
        </p:nvSpPr>
        <p:spPr>
          <a:xfrm>
            <a:off x="227025" y="3182500"/>
            <a:ext cx="8319300" cy="701100"/>
          </a:xfrm>
          <a:prstGeom prst="rect">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69850" lvl="0" marL="0" rtl="0">
              <a:spcBef>
                <a:spcPts val="1200"/>
              </a:spcBef>
              <a:buClr>
                <a:schemeClr val="dk1"/>
              </a:buClr>
              <a:buSzPts val="1100"/>
              <a:buFont typeface="Arial"/>
              <a:buNone/>
            </a:pPr>
            <a:r>
              <a:rPr b="1" lang="en-US" sz="1800">
                <a:solidFill>
                  <a:schemeClr val="dk1"/>
                </a:solidFill>
              </a:rPr>
              <a:t>   GOAL: Make sure all the data we need is accurate and will not influence     the overall result.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183" name="Shape 183"/>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rtl="0">
              <a:spcBef>
                <a:spcPts val="0"/>
              </a:spcBef>
              <a:buClr>
                <a:srgbClr val="BFBFBF"/>
              </a:buClr>
              <a:buSzPts val="3000"/>
              <a:buFont typeface="Arial"/>
              <a:buNone/>
            </a:pPr>
            <a:r>
              <a:rPr lang="en-US">
                <a:solidFill>
                  <a:srgbClr val="BFBFBF"/>
                </a:solidFill>
              </a:rPr>
              <a:t>First Step: Data Cleaning (2/8)</a:t>
            </a:r>
          </a:p>
          <a:p>
            <a:pPr indent="-190500" lvl="0" marL="0" marR="0" rtl="0" algn="l">
              <a:spcBef>
                <a:spcPts val="0"/>
              </a:spcBef>
              <a:buClr>
                <a:schemeClr val="dk1"/>
              </a:buClr>
              <a:buSzPts val="3000"/>
              <a:buFont typeface="Arial"/>
              <a:buNone/>
            </a:pPr>
            <a:r>
              <a:t/>
            </a:r>
            <a:endParaRPr/>
          </a:p>
        </p:txBody>
      </p:sp>
      <p:sp>
        <p:nvSpPr>
          <p:cNvPr id="184" name="Shape 184"/>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1</a:t>
            </a:r>
            <a:r>
              <a:rPr b="0" i="0" lang="en-US" sz="1800" u="none" cap="none" strike="noStrike">
                <a:solidFill>
                  <a:schemeClr val="dk1"/>
                </a:solidFill>
                <a:latin typeface="Arial"/>
                <a:ea typeface="Arial"/>
                <a:cs typeface="Arial"/>
                <a:sym typeface="Arial"/>
              </a:rPr>
              <a:t>.1 ScheduledDay</a:t>
            </a:r>
          </a:p>
        </p:txBody>
      </p:sp>
      <p:pic>
        <p:nvPicPr>
          <p:cNvPr id="185" name="Shape 185"/>
          <p:cNvPicPr preferRelativeResize="0"/>
          <p:nvPr/>
        </p:nvPicPr>
        <p:blipFill rotWithShape="1">
          <a:blip r:embed="rId3">
            <a:alphaModFix/>
          </a:blip>
          <a:srcRect b="0" l="0" r="0" t="0"/>
          <a:stretch/>
        </p:blipFill>
        <p:spPr>
          <a:xfrm>
            <a:off x="544845" y="1835382"/>
            <a:ext cx="8055897" cy="4525469"/>
          </a:xfrm>
          <a:prstGeom prst="rect">
            <a:avLst/>
          </a:prstGeom>
          <a:noFill/>
          <a:ln>
            <a:noFill/>
          </a:ln>
        </p:spPr>
      </p:pic>
      <p:sp>
        <p:nvSpPr>
          <p:cNvPr id="186" name="Shape 186"/>
          <p:cNvSpPr/>
          <p:nvPr/>
        </p:nvSpPr>
        <p:spPr>
          <a:xfrm>
            <a:off x="894736" y="4945626"/>
            <a:ext cx="2664542" cy="1415225"/>
          </a:xfrm>
          <a:prstGeom prst="rect">
            <a:avLst/>
          </a:prstGeom>
          <a:noFill/>
          <a:ln cap="flat" cmpd="sng" w="25400">
            <a:solidFill>
              <a:srgbClr val="FF00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87" name="Shape 187"/>
          <p:cNvSpPr/>
          <p:nvPr/>
        </p:nvSpPr>
        <p:spPr>
          <a:xfrm>
            <a:off x="4572000" y="4945625"/>
            <a:ext cx="159600" cy="1415100"/>
          </a:xfrm>
          <a:prstGeom prst="rect">
            <a:avLst/>
          </a:prstGeom>
          <a:noFill/>
          <a:ln cap="flat" cmpd="sng" w="25400">
            <a:solidFill>
              <a:srgbClr val="FF00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193" name="Shape 193"/>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First</a:t>
            </a:r>
            <a:r>
              <a:rPr b="1" i="0" lang="en-US" sz="3000" u="none" cap="none" strike="noStrike">
                <a:solidFill>
                  <a:srgbClr val="BFBFBF"/>
                </a:solidFill>
                <a:latin typeface="Arial"/>
                <a:ea typeface="Arial"/>
                <a:cs typeface="Arial"/>
                <a:sym typeface="Arial"/>
              </a:rPr>
              <a:t> Step: Data Cleaning</a:t>
            </a:r>
            <a:r>
              <a:rPr lang="en-US">
                <a:solidFill>
                  <a:srgbClr val="BFBFBF"/>
                </a:solidFill>
              </a:rPr>
              <a:t> (3/8)</a:t>
            </a:r>
          </a:p>
        </p:txBody>
      </p:sp>
      <p:sp>
        <p:nvSpPr>
          <p:cNvPr id="194" name="Shape 194"/>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1</a:t>
            </a:r>
            <a:r>
              <a:rPr b="0" i="0" lang="en-US" sz="1800" u="none" cap="none" strike="noStrike">
                <a:solidFill>
                  <a:schemeClr val="dk1"/>
                </a:solidFill>
                <a:latin typeface="Arial"/>
                <a:ea typeface="Arial"/>
                <a:cs typeface="Arial"/>
                <a:sym typeface="Arial"/>
              </a:rPr>
              <a:t>.2 AppointmentDay</a:t>
            </a:r>
          </a:p>
        </p:txBody>
      </p:sp>
      <p:pic>
        <p:nvPicPr>
          <p:cNvPr id="195" name="Shape 195"/>
          <p:cNvPicPr preferRelativeResize="0"/>
          <p:nvPr/>
        </p:nvPicPr>
        <p:blipFill rotWithShape="1">
          <a:blip r:embed="rId3">
            <a:alphaModFix/>
          </a:blip>
          <a:srcRect b="0" l="0" r="0" t="0"/>
          <a:stretch/>
        </p:blipFill>
        <p:spPr>
          <a:xfrm>
            <a:off x="413188" y="1597122"/>
            <a:ext cx="8209701" cy="4416602"/>
          </a:xfrm>
          <a:prstGeom prst="rect">
            <a:avLst/>
          </a:prstGeom>
          <a:noFill/>
          <a:ln>
            <a:noFill/>
          </a:ln>
        </p:spPr>
      </p:pic>
      <p:sp>
        <p:nvSpPr>
          <p:cNvPr id="196" name="Shape 196"/>
          <p:cNvSpPr/>
          <p:nvPr/>
        </p:nvSpPr>
        <p:spPr>
          <a:xfrm>
            <a:off x="3962400" y="2467897"/>
            <a:ext cx="235974" cy="3510116"/>
          </a:xfrm>
          <a:prstGeom prst="rect">
            <a:avLst/>
          </a:prstGeom>
          <a:noFill/>
          <a:ln cap="flat" cmpd="sng" w="25400">
            <a:solidFill>
              <a:srgbClr val="FF00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202" name="Shape 202"/>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First</a:t>
            </a:r>
            <a:r>
              <a:rPr b="1" i="0" lang="en-US" sz="3000" u="none" cap="none" strike="noStrike">
                <a:solidFill>
                  <a:srgbClr val="BFBFBF"/>
                </a:solidFill>
                <a:latin typeface="Arial"/>
                <a:ea typeface="Arial"/>
                <a:cs typeface="Arial"/>
                <a:sym typeface="Arial"/>
              </a:rPr>
              <a:t> Step: Data Cleaning</a:t>
            </a:r>
            <a:r>
              <a:rPr lang="en-US">
                <a:solidFill>
                  <a:srgbClr val="BFBFBF"/>
                </a:solidFill>
              </a:rPr>
              <a:t> (4/8)</a:t>
            </a:r>
          </a:p>
        </p:txBody>
      </p:sp>
      <p:sp>
        <p:nvSpPr>
          <p:cNvPr id="203" name="Shape 203"/>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1</a:t>
            </a:r>
            <a:r>
              <a:rPr b="0" i="0" lang="en-US" sz="1800" u="none" cap="none" strike="noStrike">
                <a:solidFill>
                  <a:schemeClr val="dk1"/>
                </a:solidFill>
                <a:latin typeface="Arial"/>
                <a:ea typeface="Arial"/>
                <a:cs typeface="Arial"/>
                <a:sym typeface="Arial"/>
              </a:rPr>
              <a:t>.3 Day interval between Schedule</a:t>
            </a:r>
            <a:r>
              <a:rPr lang="en-US"/>
              <a:t>d</a:t>
            </a:r>
            <a:r>
              <a:rPr b="0" i="0" lang="en-US" sz="1800" u="none" cap="none" strike="noStrike">
                <a:solidFill>
                  <a:schemeClr val="dk1"/>
                </a:solidFill>
                <a:latin typeface="Arial"/>
                <a:ea typeface="Arial"/>
                <a:cs typeface="Arial"/>
                <a:sym typeface="Arial"/>
              </a:rPr>
              <a:t>Day &amp; AppointmentDay</a:t>
            </a:r>
          </a:p>
        </p:txBody>
      </p:sp>
      <p:pic>
        <p:nvPicPr>
          <p:cNvPr id="204" name="Shape 204"/>
          <p:cNvPicPr preferRelativeResize="0"/>
          <p:nvPr/>
        </p:nvPicPr>
        <p:blipFill rotWithShape="1">
          <a:blip r:embed="rId3">
            <a:alphaModFix/>
          </a:blip>
          <a:srcRect b="0" l="0" r="0" t="0"/>
          <a:stretch/>
        </p:blipFill>
        <p:spPr>
          <a:xfrm>
            <a:off x="0" y="1414163"/>
            <a:ext cx="9144000" cy="2734480"/>
          </a:xfrm>
          <a:prstGeom prst="rect">
            <a:avLst/>
          </a:prstGeom>
          <a:noFill/>
          <a:ln>
            <a:noFill/>
          </a:ln>
        </p:spPr>
      </p:pic>
      <p:pic>
        <p:nvPicPr>
          <p:cNvPr id="205" name="Shape 205"/>
          <p:cNvPicPr preferRelativeResize="0"/>
          <p:nvPr/>
        </p:nvPicPr>
        <p:blipFill rotWithShape="1">
          <a:blip r:embed="rId4">
            <a:alphaModFix/>
          </a:blip>
          <a:srcRect b="0" l="0" r="0" t="0"/>
          <a:stretch/>
        </p:blipFill>
        <p:spPr>
          <a:xfrm>
            <a:off x="-1" y="4116319"/>
            <a:ext cx="9144000" cy="2735846"/>
          </a:xfrm>
          <a:prstGeom prst="rect">
            <a:avLst/>
          </a:prstGeom>
          <a:noFill/>
          <a:ln>
            <a:noFill/>
          </a:ln>
        </p:spPr>
      </p:pic>
      <p:sp>
        <p:nvSpPr>
          <p:cNvPr id="206" name="Shape 206"/>
          <p:cNvSpPr txBox="1"/>
          <p:nvPr/>
        </p:nvSpPr>
        <p:spPr>
          <a:xfrm>
            <a:off x="4798141" y="4070589"/>
            <a:ext cx="3490453" cy="307777"/>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400">
                <a:solidFill>
                  <a:srgbClr val="FF0000"/>
                </a:solidFill>
                <a:latin typeface="Calibri"/>
                <a:ea typeface="Calibri"/>
                <a:cs typeface="Calibri"/>
                <a:sym typeface="Calibri"/>
              </a:rPr>
              <a:t>Exclude 0 interval (only for comparison)</a:t>
            </a:r>
          </a:p>
        </p:txBody>
      </p:sp>
      <p:sp>
        <p:nvSpPr>
          <p:cNvPr id="207" name="Shape 207"/>
          <p:cNvSpPr/>
          <p:nvPr/>
        </p:nvSpPr>
        <p:spPr>
          <a:xfrm>
            <a:off x="3293806" y="6537140"/>
            <a:ext cx="314700" cy="175800"/>
          </a:xfrm>
          <a:prstGeom prst="rect">
            <a:avLst/>
          </a:prstGeom>
          <a:noFill/>
          <a:ln cap="flat" cmpd="sng" w="19050">
            <a:solidFill>
              <a:srgbClr val="FF00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8" name="Shape 208"/>
          <p:cNvSpPr/>
          <p:nvPr/>
        </p:nvSpPr>
        <p:spPr>
          <a:xfrm>
            <a:off x="3775588" y="6460940"/>
            <a:ext cx="304800" cy="192300"/>
          </a:xfrm>
          <a:prstGeom prst="rect">
            <a:avLst/>
          </a:prstGeom>
          <a:noFill/>
          <a:ln cap="flat" cmpd="sng" w="19050">
            <a:solidFill>
              <a:srgbClr val="FF00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9" name="Shape 209"/>
          <p:cNvSpPr/>
          <p:nvPr/>
        </p:nvSpPr>
        <p:spPr>
          <a:xfrm>
            <a:off x="4160106" y="6485225"/>
            <a:ext cx="304800" cy="192300"/>
          </a:xfrm>
          <a:prstGeom prst="rect">
            <a:avLst/>
          </a:prstGeom>
          <a:noFill/>
          <a:ln cap="flat" cmpd="sng" w="19050">
            <a:solidFill>
              <a:srgbClr val="FF00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10" name="Shape 210"/>
          <p:cNvSpPr/>
          <p:nvPr/>
        </p:nvSpPr>
        <p:spPr>
          <a:xfrm>
            <a:off x="4606414" y="6475393"/>
            <a:ext cx="152400" cy="210000"/>
          </a:xfrm>
          <a:prstGeom prst="rect">
            <a:avLst/>
          </a:prstGeom>
          <a:noFill/>
          <a:ln cap="flat" cmpd="sng" w="19050">
            <a:solidFill>
              <a:srgbClr val="FF00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11" name="Shape 211"/>
          <p:cNvSpPr/>
          <p:nvPr/>
        </p:nvSpPr>
        <p:spPr>
          <a:xfrm>
            <a:off x="4824122" y="6561425"/>
            <a:ext cx="4198800" cy="168000"/>
          </a:xfrm>
          <a:prstGeom prst="rect">
            <a:avLst/>
          </a:prstGeom>
          <a:noFill/>
          <a:ln cap="flat" cmpd="sng" w="19050">
            <a:solidFill>
              <a:srgbClr val="FF00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12" name="Shape 212"/>
          <p:cNvSpPr txBox="1"/>
          <p:nvPr/>
        </p:nvSpPr>
        <p:spPr>
          <a:xfrm>
            <a:off x="4544624" y="5299587"/>
            <a:ext cx="193483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rgbClr val="FF0000"/>
                </a:solidFill>
                <a:latin typeface="Calibri"/>
                <a:ea typeface="Calibri"/>
                <a:cs typeface="Calibri"/>
                <a:sym typeface="Calibri"/>
              </a:rPr>
              <a:t>Less than 100</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idx="12" type="sldNum"/>
          </p:nvPr>
        </p:nvSpPr>
        <p:spPr>
          <a:xfrm>
            <a:off x="8546351" y="6460940"/>
            <a:ext cx="476623" cy="365125"/>
          </a:xfrm>
          <a:prstGeom prst="rect">
            <a:avLst/>
          </a:prstGeom>
          <a:noFill/>
          <a:ln>
            <a:noFill/>
          </a:ln>
        </p:spPr>
        <p:txBody>
          <a:bodyPr anchorCtr="0" anchor="ctr" bIns="45700" lIns="91425" rIns="91425" wrap="square" tIns="45700">
            <a:noAutofit/>
          </a:bodyPr>
          <a:lstStyle/>
          <a:p>
            <a:pPr indent="0" lvl="0" marL="0" marR="0" rtl="0" algn="ctr">
              <a:spcBef>
                <a:spcPts val="0"/>
              </a:spcBef>
              <a:buNone/>
            </a:pPr>
            <a:fld id="{00000000-1234-1234-1234-123412341234}" type="slidenum">
              <a:rPr lang="en-US" sz="1100">
                <a:solidFill>
                  <a:srgbClr val="888888"/>
                </a:solidFill>
                <a:latin typeface="Arial"/>
                <a:ea typeface="Arial"/>
                <a:cs typeface="Arial"/>
                <a:sym typeface="Arial"/>
              </a:rPr>
              <a:t>‹#›</a:t>
            </a:fld>
          </a:p>
        </p:txBody>
      </p:sp>
      <p:sp>
        <p:nvSpPr>
          <p:cNvPr id="218" name="Shape 218"/>
          <p:cNvSpPr txBox="1"/>
          <p:nvPr>
            <p:ph type="title"/>
          </p:nvPr>
        </p:nvSpPr>
        <p:spPr>
          <a:xfrm>
            <a:off x="227013" y="418353"/>
            <a:ext cx="7303340" cy="535863"/>
          </a:xfrm>
          <a:prstGeom prst="rect">
            <a:avLst/>
          </a:prstGeom>
          <a:noFill/>
          <a:ln>
            <a:noFill/>
          </a:ln>
        </p:spPr>
        <p:txBody>
          <a:bodyPr anchorCtr="0" anchor="t" bIns="45700" lIns="91425" rIns="91425" wrap="square" tIns="45700">
            <a:noAutofit/>
          </a:bodyPr>
          <a:lstStyle/>
          <a:p>
            <a:pPr indent="-190500" lvl="0" marL="0" marR="0" rtl="0" algn="l">
              <a:spcBef>
                <a:spcPts val="0"/>
              </a:spcBef>
              <a:buClr>
                <a:srgbClr val="BFBFBF"/>
              </a:buClr>
              <a:buSzPts val="3000"/>
              <a:buFont typeface="Arial"/>
              <a:buNone/>
            </a:pPr>
            <a:r>
              <a:rPr lang="en-US">
                <a:solidFill>
                  <a:srgbClr val="BFBFBF"/>
                </a:solidFill>
              </a:rPr>
              <a:t>First</a:t>
            </a:r>
            <a:r>
              <a:rPr b="1" i="0" lang="en-US" sz="3000" u="none" cap="none" strike="noStrike">
                <a:solidFill>
                  <a:srgbClr val="BFBFBF"/>
                </a:solidFill>
                <a:latin typeface="Arial"/>
                <a:ea typeface="Arial"/>
                <a:cs typeface="Arial"/>
                <a:sym typeface="Arial"/>
              </a:rPr>
              <a:t> Step: Data Cleaning</a:t>
            </a:r>
            <a:r>
              <a:rPr lang="en-US">
                <a:solidFill>
                  <a:srgbClr val="BFBFBF"/>
                </a:solidFill>
              </a:rPr>
              <a:t> (5/8)</a:t>
            </a:r>
          </a:p>
        </p:txBody>
      </p:sp>
      <p:sp>
        <p:nvSpPr>
          <p:cNvPr id="219" name="Shape 219"/>
          <p:cNvSpPr txBox="1"/>
          <p:nvPr>
            <p:ph idx="2" type="body"/>
          </p:nvPr>
        </p:nvSpPr>
        <p:spPr>
          <a:xfrm>
            <a:off x="227013" y="1006103"/>
            <a:ext cx="8691562" cy="40806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ts val="1800"/>
              <a:buFont typeface="Arial"/>
              <a:buNone/>
            </a:pPr>
            <a:r>
              <a:rPr lang="en-US"/>
              <a:t>1</a:t>
            </a:r>
            <a:r>
              <a:rPr b="0" i="0" lang="en-US" sz="1800" u="none" cap="none" strike="noStrike">
                <a:solidFill>
                  <a:schemeClr val="dk1"/>
                </a:solidFill>
                <a:latin typeface="Arial"/>
                <a:ea typeface="Arial"/>
                <a:cs typeface="Arial"/>
                <a:sym typeface="Arial"/>
              </a:rPr>
              <a:t>.4 Age</a:t>
            </a:r>
          </a:p>
        </p:txBody>
      </p:sp>
      <p:pic>
        <p:nvPicPr>
          <p:cNvPr id="220" name="Shape 220"/>
          <p:cNvPicPr preferRelativeResize="0"/>
          <p:nvPr/>
        </p:nvPicPr>
        <p:blipFill rotWithShape="1">
          <a:blip r:embed="rId3">
            <a:alphaModFix/>
          </a:blip>
          <a:srcRect b="0" l="0" r="0" t="0"/>
          <a:stretch/>
        </p:blipFill>
        <p:spPr>
          <a:xfrm>
            <a:off x="79453" y="1466050"/>
            <a:ext cx="9144000" cy="4878461"/>
          </a:xfrm>
          <a:prstGeom prst="rect">
            <a:avLst/>
          </a:prstGeom>
          <a:noFill/>
          <a:ln>
            <a:noFill/>
          </a:ln>
        </p:spPr>
      </p:pic>
      <p:sp>
        <p:nvSpPr>
          <p:cNvPr id="221" name="Shape 221"/>
          <p:cNvSpPr/>
          <p:nvPr/>
        </p:nvSpPr>
        <p:spPr>
          <a:xfrm>
            <a:off x="406240" y="5781375"/>
            <a:ext cx="108300" cy="471900"/>
          </a:xfrm>
          <a:prstGeom prst="rect">
            <a:avLst/>
          </a:prstGeom>
          <a:noFill/>
          <a:ln cap="flat" cmpd="sng" w="25400">
            <a:solidFill>
              <a:srgbClr val="FF00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2" name="Shape 222"/>
          <p:cNvSpPr/>
          <p:nvPr/>
        </p:nvSpPr>
        <p:spPr>
          <a:xfrm>
            <a:off x="8341750" y="5830500"/>
            <a:ext cx="681300" cy="408000"/>
          </a:xfrm>
          <a:prstGeom prst="rect">
            <a:avLst/>
          </a:prstGeom>
          <a:noFill/>
          <a:ln cap="flat" cmpd="sng" w="25400">
            <a:solidFill>
              <a:srgbClr val="FF00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3" name="Shape 223"/>
          <p:cNvSpPr/>
          <p:nvPr/>
        </p:nvSpPr>
        <p:spPr>
          <a:xfrm>
            <a:off x="4483507" y="1554540"/>
            <a:ext cx="737420" cy="254595"/>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los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