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7"/>
  </p:notesMasterIdLst>
  <p:handoutMasterIdLst>
    <p:handoutMasterId r:id="rId18"/>
  </p:handoutMasterIdLst>
  <p:sldIdLst>
    <p:sldId id="760" r:id="rId2"/>
    <p:sldId id="761" r:id="rId3"/>
    <p:sldId id="763" r:id="rId4"/>
    <p:sldId id="862" r:id="rId5"/>
    <p:sldId id="765" r:id="rId6"/>
    <p:sldId id="870" r:id="rId7"/>
    <p:sldId id="871" r:id="rId8"/>
    <p:sldId id="863" r:id="rId9"/>
    <p:sldId id="864" r:id="rId10"/>
    <p:sldId id="872" r:id="rId11"/>
    <p:sldId id="873" r:id="rId12"/>
    <p:sldId id="865" r:id="rId13"/>
    <p:sldId id="866" r:id="rId14"/>
    <p:sldId id="867" r:id="rId15"/>
    <p:sldId id="869" r:id="rId1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CA"/>
    <a:srgbClr val="E25400"/>
    <a:srgbClr val="99CCFF"/>
    <a:srgbClr val="EFAB00"/>
    <a:srgbClr val="CCCCFF"/>
    <a:srgbClr val="FFFFFF"/>
    <a:srgbClr val="CCECFF"/>
    <a:srgbClr val="4F81BD"/>
    <a:srgbClr val="CCFFCC"/>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8" autoAdjust="0"/>
    <p:restoredTop sz="93997" autoAdjust="0"/>
  </p:normalViewPr>
  <p:slideViewPr>
    <p:cSldViewPr>
      <p:cViewPr>
        <p:scale>
          <a:sx n="66" d="100"/>
          <a:sy n="66" d="100"/>
        </p:scale>
        <p:origin x="-181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8" d="100"/>
          <a:sy n="48" d="100"/>
        </p:scale>
        <p:origin x="-303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eaLnBrk="0" hangingPunct="0">
              <a:defRPr sz="1200"/>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eaLnBrk="0" hangingPunct="0">
              <a:defRPr sz="1200"/>
            </a:lvl1pPr>
          </a:lstStyle>
          <a:p>
            <a:pPr>
              <a:defRPr/>
            </a:pPr>
            <a:fld id="{395B627A-3A2C-4963-85B0-45FC4D709FA0}" type="datetimeFigureOut">
              <a:rPr lang="zh-CN" altLang="en-US"/>
              <a:pPr>
                <a:defRPr/>
              </a:pPr>
              <a:t>2015/7/2</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eaLnBrk="0" hangingPunct="0">
              <a:defRPr sz="1200"/>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eaLnBrk="0" hangingPunct="0">
              <a:defRPr sz="1200"/>
            </a:lvl1pPr>
          </a:lstStyle>
          <a:p>
            <a:pPr>
              <a:defRPr/>
            </a:pPr>
            <a:fld id="{68B0F1B9-DC8F-4E89-9267-775C6C588B19}" type="slidenum">
              <a:rPr lang="zh-CN" altLang="en-US"/>
              <a:pPr>
                <a:defRPr/>
              </a:pPr>
              <a:t>‹#›</a:t>
            </a:fld>
            <a:endParaRPr lang="zh-CN" altLang="en-US"/>
          </a:p>
        </p:txBody>
      </p:sp>
    </p:spTree>
    <p:extLst>
      <p:ext uri="{BB962C8B-B14F-4D97-AF65-F5344CB8AC3E}">
        <p14:creationId xmlns:p14="http://schemas.microsoft.com/office/powerpoint/2010/main" val="398678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spcBef>
                <a:spcPct val="50000"/>
              </a:spcBef>
              <a:defRPr sz="1300">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hangingPunct="1">
              <a:spcBef>
                <a:spcPct val="50000"/>
              </a:spcBef>
              <a:defRPr sz="1300">
                <a:ea typeface="宋体" pitchFamily="2" charset="-122"/>
              </a:defRPr>
            </a:lvl1pPr>
          </a:lstStyle>
          <a:p>
            <a:pPr>
              <a:defRPr/>
            </a:pPr>
            <a:fld id="{D941294C-CCD3-46E4-B1B8-8BBD297E86B0}" type="datetimeFigureOut">
              <a:rPr lang="zh-CN" altLang="en-US"/>
              <a:pPr>
                <a:defRPr/>
              </a:pPr>
              <a:t>2015/7/2</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spcBef>
                <a:spcPct val="50000"/>
              </a:spcBef>
              <a:defRPr sz="13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spcBef>
                <a:spcPct val="50000"/>
              </a:spcBef>
              <a:defRPr sz="1300"/>
            </a:lvl1pPr>
          </a:lstStyle>
          <a:p>
            <a:pPr>
              <a:defRPr/>
            </a:pPr>
            <a:fld id="{AB988C60-4FBF-4220-AAEA-F82E149B1D45}" type="slidenum">
              <a:rPr lang="zh-CN" altLang="en-US"/>
              <a:pPr>
                <a:defRPr/>
              </a:pPr>
              <a:t>‹#›</a:t>
            </a:fld>
            <a:endParaRPr lang="zh-CN" altLang="en-US"/>
          </a:p>
        </p:txBody>
      </p:sp>
    </p:spTree>
    <p:extLst>
      <p:ext uri="{BB962C8B-B14F-4D97-AF65-F5344CB8AC3E}">
        <p14:creationId xmlns:p14="http://schemas.microsoft.com/office/powerpoint/2010/main" val="3266043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B988C60-4FBF-4220-AAEA-F82E149B1D45}" type="slidenum">
              <a:rPr lang="zh-CN" altLang="en-US" smtClean="0"/>
              <a:pPr>
                <a:defRPr/>
              </a:pPr>
              <a:t>10</a:t>
            </a:fld>
            <a:endParaRPr lang="zh-CN" altLang="en-US"/>
          </a:p>
        </p:txBody>
      </p:sp>
    </p:spTree>
    <p:extLst>
      <p:ext uri="{BB962C8B-B14F-4D97-AF65-F5344CB8AC3E}">
        <p14:creationId xmlns:p14="http://schemas.microsoft.com/office/powerpoint/2010/main" val="182128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B988C60-4FBF-4220-AAEA-F82E149B1D45}" type="slidenum">
              <a:rPr lang="zh-CN" altLang="en-US" smtClean="0"/>
              <a:pPr>
                <a:defRPr/>
              </a:pPr>
              <a:t>12</a:t>
            </a:fld>
            <a:endParaRPr lang="zh-CN" altLang="en-US"/>
          </a:p>
        </p:txBody>
      </p:sp>
    </p:spTree>
    <p:extLst>
      <p:ext uri="{BB962C8B-B14F-4D97-AF65-F5344CB8AC3E}">
        <p14:creationId xmlns:p14="http://schemas.microsoft.com/office/powerpoint/2010/main" val="41278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B988C60-4FBF-4220-AAEA-F82E149B1D45}" type="slidenum">
              <a:rPr lang="zh-CN" altLang="en-US" smtClean="0"/>
              <a:pPr>
                <a:defRPr/>
              </a:pPr>
              <a:t>15</a:t>
            </a:fld>
            <a:endParaRPr lang="zh-CN" altLang="en-US"/>
          </a:p>
        </p:txBody>
      </p:sp>
    </p:spTree>
    <p:extLst>
      <p:ext uri="{BB962C8B-B14F-4D97-AF65-F5344CB8AC3E}">
        <p14:creationId xmlns:p14="http://schemas.microsoft.com/office/powerpoint/2010/main" val="1821283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3" name="Picture 5" descr="C:\Users\Administrator\Desktop\图片3.jpg"/>
          <p:cNvPicPr>
            <a:picLocks noChangeAspect="1" noChangeArrowheads="1"/>
          </p:cNvPicPr>
          <p:nvPr/>
        </p:nvPicPr>
        <p:blipFill>
          <a:blip r:embed="rId2"/>
          <a:srcRect/>
          <a:stretch>
            <a:fillRect/>
          </a:stretch>
        </p:blipFill>
        <p:spPr bwMode="auto">
          <a:xfrm>
            <a:off x="0" y="476250"/>
            <a:ext cx="9144000" cy="457200"/>
          </a:xfrm>
          <a:prstGeom prst="rect">
            <a:avLst/>
          </a:prstGeom>
          <a:noFill/>
          <a:ln w="9525">
            <a:noFill/>
            <a:miter lim="800000"/>
            <a:headEnd/>
            <a:tailEnd/>
          </a:ln>
        </p:spPr>
      </p:pic>
      <p:sp>
        <p:nvSpPr>
          <p:cNvPr id="4" name="Rectangle 2"/>
          <p:cNvSpPr>
            <a:spLocks noChangeArrowheads="1"/>
          </p:cNvSpPr>
          <p:nvPr userDrawn="1"/>
        </p:nvSpPr>
        <p:spPr bwMode="auto">
          <a:xfrm>
            <a:off x="0" y="6497638"/>
            <a:ext cx="9144000" cy="404812"/>
          </a:xfrm>
          <a:prstGeom prst="rect">
            <a:avLst/>
          </a:prstGeom>
          <a:solidFill>
            <a:srgbClr val="B0B0B0"/>
          </a:solidFill>
          <a:ln>
            <a:noFill/>
          </a:ln>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endParaRPr lang="de-DE" altLang="zh-CN" smtClean="0"/>
          </a:p>
        </p:txBody>
      </p:sp>
      <p:pic>
        <p:nvPicPr>
          <p:cNvPr id="5" name="Bild 17" descr="Briefbogen_NBHX_Footer-Logo_RGB.eps"/>
          <p:cNvPicPr>
            <a:picLocks noChangeAspect="1"/>
          </p:cNvPicPr>
          <p:nvPr userDrawn="1"/>
        </p:nvPicPr>
        <p:blipFill>
          <a:blip r:embed="rId3"/>
          <a:srcRect/>
          <a:stretch>
            <a:fillRect/>
          </a:stretch>
        </p:blipFill>
        <p:spPr bwMode="auto">
          <a:xfrm>
            <a:off x="0" y="6499225"/>
            <a:ext cx="9144000" cy="73025"/>
          </a:xfrm>
          <a:prstGeom prst="rect">
            <a:avLst/>
          </a:prstGeom>
          <a:noFill/>
          <a:ln w="9525">
            <a:noFill/>
            <a:miter lim="800000"/>
            <a:headEnd/>
            <a:tailEnd/>
          </a:ln>
        </p:spPr>
      </p:pic>
      <p:pic>
        <p:nvPicPr>
          <p:cNvPr id="6" name="Picture 6" descr="C:\Users\Administrator\Desktop\图片3.jpg"/>
          <p:cNvPicPr>
            <a:picLocks noChangeAspect="1" noChangeArrowheads="1"/>
          </p:cNvPicPr>
          <p:nvPr userDrawn="1"/>
        </p:nvPicPr>
        <p:blipFill>
          <a:blip r:embed="rId2"/>
          <a:srcRect/>
          <a:stretch>
            <a:fillRect/>
          </a:stretch>
        </p:blipFill>
        <p:spPr bwMode="auto">
          <a:xfrm>
            <a:off x="0" y="476250"/>
            <a:ext cx="9144000" cy="457200"/>
          </a:xfrm>
          <a:prstGeom prst="rect">
            <a:avLst/>
          </a:prstGeom>
          <a:noFill/>
          <a:ln w="9525">
            <a:noFill/>
            <a:miter lim="800000"/>
            <a:headEnd/>
            <a:tailEnd/>
          </a:ln>
        </p:spPr>
      </p:pic>
      <p:sp>
        <p:nvSpPr>
          <p:cNvPr id="7" name="Rectangle 5"/>
          <p:cNvSpPr txBox="1">
            <a:spLocks noChangeArrowheads="1"/>
          </p:cNvSpPr>
          <p:nvPr userDrawn="1"/>
        </p:nvSpPr>
        <p:spPr bwMode="auto">
          <a:xfrm>
            <a:off x="395288" y="6624638"/>
            <a:ext cx="1390650" cy="233362"/>
          </a:xfrm>
          <a:prstGeom prst="rect">
            <a:avLst/>
          </a:prstGeom>
          <a:noFill/>
          <a:ln>
            <a:noFill/>
          </a:ln>
          <a:effectLst/>
          <a:extLst>
            <a:ext uri="{FAA26D3D-D897-4be2-8F04-BA451C77F1D7}"/>
          </a:extLst>
        </p:spPr>
        <p:txBody>
          <a:bodyPr/>
          <a:lstStyle>
            <a:lvl1pPr>
              <a:defRPr sz="800">
                <a:solidFill>
                  <a:srgbClr val="333333"/>
                </a:solidFill>
              </a:defRPr>
            </a:lvl1pPr>
          </a:lstStyle>
          <a:p>
            <a:pPr>
              <a:spcBef>
                <a:spcPct val="50000"/>
              </a:spcBef>
              <a:defRPr/>
            </a:pPr>
            <a:r>
              <a:rPr lang="en-US" altLang="zh-CN" dirty="0" smtClean="0"/>
              <a:t>Reserved Copyright of NBHX</a:t>
            </a:r>
            <a:endParaRPr lang="de-DE" dirty="0"/>
          </a:p>
        </p:txBody>
      </p:sp>
      <p:sp>
        <p:nvSpPr>
          <p:cNvPr id="8" name="矩形 7"/>
          <p:cNvSpPr/>
          <p:nvPr userDrawn="1"/>
        </p:nvSpPr>
        <p:spPr>
          <a:xfrm>
            <a:off x="38100" y="25400"/>
            <a:ext cx="1149675" cy="584775"/>
          </a:xfrm>
          <a:prstGeom prst="rect">
            <a:avLst/>
          </a:prstGeom>
          <a:noFill/>
        </p:spPr>
        <p:txBody>
          <a:bodyPr>
            <a:spAutoFit/>
          </a:bodyPr>
          <a:lstStyle/>
          <a:p>
            <a:pPr algn="ctr">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5"/>
          <p:cNvSpPr>
            <a:spLocks noGrp="1" noChangeArrowheads="1"/>
          </p:cNvSpPr>
          <p:nvPr>
            <p:ph type="ftr" sz="quarter" idx="10"/>
          </p:nvPr>
        </p:nvSpPr>
        <p:spPr bwMode="auto">
          <a:xfrm>
            <a:off x="395288" y="6624638"/>
            <a:ext cx="4176712"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50000"/>
              </a:spcBef>
              <a:defRPr sz="800">
                <a:solidFill>
                  <a:srgbClr val="333333"/>
                </a:solidFill>
              </a:defRPr>
            </a:lvl1pPr>
          </a:lstStyle>
          <a:p>
            <a:pPr>
              <a:defRPr/>
            </a:pPr>
            <a:r>
              <a:rPr lang="en-US" altLang="zh-CN" dirty="0"/>
              <a:t>Reserved Copyright of NBHX</a:t>
            </a:r>
            <a:endParaRPr lang="de-DE"/>
          </a:p>
        </p:txBody>
      </p:sp>
      <p:sp>
        <p:nvSpPr>
          <p:cNvPr id="10" name="Rectangle 6"/>
          <p:cNvSpPr>
            <a:spLocks noGrp="1" noChangeArrowheads="1"/>
          </p:cNvSpPr>
          <p:nvPr>
            <p:ph type="sldNum" sz="quarter" idx="11"/>
          </p:nvPr>
        </p:nvSpPr>
        <p:spPr bwMode="auto">
          <a:xfrm>
            <a:off x="7286625" y="6624638"/>
            <a:ext cx="1749425"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spcBef>
                <a:spcPct val="50000"/>
              </a:spcBef>
              <a:defRPr sz="700"/>
            </a:lvl1pPr>
          </a:lstStyle>
          <a:p>
            <a:pPr>
              <a:defRPr/>
            </a:pPr>
            <a:fld id="{E4D3CD27-C513-4B55-A42F-CC98E0D13EC9}" type="slidenum">
              <a:rPr lang="en-US" altLang="zh-CN"/>
              <a:pPr>
                <a:defRPr/>
              </a:pPr>
              <a:t>‹#›</a:t>
            </a:fld>
            <a:endParaRPr lang="en-US" altLang="zh-CN" dirty="0"/>
          </a:p>
        </p:txBody>
      </p:sp>
    </p:spTree>
  </p:cSld>
  <p:clrMapOvr>
    <a:overrideClrMapping bg1="lt1" tx1="dk1" bg2="lt2" tx2="dk2" accent1="accent1" accent2="accent2" accent3="accent3" accent4="accent4" accent5="accent5" accent6="accent6" hlink="hlink" folHlink="folHlink"/>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pic>
        <p:nvPicPr>
          <p:cNvPr id="3" name="Picture 5" descr="C:\Users\Administrator\Desktop\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userDrawn="1"/>
        </p:nvSpPr>
        <p:spPr bwMode="auto">
          <a:xfrm>
            <a:off x="0" y="6497638"/>
            <a:ext cx="9144000" cy="40481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endParaRPr lang="de-DE" altLang="zh-CN" smtClean="0"/>
          </a:p>
        </p:txBody>
      </p:sp>
      <p:pic>
        <p:nvPicPr>
          <p:cNvPr id="5" name="Bild 17" descr="Briefbogen_NBHX_Footer-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99225"/>
            <a:ext cx="91440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Administrator\Desktop\图片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bwMode="auto">
          <a:xfrm>
            <a:off x="395288" y="6624638"/>
            <a:ext cx="1390650" cy="233362"/>
          </a:xfrm>
          <a:prstGeom prst="rect">
            <a:avLst/>
          </a:prstGeom>
          <a:noFill/>
          <a:ln>
            <a:noFill/>
          </a:ln>
          <a:effectLst/>
          <a:extLst>
            <a:ext uri="{FAA26D3D-D897-4be2-8F04-BA451C77F1D7}"/>
          </a:extLst>
        </p:spPr>
        <p:txBody>
          <a:bodyPr/>
          <a:lstStyle>
            <a:lvl1pPr>
              <a:defRPr sz="800">
                <a:solidFill>
                  <a:srgbClr val="333333"/>
                </a:solidFill>
              </a:defRPr>
            </a:lvl1pPr>
          </a:lstStyle>
          <a:p>
            <a:pPr eaLnBrk="1" hangingPunct="1">
              <a:spcBef>
                <a:spcPct val="50000"/>
              </a:spcBef>
              <a:defRPr/>
            </a:pPr>
            <a:r>
              <a:rPr lang="en-US" altLang="zh-CN" dirty="0" smtClean="0"/>
              <a:t>Reserved Copyright of NBHX</a:t>
            </a:r>
            <a:endParaRPr lang="de-DE" dirty="0"/>
          </a:p>
        </p:txBody>
      </p:sp>
      <p:sp>
        <p:nvSpPr>
          <p:cNvPr id="8" name="矩形 7"/>
          <p:cNvSpPr/>
          <p:nvPr userDrawn="1"/>
        </p:nvSpPr>
        <p:spPr>
          <a:xfrm>
            <a:off x="38100" y="25400"/>
            <a:ext cx="1149675" cy="584775"/>
          </a:xfrm>
          <a:prstGeom prst="rect">
            <a:avLst/>
          </a:prstGeom>
          <a:noFill/>
        </p:spPr>
        <p:txBody>
          <a:bodyPr>
            <a:spAutoFit/>
          </a:bodyPr>
          <a:lstStyle/>
          <a:p>
            <a:pPr algn="ctr" eaLnBrk="1" hangingPunct="1">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5"/>
          <p:cNvSpPr>
            <a:spLocks noGrp="1" noChangeArrowheads="1"/>
          </p:cNvSpPr>
          <p:nvPr>
            <p:ph type="ftr" sz="quarter" idx="10"/>
          </p:nvPr>
        </p:nvSpPr>
        <p:spPr bwMode="auto">
          <a:xfrm>
            <a:off x="395288" y="6624638"/>
            <a:ext cx="4176712"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50000"/>
              </a:spcBef>
              <a:defRPr sz="800" dirty="0">
                <a:solidFill>
                  <a:srgbClr val="333333"/>
                </a:solidFill>
              </a:defRPr>
            </a:lvl1pPr>
          </a:lstStyle>
          <a:p>
            <a:pPr>
              <a:defRPr/>
            </a:pPr>
            <a:r>
              <a:rPr lang="en-US" altLang="zh-CN" dirty="0"/>
              <a:t>Reserved Copyright of NBHX</a:t>
            </a:r>
            <a:endParaRPr lang="de-DE"/>
          </a:p>
        </p:txBody>
      </p:sp>
      <p:sp>
        <p:nvSpPr>
          <p:cNvPr id="10" name="Rectangle 6"/>
          <p:cNvSpPr>
            <a:spLocks noGrp="1" noChangeArrowheads="1"/>
          </p:cNvSpPr>
          <p:nvPr>
            <p:ph type="sldNum" sz="quarter" idx="11"/>
          </p:nvPr>
        </p:nvSpPr>
        <p:spPr bwMode="auto">
          <a:xfrm>
            <a:off x="7286625" y="6624638"/>
            <a:ext cx="1749425"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spcBef>
                <a:spcPct val="50000"/>
              </a:spcBef>
              <a:defRPr sz="700"/>
            </a:lvl1pPr>
          </a:lstStyle>
          <a:p>
            <a:pPr>
              <a:defRPr/>
            </a:pPr>
            <a:fld id="{09F4C29D-7E89-4181-BEB5-E4106401BB4A}" type="slidenum">
              <a:rPr lang="en-US" altLang="zh-CN"/>
              <a:pPr>
                <a:defRPr/>
              </a:pPr>
              <a:t>‹#›</a:t>
            </a:fld>
            <a:endParaRPr lang="en-US" altLang="zh-CN" dirty="0"/>
          </a:p>
        </p:txBody>
      </p:sp>
    </p:spTree>
    <p:extLst>
      <p:ext uri="{BB962C8B-B14F-4D97-AF65-F5344CB8AC3E}">
        <p14:creationId xmlns:p14="http://schemas.microsoft.com/office/powerpoint/2010/main" val="3488591848"/>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4_Titelfolie">
    <p:spTree>
      <p:nvGrpSpPr>
        <p:cNvPr id="1" name=""/>
        <p:cNvGrpSpPr/>
        <p:nvPr/>
      </p:nvGrpSpPr>
      <p:grpSpPr>
        <a:xfrm>
          <a:off x="0" y="0"/>
          <a:ext cx="0" cy="0"/>
          <a:chOff x="0" y="0"/>
          <a:chExt cx="0" cy="0"/>
        </a:xfrm>
      </p:grpSpPr>
      <p:pic>
        <p:nvPicPr>
          <p:cNvPr id="3" name="Picture 5" descr="C:\Users\Administrator\Desktop\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userDrawn="1"/>
        </p:nvSpPr>
        <p:spPr bwMode="auto">
          <a:xfrm>
            <a:off x="0" y="6497638"/>
            <a:ext cx="9144000" cy="404812"/>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endParaRPr lang="de-DE" altLang="zh-CN" smtClean="0"/>
          </a:p>
        </p:txBody>
      </p:sp>
      <p:pic>
        <p:nvPicPr>
          <p:cNvPr id="5" name="Bild 17" descr="Briefbogen_NBHX_Footer-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99225"/>
            <a:ext cx="91440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Administrator\Desktop\图片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bwMode="auto">
          <a:xfrm>
            <a:off x="395288" y="6624638"/>
            <a:ext cx="1390650" cy="233362"/>
          </a:xfrm>
          <a:prstGeom prst="rect">
            <a:avLst/>
          </a:prstGeom>
          <a:noFill/>
          <a:ln>
            <a:noFill/>
          </a:ln>
          <a:effectLst/>
          <a:extLst>
            <a:ext uri="{FAA26D3D-D897-4be2-8F04-BA451C77F1D7}"/>
          </a:extLst>
        </p:spPr>
        <p:txBody>
          <a:bodyPr/>
          <a:lstStyle>
            <a:lvl1pPr>
              <a:defRPr sz="800">
                <a:solidFill>
                  <a:srgbClr val="333333"/>
                </a:solidFill>
              </a:defRPr>
            </a:lvl1pPr>
          </a:lstStyle>
          <a:p>
            <a:pPr eaLnBrk="1" hangingPunct="1">
              <a:spcBef>
                <a:spcPct val="50000"/>
              </a:spcBef>
              <a:defRPr/>
            </a:pPr>
            <a:r>
              <a:rPr lang="en-US" altLang="zh-CN" dirty="0" smtClean="0"/>
              <a:t>Reserved Copyright of NBHX</a:t>
            </a:r>
            <a:endParaRPr lang="de-DE" dirty="0"/>
          </a:p>
        </p:txBody>
      </p:sp>
      <p:sp>
        <p:nvSpPr>
          <p:cNvPr id="8" name="矩形 7"/>
          <p:cNvSpPr/>
          <p:nvPr userDrawn="1"/>
        </p:nvSpPr>
        <p:spPr>
          <a:xfrm>
            <a:off x="38100" y="25400"/>
            <a:ext cx="1149675" cy="584775"/>
          </a:xfrm>
          <a:prstGeom prst="rect">
            <a:avLst/>
          </a:prstGeom>
          <a:noFill/>
        </p:spPr>
        <p:txBody>
          <a:bodyPr>
            <a:spAutoFit/>
          </a:bodyPr>
          <a:lstStyle/>
          <a:p>
            <a:pPr algn="ctr" eaLnBrk="1" hangingPunct="1">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5"/>
          <p:cNvSpPr>
            <a:spLocks noGrp="1" noChangeArrowheads="1"/>
          </p:cNvSpPr>
          <p:nvPr>
            <p:ph type="ftr" sz="quarter" idx="10"/>
          </p:nvPr>
        </p:nvSpPr>
        <p:spPr bwMode="auto">
          <a:xfrm>
            <a:off x="395288" y="6624638"/>
            <a:ext cx="4176712"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50000"/>
              </a:spcBef>
              <a:defRPr sz="800" dirty="0">
                <a:solidFill>
                  <a:srgbClr val="333333"/>
                </a:solidFill>
              </a:defRPr>
            </a:lvl1pPr>
          </a:lstStyle>
          <a:p>
            <a:pPr>
              <a:defRPr/>
            </a:pPr>
            <a:r>
              <a:rPr lang="en-US" altLang="zh-CN" dirty="0"/>
              <a:t>Reserved Copyright of NBHX</a:t>
            </a:r>
            <a:endParaRPr lang="de-DE"/>
          </a:p>
        </p:txBody>
      </p:sp>
      <p:sp>
        <p:nvSpPr>
          <p:cNvPr id="10" name="Rectangle 6"/>
          <p:cNvSpPr>
            <a:spLocks noGrp="1" noChangeArrowheads="1"/>
          </p:cNvSpPr>
          <p:nvPr>
            <p:ph type="sldNum" sz="quarter" idx="11"/>
          </p:nvPr>
        </p:nvSpPr>
        <p:spPr bwMode="auto">
          <a:xfrm>
            <a:off x="7286625" y="6624638"/>
            <a:ext cx="1749425"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spcBef>
                <a:spcPct val="50000"/>
              </a:spcBef>
              <a:defRPr sz="700"/>
            </a:lvl1pPr>
          </a:lstStyle>
          <a:p>
            <a:pPr>
              <a:defRPr/>
            </a:pPr>
            <a:fld id="{09F4C29D-7E89-4181-BEB5-E4106401BB4A}" type="slidenum">
              <a:rPr lang="en-US" altLang="zh-CN"/>
              <a:pPr>
                <a:defRPr/>
              </a:pPr>
              <a:t>‹#›</a:t>
            </a:fld>
            <a:endParaRPr lang="en-US" altLang="zh-CN" dirty="0"/>
          </a:p>
        </p:txBody>
      </p:sp>
    </p:spTree>
    <p:extLst>
      <p:ext uri="{BB962C8B-B14F-4D97-AF65-F5344CB8AC3E}">
        <p14:creationId xmlns:p14="http://schemas.microsoft.com/office/powerpoint/2010/main" val="3488591848"/>
      </p:ext>
    </p:extLst>
  </p:cSld>
  <p:clrMapOvr>
    <a:overrideClrMapping bg1="lt1" tx1="dk1" bg2="lt2" tx2="dk2" accent1="accent1" accent2="accent2" accent3="accent3" accent4="accent4" accent5="accent5" accent6="accent6" hlink="hlink" folHlink="folHlink"/>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3_Titelfolie">
    <p:spTree>
      <p:nvGrpSpPr>
        <p:cNvPr id="1" name=""/>
        <p:cNvGrpSpPr/>
        <p:nvPr/>
      </p:nvGrpSpPr>
      <p:grpSpPr>
        <a:xfrm>
          <a:off x="0" y="0"/>
          <a:ext cx="0" cy="0"/>
          <a:chOff x="0" y="0"/>
          <a:chExt cx="0" cy="0"/>
        </a:xfrm>
      </p:grpSpPr>
      <p:pic>
        <p:nvPicPr>
          <p:cNvPr id="3" name="Picture 5" descr="C:\Users\Administrator\Desktop\图片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ChangeArrowheads="1"/>
          </p:cNvSpPr>
          <p:nvPr userDrawn="1"/>
        </p:nvSpPr>
        <p:spPr bwMode="auto">
          <a:xfrm>
            <a:off x="0" y="6497638"/>
            <a:ext cx="9144000" cy="404812"/>
          </a:xfrm>
          <a:prstGeom prst="rect">
            <a:avLst/>
          </a:prstGeom>
          <a:solidFill>
            <a:srgbClr val="B0B0B0"/>
          </a:solidFill>
          <a:ln>
            <a:noFill/>
          </a:ln>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defRPr/>
            </a:pPr>
            <a:endParaRPr lang="de-DE" altLang="zh-CN" smtClean="0"/>
          </a:p>
        </p:txBody>
      </p:sp>
      <p:pic>
        <p:nvPicPr>
          <p:cNvPr id="5" name="Bild 17" descr="Briefbogen_NBHX_Footer-Logo_RGB.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99225"/>
            <a:ext cx="91440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Administrator\Desktop\图片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bwMode="auto">
          <a:xfrm>
            <a:off x="395288" y="6624638"/>
            <a:ext cx="1390650" cy="233362"/>
          </a:xfrm>
          <a:prstGeom prst="rect">
            <a:avLst/>
          </a:prstGeom>
          <a:noFill/>
          <a:ln>
            <a:noFill/>
          </a:ln>
          <a:effectLst/>
          <a:extLst>
            <a:ext uri="{FAA26D3D-D897-4be2-8F04-BA451C77F1D7}"/>
          </a:extLst>
        </p:spPr>
        <p:txBody>
          <a:bodyPr/>
          <a:lstStyle>
            <a:lvl1pPr>
              <a:defRPr sz="800">
                <a:solidFill>
                  <a:srgbClr val="333333"/>
                </a:solidFill>
              </a:defRPr>
            </a:lvl1pPr>
          </a:lstStyle>
          <a:p>
            <a:pPr eaLnBrk="1" hangingPunct="1">
              <a:spcBef>
                <a:spcPct val="50000"/>
              </a:spcBef>
              <a:defRPr/>
            </a:pPr>
            <a:r>
              <a:rPr lang="en-US" altLang="zh-CN" dirty="0" smtClean="0"/>
              <a:t>Reserved Copyright of NBHX</a:t>
            </a:r>
            <a:endParaRPr lang="de-DE" dirty="0"/>
          </a:p>
        </p:txBody>
      </p:sp>
      <p:sp>
        <p:nvSpPr>
          <p:cNvPr id="8" name="矩形 7"/>
          <p:cNvSpPr/>
          <p:nvPr userDrawn="1"/>
        </p:nvSpPr>
        <p:spPr>
          <a:xfrm>
            <a:off x="38100" y="25400"/>
            <a:ext cx="1149675" cy="584775"/>
          </a:xfrm>
          <a:prstGeom prst="rect">
            <a:avLst/>
          </a:prstGeom>
          <a:noFill/>
        </p:spPr>
        <p:txBody>
          <a:bodyPr>
            <a:spAutoFit/>
          </a:bodyPr>
          <a:lstStyle/>
          <a:p>
            <a:pPr algn="ctr" eaLnBrk="1" hangingPunct="1">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标题 1"/>
          <p:cNvSpPr>
            <a:spLocks noGrp="1"/>
          </p:cNvSpPr>
          <p:nvPr>
            <p:ph type="title"/>
          </p:nvPr>
        </p:nvSpPr>
        <p:spPr>
          <a:xfrm>
            <a:off x="1429172" y="139700"/>
            <a:ext cx="5760640" cy="428628"/>
          </a:xfrm>
          <a:prstGeom prst="rect">
            <a:avLst/>
          </a:prstGeom>
        </p:spPr>
        <p:txBody>
          <a:bodyPr/>
          <a:lstStyle>
            <a:lvl1pPr algn="l" rtl="0" eaLnBrk="0" fontAlgn="base" hangingPunct="0">
              <a:spcBef>
                <a:spcPct val="0"/>
              </a:spcBef>
              <a:spcAft>
                <a:spcPct val="0"/>
              </a:spcAft>
              <a:defRPr lang="zh-CN" altLang="en-US" sz="2400" b="1" kern="1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华文细黑" pitchFamily="2" charset="-122"/>
                <a:ea typeface="华文细黑" pitchFamily="2" charset="-122"/>
                <a:cs typeface="+mj-cs"/>
              </a:defRPr>
            </a:lvl1pPr>
          </a:lstStyle>
          <a:p>
            <a:r>
              <a:rPr lang="zh-CN" altLang="en-US" dirty="0" smtClean="0"/>
              <a:t>单击此处编辑母版标题样式</a:t>
            </a:r>
            <a:endParaRPr lang="zh-CN" altLang="en-US" dirty="0"/>
          </a:p>
        </p:txBody>
      </p:sp>
      <p:sp>
        <p:nvSpPr>
          <p:cNvPr id="9" name="Rectangle 5"/>
          <p:cNvSpPr>
            <a:spLocks noGrp="1" noChangeArrowheads="1"/>
          </p:cNvSpPr>
          <p:nvPr>
            <p:ph type="ftr" sz="quarter" idx="10"/>
          </p:nvPr>
        </p:nvSpPr>
        <p:spPr bwMode="auto">
          <a:xfrm>
            <a:off x="395288" y="6624638"/>
            <a:ext cx="4176712"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50000"/>
              </a:spcBef>
              <a:defRPr sz="800">
                <a:solidFill>
                  <a:srgbClr val="333333"/>
                </a:solidFill>
              </a:defRPr>
            </a:lvl1pPr>
          </a:lstStyle>
          <a:p>
            <a:pPr>
              <a:defRPr/>
            </a:pPr>
            <a:r>
              <a:rPr lang="en-US" altLang="zh-CN"/>
              <a:t>Reserved Copyright of NBHX</a:t>
            </a:r>
            <a:endParaRPr lang="de-DE"/>
          </a:p>
        </p:txBody>
      </p:sp>
      <p:sp>
        <p:nvSpPr>
          <p:cNvPr id="10" name="Rectangle 6"/>
          <p:cNvSpPr>
            <a:spLocks noGrp="1" noChangeArrowheads="1"/>
          </p:cNvSpPr>
          <p:nvPr>
            <p:ph type="sldNum" sz="quarter" idx="11"/>
          </p:nvPr>
        </p:nvSpPr>
        <p:spPr bwMode="auto">
          <a:xfrm>
            <a:off x="7286625" y="6624638"/>
            <a:ext cx="1749425" cy="233362"/>
          </a:xfrm>
          <a:prstGeom prst="rect">
            <a:avLst/>
          </a:prstGeom>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spcBef>
                <a:spcPct val="50000"/>
              </a:spcBef>
              <a:defRPr sz="700"/>
            </a:lvl1pPr>
          </a:lstStyle>
          <a:p>
            <a:fld id="{2735F7A0-1FD6-41E0-B4C6-FC480045AADC}" type="slidenum">
              <a:rPr lang="en-US" altLang="zh-CN"/>
              <a:pPr/>
              <a:t>‹#›</a:t>
            </a:fld>
            <a:endParaRPr lang="en-US" altLang="zh-CN"/>
          </a:p>
        </p:txBody>
      </p:sp>
    </p:spTree>
    <p:extLst>
      <p:ext uri="{BB962C8B-B14F-4D97-AF65-F5344CB8AC3E}">
        <p14:creationId xmlns:p14="http://schemas.microsoft.com/office/powerpoint/2010/main" val="3558921304"/>
      </p:ext>
    </p:extLst>
  </p:cSld>
  <p:clrMapOvr>
    <a:overrideClrMapping bg1="lt1" tx1="dk1" bg2="lt2" tx2="dk2" accent1="accent1" accent2="accent2" accent3="accent3" accent4="accent4" accent5="accent5" accent6="accent6" hlink="hlink" folHlink="folHlink"/>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6"/>
          <a:srcRect l="18756" t="16158" r="23860" b="10686"/>
          <a:stretch>
            <a:fillRect/>
          </a:stretch>
        </p:blipFill>
        <p:spPr bwMode="auto">
          <a:xfrm>
            <a:off x="0" y="1268413"/>
            <a:ext cx="9144000" cy="4897437"/>
          </a:xfrm>
          <a:prstGeom prst="rect">
            <a:avLst/>
          </a:prstGeom>
          <a:noFill/>
          <a:ln w="9525">
            <a:noFill/>
            <a:miter lim="800000"/>
            <a:headEnd/>
            <a:tailEnd/>
          </a:ln>
        </p:spPr>
      </p:pic>
      <p:pic>
        <p:nvPicPr>
          <p:cNvPr id="1027" name="Picture 6" descr="C:\Users\Administrator\Desktop\图片3.jpg"/>
          <p:cNvPicPr>
            <a:picLocks noChangeAspect="1" noChangeArrowheads="1"/>
          </p:cNvPicPr>
          <p:nvPr userDrawn="1"/>
        </p:nvPicPr>
        <p:blipFill>
          <a:blip r:embed="rId7"/>
          <a:srcRect/>
          <a:stretch>
            <a:fillRect/>
          </a:stretch>
        </p:blipFill>
        <p:spPr bwMode="auto">
          <a:xfrm>
            <a:off x="0" y="476250"/>
            <a:ext cx="9144000" cy="457200"/>
          </a:xfrm>
          <a:prstGeom prst="rect">
            <a:avLst/>
          </a:prstGeom>
          <a:noFill/>
          <a:ln w="9525">
            <a:noFill/>
            <a:miter lim="800000"/>
            <a:headEnd/>
            <a:tailEnd/>
          </a:ln>
        </p:spPr>
      </p:pic>
      <p:sp>
        <p:nvSpPr>
          <p:cNvPr id="5" name="矩形 4"/>
          <p:cNvSpPr/>
          <p:nvPr userDrawn="1"/>
        </p:nvSpPr>
        <p:spPr>
          <a:xfrm>
            <a:off x="38100" y="25400"/>
            <a:ext cx="1149675" cy="584775"/>
          </a:xfrm>
          <a:prstGeom prst="rect">
            <a:avLst/>
          </a:prstGeom>
          <a:noFill/>
        </p:spPr>
        <p:txBody>
          <a:bodyPr>
            <a:spAutoFit/>
          </a:bodyPr>
          <a:lstStyle/>
          <a:p>
            <a:pPr algn="ctr">
              <a:defRPr/>
            </a:pPr>
            <a:r>
              <a:rPr lang="en-US" altLang="zh-CN" sz="3200" b="1" dirty="0">
                <a:ln w="12700">
                  <a:solidFill>
                    <a:schemeClr val="tx2">
                      <a:satMod val="155000"/>
                    </a:schemeClr>
                  </a:solidFill>
                  <a:prstDash val="solid"/>
                </a:ln>
                <a:solidFill>
                  <a:schemeClr val="tx2">
                    <a:lumMod val="75000"/>
                  </a:schemeClr>
                </a:solidFill>
                <a:effectLst>
                  <a:outerShdw blurRad="41275" dist="20320" dir="1800000" algn="tl" rotWithShape="0">
                    <a:srgbClr val="000000">
                      <a:alpha val="40000"/>
                    </a:srgbClr>
                  </a:outerShdw>
                </a:effectLst>
              </a:rPr>
              <a:t>H</a:t>
            </a:r>
            <a:r>
              <a:rPr lang="en-US" altLang="zh-CN"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IT</a:t>
            </a:r>
            <a:endParaRPr lang="zh-CN" alt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 bg1="lt1" tx1="dk1" bg2="lt2" tx2="dk2" accent1="accent1" accent2="accent2" accent3="accent3" accent4="accent4" accent5="accent5" accent6="accent6" hlink="hlink" folHlink="folHlink"/>
  <p:sldLayoutIdLst>
    <p:sldLayoutId id="2147483815" r:id="rId1"/>
    <p:sldLayoutId id="2147483817" r:id="rId2"/>
    <p:sldLayoutId id="2147483820" r:id="rId3"/>
    <p:sldLayoutId id="2147483821"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a:off x="1428728" y="142852"/>
            <a:ext cx="4286280"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现状分析总结</a:t>
            </a:r>
            <a:endParaRPr lang="en-US" altLang="zh-CN" sz="2000" b="1" dirty="0">
              <a:latin typeface="微软雅黑" pitchFamily="34" charset="-122"/>
              <a:ea typeface="微软雅黑" pitchFamily="34" charset="-122"/>
            </a:endParaRPr>
          </a:p>
        </p:txBody>
      </p:sp>
      <p:sp>
        <p:nvSpPr>
          <p:cNvPr id="2064" name="TextBox 2063"/>
          <p:cNvSpPr txBox="1"/>
          <p:nvPr/>
        </p:nvSpPr>
        <p:spPr>
          <a:xfrm>
            <a:off x="1487875" y="1556792"/>
            <a:ext cx="2520280" cy="646331"/>
          </a:xfrm>
          <a:prstGeom prst="rect">
            <a:avLst/>
          </a:prstGeom>
          <a:noFill/>
          <a:ln w="6350">
            <a:solidFill>
              <a:schemeClr val="tx1"/>
            </a:solidFill>
          </a:ln>
        </p:spPr>
        <p:txBody>
          <a:bodyPr wrap="square" rtlCol="0">
            <a:spAutoFit/>
          </a:bodyPr>
          <a:lstStyle/>
          <a:p>
            <a:r>
              <a:rPr lang="en-US" altLang="zh-CN" dirty="0" smtClean="0"/>
              <a:t>1</a:t>
            </a:r>
            <a:r>
              <a:rPr lang="zh-CN" altLang="en-US" dirty="0" smtClean="0"/>
              <a:t>、采购网上订单系统功能不全，有待完善。</a:t>
            </a:r>
            <a:endParaRPr lang="zh-CN" altLang="en-US" dirty="0"/>
          </a:p>
        </p:txBody>
      </p:sp>
      <p:sp>
        <p:nvSpPr>
          <p:cNvPr id="1103" name="TextBox 1102"/>
          <p:cNvSpPr txBox="1"/>
          <p:nvPr/>
        </p:nvSpPr>
        <p:spPr>
          <a:xfrm>
            <a:off x="1487875" y="2915652"/>
            <a:ext cx="2520280" cy="646331"/>
          </a:xfrm>
          <a:prstGeom prst="rect">
            <a:avLst/>
          </a:prstGeom>
          <a:noFill/>
          <a:ln w="6350">
            <a:solidFill>
              <a:schemeClr val="tx1"/>
            </a:solidFill>
          </a:ln>
        </p:spPr>
        <p:txBody>
          <a:bodyPr wrap="square" rtlCol="0">
            <a:spAutoFit/>
          </a:bodyPr>
          <a:lstStyle>
            <a:defPPr>
              <a:defRPr lang="zh-CN"/>
            </a:defPPr>
          </a:lstStyle>
          <a:p>
            <a:r>
              <a:rPr lang="en-US" altLang="zh-CN" dirty="0"/>
              <a:t>2</a:t>
            </a:r>
            <a:r>
              <a:rPr lang="zh-CN" altLang="en-US" dirty="0"/>
              <a:t>、没有启用</a:t>
            </a:r>
            <a:r>
              <a:rPr lang="en-US" altLang="zh-CN" dirty="0"/>
              <a:t>SAP</a:t>
            </a:r>
            <a:r>
              <a:rPr lang="zh-CN" altLang="en-US" dirty="0"/>
              <a:t>标准的</a:t>
            </a:r>
            <a:r>
              <a:rPr lang="en-US" altLang="zh-CN" dirty="0"/>
              <a:t>WM</a:t>
            </a:r>
            <a:r>
              <a:rPr lang="zh-CN" altLang="en-US" dirty="0"/>
              <a:t>管理功能。</a:t>
            </a:r>
          </a:p>
        </p:txBody>
      </p:sp>
      <p:sp>
        <p:nvSpPr>
          <p:cNvPr id="2065" name="线形标注 1(无边框) 2064"/>
          <p:cNvSpPr/>
          <p:nvPr/>
        </p:nvSpPr>
        <p:spPr>
          <a:xfrm>
            <a:off x="4932040" y="980728"/>
            <a:ext cx="2736304" cy="1296144"/>
          </a:xfrm>
          <a:prstGeom prst="callout1">
            <a:avLst>
              <a:gd name="adj1" fmla="val 49887"/>
              <a:gd name="adj2" fmla="val -1073"/>
              <a:gd name="adj3" fmla="val 67694"/>
              <a:gd name="adj4" fmla="val -3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1</a:t>
            </a:r>
            <a:r>
              <a:rPr lang="zh-CN" altLang="en-US" sz="1400" dirty="0" smtClean="0"/>
              <a:t>、</a:t>
            </a:r>
            <a:r>
              <a:rPr lang="zh-CN" altLang="en-US" sz="1400" dirty="0"/>
              <a:t>无</a:t>
            </a:r>
            <a:r>
              <a:rPr lang="zh-CN" altLang="en-US" sz="1400" dirty="0" smtClean="0"/>
              <a:t>法打印</a:t>
            </a:r>
            <a:r>
              <a:rPr lang="zh-CN" altLang="en-US" sz="1400" dirty="0" smtClean="0"/>
              <a:t>送</a:t>
            </a:r>
            <a:r>
              <a:rPr lang="zh-CN" altLang="en-US" sz="1400" dirty="0" smtClean="0"/>
              <a:t>货单</a:t>
            </a:r>
            <a:r>
              <a:rPr lang="zh-CN" altLang="en-US" sz="1400" dirty="0" smtClean="0"/>
              <a:t>，当</a:t>
            </a:r>
            <a:r>
              <a:rPr lang="zh-CN" altLang="en-US" sz="1400" dirty="0" smtClean="0"/>
              <a:t>前送货单格式不统一，信息缺失；</a:t>
            </a:r>
            <a:endParaRPr lang="en-US" altLang="zh-CN" sz="1400" dirty="0" smtClean="0"/>
          </a:p>
          <a:p>
            <a:r>
              <a:rPr lang="en-US" altLang="zh-CN" sz="1400" dirty="0" smtClean="0"/>
              <a:t>2</a:t>
            </a:r>
            <a:r>
              <a:rPr lang="zh-CN" altLang="en-US" sz="1400" dirty="0" smtClean="0"/>
              <a:t>、没有打印外箱条码；</a:t>
            </a:r>
            <a:endParaRPr lang="en-US" altLang="zh-CN" sz="1400" dirty="0" smtClean="0"/>
          </a:p>
          <a:p>
            <a:r>
              <a:rPr lang="en-US" altLang="zh-CN" sz="1400" dirty="0" smtClean="0"/>
              <a:t>3</a:t>
            </a:r>
            <a:r>
              <a:rPr lang="zh-CN" altLang="en-US" sz="1400" dirty="0" smtClean="0"/>
              <a:t>、没有质检不合格信息</a:t>
            </a:r>
            <a:r>
              <a:rPr lang="en-US" altLang="zh-CN" sz="1400" dirty="0" smtClean="0"/>
              <a:t>;</a:t>
            </a:r>
          </a:p>
          <a:p>
            <a:r>
              <a:rPr lang="en-US" altLang="zh-CN" sz="1400" dirty="0" smtClean="0"/>
              <a:t>4</a:t>
            </a:r>
            <a:r>
              <a:rPr lang="zh-CN" altLang="en-US" sz="1400" dirty="0" smtClean="0"/>
              <a:t>、没有对账功能。</a:t>
            </a:r>
            <a:endParaRPr lang="zh-CN" altLang="en-US" sz="1400" dirty="0"/>
          </a:p>
        </p:txBody>
      </p:sp>
      <p:sp>
        <p:nvSpPr>
          <p:cNvPr id="6" name="线形标注 1(无边框) 5"/>
          <p:cNvSpPr/>
          <p:nvPr/>
        </p:nvSpPr>
        <p:spPr>
          <a:xfrm>
            <a:off x="4932040" y="2492896"/>
            <a:ext cx="2736304" cy="1152128"/>
          </a:xfrm>
          <a:prstGeom prst="callout1">
            <a:avLst>
              <a:gd name="adj1" fmla="val 48466"/>
              <a:gd name="adj2" fmla="val -129"/>
              <a:gd name="adj3" fmla="val 66115"/>
              <a:gd name="adj4" fmla="val -3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1</a:t>
            </a:r>
            <a:r>
              <a:rPr lang="zh-CN" altLang="en-US" sz="1400" dirty="0" smtClean="0"/>
              <a:t>、定制开发了简单的仓位管理功能，功能缺失，可拓展性不强；</a:t>
            </a:r>
            <a:endParaRPr lang="en-US" altLang="zh-CN" sz="1400" dirty="0" smtClean="0"/>
          </a:p>
          <a:p>
            <a:r>
              <a:rPr lang="en-US" altLang="zh-CN" sz="1400" dirty="0" smtClean="0"/>
              <a:t>2</a:t>
            </a:r>
            <a:r>
              <a:rPr lang="zh-CN" altLang="en-US" sz="1400" dirty="0" smtClean="0"/>
              <a:t>、没有灵活的上架</a:t>
            </a:r>
            <a:r>
              <a:rPr lang="en-US" altLang="zh-CN" sz="1400" dirty="0" smtClean="0"/>
              <a:t>/</a:t>
            </a:r>
            <a:r>
              <a:rPr lang="zh-CN" altLang="en-US" sz="1400" dirty="0" smtClean="0"/>
              <a:t>下架推荐仓位的功能。</a:t>
            </a:r>
            <a:endParaRPr lang="zh-CN" altLang="en-US" sz="1400" dirty="0"/>
          </a:p>
        </p:txBody>
      </p:sp>
      <p:sp>
        <p:nvSpPr>
          <p:cNvPr id="7" name="TextBox 6"/>
          <p:cNvSpPr txBox="1"/>
          <p:nvPr/>
        </p:nvSpPr>
        <p:spPr>
          <a:xfrm>
            <a:off x="1487875" y="4260310"/>
            <a:ext cx="2520280" cy="646331"/>
          </a:xfrm>
          <a:prstGeom prst="rect">
            <a:avLst/>
          </a:prstGeom>
          <a:noFill/>
          <a:ln w="6350">
            <a:solidFill>
              <a:schemeClr val="tx1"/>
            </a:solidFill>
          </a:ln>
        </p:spPr>
        <p:txBody>
          <a:bodyPr wrap="square" rtlCol="0">
            <a:spAutoFit/>
          </a:bodyPr>
          <a:lstStyle>
            <a:defPPr>
              <a:defRPr lang="zh-CN"/>
            </a:defPPr>
          </a:lstStyle>
          <a:p>
            <a:r>
              <a:rPr lang="en-US" altLang="zh-CN" dirty="0" smtClean="0"/>
              <a:t>3</a:t>
            </a:r>
            <a:r>
              <a:rPr lang="zh-CN" altLang="en-US" dirty="0" smtClean="0"/>
              <a:t>、</a:t>
            </a:r>
            <a:r>
              <a:rPr lang="zh-CN" altLang="en-US" dirty="0"/>
              <a:t>条码</a:t>
            </a:r>
            <a:r>
              <a:rPr lang="zh-CN" altLang="en-US" dirty="0" smtClean="0"/>
              <a:t>精细化管理不够精细。</a:t>
            </a:r>
            <a:endParaRPr lang="zh-CN" altLang="en-US" dirty="0"/>
          </a:p>
        </p:txBody>
      </p:sp>
      <p:sp>
        <p:nvSpPr>
          <p:cNvPr id="8" name="TextBox 7"/>
          <p:cNvSpPr txBox="1"/>
          <p:nvPr/>
        </p:nvSpPr>
        <p:spPr>
          <a:xfrm>
            <a:off x="1487875" y="5589240"/>
            <a:ext cx="2520280" cy="646331"/>
          </a:xfrm>
          <a:prstGeom prst="rect">
            <a:avLst/>
          </a:prstGeom>
          <a:noFill/>
          <a:ln w="6350">
            <a:solidFill>
              <a:schemeClr val="tx1"/>
            </a:solidFill>
          </a:ln>
        </p:spPr>
        <p:txBody>
          <a:bodyPr wrap="square" rtlCol="0">
            <a:spAutoFit/>
          </a:bodyPr>
          <a:lstStyle>
            <a:defPPr>
              <a:defRPr lang="zh-CN"/>
            </a:defPPr>
          </a:lstStyle>
          <a:p>
            <a:r>
              <a:rPr lang="en-US" altLang="zh-CN" dirty="0"/>
              <a:t>4</a:t>
            </a:r>
            <a:r>
              <a:rPr lang="zh-CN" altLang="en-US" dirty="0" smtClean="0"/>
              <a:t>、车间现场条码没有进行统一的管理。</a:t>
            </a:r>
            <a:endParaRPr lang="zh-CN" altLang="en-US" dirty="0"/>
          </a:p>
        </p:txBody>
      </p:sp>
      <p:sp>
        <p:nvSpPr>
          <p:cNvPr id="10" name="线形标注 1(无边框) 9"/>
          <p:cNvSpPr/>
          <p:nvPr/>
        </p:nvSpPr>
        <p:spPr>
          <a:xfrm>
            <a:off x="4932040" y="3861048"/>
            <a:ext cx="2736304" cy="1152128"/>
          </a:xfrm>
          <a:prstGeom prst="callout1">
            <a:avLst>
              <a:gd name="adj1" fmla="val 48466"/>
              <a:gd name="adj2" fmla="val -129"/>
              <a:gd name="adj3" fmla="val 66115"/>
              <a:gd name="adj4" fmla="val -3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1</a:t>
            </a:r>
            <a:r>
              <a:rPr lang="zh-CN" altLang="en-US" sz="1400" dirty="0" smtClean="0"/>
              <a:t>、当前的条码管理实际上只是批次管理，从而并没有将各个物料箱分开管理；</a:t>
            </a:r>
            <a:endParaRPr lang="en-US" altLang="zh-CN" sz="1400" dirty="0" smtClean="0"/>
          </a:p>
          <a:p>
            <a:r>
              <a:rPr lang="en-US" altLang="zh-CN" sz="1400" dirty="0" smtClean="0"/>
              <a:t>2</a:t>
            </a:r>
            <a:r>
              <a:rPr lang="zh-CN" altLang="en-US" sz="1400" dirty="0" smtClean="0"/>
              <a:t>、从系统角度没有进行</a:t>
            </a:r>
            <a:r>
              <a:rPr lang="en-US" altLang="zh-CN" sz="1400" dirty="0" smtClean="0"/>
              <a:t>FIFO</a:t>
            </a:r>
            <a:r>
              <a:rPr lang="zh-CN" altLang="en-US" sz="1400" dirty="0" smtClean="0"/>
              <a:t>的实际管控。</a:t>
            </a:r>
            <a:endParaRPr lang="zh-CN" altLang="en-US" sz="1400" dirty="0"/>
          </a:p>
        </p:txBody>
      </p:sp>
      <p:sp>
        <p:nvSpPr>
          <p:cNvPr id="11" name="线形标注 1(无边框) 10"/>
          <p:cNvSpPr/>
          <p:nvPr/>
        </p:nvSpPr>
        <p:spPr>
          <a:xfrm>
            <a:off x="4932040" y="5229200"/>
            <a:ext cx="2736304" cy="1152128"/>
          </a:xfrm>
          <a:prstGeom prst="callout1">
            <a:avLst>
              <a:gd name="adj1" fmla="val 48466"/>
              <a:gd name="adj2" fmla="val -129"/>
              <a:gd name="adj3" fmla="val 66115"/>
              <a:gd name="adj4" fmla="val -339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t>1</a:t>
            </a:r>
            <a:r>
              <a:rPr lang="zh-CN" altLang="en-US" sz="1400" dirty="0" smtClean="0"/>
              <a:t>、在不同的系统中来生成条码，各条码之间没有关联关系，无法进行质量追溯；</a:t>
            </a:r>
            <a:endParaRPr lang="en-US" altLang="zh-CN" sz="1400" dirty="0" smtClean="0"/>
          </a:p>
          <a:p>
            <a:r>
              <a:rPr lang="en-US" altLang="zh-CN" sz="1400" dirty="0" smtClean="0"/>
              <a:t>2</a:t>
            </a:r>
            <a:r>
              <a:rPr lang="zh-CN" altLang="en-US" sz="1400" dirty="0" smtClean="0"/>
              <a:t>、没有实现质量安全件的条码消耗关系绑定功能。</a:t>
            </a:r>
            <a:r>
              <a:rPr lang="en-US" altLang="zh-CN" sz="1400" dirty="0" smtClean="0"/>
              <a:t>(</a:t>
            </a:r>
            <a:r>
              <a:rPr lang="zh-CN" altLang="en-US" sz="1400" dirty="0" smtClean="0"/>
              <a:t>安全气囊框</a:t>
            </a:r>
            <a:r>
              <a:rPr lang="en-US" altLang="zh-CN" sz="1400" dirty="0" smtClean="0"/>
              <a:t>)</a:t>
            </a:r>
            <a:endParaRPr lang="zh-CN" altLang="en-US" sz="1400" dirty="0"/>
          </a:p>
        </p:txBody>
      </p:sp>
      <p:sp>
        <p:nvSpPr>
          <p:cNvPr id="2" name="TextBox 1"/>
          <p:cNvSpPr txBox="1"/>
          <p:nvPr/>
        </p:nvSpPr>
        <p:spPr>
          <a:xfrm>
            <a:off x="683421" y="1196752"/>
            <a:ext cx="804307" cy="646331"/>
          </a:xfrm>
          <a:prstGeom prst="rect">
            <a:avLst/>
          </a:prstGeom>
          <a:solidFill>
            <a:srgbClr val="FFFF00"/>
          </a:solidFill>
        </p:spPr>
        <p:txBody>
          <a:bodyPr wrap="square" rtlCol="0">
            <a:spAutoFit/>
          </a:bodyPr>
          <a:lstStyle/>
          <a:p>
            <a:r>
              <a:rPr lang="en-US" altLang="zh-CN" dirty="0" smtClean="0"/>
              <a:t>Web</a:t>
            </a:r>
            <a:r>
              <a:rPr lang="zh-CN" altLang="en-US" dirty="0" smtClean="0"/>
              <a:t>平台</a:t>
            </a:r>
            <a:endParaRPr lang="zh-CN" altLang="en-US" dirty="0"/>
          </a:p>
        </p:txBody>
      </p:sp>
      <p:sp>
        <p:nvSpPr>
          <p:cNvPr id="13" name="TextBox 12"/>
          <p:cNvSpPr txBox="1"/>
          <p:nvPr/>
        </p:nvSpPr>
        <p:spPr>
          <a:xfrm>
            <a:off x="683421" y="2529190"/>
            <a:ext cx="804307" cy="646331"/>
          </a:xfrm>
          <a:prstGeom prst="rect">
            <a:avLst/>
          </a:prstGeom>
          <a:solidFill>
            <a:srgbClr val="FFFF00"/>
          </a:solidFill>
        </p:spPr>
        <p:txBody>
          <a:bodyPr wrap="square" rtlCol="0">
            <a:spAutoFit/>
          </a:bodyPr>
          <a:lstStyle/>
          <a:p>
            <a:r>
              <a:rPr lang="en-US" altLang="zh-CN" dirty="0" smtClean="0"/>
              <a:t>WM</a:t>
            </a:r>
            <a:r>
              <a:rPr lang="zh-CN" altLang="en-US" dirty="0" smtClean="0"/>
              <a:t>管理</a:t>
            </a:r>
            <a:endParaRPr lang="zh-CN" altLang="en-US" dirty="0"/>
          </a:p>
        </p:txBody>
      </p:sp>
      <p:sp>
        <p:nvSpPr>
          <p:cNvPr id="14" name="TextBox 13"/>
          <p:cNvSpPr txBox="1"/>
          <p:nvPr/>
        </p:nvSpPr>
        <p:spPr>
          <a:xfrm>
            <a:off x="683421" y="3861628"/>
            <a:ext cx="804307" cy="646331"/>
          </a:xfrm>
          <a:prstGeom prst="rect">
            <a:avLst/>
          </a:prstGeom>
          <a:solidFill>
            <a:srgbClr val="FFFF00"/>
          </a:solidFill>
        </p:spPr>
        <p:txBody>
          <a:bodyPr wrap="square" rtlCol="0">
            <a:spAutoFit/>
          </a:bodyPr>
          <a:lstStyle/>
          <a:p>
            <a:r>
              <a:rPr lang="zh-CN" altLang="en-US" dirty="0" smtClean="0"/>
              <a:t>条码管理</a:t>
            </a:r>
            <a:endParaRPr lang="zh-CN" altLang="en-US" dirty="0"/>
          </a:p>
        </p:txBody>
      </p:sp>
      <p:sp>
        <p:nvSpPr>
          <p:cNvPr id="15" name="TextBox 14"/>
          <p:cNvSpPr txBox="1"/>
          <p:nvPr/>
        </p:nvSpPr>
        <p:spPr>
          <a:xfrm>
            <a:off x="683421" y="5266074"/>
            <a:ext cx="804307" cy="646331"/>
          </a:xfrm>
          <a:prstGeom prst="rect">
            <a:avLst/>
          </a:prstGeom>
          <a:solidFill>
            <a:srgbClr val="FFFF00"/>
          </a:solidFill>
        </p:spPr>
        <p:txBody>
          <a:bodyPr wrap="square" rtlCol="0">
            <a:spAutoFit/>
          </a:bodyPr>
          <a:lstStyle/>
          <a:p>
            <a:r>
              <a:rPr lang="zh-CN" altLang="en-US" dirty="0" smtClean="0"/>
              <a:t>现场管理</a:t>
            </a:r>
            <a:endParaRPr lang="zh-CN" altLang="en-US" dirty="0"/>
          </a:p>
        </p:txBody>
      </p:sp>
    </p:spTree>
    <p:extLst>
      <p:ext uri="{BB962C8B-B14F-4D97-AF65-F5344CB8AC3E}">
        <p14:creationId xmlns:p14="http://schemas.microsoft.com/office/powerpoint/2010/main" val="149046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 grpId="0" animBg="1"/>
      <p:bldP spid="2065" grpId="0" animBg="1"/>
      <p:bldP spid="6" grpId="0" animBg="1"/>
      <p:bldP spid="7" grpId="0" animBg="1"/>
      <p:bldP spid="8" grpId="0" animBg="1"/>
      <p:bldP spid="10" grpId="0" animBg="1"/>
      <p:bldP spid="11" grpId="0" animBg="1"/>
      <p:bldP spid="13" grpId="0" animBg="1"/>
      <p:bldP spid="14"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01279"/>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09216"/>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a:solidFill>
                  <a:srgbClr val="000000"/>
                </a:solidFill>
                <a:latin typeface="宋体" pitchFamily="2" charset="-122"/>
              </a:rPr>
              <a:t>现状问题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4714876" y="1781874"/>
            <a:ext cx="4368006" cy="4031873"/>
          </a:xfrm>
          <a:prstGeom prst="rect">
            <a:avLst/>
          </a:prstGeom>
          <a:noFill/>
          <a:ln w="28575">
            <a:noFill/>
            <a:miter lim="800000"/>
            <a:headEnd/>
            <a:tailEnd/>
          </a:ln>
          <a:effectLst/>
        </p:spPr>
        <p:txBody>
          <a:bodyPr wrap="square">
            <a:spAutoFit/>
          </a:bodyPr>
          <a:lstStyle/>
          <a:p>
            <a:pPr marL="173038" indent="-120650" algn="l" eaLnBrk="1" hangingPunct="1">
              <a:lnSpc>
                <a:spcPct val="100000"/>
              </a:lnSpc>
              <a:buClr>
                <a:srgbClr val="006666"/>
              </a:buClr>
              <a:buFont typeface="Wingdings" pitchFamily="2" charset="2"/>
              <a:buChar char="n"/>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统一</a:t>
            </a:r>
            <a:r>
              <a:rPr lang="zh-CN" altLang="en-US" sz="1600" dirty="0">
                <a:latin typeface="宋体" pitchFamily="2" charset="-122"/>
                <a:cs typeface="Times New Roman" pitchFamily="18" charset="0"/>
              </a:rPr>
              <a:t>条码打印平台（班次</a:t>
            </a:r>
            <a:r>
              <a:rPr lang="en-US" altLang="zh-CN" sz="1600" dirty="0">
                <a:latin typeface="宋体" pitchFamily="2" charset="-122"/>
                <a:cs typeface="Times New Roman" pitchFamily="18" charset="0"/>
              </a:rPr>
              <a:t>/</a:t>
            </a:r>
            <a:r>
              <a:rPr lang="zh-CN" altLang="en-US" sz="1600" dirty="0">
                <a:latin typeface="宋体" pitchFamily="2" charset="-122"/>
                <a:cs typeface="Times New Roman" pitchFamily="18" charset="0"/>
              </a:rPr>
              <a:t>工号），实现条码与工单信息绑定，扫描条码实现工单生产报工，质检入库功能</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规范</a:t>
            </a:r>
            <a:r>
              <a:rPr lang="zh-CN" altLang="en-US" sz="1600" dirty="0">
                <a:latin typeface="宋体" pitchFamily="2" charset="-122"/>
                <a:cs typeface="Times New Roman" pitchFamily="18" charset="0"/>
              </a:rPr>
              <a:t>标签类型，开发实现对关键组装件之间的消耗关系绑定功能，父子项条码消耗关系绑定，实现质量追溯</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实现</a:t>
            </a:r>
            <a:r>
              <a:rPr lang="zh-CN" altLang="en-US" sz="1600" dirty="0">
                <a:latin typeface="宋体" pitchFamily="2" charset="-122"/>
                <a:cs typeface="Times New Roman" pitchFamily="18" charset="0"/>
              </a:rPr>
              <a:t>条码在线列印，实现大条码小条码信息实时绑定，</a:t>
            </a:r>
            <a:r>
              <a:rPr lang="zh-CN" altLang="zh-CN" sz="1600" dirty="0">
                <a:latin typeface="宋体" pitchFamily="2" charset="-122"/>
                <a:cs typeface="Times New Roman" pitchFamily="18" charset="0"/>
              </a:rPr>
              <a:t>质检结果纳入</a:t>
            </a:r>
            <a:r>
              <a:rPr lang="en-US" altLang="zh-CN" sz="1600" dirty="0">
                <a:latin typeface="宋体" pitchFamily="2" charset="-122"/>
                <a:cs typeface="Times New Roman" pitchFamily="18" charset="0"/>
              </a:rPr>
              <a:t>SAP</a:t>
            </a:r>
            <a:r>
              <a:rPr lang="zh-CN" altLang="zh-CN" sz="1600" dirty="0" smtClean="0">
                <a:latin typeface="宋体" pitchFamily="2" charset="-122"/>
                <a:cs typeface="Times New Roman" pitchFamily="18" charset="0"/>
              </a:rPr>
              <a:t>系统</a:t>
            </a:r>
            <a:r>
              <a:rPr lang="zh-CN" altLang="en-US" sz="1600" dirty="0" smtClean="0">
                <a:latin typeface="宋体" pitchFamily="2" charset="-122"/>
                <a:cs typeface="Times New Roman" pitchFamily="18" charset="0"/>
              </a:rPr>
              <a:t>，实现</a:t>
            </a:r>
            <a:r>
              <a:rPr lang="zh-CN" altLang="en-US" sz="1600" dirty="0">
                <a:latin typeface="宋体" pitchFamily="2" charset="-122"/>
                <a:cs typeface="Times New Roman" pitchFamily="18" charset="0"/>
              </a:rPr>
              <a:t>在线生产</a:t>
            </a:r>
            <a:r>
              <a:rPr lang="en-US" altLang="zh-CN" sz="1600" dirty="0">
                <a:latin typeface="宋体" pitchFamily="2" charset="-122"/>
                <a:cs typeface="Times New Roman" pitchFamily="18" charset="0"/>
              </a:rPr>
              <a:t>+</a:t>
            </a:r>
            <a:r>
              <a:rPr lang="zh-CN" altLang="en-US" sz="1600" dirty="0">
                <a:latin typeface="宋体" pitchFamily="2" charset="-122"/>
                <a:cs typeface="Times New Roman" pitchFamily="18" charset="0"/>
              </a:rPr>
              <a:t>质检</a:t>
            </a:r>
            <a:r>
              <a:rPr lang="en-US" altLang="zh-CN" sz="1600" dirty="0">
                <a:latin typeface="宋体" pitchFamily="2" charset="-122"/>
                <a:cs typeface="Times New Roman" pitchFamily="18" charset="0"/>
              </a:rPr>
              <a:t>+</a:t>
            </a:r>
            <a:r>
              <a:rPr lang="zh-CN" altLang="en-US" sz="1600" dirty="0">
                <a:latin typeface="宋体" pitchFamily="2" charset="-122"/>
                <a:cs typeface="Times New Roman" pitchFamily="18" charset="0"/>
              </a:rPr>
              <a:t>入库 体系管理</a:t>
            </a:r>
            <a:r>
              <a:rPr lang="zh-CN" altLang="en-US" sz="1600" dirty="0" smtClean="0">
                <a:latin typeface="宋体" pitchFamily="2" charset="-122"/>
                <a:cs typeface="Times New Roman" pitchFamily="18" charset="0"/>
              </a:rPr>
              <a:t>一致化</a:t>
            </a:r>
            <a:endParaRPr lang="en-US" altLang="zh-CN" sz="1600" dirty="0" smtClean="0">
              <a:latin typeface="宋体" pitchFamily="2" charset="-122"/>
              <a:cs typeface="Times New Roman" pitchFamily="18" charset="0"/>
            </a:endParaRPr>
          </a:p>
          <a:p>
            <a:pPr lvl="1" indent="-285750">
              <a:lnSpc>
                <a:spcPct val="150000"/>
              </a:lnSpc>
              <a:buClr>
                <a:srgbClr val="006666"/>
              </a:buClr>
              <a:buFont typeface="Wingdings" pitchFamily="2" charset="2"/>
              <a:buChar char="n"/>
            </a:pPr>
            <a:endParaRPr lang="en-US" altLang="zh-CN" sz="1600" dirty="0">
              <a:latin typeface="宋体" pitchFamily="2" charset="-122"/>
              <a:cs typeface="Times New Roman" pitchFamily="18" charset="0"/>
            </a:endParaRPr>
          </a:p>
        </p:txBody>
      </p:sp>
      <p:grpSp>
        <p:nvGrpSpPr>
          <p:cNvPr id="2" name="Group 9"/>
          <p:cNvGrpSpPr>
            <a:grpSpLocks/>
          </p:cNvGrpSpPr>
          <p:nvPr/>
        </p:nvGrpSpPr>
        <p:grpSpPr bwMode="auto">
          <a:xfrm>
            <a:off x="4427538" y="1678007"/>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751033"/>
            <a:ext cx="3527425" cy="3908762"/>
          </a:xfrm>
          <a:prstGeom prst="rect">
            <a:avLst/>
          </a:prstGeom>
          <a:noFill/>
          <a:ln w="28575">
            <a:noFill/>
            <a:miter lim="800000"/>
            <a:headEnd/>
            <a:tailEnd/>
          </a:ln>
          <a:effectLst/>
        </p:spPr>
        <p:txBody>
          <a:bodyPr wrap="square">
            <a:spAutoFit/>
          </a:bodyPr>
          <a:lstStyle/>
          <a:p>
            <a:pPr marL="52388" algn="l" eaLnBrk="1" hangingPunct="1">
              <a:lnSpc>
                <a:spcPct val="100000"/>
              </a:lnSpc>
              <a:buClr>
                <a:srgbClr val="006666"/>
              </a:buClr>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目前</a:t>
            </a:r>
            <a:r>
              <a:rPr lang="zh-CN" altLang="en-US" sz="1600" dirty="0">
                <a:latin typeface="宋体" pitchFamily="2" charset="-122"/>
                <a:cs typeface="Times New Roman" pitchFamily="18" charset="0"/>
              </a:rPr>
              <a:t>集中打印外标签，容易出错，拿错标签对应包装</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目前的客制化条码的打印与</a:t>
            </a:r>
            <a:r>
              <a:rPr lang="en-US" altLang="zh-CN" sz="1600" dirty="0">
                <a:latin typeface="宋体" pitchFamily="2" charset="-122"/>
                <a:cs typeface="Times New Roman" pitchFamily="18" charset="0"/>
              </a:rPr>
              <a:t>SAP</a:t>
            </a:r>
            <a:r>
              <a:rPr lang="zh-CN" altLang="zh-CN" sz="1600" dirty="0">
                <a:latin typeface="宋体" pitchFamily="2" charset="-122"/>
                <a:cs typeface="Times New Roman" pitchFamily="18" charset="0"/>
              </a:rPr>
              <a:t>系统没有任何关系</a:t>
            </a:r>
            <a:r>
              <a:rPr lang="zh-CN" altLang="en-US" sz="1600" dirty="0">
                <a:latin typeface="宋体" pitchFamily="2" charset="-122"/>
                <a:cs typeface="Times New Roman" pitchFamily="18" charset="0"/>
              </a:rPr>
              <a:t>，条码信息未与工单绑定，产生信息</a:t>
            </a:r>
            <a:r>
              <a:rPr lang="zh-CN" altLang="en-US" sz="1600" dirty="0" smtClean="0">
                <a:latin typeface="宋体" pitchFamily="2" charset="-122"/>
                <a:cs typeface="Times New Roman" pitchFamily="18" charset="0"/>
              </a:rPr>
              <a:t>孤立；</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安全</a:t>
            </a:r>
            <a:r>
              <a:rPr lang="zh-CN" altLang="en-US" sz="1600" dirty="0">
                <a:latin typeface="宋体" pitchFamily="2" charset="-122"/>
                <a:cs typeface="Times New Roman" pitchFamily="18" charset="0"/>
              </a:rPr>
              <a:t>气囊框未实现唯一条码化，且未与上本体绑定物料消耗</a:t>
            </a:r>
            <a:r>
              <a:rPr lang="zh-CN" altLang="en-US" sz="1600" dirty="0" smtClean="0">
                <a:latin typeface="宋体" pitchFamily="2" charset="-122"/>
                <a:cs typeface="Times New Roman" pitchFamily="18" charset="0"/>
              </a:rPr>
              <a:t>功能</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生产报工质检没有在系统中进行</a:t>
            </a:r>
            <a:r>
              <a:rPr lang="zh-CN" altLang="zh-CN" sz="1600" dirty="0" smtClean="0">
                <a:latin typeface="宋体" pitchFamily="2" charset="-122"/>
                <a:cs typeface="Times New Roman" pitchFamily="18" charset="0"/>
              </a:rPr>
              <a:t>管理</a:t>
            </a: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6527648"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a:latin typeface="宋体" pitchFamily="2" charset="-122"/>
              </a:rPr>
              <a:t>现场</a:t>
            </a:r>
            <a:r>
              <a:rPr lang="zh-CN" altLang="en-US" sz="2000" dirty="0" smtClean="0">
                <a:latin typeface="宋体" pitchFamily="2" charset="-122"/>
              </a:rPr>
              <a:t>条码管理及生产入库</a:t>
            </a:r>
            <a:endParaRPr lang="en-US" altLang="zh-CN" sz="2000" dirty="0" smtClean="0">
              <a:latin typeface="宋体" pitchFamily="2" charset="-122"/>
            </a:endParaRPr>
          </a:p>
        </p:txBody>
      </p:sp>
    </p:spTree>
    <p:extLst>
      <p:ext uri="{BB962C8B-B14F-4D97-AF65-F5344CB8AC3E}">
        <p14:creationId xmlns:p14="http://schemas.microsoft.com/office/powerpoint/2010/main" val="993833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26871" y="632429"/>
            <a:ext cx="3320993" cy="507831"/>
          </a:xfrm>
          <a:prstGeom prst="rect">
            <a:avLst/>
          </a:prstGeom>
          <a:noFill/>
        </p:spPr>
        <p:txBody>
          <a:bodyPr wrap="square" rtlCol="0">
            <a:spAutoFit/>
          </a:bodyPr>
          <a:lstStyle/>
          <a:p>
            <a:pPr>
              <a:lnSpc>
                <a:spcPct val="150000"/>
              </a:lnSpc>
            </a:pPr>
            <a:r>
              <a:rPr lang="zh-CN" altLang="en-US" b="1" dirty="0" smtClean="0"/>
              <a:t>业务现状：</a:t>
            </a:r>
            <a:endParaRPr lang="en-US" altLang="zh-CN" sz="1400" dirty="0" smtClean="0">
              <a:latin typeface="微软雅黑" pitchFamily="34" charset="-122"/>
              <a:ea typeface="微软雅黑" pitchFamily="34" charset="-122"/>
            </a:endParaRPr>
          </a:p>
        </p:txBody>
      </p:sp>
      <p:sp>
        <p:nvSpPr>
          <p:cNvPr id="66" name="TextBox 65"/>
          <p:cNvSpPr txBox="1"/>
          <p:nvPr/>
        </p:nvSpPr>
        <p:spPr>
          <a:xfrm>
            <a:off x="1428727" y="142852"/>
            <a:ext cx="6383291"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a:latin typeface="宋体" pitchFamily="2" charset="-122"/>
              </a:rPr>
              <a:t>现场条码管理及生产入库</a:t>
            </a:r>
            <a:endParaRPr lang="en-US" altLang="zh-CN" sz="2000" dirty="0">
              <a:latin typeface="宋体" pitchFamily="2" charset="-122"/>
            </a:endParaRPr>
          </a:p>
        </p:txBody>
      </p:sp>
      <p:sp>
        <p:nvSpPr>
          <p:cNvPr id="67" name="矩形 66"/>
          <p:cNvSpPr/>
          <p:nvPr/>
        </p:nvSpPr>
        <p:spPr>
          <a:xfrm>
            <a:off x="4831622" y="2451137"/>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粘贴外箱条码</a:t>
            </a:r>
            <a:endParaRPr lang="en-US" altLang="zh-CN" sz="1300" dirty="0" smtClean="0">
              <a:solidFill>
                <a:schemeClr val="tx1"/>
              </a:solidFill>
              <a:latin typeface="微软雅黑" pitchFamily="34" charset="-122"/>
              <a:ea typeface="微软雅黑" pitchFamily="34" charset="-122"/>
            </a:endParaRPr>
          </a:p>
          <a:p>
            <a:pPr algn="ctr" fontAlgn="ctr">
              <a:defRPr/>
            </a:pPr>
            <a:r>
              <a:rPr lang="zh-CN" altLang="en-US" sz="1300" dirty="0" smtClean="0">
                <a:solidFill>
                  <a:schemeClr val="tx1"/>
                </a:solidFill>
                <a:latin typeface="微软雅黑" pitchFamily="34" charset="-122"/>
                <a:ea typeface="微软雅黑" pitchFamily="34" charset="-122"/>
              </a:rPr>
              <a:t>生产完工</a:t>
            </a:r>
            <a:endParaRPr lang="zh-CN" altLang="en-US" sz="1300" dirty="0">
              <a:solidFill>
                <a:schemeClr val="tx1"/>
              </a:solidFill>
              <a:latin typeface="微软雅黑" pitchFamily="34" charset="-122"/>
              <a:ea typeface="微软雅黑" pitchFamily="34" charset="-122"/>
            </a:endParaRPr>
          </a:p>
        </p:txBody>
      </p:sp>
      <p:sp>
        <p:nvSpPr>
          <p:cNvPr id="68" name="矩形 67"/>
          <p:cNvSpPr/>
          <p:nvPr/>
        </p:nvSpPr>
        <p:spPr>
          <a:xfrm>
            <a:off x="3183723" y="2455194"/>
            <a:ext cx="1453344"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扫描黄标签</a:t>
            </a:r>
            <a:endParaRPr lang="en-US" altLang="zh-CN" sz="1300" dirty="0" smtClean="0">
              <a:solidFill>
                <a:schemeClr val="tx1"/>
              </a:solidFill>
              <a:latin typeface="微软雅黑" pitchFamily="34" charset="-122"/>
              <a:ea typeface="微软雅黑" pitchFamily="34" charset="-122"/>
            </a:endParaRPr>
          </a:p>
          <a:p>
            <a:pPr algn="ctr" fontAlgn="ctr">
              <a:defRPr/>
            </a:pPr>
            <a:r>
              <a:rPr lang="zh-CN" altLang="en-US" sz="1300" dirty="0">
                <a:solidFill>
                  <a:schemeClr val="tx1"/>
                </a:solidFill>
                <a:latin typeface="微软雅黑" pitchFamily="34" charset="-122"/>
                <a:ea typeface="微软雅黑" pitchFamily="34" charset="-122"/>
              </a:rPr>
              <a:t>产生客制化</a:t>
            </a:r>
            <a:r>
              <a:rPr lang="zh-CN" altLang="en-US" sz="1300" dirty="0" smtClean="0">
                <a:solidFill>
                  <a:schemeClr val="tx1"/>
                </a:solidFill>
                <a:latin typeface="微软雅黑" pitchFamily="34" charset="-122"/>
                <a:ea typeface="微软雅黑" pitchFamily="34" charset="-122"/>
              </a:rPr>
              <a:t>条码并贴附</a:t>
            </a:r>
          </a:p>
        </p:txBody>
      </p:sp>
      <p:pic>
        <p:nvPicPr>
          <p:cNvPr id="69"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3530118" y="2265357"/>
            <a:ext cx="572454" cy="194831"/>
          </a:xfrm>
          <a:prstGeom prst="rect">
            <a:avLst/>
          </a:prstGeom>
          <a:noFill/>
        </p:spPr>
      </p:pic>
      <p:sp>
        <p:nvSpPr>
          <p:cNvPr id="70" name="矩形 69"/>
          <p:cNvSpPr/>
          <p:nvPr/>
        </p:nvSpPr>
        <p:spPr>
          <a:xfrm>
            <a:off x="3183722" y="1655951"/>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集中打印</a:t>
            </a:r>
            <a:endParaRPr lang="en-US" altLang="zh-CN" sz="1300" dirty="0" smtClean="0">
              <a:solidFill>
                <a:schemeClr val="tx1"/>
              </a:solidFill>
              <a:latin typeface="微软雅黑" pitchFamily="34" charset="-122"/>
              <a:ea typeface="微软雅黑" pitchFamily="34" charset="-122"/>
            </a:endParaRPr>
          </a:p>
          <a:p>
            <a:pPr algn="ctr" fontAlgn="ctr">
              <a:defRPr/>
            </a:pPr>
            <a:r>
              <a:rPr lang="zh-CN" altLang="en-US" sz="1300" dirty="0" smtClean="0">
                <a:solidFill>
                  <a:schemeClr val="tx1"/>
                </a:solidFill>
                <a:latin typeface="微软雅黑" pitchFamily="34" charset="-122"/>
                <a:ea typeface="微软雅黑" pitchFamily="34" charset="-122"/>
              </a:rPr>
              <a:t>外箱条码</a:t>
            </a:r>
          </a:p>
        </p:txBody>
      </p:sp>
      <p:grpSp>
        <p:nvGrpSpPr>
          <p:cNvPr id="71" name="组合 70"/>
          <p:cNvGrpSpPr/>
          <p:nvPr/>
        </p:nvGrpSpPr>
        <p:grpSpPr>
          <a:xfrm>
            <a:off x="385018" y="1548794"/>
            <a:ext cx="5758565" cy="1045334"/>
            <a:chOff x="280958" y="898667"/>
            <a:chExt cx="5758565" cy="1045334"/>
          </a:xfrm>
        </p:grpSpPr>
        <p:sp>
          <p:nvSpPr>
            <p:cNvPr id="72" name="矩形 71"/>
            <p:cNvSpPr/>
            <p:nvPr/>
          </p:nvSpPr>
          <p:spPr>
            <a:xfrm>
              <a:off x="280958" y="1005824"/>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just" fontAlgn="ctr">
                <a:defRPr/>
              </a:pPr>
              <a:r>
                <a:rPr lang="zh-CN" altLang="en-US" sz="1300" dirty="0">
                  <a:solidFill>
                    <a:schemeClr val="tx1"/>
                  </a:solidFill>
                  <a:latin typeface="微软雅黑" pitchFamily="34" charset="-122"/>
                  <a:ea typeface="微软雅黑" pitchFamily="34" charset="-122"/>
                </a:rPr>
                <a:t>集中</a:t>
              </a:r>
              <a:r>
                <a:rPr lang="zh-CN" altLang="en-US" sz="1300" dirty="0" smtClean="0">
                  <a:solidFill>
                    <a:schemeClr val="tx1"/>
                  </a:solidFill>
                  <a:latin typeface="微软雅黑" pitchFamily="34" charset="-122"/>
                  <a:ea typeface="微软雅黑" pitchFamily="34" charset="-122"/>
                </a:rPr>
                <a:t>打印激光弱化条码</a:t>
              </a:r>
            </a:p>
          </p:txBody>
        </p:sp>
        <p:sp>
          <p:nvSpPr>
            <p:cNvPr id="73" name="圆角矩形 72"/>
            <p:cNvSpPr/>
            <p:nvPr/>
          </p:nvSpPr>
          <p:spPr>
            <a:xfrm>
              <a:off x="1231055" y="898667"/>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非</a:t>
              </a:r>
              <a:r>
                <a:rPr lang="en-US" altLang="zh-CN" sz="800" dirty="0" smtClean="0">
                  <a:solidFill>
                    <a:schemeClr val="tx1"/>
                  </a:solidFill>
                  <a:latin typeface="微软雅黑" pitchFamily="34" charset="-122"/>
                  <a:ea typeface="微软雅黑" pitchFamily="34" charset="-122"/>
                </a:rPr>
                <a:t>SAP</a:t>
              </a:r>
              <a:endParaRPr lang="zh-CN" altLang="en-US" sz="800" dirty="0" smtClean="0">
                <a:solidFill>
                  <a:schemeClr val="tx1"/>
                </a:solidFill>
                <a:latin typeface="微软雅黑" pitchFamily="34" charset="-122"/>
                <a:ea typeface="微软雅黑" pitchFamily="34" charset="-122"/>
              </a:endParaRPr>
            </a:p>
          </p:txBody>
        </p:sp>
        <p:sp>
          <p:nvSpPr>
            <p:cNvPr id="74" name="圆角矩形 73"/>
            <p:cNvSpPr/>
            <p:nvPr/>
          </p:nvSpPr>
          <p:spPr>
            <a:xfrm>
              <a:off x="4255244" y="1729687"/>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非</a:t>
              </a:r>
              <a:r>
                <a:rPr lang="en-US" altLang="zh-CN" sz="800" dirty="0" smtClean="0">
                  <a:solidFill>
                    <a:schemeClr val="tx1"/>
                  </a:solidFill>
                  <a:latin typeface="微软雅黑" pitchFamily="34" charset="-122"/>
                  <a:ea typeface="微软雅黑" pitchFamily="34" charset="-122"/>
                </a:rPr>
                <a:t>SAP</a:t>
              </a:r>
              <a:endParaRPr lang="zh-CN" altLang="en-US" sz="800" dirty="0" smtClean="0">
                <a:solidFill>
                  <a:schemeClr val="tx1"/>
                </a:solidFill>
                <a:latin typeface="微软雅黑" pitchFamily="34" charset="-122"/>
                <a:ea typeface="微软雅黑" pitchFamily="34" charset="-122"/>
              </a:endParaRPr>
            </a:p>
          </p:txBody>
        </p:sp>
        <p:sp>
          <p:nvSpPr>
            <p:cNvPr id="75" name="圆角矩形 74"/>
            <p:cNvSpPr/>
            <p:nvPr/>
          </p:nvSpPr>
          <p:spPr>
            <a:xfrm>
              <a:off x="5610895" y="1682421"/>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非</a:t>
              </a:r>
              <a:r>
                <a:rPr lang="en-US" altLang="zh-CN" sz="800" dirty="0" smtClean="0">
                  <a:solidFill>
                    <a:schemeClr val="tx1"/>
                  </a:solidFill>
                  <a:latin typeface="微软雅黑" pitchFamily="34" charset="-122"/>
                  <a:ea typeface="微软雅黑" pitchFamily="34" charset="-122"/>
                </a:rPr>
                <a:t>SAP</a:t>
              </a:r>
              <a:endParaRPr lang="zh-CN" altLang="en-US" sz="800" dirty="0" smtClean="0">
                <a:solidFill>
                  <a:schemeClr val="tx1"/>
                </a:solidFill>
                <a:latin typeface="微软雅黑" pitchFamily="34" charset="-122"/>
                <a:ea typeface="微软雅黑" pitchFamily="34" charset="-122"/>
              </a:endParaRPr>
            </a:p>
          </p:txBody>
        </p:sp>
      </p:grpSp>
      <p:sp>
        <p:nvSpPr>
          <p:cNvPr id="76" name="矩形 75"/>
          <p:cNvSpPr/>
          <p:nvPr/>
        </p:nvSpPr>
        <p:spPr>
          <a:xfrm>
            <a:off x="6241098" y="2457097"/>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检验</a:t>
            </a:r>
          </a:p>
        </p:txBody>
      </p:sp>
      <p:sp>
        <p:nvSpPr>
          <p:cNvPr id="77" name="矩形 76"/>
          <p:cNvSpPr/>
          <p:nvPr/>
        </p:nvSpPr>
        <p:spPr>
          <a:xfrm>
            <a:off x="7851247" y="2459313"/>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依据手写入库单进行入库</a:t>
            </a:r>
          </a:p>
        </p:txBody>
      </p:sp>
      <p:pic>
        <p:nvPicPr>
          <p:cNvPr id="78"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5070920" y="2244874"/>
            <a:ext cx="572454" cy="194831"/>
          </a:xfrm>
          <a:prstGeom prst="rect">
            <a:avLst/>
          </a:prstGeom>
          <a:noFill/>
        </p:spPr>
      </p:pic>
      <p:sp>
        <p:nvSpPr>
          <p:cNvPr id="79" name="矩形 78"/>
          <p:cNvSpPr/>
          <p:nvPr/>
        </p:nvSpPr>
        <p:spPr>
          <a:xfrm>
            <a:off x="69404" y="2455245"/>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工单投线作业</a:t>
            </a:r>
          </a:p>
        </p:txBody>
      </p:sp>
      <p:pic>
        <p:nvPicPr>
          <p:cNvPr id="80"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719662" y="1456251"/>
            <a:ext cx="572454" cy="194831"/>
          </a:xfrm>
          <a:prstGeom prst="rect">
            <a:avLst/>
          </a:prstGeom>
          <a:noFill/>
        </p:spPr>
      </p:pic>
      <p:sp>
        <p:nvSpPr>
          <p:cNvPr id="81" name="矩形 80"/>
          <p:cNvSpPr/>
          <p:nvPr/>
        </p:nvSpPr>
        <p:spPr>
          <a:xfrm>
            <a:off x="719662" y="1456251"/>
            <a:ext cx="572454" cy="194831"/>
          </a:xfrm>
          <a:prstGeom prst="rect">
            <a:avLst/>
          </a:prstGeom>
          <a:solidFill>
            <a:srgbClr val="FFC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矩形 81"/>
          <p:cNvSpPr/>
          <p:nvPr/>
        </p:nvSpPr>
        <p:spPr>
          <a:xfrm>
            <a:off x="1778685" y="2449787"/>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激光弱化作业及条码贴附</a:t>
            </a:r>
          </a:p>
        </p:txBody>
      </p:sp>
      <p:cxnSp>
        <p:nvCxnSpPr>
          <p:cNvPr id="83" name="肘形连接符 82"/>
          <p:cNvCxnSpPr>
            <a:stCxn id="72" idx="3"/>
            <a:endCxn id="82" idx="0"/>
          </p:cNvCxnSpPr>
          <p:nvPr/>
        </p:nvCxnSpPr>
        <p:spPr>
          <a:xfrm>
            <a:off x="1599464" y="1905984"/>
            <a:ext cx="786444" cy="54380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70" idx="3"/>
            <a:endCxn id="78" idx="0"/>
          </p:cNvCxnSpPr>
          <p:nvPr/>
        </p:nvCxnSpPr>
        <p:spPr>
          <a:xfrm>
            <a:off x="4398168" y="1905984"/>
            <a:ext cx="958979" cy="3388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79" idx="3"/>
            <a:endCxn id="82" idx="1"/>
          </p:cNvCxnSpPr>
          <p:nvPr/>
        </p:nvCxnSpPr>
        <p:spPr>
          <a:xfrm flipV="1">
            <a:off x="1283850" y="2699820"/>
            <a:ext cx="494835" cy="5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2" idx="3"/>
            <a:endCxn id="68" idx="1"/>
          </p:cNvCxnSpPr>
          <p:nvPr/>
        </p:nvCxnSpPr>
        <p:spPr>
          <a:xfrm>
            <a:off x="2993131" y="2699820"/>
            <a:ext cx="190592" cy="5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8" idx="3"/>
            <a:endCxn id="67" idx="1"/>
          </p:cNvCxnSpPr>
          <p:nvPr/>
        </p:nvCxnSpPr>
        <p:spPr>
          <a:xfrm flipV="1">
            <a:off x="4637067" y="2701170"/>
            <a:ext cx="194555" cy="4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7" idx="3"/>
            <a:endCxn id="76" idx="1"/>
          </p:cNvCxnSpPr>
          <p:nvPr/>
        </p:nvCxnSpPr>
        <p:spPr>
          <a:xfrm>
            <a:off x="6046068" y="2701170"/>
            <a:ext cx="195030" cy="5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76" idx="3"/>
            <a:endCxn id="77" idx="1"/>
          </p:cNvCxnSpPr>
          <p:nvPr/>
        </p:nvCxnSpPr>
        <p:spPr>
          <a:xfrm>
            <a:off x="7455544" y="2707130"/>
            <a:ext cx="395703" cy="2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0"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3504718" y="1442894"/>
            <a:ext cx="572454" cy="194831"/>
          </a:xfrm>
          <a:prstGeom prst="rect">
            <a:avLst/>
          </a:prstGeom>
          <a:noFill/>
        </p:spPr>
      </p:pic>
      <p:cxnSp>
        <p:nvCxnSpPr>
          <p:cNvPr id="91" name="直接连接符 90"/>
          <p:cNvCxnSpPr/>
          <p:nvPr/>
        </p:nvCxnSpPr>
        <p:spPr>
          <a:xfrm>
            <a:off x="-11229" y="3573016"/>
            <a:ext cx="9160743"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3264198" y="4727549"/>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a:solidFill>
                  <a:schemeClr val="tx1"/>
                </a:solidFill>
                <a:latin typeface="微软雅黑" pitchFamily="34" charset="-122"/>
                <a:ea typeface="微软雅黑" pitchFamily="34" charset="-122"/>
              </a:rPr>
              <a:t>扫</a:t>
            </a:r>
            <a:r>
              <a:rPr lang="zh-CN" altLang="en-US" sz="1300" dirty="0" smtClean="0">
                <a:solidFill>
                  <a:schemeClr val="tx1"/>
                </a:solidFill>
                <a:latin typeface="微软雅黑" pitchFamily="34" charset="-122"/>
                <a:ea typeface="微软雅黑" pitchFamily="34" charset="-122"/>
              </a:rPr>
              <a:t>描激光弱化条码触发打印客制化条码</a:t>
            </a:r>
            <a:endParaRPr lang="en-US" altLang="zh-CN" sz="1300" dirty="0" smtClean="0">
              <a:solidFill>
                <a:schemeClr val="tx1"/>
              </a:solidFill>
              <a:latin typeface="微软雅黑" pitchFamily="34" charset="-122"/>
              <a:ea typeface="微软雅黑" pitchFamily="34" charset="-122"/>
            </a:endParaRPr>
          </a:p>
        </p:txBody>
      </p:sp>
      <p:sp>
        <p:nvSpPr>
          <p:cNvPr id="93" name="矩形 92"/>
          <p:cNvSpPr/>
          <p:nvPr/>
        </p:nvSpPr>
        <p:spPr>
          <a:xfrm>
            <a:off x="6201870" y="4733509"/>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检验</a:t>
            </a:r>
          </a:p>
        </p:txBody>
      </p:sp>
      <p:sp>
        <p:nvSpPr>
          <p:cNvPr id="94" name="矩形 93"/>
          <p:cNvSpPr/>
          <p:nvPr/>
        </p:nvSpPr>
        <p:spPr>
          <a:xfrm>
            <a:off x="7812019" y="4735725"/>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扫描外箱条码入库</a:t>
            </a:r>
          </a:p>
        </p:txBody>
      </p:sp>
      <p:sp>
        <p:nvSpPr>
          <p:cNvPr id="95" name="矩形 94"/>
          <p:cNvSpPr/>
          <p:nvPr/>
        </p:nvSpPr>
        <p:spPr>
          <a:xfrm>
            <a:off x="30176" y="4731657"/>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工单投线作业</a:t>
            </a:r>
          </a:p>
        </p:txBody>
      </p:sp>
      <p:sp>
        <p:nvSpPr>
          <p:cNvPr id="96" name="矩形 95"/>
          <p:cNvSpPr/>
          <p:nvPr/>
        </p:nvSpPr>
        <p:spPr>
          <a:xfrm>
            <a:off x="1739457" y="4726199"/>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激光弱化作业及在线条码打印贴附</a:t>
            </a:r>
          </a:p>
        </p:txBody>
      </p:sp>
      <p:cxnSp>
        <p:nvCxnSpPr>
          <p:cNvPr id="97" name="直接箭头连接符 96"/>
          <p:cNvCxnSpPr>
            <a:stCxn id="95" idx="3"/>
            <a:endCxn id="96" idx="1"/>
          </p:cNvCxnSpPr>
          <p:nvPr/>
        </p:nvCxnSpPr>
        <p:spPr>
          <a:xfrm flipV="1">
            <a:off x="1244622" y="4976232"/>
            <a:ext cx="494835" cy="5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96" idx="3"/>
          </p:cNvCxnSpPr>
          <p:nvPr/>
        </p:nvCxnSpPr>
        <p:spPr>
          <a:xfrm>
            <a:off x="2953903" y="4976232"/>
            <a:ext cx="316633" cy="5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4524210" y="4985758"/>
            <a:ext cx="225714" cy="4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108" idx="3"/>
            <a:endCxn id="93" idx="1"/>
          </p:cNvCxnSpPr>
          <p:nvPr/>
        </p:nvCxnSpPr>
        <p:spPr>
          <a:xfrm flipV="1">
            <a:off x="5972875" y="4983542"/>
            <a:ext cx="228995" cy="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3" idx="3"/>
            <a:endCxn id="94" idx="1"/>
          </p:cNvCxnSpPr>
          <p:nvPr/>
        </p:nvCxnSpPr>
        <p:spPr>
          <a:xfrm>
            <a:off x="7416316" y="4983542"/>
            <a:ext cx="395703" cy="2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2067021" y="4521286"/>
            <a:ext cx="572454" cy="194831"/>
          </a:xfrm>
          <a:prstGeom prst="rect">
            <a:avLst/>
          </a:prstGeom>
          <a:noFill/>
        </p:spPr>
      </p:pic>
      <p:pic>
        <p:nvPicPr>
          <p:cNvPr id="103"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8114907" y="4515494"/>
            <a:ext cx="572454" cy="194831"/>
          </a:xfrm>
          <a:prstGeom prst="rect">
            <a:avLst/>
          </a:prstGeom>
          <a:noFill/>
        </p:spPr>
      </p:pic>
      <p:pic>
        <p:nvPicPr>
          <p:cNvPr id="104"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6463815" y="4526956"/>
            <a:ext cx="572454" cy="194831"/>
          </a:xfrm>
          <a:prstGeom prst="rect">
            <a:avLst/>
          </a:prstGeom>
          <a:noFill/>
        </p:spPr>
      </p:pic>
      <p:pic>
        <p:nvPicPr>
          <p:cNvPr id="105"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3585194" y="4525030"/>
            <a:ext cx="572454" cy="194831"/>
          </a:xfrm>
          <a:prstGeom prst="rect">
            <a:avLst/>
          </a:prstGeom>
          <a:noFill/>
        </p:spPr>
      </p:pic>
      <p:sp>
        <p:nvSpPr>
          <p:cNvPr id="106" name="圆角矩形 105"/>
          <p:cNvSpPr/>
          <p:nvPr/>
        </p:nvSpPr>
        <p:spPr>
          <a:xfrm>
            <a:off x="3378853" y="5258344"/>
            <a:ext cx="613493"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标签状态完工待检</a:t>
            </a:r>
          </a:p>
        </p:txBody>
      </p:sp>
      <p:sp>
        <p:nvSpPr>
          <p:cNvPr id="107" name="圆角矩形 106"/>
          <p:cNvSpPr/>
          <p:nvPr/>
        </p:nvSpPr>
        <p:spPr>
          <a:xfrm>
            <a:off x="6224663" y="5256634"/>
            <a:ext cx="613493"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标签状态检验合格</a:t>
            </a:r>
          </a:p>
        </p:txBody>
      </p:sp>
      <p:sp>
        <p:nvSpPr>
          <p:cNvPr id="108" name="矩形 107"/>
          <p:cNvSpPr/>
          <p:nvPr/>
        </p:nvSpPr>
        <p:spPr>
          <a:xfrm>
            <a:off x="4758429" y="4734460"/>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绑定安全气囊框</a:t>
            </a:r>
            <a:r>
              <a:rPr lang="zh-CN" altLang="en-US" sz="1300" dirty="0">
                <a:solidFill>
                  <a:schemeClr val="tx1"/>
                </a:solidFill>
                <a:latin typeface="微软雅黑" pitchFamily="34" charset="-122"/>
                <a:ea typeface="微软雅黑" pitchFamily="34" charset="-122"/>
              </a:rPr>
              <a:t>条码打印贴附及外箱</a:t>
            </a:r>
            <a:r>
              <a:rPr lang="zh-CN" altLang="en-US" sz="1300" dirty="0" smtClean="0">
                <a:solidFill>
                  <a:schemeClr val="tx1"/>
                </a:solidFill>
                <a:latin typeface="微软雅黑" pitchFamily="34" charset="-122"/>
                <a:ea typeface="微软雅黑" pitchFamily="34" charset="-122"/>
              </a:rPr>
              <a:t>条码</a:t>
            </a:r>
            <a:endParaRPr lang="zh-CN" altLang="en-US" sz="1300" dirty="0">
              <a:solidFill>
                <a:schemeClr val="tx1"/>
              </a:solidFill>
              <a:latin typeface="微软雅黑" pitchFamily="34" charset="-122"/>
              <a:ea typeface="微软雅黑" pitchFamily="34" charset="-122"/>
            </a:endParaRPr>
          </a:p>
        </p:txBody>
      </p:sp>
      <p:sp>
        <p:nvSpPr>
          <p:cNvPr id="109" name="TextBox 108"/>
          <p:cNvSpPr txBox="1"/>
          <p:nvPr/>
        </p:nvSpPr>
        <p:spPr>
          <a:xfrm>
            <a:off x="-38100" y="3861048"/>
            <a:ext cx="3320993" cy="446084"/>
          </a:xfrm>
          <a:prstGeom prst="rect">
            <a:avLst/>
          </a:prstGeom>
          <a:noFill/>
        </p:spPr>
        <p:txBody>
          <a:bodyPr wrap="square" rtlCol="0">
            <a:spAutoFit/>
          </a:bodyPr>
          <a:lstStyle/>
          <a:p>
            <a:pPr>
              <a:lnSpc>
                <a:spcPct val="150000"/>
              </a:lnSpc>
            </a:pPr>
            <a:r>
              <a:rPr lang="zh-CN" altLang="en-US" b="1" dirty="0" smtClean="0"/>
              <a:t>优化建议：</a:t>
            </a:r>
            <a:endParaRPr lang="en-US" altLang="zh-CN" sz="1400" dirty="0" smtClean="0">
              <a:latin typeface="微软雅黑" pitchFamily="34" charset="-122"/>
              <a:ea typeface="微软雅黑" pitchFamily="34" charset="-122"/>
            </a:endParaRPr>
          </a:p>
        </p:txBody>
      </p:sp>
      <p:pic>
        <p:nvPicPr>
          <p:cNvPr id="110" name="图片 109"/>
          <p:cNvPicPr>
            <a:picLocks noChangeAspect="1"/>
          </p:cNvPicPr>
          <p:nvPr/>
        </p:nvPicPr>
        <p:blipFill>
          <a:blip r:embed="rId3" cstate="print"/>
          <a:stretch>
            <a:fillRect/>
          </a:stretch>
        </p:blipFill>
        <p:spPr>
          <a:xfrm>
            <a:off x="1064774" y="2449787"/>
            <a:ext cx="360040" cy="164428"/>
          </a:xfrm>
          <a:prstGeom prst="rect">
            <a:avLst/>
          </a:prstGeom>
        </p:spPr>
      </p:pic>
      <p:pic>
        <p:nvPicPr>
          <p:cNvPr id="111" name="图片 110"/>
          <p:cNvPicPr>
            <a:picLocks noChangeAspect="1"/>
          </p:cNvPicPr>
          <p:nvPr/>
        </p:nvPicPr>
        <p:blipFill>
          <a:blip r:embed="rId3" cstate="print"/>
          <a:stretch>
            <a:fillRect/>
          </a:stretch>
        </p:blipFill>
        <p:spPr>
          <a:xfrm>
            <a:off x="1142373" y="4683772"/>
            <a:ext cx="360040" cy="164428"/>
          </a:xfrm>
          <a:prstGeom prst="rect">
            <a:avLst/>
          </a:prstGeom>
        </p:spPr>
      </p:pic>
      <p:pic>
        <p:nvPicPr>
          <p:cNvPr id="112" name="图片 111"/>
          <p:cNvPicPr>
            <a:picLocks noChangeAspect="1"/>
          </p:cNvPicPr>
          <p:nvPr/>
        </p:nvPicPr>
        <p:blipFill>
          <a:blip r:embed="rId3" cstate="print"/>
          <a:stretch>
            <a:fillRect/>
          </a:stretch>
        </p:blipFill>
        <p:spPr>
          <a:xfrm>
            <a:off x="2821657" y="4665872"/>
            <a:ext cx="360040" cy="164428"/>
          </a:xfrm>
          <a:prstGeom prst="rect">
            <a:avLst/>
          </a:prstGeom>
        </p:spPr>
      </p:pic>
      <p:pic>
        <p:nvPicPr>
          <p:cNvPr id="113" name="图片 112"/>
          <p:cNvPicPr>
            <a:picLocks noChangeAspect="1"/>
          </p:cNvPicPr>
          <p:nvPr/>
        </p:nvPicPr>
        <p:blipFill>
          <a:blip r:embed="rId3" cstate="print"/>
          <a:stretch>
            <a:fillRect/>
          </a:stretch>
        </p:blipFill>
        <p:spPr>
          <a:xfrm>
            <a:off x="4344190" y="4667671"/>
            <a:ext cx="360040" cy="164428"/>
          </a:xfrm>
          <a:prstGeom prst="rect">
            <a:avLst/>
          </a:prstGeom>
        </p:spPr>
      </p:pic>
      <p:pic>
        <p:nvPicPr>
          <p:cNvPr id="114" name="图片 113"/>
          <p:cNvPicPr>
            <a:picLocks noChangeAspect="1"/>
          </p:cNvPicPr>
          <p:nvPr/>
        </p:nvPicPr>
        <p:blipFill>
          <a:blip r:embed="rId3" cstate="print"/>
          <a:stretch>
            <a:fillRect/>
          </a:stretch>
        </p:blipFill>
        <p:spPr>
          <a:xfrm>
            <a:off x="7195664" y="4671072"/>
            <a:ext cx="360040" cy="164428"/>
          </a:xfrm>
          <a:prstGeom prst="rect">
            <a:avLst/>
          </a:prstGeom>
        </p:spPr>
      </p:pic>
      <p:pic>
        <p:nvPicPr>
          <p:cNvPr id="115" name="图片 114"/>
          <p:cNvPicPr>
            <a:picLocks noChangeAspect="1"/>
          </p:cNvPicPr>
          <p:nvPr/>
        </p:nvPicPr>
        <p:blipFill>
          <a:blip r:embed="rId3" cstate="print"/>
          <a:stretch>
            <a:fillRect/>
          </a:stretch>
        </p:blipFill>
        <p:spPr>
          <a:xfrm>
            <a:off x="8789474" y="4678572"/>
            <a:ext cx="360040" cy="164428"/>
          </a:xfrm>
          <a:prstGeom prst="rect">
            <a:avLst/>
          </a:prstGeom>
        </p:spPr>
      </p:pic>
      <p:pic>
        <p:nvPicPr>
          <p:cNvPr id="116" name="图片 115"/>
          <p:cNvPicPr>
            <a:picLocks noChangeAspect="1"/>
          </p:cNvPicPr>
          <p:nvPr/>
        </p:nvPicPr>
        <p:blipFill>
          <a:blip r:embed="rId3" cstate="print"/>
          <a:stretch>
            <a:fillRect/>
          </a:stretch>
        </p:blipFill>
        <p:spPr>
          <a:xfrm>
            <a:off x="5783543" y="4664973"/>
            <a:ext cx="360040" cy="164428"/>
          </a:xfrm>
          <a:prstGeom prst="rect">
            <a:avLst/>
          </a:prstGeom>
        </p:spPr>
      </p:pic>
      <p:pic>
        <p:nvPicPr>
          <p:cNvPr id="117" name="图片 116"/>
          <p:cNvPicPr>
            <a:picLocks noChangeAspect="1"/>
          </p:cNvPicPr>
          <p:nvPr/>
        </p:nvPicPr>
        <p:blipFill>
          <a:blip r:embed="rId3" cstate="print"/>
          <a:stretch>
            <a:fillRect/>
          </a:stretch>
        </p:blipFill>
        <p:spPr>
          <a:xfrm>
            <a:off x="4179284" y="1573737"/>
            <a:ext cx="360040" cy="164428"/>
          </a:xfrm>
          <a:prstGeom prst="rect">
            <a:avLst/>
          </a:prstGeom>
        </p:spPr>
      </p:pic>
      <p:pic>
        <p:nvPicPr>
          <p:cNvPr id="118" name="图片 117"/>
          <p:cNvPicPr>
            <a:picLocks noChangeAspect="1"/>
          </p:cNvPicPr>
          <p:nvPr/>
        </p:nvPicPr>
        <p:blipFill>
          <a:blip r:embed="rId3" cstate="print"/>
          <a:stretch>
            <a:fillRect/>
          </a:stretch>
        </p:blipFill>
        <p:spPr>
          <a:xfrm>
            <a:off x="8792768" y="2427986"/>
            <a:ext cx="360040" cy="164428"/>
          </a:xfrm>
          <a:prstGeom prst="rect">
            <a:avLst/>
          </a:prstGeom>
        </p:spPr>
      </p:pic>
      <p:pic>
        <p:nvPicPr>
          <p:cNvPr id="119"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5070920" y="4515912"/>
            <a:ext cx="572454" cy="194831"/>
          </a:xfrm>
          <a:prstGeom prst="rect">
            <a:avLst/>
          </a:prstGeom>
          <a:noFill/>
        </p:spPr>
      </p:pic>
      <p:sp>
        <p:nvSpPr>
          <p:cNvPr id="2" name="云形标注 1"/>
          <p:cNvSpPr/>
          <p:nvPr/>
        </p:nvSpPr>
        <p:spPr>
          <a:xfrm>
            <a:off x="4478644" y="1140260"/>
            <a:ext cx="1664939" cy="433477"/>
          </a:xfrm>
          <a:prstGeom prst="cloudCallout">
            <a:avLst>
              <a:gd name="adj1" fmla="val -54832"/>
              <a:gd name="adj2" fmla="val 109377"/>
            </a:avLst>
          </a:prstGeom>
          <a:solidFill>
            <a:srgbClr val="007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t>拿错、记录信息不准确</a:t>
            </a:r>
            <a:endParaRPr lang="zh-CN" altLang="en-US" sz="1000" dirty="0"/>
          </a:p>
        </p:txBody>
      </p:sp>
      <p:sp>
        <p:nvSpPr>
          <p:cNvPr id="58" name="圆角矩形 57"/>
          <p:cNvSpPr/>
          <p:nvPr/>
        </p:nvSpPr>
        <p:spPr>
          <a:xfrm>
            <a:off x="5187281" y="5258344"/>
            <a:ext cx="613493"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800" dirty="0" smtClean="0">
                <a:solidFill>
                  <a:schemeClr val="tx1"/>
                </a:solidFill>
                <a:latin typeface="微软雅黑" pitchFamily="34" charset="-122"/>
                <a:ea typeface="微软雅黑" pitchFamily="34" charset="-122"/>
              </a:rPr>
              <a:t>标签状态完工待检</a:t>
            </a:r>
          </a:p>
        </p:txBody>
      </p:sp>
    </p:spTree>
    <p:extLst>
      <p:ext uri="{BB962C8B-B14F-4D97-AF65-F5344CB8AC3E}">
        <p14:creationId xmlns:p14="http://schemas.microsoft.com/office/powerpoint/2010/main" val="217834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63276"/>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71213"/>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253776"/>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a:t>
            </a:r>
            <a:r>
              <a:rPr kumimoji="1" lang="zh-CN" altLang="en-US" b="1" dirty="0">
                <a:solidFill>
                  <a:srgbClr val="000000"/>
                </a:solidFill>
                <a:latin typeface="宋体" pitchFamily="2" charset="-122"/>
              </a:rPr>
              <a:t>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253776"/>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4644008" y="1843871"/>
            <a:ext cx="4320728" cy="2264851"/>
          </a:xfrm>
          <a:prstGeom prst="rect">
            <a:avLst/>
          </a:prstGeom>
          <a:noFill/>
          <a:ln w="28575">
            <a:noFill/>
            <a:miter lim="800000"/>
            <a:headEnd/>
            <a:tailEnd/>
          </a:ln>
          <a:effectLst/>
        </p:spPr>
        <p:txBody>
          <a:bodyPr wrap="square">
            <a:spAutoFit/>
          </a:bodyPr>
          <a:lstStyle/>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统一送货单格式，于供应商平台打印；</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统一条码打印平台，于供应商平台打印</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入料检验纳入系统管控；</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更变条码规则，实现物料精细化管理；</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提供</a:t>
            </a:r>
            <a:r>
              <a:rPr lang="en-US" altLang="zh-CN" sz="1600" dirty="0" smtClean="0">
                <a:latin typeface="宋体" pitchFamily="2" charset="-122"/>
                <a:cs typeface="Times New Roman" pitchFamily="18" charset="0"/>
              </a:rPr>
              <a:t>104</a:t>
            </a:r>
            <a:r>
              <a:rPr lang="zh-CN" altLang="en-US" sz="1600" dirty="0" smtClean="0">
                <a:latin typeface="宋体" pitchFamily="2" charset="-122"/>
                <a:cs typeface="Times New Roman" pitchFamily="18" charset="0"/>
              </a:rPr>
              <a:t>退货情况追溯，结合退货机制规范供应商；</a:t>
            </a:r>
            <a:endParaRPr lang="en-US" altLang="zh-CN" sz="1600" dirty="0" smtClean="0">
              <a:latin typeface="宋体" pitchFamily="2" charset="-122"/>
              <a:cs typeface="Times New Roman" pitchFamily="18" charset="0"/>
            </a:endParaRPr>
          </a:p>
        </p:txBody>
      </p:sp>
      <p:grpSp>
        <p:nvGrpSpPr>
          <p:cNvPr id="2" name="Group 9"/>
          <p:cNvGrpSpPr>
            <a:grpSpLocks/>
          </p:cNvGrpSpPr>
          <p:nvPr/>
        </p:nvGrpSpPr>
        <p:grpSpPr bwMode="auto">
          <a:xfrm>
            <a:off x="4427538" y="1678007"/>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142844" y="1714488"/>
            <a:ext cx="3997678" cy="4893647"/>
          </a:xfrm>
          <a:prstGeom prst="rect">
            <a:avLst/>
          </a:prstGeom>
          <a:noFill/>
          <a:ln w="28575">
            <a:noFill/>
            <a:miter lim="800000"/>
            <a:headEnd/>
            <a:tailEnd/>
          </a:ln>
          <a:effectLst/>
        </p:spPr>
        <p:txBody>
          <a:bodyPr wrap="square">
            <a:spAutoFit/>
          </a:bodyPr>
          <a:lstStyle/>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目前</a:t>
            </a:r>
            <a:r>
              <a:rPr lang="zh-CN" altLang="zh-CN" sz="1600" dirty="0">
                <a:latin typeface="宋体" pitchFamily="2" charset="-122"/>
                <a:cs typeface="Times New Roman" pitchFamily="18" charset="0"/>
              </a:rPr>
              <a:t>送货单的格式不</a:t>
            </a:r>
            <a:r>
              <a:rPr lang="zh-CN" altLang="zh-CN" sz="1600" dirty="0" smtClean="0">
                <a:latin typeface="宋体" pitchFamily="2" charset="-122"/>
                <a:cs typeface="Times New Roman" pitchFamily="18" charset="0"/>
              </a:rPr>
              <a:t>统一造成</a:t>
            </a:r>
            <a:r>
              <a:rPr lang="zh-CN" altLang="zh-CN" sz="1600" dirty="0">
                <a:latin typeface="宋体" pitchFamily="2" charset="-122"/>
                <a:cs typeface="Times New Roman" pitchFamily="18" charset="0"/>
              </a:rPr>
              <a:t>仓库收货</a:t>
            </a:r>
            <a:r>
              <a:rPr lang="zh-CN" altLang="zh-CN" sz="1600" dirty="0" smtClean="0">
                <a:latin typeface="宋体" pitchFamily="2" charset="-122"/>
                <a:cs typeface="Times New Roman" pitchFamily="18" charset="0"/>
              </a:rPr>
              <a:t>困难</a:t>
            </a:r>
            <a:r>
              <a:rPr lang="zh-CN" altLang="en-US" sz="1600" dirty="0" smtClean="0">
                <a:latin typeface="宋体" pitchFamily="2" charset="-122"/>
                <a:cs typeface="Times New Roman" pitchFamily="18" charset="0"/>
              </a:rPr>
              <a:t>；</a:t>
            </a:r>
            <a:endParaRPr lang="zh-CN"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目前</a:t>
            </a:r>
            <a:r>
              <a:rPr lang="zh-CN" altLang="zh-CN" sz="1600" dirty="0">
                <a:latin typeface="宋体" pitchFamily="2" charset="-122"/>
                <a:cs typeface="Times New Roman" pitchFamily="18" charset="0"/>
              </a:rPr>
              <a:t>在打印条码时，供应商的批次没有设定成为必输，导致系统中一些条码没有批次没有对应的供应商批次的情况，导致后续无法进行质量</a:t>
            </a:r>
            <a:r>
              <a:rPr lang="zh-CN" altLang="zh-CN" sz="1600" dirty="0" smtClean="0">
                <a:latin typeface="宋体" pitchFamily="2" charset="-122"/>
                <a:cs typeface="Times New Roman" pitchFamily="18" charset="0"/>
              </a:rPr>
              <a:t>追溯</a:t>
            </a:r>
            <a:r>
              <a:rPr lang="zh-CN" altLang="en-US" sz="1600" dirty="0" smtClean="0">
                <a:latin typeface="宋体" pitchFamily="2" charset="-122"/>
                <a:cs typeface="Times New Roman" pitchFamily="18" charset="0"/>
              </a:rPr>
              <a:t>；</a:t>
            </a:r>
            <a:endParaRPr lang="zh-CN"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质检</a:t>
            </a:r>
            <a:r>
              <a:rPr lang="zh-CN" altLang="zh-CN" sz="1600" dirty="0">
                <a:latin typeface="宋体" pitchFamily="2" charset="-122"/>
                <a:cs typeface="Times New Roman" pitchFamily="18" charset="0"/>
              </a:rPr>
              <a:t>完全跟</a:t>
            </a:r>
            <a:r>
              <a:rPr lang="zh-CN" altLang="zh-CN" sz="1600" dirty="0" smtClean="0">
                <a:latin typeface="宋体" pitchFamily="2" charset="-122"/>
                <a:cs typeface="Times New Roman" pitchFamily="18" charset="0"/>
              </a:rPr>
              <a:t>系统</a:t>
            </a:r>
            <a:r>
              <a:rPr lang="zh-CN" altLang="en-US" sz="1600" dirty="0" smtClean="0">
                <a:latin typeface="宋体" pitchFamily="2" charset="-122"/>
                <a:cs typeface="Times New Roman" pitchFamily="18" charset="0"/>
              </a:rPr>
              <a:t>作业脱机；</a:t>
            </a:r>
            <a:endParaRPr lang="zh-CN"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目前</a:t>
            </a:r>
            <a:r>
              <a:rPr lang="zh-CN" altLang="zh-CN" sz="1600" dirty="0">
                <a:latin typeface="宋体" pitchFamily="2" charset="-122"/>
                <a:cs typeface="Times New Roman" pitchFamily="18" charset="0"/>
              </a:rPr>
              <a:t>条码真正起作用的是记录了物料号及相应的批次信息，条码中的数量并没有参与实际的业务</a:t>
            </a:r>
            <a:r>
              <a:rPr lang="zh-CN" altLang="zh-CN" sz="1600" dirty="0" smtClean="0">
                <a:latin typeface="宋体" pitchFamily="2" charset="-122"/>
                <a:cs typeface="Times New Roman" pitchFamily="18" charset="0"/>
              </a:rPr>
              <a:t>操作</a:t>
            </a:r>
            <a:r>
              <a:rPr lang="zh-CN" altLang="en-US" sz="1600" dirty="0" smtClean="0">
                <a:latin typeface="宋体" pitchFamily="2" charset="-122"/>
                <a:cs typeface="Times New Roman" pitchFamily="18" charset="0"/>
              </a:rPr>
              <a:t>；</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不合格</a:t>
            </a:r>
            <a:r>
              <a:rPr lang="zh-CN" altLang="zh-CN" sz="1600" dirty="0">
                <a:latin typeface="宋体" pitchFamily="2" charset="-122"/>
                <a:cs typeface="Times New Roman" pitchFamily="18" charset="0"/>
              </a:rPr>
              <a:t>的实物数量与系统中数量不一致的情况，且会造成不良品统计不准确的</a:t>
            </a:r>
            <a:r>
              <a:rPr lang="zh-CN" altLang="zh-CN" sz="1600" dirty="0" smtClean="0">
                <a:latin typeface="宋体" pitchFamily="2" charset="-122"/>
                <a:cs typeface="Times New Roman" pitchFamily="18" charset="0"/>
              </a:rPr>
              <a:t>情况</a:t>
            </a:r>
            <a:r>
              <a:rPr lang="zh-CN" altLang="en-US" sz="1600" dirty="0" smtClean="0">
                <a:latin typeface="宋体" pitchFamily="2" charset="-122"/>
                <a:cs typeface="Times New Roman" pitchFamily="18" charset="0"/>
              </a:rPr>
              <a:t>；</a:t>
            </a: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6167608"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来料收货检验入库上架</a:t>
            </a:r>
            <a:endParaRPr lang="en-US" altLang="zh-CN" sz="2000" dirty="0" smtClean="0">
              <a:latin typeface="宋体" pitchFamily="2" charset="-122"/>
            </a:endParaRPr>
          </a:p>
        </p:txBody>
      </p:sp>
    </p:spTree>
    <p:extLst>
      <p:ext uri="{BB962C8B-B14F-4D97-AF65-F5344CB8AC3E}">
        <p14:creationId xmlns:p14="http://schemas.microsoft.com/office/powerpoint/2010/main" val="250181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15793"/>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23730"/>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220807"/>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a:t>
            </a:r>
            <a:r>
              <a:rPr kumimoji="1" lang="zh-CN" altLang="en-US" b="1" dirty="0">
                <a:solidFill>
                  <a:srgbClr val="000000"/>
                </a:solidFill>
                <a:latin typeface="宋体" pitchFamily="2" charset="-122"/>
              </a:rPr>
              <a:t>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220807"/>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5003800" y="1781874"/>
            <a:ext cx="3930650" cy="3293209"/>
          </a:xfrm>
          <a:prstGeom prst="rect">
            <a:avLst/>
          </a:prstGeom>
          <a:noFill/>
          <a:ln w="28575">
            <a:noFill/>
            <a:miter lim="800000"/>
            <a:headEnd/>
            <a:tailEnd/>
          </a:ln>
          <a:effectLst/>
        </p:spPr>
        <p:txBody>
          <a:bodyPr wrap="square">
            <a:spAutoFit/>
          </a:bodyPr>
          <a:lstStyle/>
          <a:p>
            <a:pPr marL="173038" indent="-120650" algn="l" eaLnBrk="1" hangingPunct="1">
              <a:lnSpc>
                <a:spcPct val="100000"/>
              </a:lnSpc>
              <a:buClr>
                <a:srgbClr val="006666"/>
              </a:buClr>
              <a:buFont typeface="Wingdings" pitchFamily="2" charset="2"/>
              <a:buChar char="n"/>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smtClean="0">
                <a:latin typeface="宋体" pitchFamily="2" charset="-122"/>
                <a:cs typeface="Times New Roman" pitchFamily="18" charset="0"/>
              </a:rPr>
              <a:t>启用</a:t>
            </a:r>
            <a:r>
              <a:rPr lang="en-US" altLang="zh-CN" sz="1600" dirty="0" smtClean="0">
                <a:latin typeface="宋体" pitchFamily="2" charset="-122"/>
                <a:cs typeface="Times New Roman" pitchFamily="18" charset="0"/>
              </a:rPr>
              <a:t>WM</a:t>
            </a:r>
            <a:r>
              <a:rPr lang="zh-CN" altLang="en-US" sz="1600" dirty="0" smtClean="0">
                <a:latin typeface="宋体" pitchFamily="2" charset="-122"/>
                <a:cs typeface="Times New Roman" pitchFamily="18" charset="0"/>
              </a:rPr>
              <a:t>管理</a:t>
            </a:r>
            <a:r>
              <a:rPr lang="zh-CN" altLang="en-US" sz="1600" dirty="0">
                <a:latin typeface="宋体" pitchFamily="2" charset="-122"/>
                <a:cs typeface="Times New Roman" pitchFamily="18" charset="0"/>
              </a:rPr>
              <a:t>，条码精细到最小包装，每箱，小</a:t>
            </a:r>
            <a:r>
              <a:rPr lang="zh-CN" altLang="en-US" sz="1600" dirty="0" smtClean="0">
                <a:latin typeface="宋体" pitchFamily="2" charset="-122"/>
                <a:cs typeface="Times New Roman" pitchFamily="18" charset="0"/>
              </a:rPr>
              <a:t>包装</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条码精细化，上架下架功能：建议上下架仓位，严格先进先出</a:t>
            </a:r>
            <a:r>
              <a:rPr lang="en-US" altLang="zh-CN" sz="1600" dirty="0">
                <a:latin typeface="宋体" pitchFamily="2" charset="-122"/>
                <a:cs typeface="Times New Roman" pitchFamily="18" charset="0"/>
              </a:rPr>
              <a:t>FIFO</a:t>
            </a:r>
            <a:r>
              <a:rPr lang="zh-CN" altLang="en-US" sz="1600" dirty="0">
                <a:latin typeface="宋体" pitchFamily="2" charset="-122"/>
                <a:cs typeface="Times New Roman" pitchFamily="18" charset="0"/>
              </a:rPr>
              <a:t>原则</a:t>
            </a:r>
            <a:r>
              <a:rPr lang="zh-CN" altLang="en-US" sz="1600" dirty="0" smtClean="0">
                <a:latin typeface="宋体" pitchFamily="2" charset="-122"/>
                <a:cs typeface="Times New Roman" pitchFamily="18" charset="0"/>
              </a:rPr>
              <a:t>。</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endParaRPr lang="zh-CN" altLang="en-US"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提供各类仓库查询报表，物料库存仓位明细，仓库作业</a:t>
            </a:r>
            <a:r>
              <a:rPr lang="zh-CN" altLang="en-US" sz="1600" dirty="0" smtClean="0">
                <a:latin typeface="宋体" pitchFamily="2" charset="-122"/>
                <a:cs typeface="Times New Roman" pitchFamily="18" charset="0"/>
              </a:rPr>
              <a:t>清单</a:t>
            </a:r>
            <a:endParaRPr lang="en-US" altLang="zh-CN" sz="1600" dirty="0" smtClean="0">
              <a:latin typeface="宋体" pitchFamily="2" charset="-122"/>
              <a:cs typeface="Times New Roman" pitchFamily="18" charset="0"/>
            </a:endParaRPr>
          </a:p>
        </p:txBody>
      </p:sp>
      <p:grpSp>
        <p:nvGrpSpPr>
          <p:cNvPr id="2" name="Group 9"/>
          <p:cNvGrpSpPr>
            <a:grpSpLocks/>
          </p:cNvGrpSpPr>
          <p:nvPr/>
        </p:nvGrpSpPr>
        <p:grpSpPr bwMode="auto">
          <a:xfrm>
            <a:off x="4427538" y="1678007"/>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751033"/>
            <a:ext cx="3527425" cy="4154984"/>
          </a:xfrm>
          <a:prstGeom prst="rect">
            <a:avLst/>
          </a:prstGeom>
          <a:noFill/>
          <a:ln w="28575">
            <a:noFill/>
            <a:miter lim="800000"/>
            <a:headEnd/>
            <a:tailEnd/>
          </a:ln>
          <a:effectLst/>
        </p:spPr>
        <p:txBody>
          <a:bodyPr wrap="square">
            <a:spAutoFit/>
          </a:bodyPr>
          <a:lstStyle/>
          <a:p>
            <a:pPr marL="52388" algn="l" eaLnBrk="1" hangingPunct="1">
              <a:lnSpc>
                <a:spcPct val="100000"/>
              </a:lnSpc>
              <a:buClr>
                <a:srgbClr val="006666"/>
              </a:buClr>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没有启用</a:t>
            </a:r>
            <a:r>
              <a:rPr lang="en-US" altLang="zh-CN" sz="1600" dirty="0">
                <a:latin typeface="宋体" pitchFamily="2" charset="-122"/>
                <a:cs typeface="Times New Roman" pitchFamily="18" charset="0"/>
              </a:rPr>
              <a:t>WM</a:t>
            </a:r>
            <a:r>
              <a:rPr lang="zh-CN" altLang="en-US" sz="1600" dirty="0">
                <a:latin typeface="宋体" pitchFamily="2" charset="-122"/>
                <a:cs typeface="Times New Roman" pitchFamily="18" charset="0"/>
              </a:rPr>
              <a:t>功能，可拓展性不</a:t>
            </a:r>
            <a:r>
              <a:rPr lang="zh-CN" altLang="en-US" sz="1600" dirty="0" smtClean="0">
                <a:latin typeface="宋体" pitchFamily="2" charset="-122"/>
                <a:cs typeface="Times New Roman" pitchFamily="18" charset="0"/>
              </a:rPr>
              <a:t>强</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条码记录并代表了批次，同一批次物料各条码之间无本质</a:t>
            </a:r>
            <a:r>
              <a:rPr lang="zh-CN" altLang="en-US" sz="1600" dirty="0" smtClean="0">
                <a:latin typeface="宋体" pitchFamily="2" charset="-122"/>
                <a:cs typeface="Times New Roman" pitchFamily="18" charset="0"/>
              </a:rPr>
              <a:t>的区别</a:t>
            </a:r>
            <a:r>
              <a:rPr lang="zh-CN" altLang="en-US" sz="1600" dirty="0">
                <a:latin typeface="宋体" pitchFamily="2" charset="-122"/>
                <a:cs typeface="Times New Roman" pitchFamily="18" charset="0"/>
              </a:rPr>
              <a:t>，在实际的上架、下架及发料等操作中并不会逐个条码的</a:t>
            </a:r>
            <a:r>
              <a:rPr lang="zh-CN" altLang="en-US" sz="1600" dirty="0" smtClean="0">
                <a:latin typeface="宋体" pitchFamily="2" charset="-122"/>
                <a:cs typeface="Times New Roman" pitchFamily="18" charset="0"/>
              </a:rPr>
              <a:t>扫描</a:t>
            </a:r>
            <a:endParaRPr lang="en-US" altLang="zh-CN" sz="1600" dirty="0" smtClean="0">
              <a:latin typeface="宋体" pitchFamily="2" charset="-122"/>
              <a:cs typeface="Times New Roman" pitchFamily="18" charset="0"/>
            </a:endParaRPr>
          </a:p>
          <a:p>
            <a:pPr marL="171450" lvl="1">
              <a:lnSpc>
                <a:spcPct val="150000"/>
              </a:lnSpc>
              <a:buClr>
                <a:srgbClr val="006666"/>
              </a:buClr>
            </a:pPr>
            <a:endParaRPr lang="zh-CN" altLang="en-US" sz="1600" dirty="0">
              <a:latin typeface="宋体" pitchFamily="2" charset="-122"/>
              <a:cs typeface="Times New Roman" pitchFamily="18" charset="0"/>
            </a:endParaRPr>
          </a:p>
          <a:p>
            <a:pPr lvl="1" algn="l" eaLnBrk="1" hangingPunct="1">
              <a:lnSpc>
                <a:spcPct val="100000"/>
              </a:lnSpc>
              <a:buClr>
                <a:srgbClr val="006666"/>
              </a:buClr>
              <a:buFont typeface="Wingdings" pitchFamily="2" charset="2"/>
              <a:buChar char="n"/>
            </a:pPr>
            <a:endParaRPr lang="zh-CN" altLang="en-US" sz="1600" dirty="0" smtClean="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仓库精细化管理</a:t>
            </a:r>
            <a:endParaRPr lang="en-US" altLang="zh-CN" sz="2000" dirty="0" smtClean="0">
              <a:latin typeface="宋体" pitchFamily="2" charset="-122"/>
            </a:endParaRPr>
          </a:p>
        </p:txBody>
      </p:sp>
    </p:spTree>
    <p:extLst>
      <p:ext uri="{BB962C8B-B14F-4D97-AF65-F5344CB8AC3E}">
        <p14:creationId xmlns:p14="http://schemas.microsoft.com/office/powerpoint/2010/main" val="2993615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01279"/>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09216"/>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a:t>
            </a:r>
            <a:r>
              <a:rPr kumimoji="1" lang="zh-CN" altLang="en-US" b="1" dirty="0">
                <a:solidFill>
                  <a:srgbClr val="000000"/>
                </a:solidFill>
                <a:latin typeface="宋体" pitchFamily="2" charset="-122"/>
              </a:rPr>
              <a:t>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4857752" y="1781874"/>
            <a:ext cx="4140200" cy="3662541"/>
          </a:xfrm>
          <a:prstGeom prst="rect">
            <a:avLst/>
          </a:prstGeom>
          <a:noFill/>
          <a:ln w="28575">
            <a:noFill/>
            <a:miter lim="800000"/>
            <a:headEnd/>
            <a:tailEnd/>
          </a:ln>
          <a:effectLst/>
        </p:spPr>
        <p:txBody>
          <a:bodyPr wrap="square">
            <a:spAutoFit/>
          </a:bodyPr>
          <a:lstStyle/>
          <a:p>
            <a:pPr marL="173038" indent="-120650" algn="l" eaLnBrk="1" hangingPunct="1">
              <a:lnSpc>
                <a:spcPct val="100000"/>
              </a:lnSpc>
              <a:buClr>
                <a:srgbClr val="006666"/>
              </a:buClr>
              <a:buFont typeface="Wingdings" pitchFamily="2" charset="2"/>
              <a:buChar char="n"/>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够通过</a:t>
            </a:r>
            <a:r>
              <a:rPr lang="en-US" altLang="zh-CN" sz="1600" dirty="0">
                <a:latin typeface="宋体" pitchFamily="2" charset="-122"/>
                <a:cs typeface="Times New Roman" pitchFamily="18" charset="0"/>
              </a:rPr>
              <a:t>SAP</a:t>
            </a:r>
            <a:r>
              <a:rPr lang="zh-CN" altLang="zh-CN" sz="1600" dirty="0">
                <a:latin typeface="宋体" pitchFamily="2" charset="-122"/>
                <a:cs typeface="Times New Roman" pitchFamily="18" charset="0"/>
              </a:rPr>
              <a:t>系统来搭建一个统一的平台来实现第三方物流通过该平台来获取车间具体的生产作业安排，并进行相应的生产发料操作</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建立备料标签关联工</a:t>
            </a:r>
            <a:r>
              <a:rPr lang="zh-CN" altLang="en-US" sz="1600" dirty="0" smtClean="0">
                <a:latin typeface="宋体" pitchFamily="2" charset="-122"/>
                <a:cs typeface="Times New Roman" pitchFamily="18" charset="0"/>
              </a:rPr>
              <a:t>单，备料</a:t>
            </a:r>
            <a:r>
              <a:rPr lang="zh-CN" altLang="en-US" sz="1600" dirty="0">
                <a:latin typeface="宋体" pitchFamily="2" charset="-122"/>
                <a:cs typeface="Times New Roman" pitchFamily="18" charset="0"/>
              </a:rPr>
              <a:t>虚拟标签暂存做帐功能</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通过暂存备料进行交接，实现在帐料同步作业；</a:t>
            </a:r>
            <a:endParaRPr lang="en-US" altLang="zh-CN" sz="1600" dirty="0">
              <a:latin typeface="宋体" pitchFamily="2" charset="-122"/>
              <a:cs typeface="Times New Roman" pitchFamily="18" charset="0"/>
            </a:endParaRPr>
          </a:p>
          <a:p>
            <a:pPr lvl="1" indent="-285750">
              <a:lnSpc>
                <a:spcPct val="150000"/>
              </a:lnSpc>
              <a:buClr>
                <a:srgbClr val="006666"/>
              </a:buClr>
              <a:buFont typeface="Wingdings" pitchFamily="2" charset="2"/>
              <a:buChar char="n"/>
            </a:pPr>
            <a:endParaRPr lang="en-US" altLang="zh-CN" sz="1600" dirty="0">
              <a:latin typeface="宋体" pitchFamily="2" charset="-122"/>
              <a:cs typeface="Times New Roman" pitchFamily="18" charset="0"/>
            </a:endParaRPr>
          </a:p>
        </p:txBody>
      </p:sp>
      <p:grpSp>
        <p:nvGrpSpPr>
          <p:cNvPr id="2" name="Group 9"/>
          <p:cNvGrpSpPr>
            <a:grpSpLocks/>
          </p:cNvGrpSpPr>
          <p:nvPr/>
        </p:nvGrpSpPr>
        <p:grpSpPr bwMode="auto">
          <a:xfrm>
            <a:off x="4427538" y="1678007"/>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751033"/>
            <a:ext cx="3527425" cy="3235501"/>
          </a:xfrm>
          <a:prstGeom prst="rect">
            <a:avLst/>
          </a:prstGeom>
          <a:noFill/>
          <a:ln w="28575">
            <a:noFill/>
            <a:miter lim="800000"/>
            <a:headEnd/>
            <a:tailEnd/>
          </a:ln>
          <a:effectLst/>
        </p:spPr>
        <p:txBody>
          <a:bodyPr wrap="square">
            <a:spAutoFit/>
          </a:bodyPr>
          <a:lstStyle/>
          <a:p>
            <a:pPr marL="52388" algn="l" eaLnBrk="1" hangingPunct="1">
              <a:lnSpc>
                <a:spcPct val="100000"/>
              </a:lnSpc>
              <a:buClr>
                <a:srgbClr val="006666"/>
              </a:buClr>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目前采用的是配送制发料方式</a:t>
            </a:r>
            <a:r>
              <a:rPr lang="zh-CN" altLang="en-US" sz="1600" dirty="0">
                <a:latin typeface="宋体" pitchFamily="2" charset="-122"/>
                <a:cs typeface="Times New Roman" pitchFamily="18" charset="0"/>
              </a:rPr>
              <a:t>；</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当前系统在发料操作时没有暂存功能</a:t>
            </a:r>
            <a:r>
              <a:rPr lang="en-US" altLang="zh-CN" sz="1600" dirty="0">
                <a:latin typeface="宋体" pitchFamily="2" charset="-122"/>
                <a:cs typeface="Times New Roman" pitchFamily="18" charset="0"/>
              </a:rPr>
              <a:t>,</a:t>
            </a:r>
            <a:r>
              <a:rPr lang="zh-CN" altLang="zh-CN" sz="1600" dirty="0">
                <a:latin typeface="宋体" pitchFamily="2" charset="-122"/>
                <a:cs typeface="Times New Roman" pitchFamily="18" charset="0"/>
              </a:rPr>
              <a:t>发生系统掉线等退出需要重复操作</a:t>
            </a:r>
            <a:r>
              <a:rPr lang="zh-CN" altLang="en-US" sz="1600" dirty="0">
                <a:latin typeface="宋体" pitchFamily="2" charset="-122"/>
                <a:cs typeface="Times New Roman" pitchFamily="18" charset="0"/>
              </a:rPr>
              <a:t>；</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发料帐物时间不一致，造成帐料不同步；</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物料备料未强制批次</a:t>
            </a:r>
            <a:r>
              <a:rPr lang="en-US" altLang="zh-CN" sz="1600" dirty="0">
                <a:latin typeface="宋体" pitchFamily="2" charset="-122"/>
                <a:cs typeface="Times New Roman" pitchFamily="18" charset="0"/>
              </a:rPr>
              <a:t>FIFO</a:t>
            </a:r>
            <a:r>
              <a:rPr lang="zh-CN" altLang="en-US" sz="1600" dirty="0" smtClean="0">
                <a:latin typeface="宋体" pitchFamily="2" charset="-122"/>
                <a:cs typeface="Times New Roman" pitchFamily="18" charset="0"/>
              </a:rPr>
              <a:t>先进先出</a:t>
            </a:r>
            <a:endParaRPr lang="en-US" altLang="zh-CN" sz="1600" dirty="0">
              <a:latin typeface="宋体" pitchFamily="2" charset="-122"/>
              <a:cs typeface="Times New Roman" pitchFamily="18" charset="0"/>
            </a:endParaRPr>
          </a:p>
        </p:txBody>
      </p:sp>
      <p:sp>
        <p:nvSpPr>
          <p:cNvPr id="13" name="TextBox 12"/>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生产备料发料</a:t>
            </a:r>
            <a:endParaRPr lang="en-US" altLang="zh-CN" sz="2000" dirty="0" smtClean="0">
              <a:latin typeface="宋体" pitchFamily="2" charset="-122"/>
            </a:endParaRPr>
          </a:p>
        </p:txBody>
      </p:sp>
    </p:spTree>
    <p:extLst>
      <p:ext uri="{BB962C8B-B14F-4D97-AF65-F5344CB8AC3E}">
        <p14:creationId xmlns:p14="http://schemas.microsoft.com/office/powerpoint/2010/main" val="39804703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72717"/>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80654"/>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263217"/>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263217"/>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b="1" dirty="0">
              <a:solidFill>
                <a:srgbClr val="000000"/>
              </a:solidFill>
              <a:latin typeface="宋体" pitchFamily="2" charset="-122"/>
            </a:endParaRPr>
          </a:p>
        </p:txBody>
      </p:sp>
      <p:sp>
        <p:nvSpPr>
          <p:cNvPr id="29" name="Text Box 7"/>
          <p:cNvSpPr txBox="1">
            <a:spLocks noChangeArrowheads="1"/>
          </p:cNvSpPr>
          <p:nvPr/>
        </p:nvSpPr>
        <p:spPr bwMode="auto">
          <a:xfrm>
            <a:off x="4786314" y="1853312"/>
            <a:ext cx="4140200" cy="3662541"/>
          </a:xfrm>
          <a:prstGeom prst="rect">
            <a:avLst/>
          </a:prstGeom>
          <a:noFill/>
          <a:ln w="28575">
            <a:noFill/>
            <a:miter lim="800000"/>
            <a:headEnd/>
            <a:tailEnd/>
          </a:ln>
          <a:effectLst/>
        </p:spPr>
        <p:txBody>
          <a:bodyPr wrap="square">
            <a:spAutoFit/>
          </a:bodyPr>
          <a:lstStyle/>
          <a:p>
            <a:pPr marL="173038" indent="-120650" algn="l" eaLnBrk="1" hangingPunct="1">
              <a:lnSpc>
                <a:spcPct val="100000"/>
              </a:lnSpc>
              <a:buClr>
                <a:srgbClr val="006666"/>
              </a:buClr>
              <a:buFont typeface="Wingdings" pitchFamily="2" charset="2"/>
              <a:buChar char="n"/>
            </a:pPr>
            <a:endParaRPr lang="zh-CN" altLang="en-US" sz="1600" b="1"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系统</a:t>
            </a:r>
            <a:r>
              <a:rPr lang="zh-CN" altLang="en-US" sz="1600" dirty="0">
                <a:latin typeface="宋体" pitchFamily="2" charset="-122"/>
                <a:cs typeface="Times New Roman" pitchFamily="18" charset="0"/>
              </a:rPr>
              <a:t>提供</a:t>
            </a:r>
            <a:r>
              <a:rPr lang="zh-CN" altLang="zh-CN" sz="1600" dirty="0">
                <a:latin typeface="宋体" pitchFamily="2" charset="-122"/>
                <a:cs typeface="Times New Roman" pitchFamily="18" charset="0"/>
              </a:rPr>
              <a:t>成品发运拣配操作能够有缓存功能，同时可以做到在成品装车确认发车后再进行最终的系统的物料消耗</a:t>
            </a:r>
            <a:r>
              <a:rPr lang="zh-CN" altLang="zh-CN" sz="1600" dirty="0" smtClean="0">
                <a:latin typeface="宋体" pitchFamily="2" charset="-122"/>
                <a:cs typeface="Times New Roman" pitchFamily="18" charset="0"/>
              </a:rPr>
              <a:t>操作</a:t>
            </a:r>
            <a:r>
              <a:rPr lang="en-US" altLang="zh-CN" sz="1600" dirty="0" smtClean="0">
                <a:latin typeface="宋体" pitchFamily="2" charset="-122"/>
                <a:cs typeface="Times New Roman" pitchFamily="18" charset="0"/>
              </a:rPr>
              <a:t>;</a:t>
            </a:r>
          </a:p>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成品</a:t>
            </a:r>
            <a:r>
              <a:rPr lang="zh-CN" altLang="zh-CN" sz="1600" dirty="0">
                <a:latin typeface="宋体" pitchFamily="2" charset="-122"/>
                <a:cs typeface="Times New Roman" pitchFamily="18" charset="0"/>
              </a:rPr>
              <a:t>发运的拣配操作，系统给出建议的仓位并能够严格控制按照批次的</a:t>
            </a:r>
            <a:r>
              <a:rPr lang="en-US" altLang="zh-CN" sz="1600" dirty="0">
                <a:latin typeface="宋体" pitchFamily="2" charset="-122"/>
                <a:cs typeface="Times New Roman" pitchFamily="18" charset="0"/>
              </a:rPr>
              <a:t>FIFO</a:t>
            </a:r>
            <a:r>
              <a:rPr lang="zh-CN" altLang="zh-CN" sz="1600" dirty="0">
                <a:latin typeface="宋体" pitchFamily="2" charset="-122"/>
                <a:cs typeface="Times New Roman" pitchFamily="18" charset="0"/>
              </a:rPr>
              <a:t>先进先出原则</a:t>
            </a:r>
            <a:r>
              <a:rPr lang="zh-CN" altLang="zh-CN" sz="1600" dirty="0" smtClean="0">
                <a:latin typeface="宋体" pitchFamily="2" charset="-122"/>
                <a:cs typeface="Times New Roman" pitchFamily="18" charset="0"/>
              </a:rPr>
              <a:t>进行</a:t>
            </a:r>
            <a:r>
              <a:rPr lang="en-US" altLang="zh-CN" sz="1600" dirty="0" smtClean="0">
                <a:latin typeface="宋体" pitchFamily="2" charset="-122"/>
                <a:cs typeface="Times New Roman" pitchFamily="18" charset="0"/>
              </a:rPr>
              <a:t>;</a:t>
            </a:r>
          </a:p>
          <a:p>
            <a:pPr lvl="1" indent="-285750">
              <a:lnSpc>
                <a:spcPct val="150000"/>
              </a:lnSpc>
              <a:buClr>
                <a:srgbClr val="006666"/>
              </a:buClr>
              <a:buSzPct val="75000"/>
              <a:buFont typeface="Wingdings" pitchFamily="2" charset="2"/>
              <a:buChar char="n"/>
            </a:pPr>
            <a:r>
              <a:rPr lang="zh-CN" altLang="en-US" sz="1600" dirty="0">
                <a:latin typeface="宋体" pitchFamily="2" charset="-122"/>
                <a:cs typeface="Times New Roman" pitchFamily="18" charset="0"/>
              </a:rPr>
              <a:t>可</a:t>
            </a:r>
            <a:r>
              <a:rPr lang="zh-CN" altLang="en-US" sz="1600" dirty="0" smtClean="0">
                <a:latin typeface="宋体" pitchFamily="2" charset="-122"/>
                <a:cs typeface="Times New Roman" pitchFamily="18" charset="0"/>
              </a:rPr>
              <a:t>以根据业务需要来在系统中对翻箱业务进行管理，实现系统强制性的先进先出。</a:t>
            </a:r>
            <a:endParaRPr lang="en-US" altLang="zh-CN" sz="1600" dirty="0">
              <a:latin typeface="宋体" pitchFamily="2" charset="-122"/>
              <a:cs typeface="Times New Roman" pitchFamily="18" charset="0"/>
            </a:endParaRPr>
          </a:p>
        </p:txBody>
      </p:sp>
      <p:grpSp>
        <p:nvGrpSpPr>
          <p:cNvPr id="2" name="Group 9"/>
          <p:cNvGrpSpPr>
            <a:grpSpLocks/>
          </p:cNvGrpSpPr>
          <p:nvPr/>
        </p:nvGrpSpPr>
        <p:grpSpPr bwMode="auto">
          <a:xfrm>
            <a:off x="4427538" y="1749445"/>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822471"/>
            <a:ext cx="3527425" cy="4097275"/>
          </a:xfrm>
          <a:prstGeom prst="rect">
            <a:avLst/>
          </a:prstGeom>
          <a:noFill/>
          <a:ln w="28575">
            <a:noFill/>
            <a:miter lim="800000"/>
            <a:headEnd/>
            <a:tailEnd/>
          </a:ln>
          <a:effectLst/>
        </p:spPr>
        <p:txBody>
          <a:bodyPr wrap="square">
            <a:spAutoFit/>
          </a:bodyPr>
          <a:lstStyle/>
          <a:p>
            <a:pPr lvl="1" indent="-285750">
              <a:lnSpc>
                <a:spcPct val="150000"/>
              </a:lnSpc>
              <a:buClr>
                <a:srgbClr val="006666"/>
              </a:buClr>
              <a:buSzPct val="75000"/>
              <a:buFont typeface="Wingdings" pitchFamily="2" charset="2"/>
              <a:buChar char="n"/>
            </a:pPr>
            <a:r>
              <a:rPr lang="zh-CN" altLang="zh-CN" sz="1600" dirty="0" smtClean="0">
                <a:latin typeface="宋体" pitchFamily="2" charset="-122"/>
                <a:cs typeface="Times New Roman" pitchFamily="18" charset="0"/>
              </a:rPr>
              <a:t>当</a:t>
            </a:r>
            <a:r>
              <a:rPr lang="zh-CN" altLang="zh-CN" sz="1600" dirty="0">
                <a:latin typeface="宋体" pitchFamily="2" charset="-122"/>
                <a:cs typeface="Times New Roman" pitchFamily="18" charset="0"/>
              </a:rPr>
              <a:t>前系统在成品发运的拣配时没有暂存功能</a:t>
            </a:r>
            <a:r>
              <a:rPr lang="en-US" altLang="zh-CN" sz="1600" dirty="0">
                <a:latin typeface="宋体" pitchFamily="2" charset="-122"/>
                <a:cs typeface="Times New Roman" pitchFamily="18" charset="0"/>
              </a:rPr>
              <a:t>,</a:t>
            </a:r>
            <a:r>
              <a:rPr lang="zh-CN" altLang="zh-CN" sz="1600" dirty="0">
                <a:latin typeface="宋体" pitchFamily="2" charset="-122"/>
                <a:cs typeface="Times New Roman" pitchFamily="18" charset="0"/>
              </a:rPr>
              <a:t>发生系统掉线等退出需要重复</a:t>
            </a:r>
            <a:r>
              <a:rPr lang="zh-CN" altLang="zh-CN" sz="1600" dirty="0" smtClean="0">
                <a:latin typeface="宋体" pitchFamily="2" charset="-122"/>
                <a:cs typeface="Times New Roman" pitchFamily="18" charset="0"/>
              </a:rPr>
              <a:t>操作</a:t>
            </a:r>
            <a:r>
              <a:rPr lang="zh-CN" altLang="en-US" sz="1600" dirty="0" smtClean="0">
                <a:latin typeface="宋体" pitchFamily="2" charset="-122"/>
                <a:cs typeface="Times New Roman" pitchFamily="18" charset="0"/>
              </a:rPr>
              <a:t>；</a:t>
            </a:r>
            <a:endParaRPr lang="en-US" altLang="zh-CN" sz="1600" dirty="0" smtClean="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成品发运的拣配操作，系统没有进行强制的</a:t>
            </a:r>
            <a:r>
              <a:rPr lang="en-US" altLang="zh-CN" sz="1600" dirty="0">
                <a:latin typeface="宋体" pitchFamily="2" charset="-122"/>
                <a:cs typeface="Times New Roman" pitchFamily="18" charset="0"/>
              </a:rPr>
              <a:t>FIFO</a:t>
            </a:r>
            <a:r>
              <a:rPr lang="zh-CN" altLang="zh-CN" sz="1600" dirty="0">
                <a:latin typeface="宋体" pitchFamily="2" charset="-122"/>
                <a:cs typeface="Times New Roman" pitchFamily="18" charset="0"/>
              </a:rPr>
              <a:t>先进先出管理，也没有给出建议的仓位等</a:t>
            </a:r>
            <a:r>
              <a:rPr lang="zh-CN" altLang="zh-CN" sz="1600" dirty="0" smtClean="0">
                <a:latin typeface="宋体" pitchFamily="2" charset="-122"/>
                <a:cs typeface="Times New Roman" pitchFamily="18" charset="0"/>
              </a:rPr>
              <a:t>信息</a:t>
            </a:r>
            <a:r>
              <a:rPr lang="en-US" altLang="zh-CN" sz="1600" dirty="0" smtClean="0">
                <a:latin typeface="宋体" pitchFamily="2" charset="-122"/>
                <a:cs typeface="Times New Roman" pitchFamily="18" charset="0"/>
              </a:rPr>
              <a:t>;</a:t>
            </a:r>
            <a:endParaRPr lang="en-US" altLang="zh-CN" sz="1600" dirty="0">
              <a:latin typeface="宋体" pitchFamily="2" charset="-122"/>
              <a:cs typeface="Times New Roman" pitchFamily="18" charset="0"/>
            </a:endParaRPr>
          </a:p>
          <a:p>
            <a:pPr lvl="1" indent="-285750">
              <a:lnSpc>
                <a:spcPct val="150000"/>
              </a:lnSpc>
              <a:buClr>
                <a:srgbClr val="006666"/>
              </a:buClr>
              <a:buSzPct val="75000"/>
              <a:buFont typeface="Wingdings" pitchFamily="2" charset="2"/>
              <a:buChar char="n"/>
            </a:pPr>
            <a:r>
              <a:rPr lang="zh-CN" altLang="zh-CN" sz="1600" dirty="0">
                <a:latin typeface="宋体" pitchFamily="2" charset="-122"/>
                <a:cs typeface="Times New Roman" pitchFamily="18" charset="0"/>
              </a:rPr>
              <a:t>对于从供应商购买后，经过翻箱操作直接发运的成品代销业务，在系统中并没有对翻箱业务进</a:t>
            </a:r>
            <a:r>
              <a:rPr lang="zh-CN" altLang="zh-CN" sz="1600" dirty="0" smtClean="0">
                <a:latin typeface="宋体" pitchFamily="2" charset="-122"/>
                <a:cs typeface="Times New Roman" pitchFamily="18" charset="0"/>
              </a:rPr>
              <a:t>行</a:t>
            </a:r>
            <a:r>
              <a:rPr lang="zh-CN" altLang="en-US" sz="1600" dirty="0" smtClean="0">
                <a:latin typeface="宋体" pitchFamily="2" charset="-122"/>
                <a:cs typeface="Times New Roman" pitchFamily="18" charset="0"/>
              </a:rPr>
              <a:t>管理</a:t>
            </a:r>
            <a:r>
              <a:rPr lang="zh-CN" altLang="zh-CN" sz="1600" dirty="0" smtClean="0">
                <a:latin typeface="宋体" pitchFamily="2" charset="-122"/>
                <a:cs typeface="Times New Roman" pitchFamily="18" charset="0"/>
              </a:rPr>
              <a:t>，</a:t>
            </a:r>
            <a:r>
              <a:rPr lang="zh-CN" altLang="zh-CN" sz="1600" dirty="0">
                <a:latin typeface="宋体" pitchFamily="2" charset="-122"/>
                <a:cs typeface="Times New Roman" pitchFamily="18" charset="0"/>
              </a:rPr>
              <a:t>需</a:t>
            </a:r>
            <a:r>
              <a:rPr lang="zh-CN" altLang="zh-CN" sz="1600" dirty="0" smtClean="0">
                <a:latin typeface="宋体" pitchFamily="2" charset="-122"/>
                <a:cs typeface="Times New Roman" pitchFamily="18" charset="0"/>
              </a:rPr>
              <a:t>要人</a:t>
            </a:r>
            <a:r>
              <a:rPr lang="zh-CN" altLang="zh-CN" sz="1600" dirty="0">
                <a:latin typeface="宋体" pitchFamily="2" charset="-122"/>
                <a:cs typeface="Times New Roman" pitchFamily="18" charset="0"/>
              </a:rPr>
              <a:t>为确保物料批次</a:t>
            </a:r>
            <a:r>
              <a:rPr lang="zh-CN" altLang="zh-CN" sz="1600" dirty="0" smtClean="0">
                <a:latin typeface="宋体" pitchFamily="2" charset="-122"/>
                <a:cs typeface="Times New Roman" pitchFamily="18" charset="0"/>
              </a:rPr>
              <a:t>的</a:t>
            </a:r>
            <a:r>
              <a:rPr lang="en-US" altLang="zh-CN" sz="1600" dirty="0" smtClean="0">
                <a:latin typeface="宋体" pitchFamily="2" charset="-122"/>
                <a:cs typeface="Times New Roman" pitchFamily="18" charset="0"/>
              </a:rPr>
              <a:t>FIFO</a:t>
            </a:r>
            <a:r>
              <a:rPr lang="zh-CN" altLang="zh-CN" sz="1600" dirty="0">
                <a:latin typeface="宋体" pitchFamily="2" charset="-122"/>
                <a:cs typeface="Times New Roman" pitchFamily="18" charset="0"/>
              </a:rPr>
              <a:t>。</a:t>
            </a: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成品备料发运</a:t>
            </a:r>
            <a:endParaRPr lang="en-US" altLang="zh-CN" sz="2000" dirty="0" smtClean="0">
              <a:latin typeface="宋体" pitchFamily="2" charset="-122"/>
            </a:endParaRPr>
          </a:p>
        </p:txBody>
      </p:sp>
    </p:spTree>
    <p:extLst>
      <p:ext uri="{BB962C8B-B14F-4D97-AF65-F5344CB8AC3E}">
        <p14:creationId xmlns:p14="http://schemas.microsoft.com/office/powerpoint/2010/main" val="2640579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38200" y="1147864"/>
            <a:ext cx="8262937" cy="4851753"/>
            <a:chOff x="838200" y="1147864"/>
            <a:chExt cx="8262937" cy="4851753"/>
          </a:xfrm>
        </p:grpSpPr>
        <p:grpSp>
          <p:nvGrpSpPr>
            <p:cNvPr id="3" name="Group 2"/>
            <p:cNvGrpSpPr>
              <a:grpSpLocks/>
            </p:cNvGrpSpPr>
            <p:nvPr/>
          </p:nvGrpSpPr>
          <p:grpSpPr bwMode="auto">
            <a:xfrm>
              <a:off x="838200" y="1612900"/>
              <a:ext cx="7340600" cy="4184650"/>
              <a:chOff x="528" y="835"/>
              <a:chExt cx="4624" cy="2636"/>
            </a:xfrm>
          </p:grpSpPr>
          <p:sp>
            <p:nvSpPr>
              <p:cNvPr id="14381" name="AutoShape 3"/>
              <p:cNvSpPr>
                <a:spLocks noChangeArrowheads="1"/>
              </p:cNvSpPr>
              <p:nvPr/>
            </p:nvSpPr>
            <p:spPr bwMode="auto">
              <a:xfrm rot="-5400000">
                <a:off x="472" y="1807"/>
                <a:ext cx="817"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2" name="AutoShape 4"/>
              <p:cNvSpPr>
                <a:spLocks noChangeArrowheads="1"/>
              </p:cNvSpPr>
              <p:nvPr/>
            </p:nvSpPr>
            <p:spPr bwMode="auto">
              <a:xfrm rot="-5400000">
                <a:off x="2051" y="890"/>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3" name="AutoShape 5"/>
              <p:cNvSpPr>
                <a:spLocks noChangeArrowheads="1"/>
              </p:cNvSpPr>
              <p:nvPr/>
            </p:nvSpPr>
            <p:spPr bwMode="auto">
              <a:xfrm rot="-5400000">
                <a:off x="2051" y="2710"/>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4" name="AutoShape 6"/>
              <p:cNvSpPr>
                <a:spLocks noChangeArrowheads="1"/>
              </p:cNvSpPr>
              <p:nvPr/>
            </p:nvSpPr>
            <p:spPr bwMode="auto">
              <a:xfrm rot="5400000" flipH="1">
                <a:off x="3593" y="2263"/>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5" name="AutoShape 7"/>
              <p:cNvSpPr>
                <a:spLocks noChangeArrowheads="1"/>
              </p:cNvSpPr>
              <p:nvPr/>
            </p:nvSpPr>
            <p:spPr bwMode="auto">
              <a:xfrm rot="5400000" flipH="1">
                <a:off x="3593" y="1345"/>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6" name="AutoShape 8"/>
              <p:cNvSpPr>
                <a:spLocks noChangeArrowheads="1"/>
              </p:cNvSpPr>
              <p:nvPr/>
            </p:nvSpPr>
            <p:spPr bwMode="auto">
              <a:xfrm rot="-5400000">
                <a:off x="3617" y="1807"/>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7" name="AutoShape 9"/>
              <p:cNvSpPr>
                <a:spLocks noChangeArrowheads="1"/>
              </p:cNvSpPr>
              <p:nvPr/>
            </p:nvSpPr>
            <p:spPr bwMode="auto">
              <a:xfrm rot="-5400000">
                <a:off x="2831" y="1345"/>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8" name="AutoShape 10"/>
              <p:cNvSpPr>
                <a:spLocks noChangeArrowheads="1"/>
              </p:cNvSpPr>
              <p:nvPr/>
            </p:nvSpPr>
            <p:spPr bwMode="auto">
              <a:xfrm rot="-5400000">
                <a:off x="2831" y="2257"/>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89" name="AutoShape 11"/>
              <p:cNvSpPr>
                <a:spLocks noChangeArrowheads="1"/>
              </p:cNvSpPr>
              <p:nvPr/>
            </p:nvSpPr>
            <p:spPr bwMode="auto">
              <a:xfrm rot="5400000" flipH="1">
                <a:off x="4390" y="1807"/>
                <a:ext cx="817"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90" name="AutoShape 12"/>
              <p:cNvSpPr>
                <a:spLocks noChangeArrowheads="1"/>
              </p:cNvSpPr>
              <p:nvPr/>
            </p:nvSpPr>
            <p:spPr bwMode="auto">
              <a:xfrm rot="5400000" flipH="1">
                <a:off x="2813" y="890"/>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91" name="AutoShape 13"/>
              <p:cNvSpPr>
                <a:spLocks noChangeArrowheads="1"/>
              </p:cNvSpPr>
              <p:nvPr/>
            </p:nvSpPr>
            <p:spPr bwMode="auto">
              <a:xfrm rot="5400000" flipH="1">
                <a:off x="2813" y="2710"/>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92" name="AutoShape 14"/>
              <p:cNvSpPr>
                <a:spLocks noChangeArrowheads="1"/>
              </p:cNvSpPr>
              <p:nvPr/>
            </p:nvSpPr>
            <p:spPr bwMode="auto">
              <a:xfrm rot="5400000" flipH="1">
                <a:off x="2813" y="1801"/>
                <a:ext cx="816" cy="706"/>
              </a:xfrm>
              <a:prstGeom prst="triangle">
                <a:avLst>
                  <a:gd name="adj" fmla="val 50000"/>
                </a:avLst>
              </a:prstGeom>
              <a:solidFill>
                <a:schemeClr val="bg1"/>
              </a:solidFill>
              <a:ln w="19050">
                <a:solidFill>
                  <a:srgbClr val="BBDDFF"/>
                </a:solidFill>
                <a:prstDash val="lgDashDot"/>
                <a:miter lim="800000"/>
                <a:headEnd/>
                <a:tailEnd/>
              </a:ln>
            </p:spPr>
            <p:txBody>
              <a:bodyPr wrap="none" lIns="87312" tIns="44450" rIns="87312" bIns="44450" anchor="ctr" anchorCtr="1"/>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b="1">
                  <a:latin typeface="微软雅黑" panose="020B0503020204020204" pitchFamily="34" charset="-122"/>
                  <a:ea typeface="微软雅黑" panose="020B0503020204020204" pitchFamily="34" charset="-122"/>
                </a:endParaRPr>
              </a:p>
            </p:txBody>
          </p:sp>
          <p:sp>
            <p:nvSpPr>
              <p:cNvPr id="14393" name="Freeform 15"/>
              <p:cNvSpPr>
                <a:spLocks/>
              </p:cNvSpPr>
              <p:nvPr/>
            </p:nvSpPr>
            <p:spPr bwMode="auto">
              <a:xfrm>
                <a:off x="1302" y="1720"/>
                <a:ext cx="764" cy="1320"/>
              </a:xfrm>
              <a:custGeom>
                <a:avLst/>
                <a:gdLst>
                  <a:gd name="T0" fmla="*/ 0 w 764"/>
                  <a:gd name="T1" fmla="*/ 0 h 1320"/>
                  <a:gd name="T2" fmla="*/ 0 w 764"/>
                  <a:gd name="T3" fmla="*/ 900 h 1320"/>
                  <a:gd name="T4" fmla="*/ 760 w 764"/>
                  <a:gd name="T5" fmla="*/ 1320 h 1320"/>
                  <a:gd name="T6" fmla="*/ 764 w 764"/>
                  <a:gd name="T7" fmla="*/ 444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94" name="Freeform 16"/>
              <p:cNvSpPr>
                <a:spLocks/>
              </p:cNvSpPr>
              <p:nvPr/>
            </p:nvSpPr>
            <p:spPr bwMode="auto">
              <a:xfrm>
                <a:off x="2066" y="1717"/>
                <a:ext cx="748" cy="1324"/>
              </a:xfrm>
              <a:custGeom>
                <a:avLst/>
                <a:gdLst>
                  <a:gd name="T0" fmla="*/ 748 w 748"/>
                  <a:gd name="T1" fmla="*/ 0 h 1324"/>
                  <a:gd name="T2" fmla="*/ 748 w 748"/>
                  <a:gd name="T3" fmla="*/ 888 h 1324"/>
                  <a:gd name="T4" fmla="*/ 0 w 748"/>
                  <a:gd name="T5" fmla="*/ 1324 h 1324"/>
                  <a:gd name="T6" fmla="*/ 0 w 748"/>
                  <a:gd name="T7" fmla="*/ 444 h 1324"/>
                  <a:gd name="T8" fmla="*/ 748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95" name="Freeform 17"/>
              <p:cNvSpPr>
                <a:spLocks/>
              </p:cNvSpPr>
              <p:nvPr/>
            </p:nvSpPr>
            <p:spPr bwMode="auto">
              <a:xfrm>
                <a:off x="1297" y="1284"/>
                <a:ext cx="1524" cy="880"/>
              </a:xfrm>
              <a:custGeom>
                <a:avLst/>
                <a:gdLst>
                  <a:gd name="T0" fmla="*/ 1657 w 1516"/>
                  <a:gd name="T1" fmla="*/ 432 h 880"/>
                  <a:gd name="T2" fmla="*/ 831 w 1516"/>
                  <a:gd name="T3" fmla="*/ 0 h 880"/>
                  <a:gd name="T4" fmla="*/ 0 w 1516"/>
                  <a:gd name="T5" fmla="*/ 440 h 880"/>
                  <a:gd name="T6" fmla="*/ 832 w 1516"/>
                  <a:gd name="T7" fmla="*/ 880 h 880"/>
                  <a:gd name="T8" fmla="*/ 1657 w 1516"/>
                  <a:gd name="T9" fmla="*/ 432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99BBFF"/>
              </a:solidFill>
              <a:ln>
                <a:noFill/>
              </a:ln>
              <a:extLst>
                <a:ext uri="{91240B29-F687-4F45-9708-019B960494DF}">
                  <a14:hiddenLine xmlns:a14="http://schemas.microsoft.com/office/drawing/2010/main" w="28575"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4340" name="Text Box 18"/>
            <p:cNvSpPr txBox="1">
              <a:spLocks noChangeArrowheads="1"/>
            </p:cNvSpPr>
            <p:nvPr/>
          </p:nvSpPr>
          <p:spPr bwMode="auto">
            <a:xfrm>
              <a:off x="5988050" y="5520419"/>
              <a:ext cx="1552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销售出库</a:t>
              </a:r>
              <a:endParaRPr lang="zh-CN" altLang="de-DE" b="1" dirty="0">
                <a:latin typeface="微软雅黑" panose="020B0503020204020204" pitchFamily="34" charset="-122"/>
                <a:ea typeface="微软雅黑" panose="020B0503020204020204" pitchFamily="34" charset="-122"/>
              </a:endParaRPr>
            </a:p>
          </p:txBody>
        </p:sp>
        <p:sp>
          <p:nvSpPr>
            <p:cNvPr id="14341" name="Text Box 19"/>
            <p:cNvSpPr txBox="1">
              <a:spLocks noChangeArrowheads="1"/>
            </p:cNvSpPr>
            <p:nvPr/>
          </p:nvSpPr>
          <p:spPr bwMode="auto">
            <a:xfrm>
              <a:off x="6242050" y="5116739"/>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完工入库</a:t>
              </a:r>
              <a:endParaRPr lang="zh-CN" altLang="de-DE" b="1" dirty="0">
                <a:latin typeface="微软雅黑" panose="020B0503020204020204" pitchFamily="34" charset="-122"/>
                <a:ea typeface="微软雅黑" panose="020B0503020204020204" pitchFamily="34" charset="-122"/>
              </a:endParaRPr>
            </a:p>
          </p:txBody>
        </p:sp>
        <p:sp>
          <p:nvSpPr>
            <p:cNvPr id="14342" name="Text Box 20"/>
            <p:cNvSpPr txBox="1">
              <a:spLocks noChangeArrowheads="1"/>
            </p:cNvSpPr>
            <p:nvPr/>
          </p:nvSpPr>
          <p:spPr bwMode="auto">
            <a:xfrm>
              <a:off x="6927850" y="3747475"/>
              <a:ext cx="1379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生产备料</a:t>
              </a:r>
              <a:endParaRPr lang="zh-CN" altLang="de-DE" b="1" dirty="0">
                <a:latin typeface="微软雅黑" panose="020B0503020204020204" pitchFamily="34" charset="-122"/>
                <a:ea typeface="微软雅黑" panose="020B0503020204020204" pitchFamily="34" charset="-122"/>
              </a:endParaRPr>
            </a:p>
          </p:txBody>
        </p:sp>
        <p:sp>
          <p:nvSpPr>
            <p:cNvPr id="14344" name="Text Box 22"/>
            <p:cNvSpPr txBox="1">
              <a:spLocks noChangeArrowheads="1"/>
            </p:cNvSpPr>
            <p:nvPr/>
          </p:nvSpPr>
          <p:spPr bwMode="auto">
            <a:xfrm>
              <a:off x="6927850" y="3077550"/>
              <a:ext cx="1716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库存管理</a:t>
              </a:r>
              <a:endParaRPr lang="zh-CN" altLang="de-DE" b="1" dirty="0">
                <a:latin typeface="微软雅黑" panose="020B0503020204020204" pitchFamily="34" charset="-122"/>
                <a:ea typeface="微软雅黑" panose="020B0503020204020204" pitchFamily="34" charset="-122"/>
              </a:endParaRPr>
            </a:p>
          </p:txBody>
        </p:sp>
        <p:sp>
          <p:nvSpPr>
            <p:cNvPr id="14345" name="Freeform 23"/>
            <p:cNvSpPr>
              <a:spLocks/>
            </p:cNvSpPr>
            <p:nvPr/>
          </p:nvSpPr>
          <p:spPr bwMode="auto">
            <a:xfrm>
              <a:off x="3270250" y="1377950"/>
              <a:ext cx="2921000" cy="3481388"/>
            </a:xfrm>
            <a:custGeom>
              <a:avLst/>
              <a:gdLst>
                <a:gd name="T0" fmla="*/ 0 w 1840"/>
                <a:gd name="T1" fmla="*/ 2147483646 h 2193"/>
                <a:gd name="T2" fmla="*/ 2147483646 w 1840"/>
                <a:gd name="T3" fmla="*/ 2147483646 h 2193"/>
                <a:gd name="T4" fmla="*/ 2147483646 w 1840"/>
                <a:gd name="T5" fmla="*/ 2147483646 h 2193"/>
                <a:gd name="T6" fmla="*/ 2147483646 w 1840"/>
                <a:gd name="T7" fmla="*/ 2147483646 h 2193"/>
                <a:gd name="T8" fmla="*/ 2147483646 w 1840"/>
                <a:gd name="T9" fmla="*/ 0 h 2193"/>
                <a:gd name="T10" fmla="*/ 0 w 1840"/>
                <a:gd name="T11" fmla="*/ 2147483646 h 2193"/>
                <a:gd name="T12" fmla="*/ 0 60000 65536"/>
                <a:gd name="T13" fmla="*/ 0 60000 65536"/>
                <a:gd name="T14" fmla="*/ 0 60000 65536"/>
                <a:gd name="T15" fmla="*/ 0 60000 65536"/>
                <a:gd name="T16" fmla="*/ 0 60000 65536"/>
                <a:gd name="T17" fmla="*/ 0 60000 65536"/>
                <a:gd name="T18" fmla="*/ 0 w 1840"/>
                <a:gd name="T19" fmla="*/ 0 h 2193"/>
                <a:gd name="T20" fmla="*/ 1840 w 1840"/>
                <a:gd name="T21" fmla="*/ 2193 h 2193"/>
              </a:gdLst>
              <a:ahLst/>
              <a:cxnLst>
                <a:cxn ang="T12">
                  <a:pos x="T0" y="T1"/>
                </a:cxn>
                <a:cxn ang="T13">
                  <a:pos x="T2" y="T3"/>
                </a:cxn>
                <a:cxn ang="T14">
                  <a:pos x="T4" y="T5"/>
                </a:cxn>
                <a:cxn ang="T15">
                  <a:pos x="T6" y="T7"/>
                </a:cxn>
                <a:cxn ang="T16">
                  <a:pos x="T8" y="T9"/>
                </a:cxn>
                <a:cxn ang="T17">
                  <a:pos x="T10" y="T11"/>
                </a:cxn>
              </a:cxnLst>
              <a:rect l="T18" t="T19" r="T20" b="T21"/>
              <a:pathLst>
                <a:path w="1840" h="2193">
                  <a:moveTo>
                    <a:pt x="0" y="606"/>
                  </a:moveTo>
                  <a:lnTo>
                    <a:pt x="747" y="1026"/>
                  </a:lnTo>
                  <a:lnTo>
                    <a:pt x="740" y="1920"/>
                  </a:lnTo>
                  <a:lnTo>
                    <a:pt x="1840" y="2193"/>
                  </a:lnTo>
                  <a:lnTo>
                    <a:pt x="1707" y="0"/>
                  </a:lnTo>
                  <a:lnTo>
                    <a:pt x="0" y="606"/>
                  </a:lnTo>
                  <a:close/>
                </a:path>
              </a:pathLst>
            </a:custGeom>
            <a:gradFill rotWithShape="0">
              <a:gsLst>
                <a:gs pos="0">
                  <a:srgbClr val="0D3076"/>
                </a:gs>
                <a:gs pos="100000">
                  <a:srgbClr val="1B67FF"/>
                </a:gs>
              </a:gsLst>
              <a:lin ang="0" scaled="1"/>
            </a:gra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46" name="Text Box 24"/>
            <p:cNvSpPr txBox="1">
              <a:spLocks noChangeArrowheads="1"/>
            </p:cNvSpPr>
            <p:nvPr/>
          </p:nvSpPr>
          <p:spPr bwMode="auto">
            <a:xfrm>
              <a:off x="6938964" y="1781969"/>
              <a:ext cx="1222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采购下单</a:t>
              </a:r>
              <a:endParaRPr lang="zh-CN" altLang="de-DE" b="1" dirty="0">
                <a:latin typeface="微软雅黑" panose="020B0503020204020204" pitchFamily="34" charset="-122"/>
                <a:ea typeface="微软雅黑" panose="020B0503020204020204" pitchFamily="34" charset="-122"/>
              </a:endParaRPr>
            </a:p>
          </p:txBody>
        </p:sp>
        <p:sp>
          <p:nvSpPr>
            <p:cNvPr id="14347" name="Freeform 25"/>
            <p:cNvSpPr>
              <a:spLocks/>
            </p:cNvSpPr>
            <p:nvPr/>
          </p:nvSpPr>
          <p:spPr bwMode="auto">
            <a:xfrm>
              <a:off x="5486400" y="2757488"/>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002060"/>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cxnSp>
          <p:nvCxnSpPr>
            <p:cNvPr id="14348" name="AutoShape 26"/>
            <p:cNvCxnSpPr>
              <a:cxnSpLocks noChangeShapeType="1"/>
              <a:stCxn id="14394" idx="1"/>
              <a:endCxn id="14351" idx="1"/>
            </p:cNvCxnSpPr>
            <p:nvPr/>
          </p:nvCxnSpPr>
          <p:spPr bwMode="auto">
            <a:xfrm>
              <a:off x="4467225" y="4422775"/>
              <a:ext cx="2022475" cy="563563"/>
            </a:xfrm>
            <a:prstGeom prst="straightConnector1">
              <a:avLst/>
            </a:prstGeom>
            <a:noFill/>
            <a:ln w="19050">
              <a:solidFill>
                <a:srgbClr val="1B67FF"/>
              </a:solidFill>
              <a:round/>
              <a:headEnd/>
              <a:tailEnd/>
            </a:ln>
            <a:extLst>
              <a:ext uri="{909E8E84-426E-40DD-AFC4-6F175D3DCCD1}">
                <a14:hiddenFill xmlns:a14="http://schemas.microsoft.com/office/drawing/2010/main">
                  <a:noFill/>
                </a14:hiddenFill>
              </a:ext>
            </a:extLst>
          </p:spPr>
        </p:cxnSp>
        <p:sp>
          <p:nvSpPr>
            <p:cNvPr id="14349" name="Freeform 27"/>
            <p:cNvSpPr>
              <a:spLocks/>
            </p:cNvSpPr>
            <p:nvPr/>
          </p:nvSpPr>
          <p:spPr bwMode="auto">
            <a:xfrm>
              <a:off x="3257550" y="4425950"/>
              <a:ext cx="3219450" cy="1524000"/>
            </a:xfrm>
            <a:custGeom>
              <a:avLst/>
              <a:gdLst>
                <a:gd name="T0" fmla="*/ 0 w 2028"/>
                <a:gd name="T1" fmla="*/ 2147483646 h 960"/>
                <a:gd name="T2" fmla="*/ 2147483646 w 2028"/>
                <a:gd name="T3" fmla="*/ 0 h 960"/>
                <a:gd name="T4" fmla="*/ 2147483646 w 2028"/>
                <a:gd name="T5" fmla="*/ 2147483646 h 960"/>
                <a:gd name="T6" fmla="*/ 2147483646 w 2028"/>
                <a:gd name="T7" fmla="*/ 2147483646 h 960"/>
                <a:gd name="T8" fmla="*/ 2147483646 w 2028"/>
                <a:gd name="T9" fmla="*/ 2147483646 h 960"/>
                <a:gd name="T10" fmla="*/ 0 w 2028"/>
                <a:gd name="T11" fmla="*/ 2147483646 h 960"/>
                <a:gd name="T12" fmla="*/ 0 60000 65536"/>
                <a:gd name="T13" fmla="*/ 0 60000 65536"/>
                <a:gd name="T14" fmla="*/ 0 60000 65536"/>
                <a:gd name="T15" fmla="*/ 0 60000 65536"/>
                <a:gd name="T16" fmla="*/ 0 60000 65536"/>
                <a:gd name="T17" fmla="*/ 0 60000 65536"/>
                <a:gd name="T18" fmla="*/ 0 w 2028"/>
                <a:gd name="T19" fmla="*/ 0 h 960"/>
                <a:gd name="T20" fmla="*/ 2028 w 2028"/>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2028" h="960">
                  <a:moveTo>
                    <a:pt x="0" y="435"/>
                  </a:moveTo>
                  <a:lnTo>
                    <a:pt x="761" y="0"/>
                  </a:lnTo>
                  <a:lnTo>
                    <a:pt x="1326" y="129"/>
                  </a:lnTo>
                  <a:lnTo>
                    <a:pt x="2028" y="353"/>
                  </a:lnTo>
                  <a:lnTo>
                    <a:pt x="988" y="960"/>
                  </a:lnTo>
                  <a:lnTo>
                    <a:pt x="0" y="435"/>
                  </a:lnTo>
                  <a:close/>
                </a:path>
              </a:pathLst>
            </a:custGeom>
            <a:gradFill rotWithShape="0">
              <a:gsLst>
                <a:gs pos="0">
                  <a:srgbClr val="0D3076"/>
                </a:gs>
                <a:gs pos="100000">
                  <a:srgbClr val="1B67FF"/>
                </a:gs>
              </a:gsLst>
              <a:lin ang="18900000" scaled="1"/>
            </a:gra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0" name="Freeform 28"/>
            <p:cNvSpPr>
              <a:spLocks/>
            </p:cNvSpPr>
            <p:nvPr/>
          </p:nvSpPr>
          <p:spPr bwMode="auto">
            <a:xfrm>
              <a:off x="5489575" y="4398963"/>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1" name="Freeform 29"/>
            <p:cNvSpPr>
              <a:spLocks/>
            </p:cNvSpPr>
            <p:nvPr/>
          </p:nvSpPr>
          <p:spPr bwMode="auto">
            <a:xfrm>
              <a:off x="5994400" y="4398963"/>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2" name="Freeform 30"/>
            <p:cNvSpPr>
              <a:spLocks/>
            </p:cNvSpPr>
            <p:nvPr/>
          </p:nvSpPr>
          <p:spPr bwMode="auto">
            <a:xfrm>
              <a:off x="5486400" y="4110038"/>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002060"/>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3" name="Freeform 31"/>
            <p:cNvSpPr>
              <a:spLocks/>
            </p:cNvSpPr>
            <p:nvPr/>
          </p:nvSpPr>
          <p:spPr bwMode="auto">
            <a:xfrm>
              <a:off x="5489575" y="3732213"/>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4" name="Freeform 32"/>
            <p:cNvSpPr>
              <a:spLocks/>
            </p:cNvSpPr>
            <p:nvPr/>
          </p:nvSpPr>
          <p:spPr bwMode="auto">
            <a:xfrm>
              <a:off x="5994400" y="3732213"/>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5" name="Freeform 33"/>
            <p:cNvSpPr>
              <a:spLocks/>
            </p:cNvSpPr>
            <p:nvPr/>
          </p:nvSpPr>
          <p:spPr bwMode="auto">
            <a:xfrm>
              <a:off x="5486400" y="3443288"/>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002060"/>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6" name="Freeform 34"/>
            <p:cNvSpPr>
              <a:spLocks/>
            </p:cNvSpPr>
            <p:nvPr/>
          </p:nvSpPr>
          <p:spPr bwMode="auto">
            <a:xfrm>
              <a:off x="5489575" y="3046413"/>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7" name="Freeform 35"/>
            <p:cNvSpPr>
              <a:spLocks/>
            </p:cNvSpPr>
            <p:nvPr/>
          </p:nvSpPr>
          <p:spPr bwMode="auto">
            <a:xfrm>
              <a:off x="5994400" y="3046413"/>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8" name="Freeform 36"/>
            <p:cNvSpPr>
              <a:spLocks/>
            </p:cNvSpPr>
            <p:nvPr/>
          </p:nvSpPr>
          <p:spPr bwMode="auto">
            <a:xfrm>
              <a:off x="5489575" y="2360613"/>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59" name="Freeform 37"/>
            <p:cNvSpPr>
              <a:spLocks/>
            </p:cNvSpPr>
            <p:nvPr/>
          </p:nvSpPr>
          <p:spPr bwMode="auto">
            <a:xfrm>
              <a:off x="5994400" y="2360613"/>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cxnSp>
          <p:nvCxnSpPr>
            <p:cNvPr id="14360" name="AutoShape 38"/>
            <p:cNvCxnSpPr>
              <a:cxnSpLocks noChangeShapeType="1"/>
              <a:stCxn id="14395" idx="1"/>
              <a:endCxn id="14364" idx="1"/>
            </p:cNvCxnSpPr>
            <p:nvPr/>
          </p:nvCxnSpPr>
          <p:spPr bwMode="auto">
            <a:xfrm flipV="1">
              <a:off x="3276600" y="1382713"/>
              <a:ext cx="2714625" cy="942975"/>
            </a:xfrm>
            <a:prstGeom prst="straightConnector1">
              <a:avLst/>
            </a:prstGeom>
            <a:noFill/>
            <a:ln w="19050">
              <a:solidFill>
                <a:srgbClr val="99BBFF"/>
              </a:solidFill>
              <a:round/>
              <a:headEnd/>
              <a:tailEnd/>
            </a:ln>
            <a:extLst>
              <a:ext uri="{909E8E84-426E-40DD-AFC4-6F175D3DCCD1}">
                <a14:hiddenFill xmlns:a14="http://schemas.microsoft.com/office/drawing/2010/main">
                  <a:noFill/>
                </a14:hiddenFill>
              </a:ext>
            </a:extLst>
          </p:spPr>
        </p:cxnSp>
        <p:sp>
          <p:nvSpPr>
            <p:cNvPr id="14361" name="Freeform 39"/>
            <p:cNvSpPr>
              <a:spLocks/>
            </p:cNvSpPr>
            <p:nvPr/>
          </p:nvSpPr>
          <p:spPr bwMode="auto">
            <a:xfrm>
              <a:off x="5486400" y="2071688"/>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002060"/>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2" name="Freeform 40"/>
            <p:cNvSpPr>
              <a:spLocks/>
            </p:cNvSpPr>
            <p:nvPr/>
          </p:nvSpPr>
          <p:spPr bwMode="auto">
            <a:xfrm>
              <a:off x="5489575" y="1671638"/>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3" name="Freeform 41"/>
            <p:cNvSpPr>
              <a:spLocks/>
            </p:cNvSpPr>
            <p:nvPr/>
          </p:nvSpPr>
          <p:spPr bwMode="auto">
            <a:xfrm>
              <a:off x="5994400" y="1671638"/>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4" name="Freeform 42"/>
            <p:cNvSpPr>
              <a:spLocks/>
            </p:cNvSpPr>
            <p:nvPr/>
          </p:nvSpPr>
          <p:spPr bwMode="auto">
            <a:xfrm>
              <a:off x="5486400" y="1382713"/>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99BBFF"/>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5" name="Freeform 43"/>
            <p:cNvSpPr>
              <a:spLocks/>
            </p:cNvSpPr>
            <p:nvPr/>
          </p:nvSpPr>
          <p:spPr bwMode="auto">
            <a:xfrm>
              <a:off x="4916488" y="4730750"/>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2060"/>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6" name="Freeform 44"/>
            <p:cNvSpPr>
              <a:spLocks/>
            </p:cNvSpPr>
            <p:nvPr/>
          </p:nvSpPr>
          <p:spPr bwMode="auto">
            <a:xfrm>
              <a:off x="5421313" y="4730750"/>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7" name="Freeform 45"/>
            <p:cNvSpPr>
              <a:spLocks/>
            </p:cNvSpPr>
            <p:nvPr/>
          </p:nvSpPr>
          <p:spPr bwMode="auto">
            <a:xfrm>
              <a:off x="4913313" y="4441825"/>
              <a:ext cx="1003300" cy="582613"/>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99BBFF"/>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8" name="Freeform 46"/>
            <p:cNvSpPr>
              <a:spLocks/>
            </p:cNvSpPr>
            <p:nvPr/>
          </p:nvSpPr>
          <p:spPr bwMode="auto">
            <a:xfrm>
              <a:off x="4333875" y="5072063"/>
              <a:ext cx="504825" cy="873125"/>
            </a:xfrm>
            <a:custGeom>
              <a:avLst/>
              <a:gdLst>
                <a:gd name="T0" fmla="*/ 0 w 764"/>
                <a:gd name="T1" fmla="*/ 0 h 1320"/>
                <a:gd name="T2" fmla="*/ 0 w 764"/>
                <a:gd name="T3" fmla="*/ 2147483646 h 1320"/>
                <a:gd name="T4" fmla="*/ 2147483646 w 764"/>
                <a:gd name="T5" fmla="*/ 2147483646 h 1320"/>
                <a:gd name="T6" fmla="*/ 2147483646 w 764"/>
                <a:gd name="T7" fmla="*/ 2147483646 h 1320"/>
                <a:gd name="T8" fmla="*/ 0 w 764"/>
                <a:gd name="T9" fmla="*/ 0 h 1320"/>
                <a:gd name="T10" fmla="*/ 0 60000 65536"/>
                <a:gd name="T11" fmla="*/ 0 60000 65536"/>
                <a:gd name="T12" fmla="*/ 0 60000 65536"/>
                <a:gd name="T13" fmla="*/ 0 60000 65536"/>
                <a:gd name="T14" fmla="*/ 0 60000 65536"/>
                <a:gd name="T15" fmla="*/ 0 w 764"/>
                <a:gd name="T16" fmla="*/ 0 h 1320"/>
                <a:gd name="T17" fmla="*/ 764 w 764"/>
                <a:gd name="T18" fmla="*/ 1320 h 1320"/>
              </a:gdLst>
              <a:ahLst/>
              <a:cxnLst>
                <a:cxn ang="T10">
                  <a:pos x="T0" y="T1"/>
                </a:cxn>
                <a:cxn ang="T11">
                  <a:pos x="T2" y="T3"/>
                </a:cxn>
                <a:cxn ang="T12">
                  <a:pos x="T4" y="T5"/>
                </a:cxn>
                <a:cxn ang="T13">
                  <a:pos x="T6" y="T7"/>
                </a:cxn>
                <a:cxn ang="T14">
                  <a:pos x="T8" y="T9"/>
                </a:cxn>
              </a:cxnLst>
              <a:rect l="T15" t="T16" r="T17" b="T18"/>
              <a:pathLst>
                <a:path w="764" h="1320">
                  <a:moveTo>
                    <a:pt x="0" y="0"/>
                  </a:moveTo>
                  <a:lnTo>
                    <a:pt x="0" y="900"/>
                  </a:lnTo>
                  <a:lnTo>
                    <a:pt x="760" y="1320"/>
                  </a:lnTo>
                  <a:lnTo>
                    <a:pt x="764" y="444"/>
                  </a:lnTo>
                  <a:lnTo>
                    <a:pt x="0" y="0"/>
                  </a:lnTo>
                  <a:close/>
                </a:path>
              </a:pathLst>
            </a:custGeom>
            <a:solidFill>
              <a:srgbClr val="003399"/>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69" name="Freeform 47"/>
            <p:cNvSpPr>
              <a:spLocks/>
            </p:cNvSpPr>
            <p:nvPr/>
          </p:nvSpPr>
          <p:spPr bwMode="auto">
            <a:xfrm>
              <a:off x="4838700" y="5072063"/>
              <a:ext cx="495300" cy="876300"/>
            </a:xfrm>
            <a:custGeom>
              <a:avLst/>
              <a:gdLst>
                <a:gd name="T0" fmla="*/ 2147483646 w 748"/>
                <a:gd name="T1" fmla="*/ 0 h 1324"/>
                <a:gd name="T2" fmla="*/ 2147483646 w 748"/>
                <a:gd name="T3" fmla="*/ 2147483646 h 1324"/>
                <a:gd name="T4" fmla="*/ 0 w 748"/>
                <a:gd name="T5" fmla="*/ 2147483646 h 1324"/>
                <a:gd name="T6" fmla="*/ 0 w 748"/>
                <a:gd name="T7" fmla="*/ 2147483646 h 1324"/>
                <a:gd name="T8" fmla="*/ 2147483646 w 748"/>
                <a:gd name="T9" fmla="*/ 0 h 1324"/>
                <a:gd name="T10" fmla="*/ 0 60000 65536"/>
                <a:gd name="T11" fmla="*/ 0 60000 65536"/>
                <a:gd name="T12" fmla="*/ 0 60000 65536"/>
                <a:gd name="T13" fmla="*/ 0 60000 65536"/>
                <a:gd name="T14" fmla="*/ 0 60000 65536"/>
                <a:gd name="T15" fmla="*/ 0 w 748"/>
                <a:gd name="T16" fmla="*/ 0 h 1324"/>
                <a:gd name="T17" fmla="*/ 748 w 748"/>
                <a:gd name="T18" fmla="*/ 1324 h 1324"/>
              </a:gdLst>
              <a:ahLst/>
              <a:cxnLst>
                <a:cxn ang="T10">
                  <a:pos x="T0" y="T1"/>
                </a:cxn>
                <a:cxn ang="T11">
                  <a:pos x="T2" y="T3"/>
                </a:cxn>
                <a:cxn ang="T12">
                  <a:pos x="T4" y="T5"/>
                </a:cxn>
                <a:cxn ang="T13">
                  <a:pos x="T6" y="T7"/>
                </a:cxn>
                <a:cxn ang="T14">
                  <a:pos x="T8" y="T9"/>
                </a:cxn>
              </a:cxnLst>
              <a:rect l="T15" t="T16" r="T17" b="T18"/>
              <a:pathLst>
                <a:path w="748" h="1324">
                  <a:moveTo>
                    <a:pt x="748" y="0"/>
                  </a:moveTo>
                  <a:lnTo>
                    <a:pt x="748" y="888"/>
                  </a:lnTo>
                  <a:lnTo>
                    <a:pt x="0" y="1324"/>
                  </a:lnTo>
                  <a:lnTo>
                    <a:pt x="0" y="444"/>
                  </a:lnTo>
                  <a:lnTo>
                    <a:pt x="748" y="0"/>
                  </a:lnTo>
                  <a:close/>
                </a:path>
              </a:pathLst>
            </a:custGeom>
            <a:solidFill>
              <a:srgbClr val="1B67FF"/>
            </a:solidFill>
            <a:ln>
              <a:noFill/>
            </a:ln>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0" name="Freeform 48"/>
            <p:cNvSpPr>
              <a:spLocks/>
            </p:cNvSpPr>
            <p:nvPr/>
          </p:nvSpPr>
          <p:spPr bwMode="auto">
            <a:xfrm>
              <a:off x="4330700" y="4783138"/>
              <a:ext cx="1003300" cy="582612"/>
            </a:xfrm>
            <a:custGeom>
              <a:avLst/>
              <a:gdLst>
                <a:gd name="T0" fmla="*/ 2147483646 w 1516"/>
                <a:gd name="T1" fmla="*/ 2147483646 h 880"/>
                <a:gd name="T2" fmla="*/ 2147483646 w 1516"/>
                <a:gd name="T3" fmla="*/ 0 h 880"/>
                <a:gd name="T4" fmla="*/ 0 w 1516"/>
                <a:gd name="T5" fmla="*/ 2147483646 h 880"/>
                <a:gd name="T6" fmla="*/ 2147483646 w 1516"/>
                <a:gd name="T7" fmla="*/ 2147483646 h 880"/>
                <a:gd name="T8" fmla="*/ 2147483646 w 1516"/>
                <a:gd name="T9" fmla="*/ 2147483646 h 880"/>
                <a:gd name="T10" fmla="*/ 0 60000 65536"/>
                <a:gd name="T11" fmla="*/ 0 60000 65536"/>
                <a:gd name="T12" fmla="*/ 0 60000 65536"/>
                <a:gd name="T13" fmla="*/ 0 60000 65536"/>
                <a:gd name="T14" fmla="*/ 0 60000 65536"/>
                <a:gd name="T15" fmla="*/ 0 w 1516"/>
                <a:gd name="T16" fmla="*/ 0 h 880"/>
                <a:gd name="T17" fmla="*/ 1516 w 1516"/>
                <a:gd name="T18" fmla="*/ 880 h 880"/>
              </a:gdLst>
              <a:ahLst/>
              <a:cxnLst>
                <a:cxn ang="T10">
                  <a:pos x="T0" y="T1"/>
                </a:cxn>
                <a:cxn ang="T11">
                  <a:pos x="T2" y="T3"/>
                </a:cxn>
                <a:cxn ang="T12">
                  <a:pos x="T4" y="T5"/>
                </a:cxn>
                <a:cxn ang="T13">
                  <a:pos x="T6" y="T7"/>
                </a:cxn>
                <a:cxn ang="T14">
                  <a:pos x="T8" y="T9"/>
                </a:cxn>
              </a:cxnLst>
              <a:rect l="T15" t="T16" r="T17" b="T18"/>
              <a:pathLst>
                <a:path w="1516" h="880">
                  <a:moveTo>
                    <a:pt x="1516" y="432"/>
                  </a:moveTo>
                  <a:lnTo>
                    <a:pt x="763" y="0"/>
                  </a:lnTo>
                  <a:lnTo>
                    <a:pt x="0" y="440"/>
                  </a:lnTo>
                  <a:lnTo>
                    <a:pt x="764" y="880"/>
                  </a:lnTo>
                  <a:lnTo>
                    <a:pt x="1516" y="432"/>
                  </a:lnTo>
                  <a:close/>
                </a:path>
              </a:pathLst>
            </a:custGeom>
            <a:solidFill>
              <a:srgbClr val="99BBFF"/>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1" name="Line 49"/>
            <p:cNvSpPr>
              <a:spLocks noChangeShapeType="1"/>
            </p:cNvSpPr>
            <p:nvPr/>
          </p:nvSpPr>
          <p:spPr bwMode="auto">
            <a:xfrm>
              <a:off x="6477000" y="2097088"/>
              <a:ext cx="1503363"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2" name="Line 50"/>
            <p:cNvSpPr>
              <a:spLocks noChangeShapeType="1"/>
            </p:cNvSpPr>
            <p:nvPr/>
          </p:nvSpPr>
          <p:spPr bwMode="auto">
            <a:xfrm>
              <a:off x="5549900" y="5446427"/>
              <a:ext cx="1628775"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3" name="Line 51"/>
            <p:cNvSpPr>
              <a:spLocks noChangeShapeType="1"/>
            </p:cNvSpPr>
            <p:nvPr/>
          </p:nvSpPr>
          <p:spPr bwMode="auto">
            <a:xfrm>
              <a:off x="6475413" y="2773363"/>
              <a:ext cx="1714500"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4" name="Line 52"/>
            <p:cNvSpPr>
              <a:spLocks noChangeShapeType="1"/>
            </p:cNvSpPr>
            <p:nvPr/>
          </p:nvSpPr>
          <p:spPr bwMode="auto">
            <a:xfrm>
              <a:off x="6500813" y="3432175"/>
              <a:ext cx="1450975"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5" name="Line 53"/>
            <p:cNvSpPr>
              <a:spLocks noChangeShapeType="1"/>
            </p:cNvSpPr>
            <p:nvPr/>
          </p:nvSpPr>
          <p:spPr bwMode="auto">
            <a:xfrm>
              <a:off x="6492875" y="4102100"/>
              <a:ext cx="1397000"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6" name="Line 54"/>
            <p:cNvSpPr>
              <a:spLocks noChangeShapeType="1"/>
            </p:cNvSpPr>
            <p:nvPr/>
          </p:nvSpPr>
          <p:spPr bwMode="auto">
            <a:xfrm>
              <a:off x="6488113" y="4775200"/>
              <a:ext cx="1397000"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7" name="Line 55"/>
            <p:cNvSpPr>
              <a:spLocks noChangeShapeType="1"/>
            </p:cNvSpPr>
            <p:nvPr/>
          </p:nvSpPr>
          <p:spPr bwMode="auto">
            <a:xfrm>
              <a:off x="4972050" y="5862638"/>
              <a:ext cx="2074863" cy="0"/>
            </a:xfrm>
            <a:prstGeom prst="line">
              <a:avLst/>
            </a:prstGeom>
            <a:noFill/>
            <a:ln w="38100" cap="rnd">
              <a:solidFill>
                <a:srgbClr val="1B67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4378" name="Text Box 56"/>
            <p:cNvSpPr txBox="1">
              <a:spLocks noChangeArrowheads="1"/>
            </p:cNvSpPr>
            <p:nvPr/>
          </p:nvSpPr>
          <p:spPr bwMode="auto">
            <a:xfrm>
              <a:off x="6927850" y="2407625"/>
              <a:ext cx="2173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收货入库</a:t>
              </a:r>
              <a:endParaRPr lang="zh-CN" altLang="de-DE" b="1" dirty="0">
                <a:latin typeface="微软雅黑" panose="020B0503020204020204" pitchFamily="34" charset="-122"/>
                <a:ea typeface="微软雅黑" panose="020B0503020204020204" pitchFamily="34" charset="-122"/>
              </a:endParaRPr>
            </a:p>
          </p:txBody>
        </p:sp>
        <p:sp>
          <p:nvSpPr>
            <p:cNvPr id="14379" name="Text Box 57"/>
            <p:cNvSpPr txBox="1">
              <a:spLocks noChangeArrowheads="1"/>
            </p:cNvSpPr>
            <p:nvPr/>
          </p:nvSpPr>
          <p:spPr bwMode="auto">
            <a:xfrm rot="-28088">
              <a:off x="2141754" y="2712377"/>
              <a:ext cx="23585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sz="2200" b="1" dirty="0" smtClean="0">
                  <a:latin typeface="微软雅黑" panose="020B0503020204020204" pitchFamily="34" charset="-122"/>
                  <a:ea typeface="微软雅黑" panose="020B0503020204020204" pitchFamily="34" charset="-122"/>
                </a:rPr>
                <a:t>WM &amp; Barcode</a:t>
              </a:r>
              <a:br>
                <a:rPr lang="en-US" altLang="zh-CN" sz="2200" b="1" dirty="0" smtClean="0">
                  <a:latin typeface="微软雅黑" panose="020B0503020204020204" pitchFamily="34" charset="-122"/>
                  <a:ea typeface="微软雅黑" panose="020B0503020204020204" pitchFamily="34" charset="-122"/>
                </a:rPr>
              </a:br>
              <a:r>
                <a:rPr lang="en-US" altLang="zh-CN" sz="2200" b="1" dirty="0" smtClean="0">
                  <a:latin typeface="微软雅黑" panose="020B0503020204020204" pitchFamily="34" charset="-122"/>
                  <a:ea typeface="微软雅黑" panose="020B0503020204020204" pitchFamily="34" charset="-122"/>
                </a:rPr>
                <a:t>   (Web</a:t>
              </a:r>
              <a:r>
                <a:rPr lang="zh-CN" altLang="en-US" sz="2200" b="1" dirty="0" smtClean="0">
                  <a:latin typeface="微软雅黑" panose="020B0503020204020204" pitchFamily="34" charset="-122"/>
                  <a:ea typeface="微软雅黑" panose="020B0503020204020204" pitchFamily="34" charset="-122"/>
                </a:rPr>
                <a:t>平台</a:t>
              </a:r>
              <a:r>
                <a:rPr lang="en-US" altLang="zh-CN" sz="2200" b="1" dirty="0" smtClean="0">
                  <a:latin typeface="微软雅黑" panose="020B0503020204020204" pitchFamily="34" charset="-122"/>
                  <a:ea typeface="微软雅黑" panose="020B0503020204020204" pitchFamily="34" charset="-122"/>
                </a:rPr>
                <a:t>)</a:t>
              </a:r>
              <a:endParaRPr lang="zh-CN" altLang="de-DE" sz="2000" b="1" i="1" dirty="0">
                <a:latin typeface="微软雅黑" panose="020B0503020204020204" pitchFamily="34" charset="-122"/>
                <a:ea typeface="微软雅黑" panose="020B0503020204020204" pitchFamily="34" charset="-122"/>
              </a:endParaRPr>
            </a:p>
          </p:txBody>
        </p:sp>
        <p:cxnSp>
          <p:nvCxnSpPr>
            <p:cNvPr id="14380" name="AutoShape 58"/>
            <p:cNvCxnSpPr>
              <a:cxnSpLocks noChangeShapeType="1"/>
              <a:stCxn id="14394" idx="2"/>
              <a:endCxn id="14369" idx="2"/>
            </p:cNvCxnSpPr>
            <p:nvPr/>
          </p:nvCxnSpPr>
          <p:spPr bwMode="auto">
            <a:xfrm>
              <a:off x="3279775" y="5114925"/>
              <a:ext cx="1558925" cy="833438"/>
            </a:xfrm>
            <a:prstGeom prst="straightConnector1">
              <a:avLst/>
            </a:prstGeom>
            <a:noFill/>
            <a:ln w="19050">
              <a:solidFill>
                <a:srgbClr val="003399"/>
              </a:solidFill>
              <a:round/>
              <a:headEnd/>
              <a:tailEnd/>
            </a:ln>
            <a:extLst>
              <a:ext uri="{909E8E84-426E-40DD-AFC4-6F175D3DCCD1}">
                <a14:hiddenFill xmlns:a14="http://schemas.microsoft.com/office/drawing/2010/main">
                  <a:noFill/>
                </a14:hiddenFill>
              </a:ext>
            </a:extLst>
          </p:spPr>
        </p:cxnSp>
        <p:sp>
          <p:nvSpPr>
            <p:cNvPr id="61" name="Text Box 18"/>
            <p:cNvSpPr txBox="1">
              <a:spLocks noChangeArrowheads="1"/>
            </p:cNvSpPr>
            <p:nvPr/>
          </p:nvSpPr>
          <p:spPr bwMode="auto">
            <a:xfrm>
              <a:off x="6907213" y="4434116"/>
              <a:ext cx="1552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latin typeface="微软雅黑" panose="020B0503020204020204" pitchFamily="34" charset="-122"/>
                  <a:ea typeface="微软雅黑" panose="020B0503020204020204" pitchFamily="34" charset="-122"/>
                </a:rPr>
                <a:t>生产执行</a:t>
              </a:r>
              <a:endParaRPr lang="zh-CN" altLang="de-DE" b="1" dirty="0">
                <a:latin typeface="微软雅黑" panose="020B0503020204020204" pitchFamily="34" charset="-122"/>
                <a:ea typeface="微软雅黑" panose="020B0503020204020204" pitchFamily="34" charset="-122"/>
              </a:endParaRPr>
            </a:p>
          </p:txBody>
        </p:sp>
        <p:sp>
          <p:nvSpPr>
            <p:cNvPr id="2" name="矩形 1"/>
            <p:cNvSpPr/>
            <p:nvPr/>
          </p:nvSpPr>
          <p:spPr>
            <a:xfrm>
              <a:off x="955855" y="1147864"/>
              <a:ext cx="7503933" cy="4851753"/>
            </a:xfrm>
            <a:prstGeom prst="rect">
              <a:avLst/>
            </a:prstGeom>
            <a:solidFill>
              <a:srgbClr val="FFC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TextBox 61"/>
          <p:cNvSpPr txBox="1"/>
          <p:nvPr/>
        </p:nvSpPr>
        <p:spPr>
          <a:xfrm>
            <a:off x="1428728" y="142852"/>
            <a:ext cx="4286280" cy="707886"/>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业务集成范围</a:t>
            </a:r>
            <a:endParaRPr lang="zh-CN" altLang="en-US" sz="2000" dirty="0">
              <a:latin typeface="宋体" pitchFamily="2" charset="-122"/>
            </a:endParaRPr>
          </a:p>
          <a:p>
            <a:endParaRPr lang="en-US" altLang="zh-CN" sz="2000" b="1" dirty="0">
              <a:latin typeface="微软雅黑" pitchFamily="34" charset="-122"/>
              <a:ea typeface="微软雅黑" pitchFamily="34" charset="-122"/>
            </a:endParaRPr>
          </a:p>
        </p:txBody>
      </p:sp>
      <p:sp>
        <p:nvSpPr>
          <p:cNvPr id="4" name="TextBox 3"/>
          <p:cNvSpPr txBox="1"/>
          <p:nvPr/>
        </p:nvSpPr>
        <p:spPr>
          <a:xfrm>
            <a:off x="323528" y="1147864"/>
            <a:ext cx="2808312" cy="1200329"/>
          </a:xfrm>
          <a:prstGeom prst="rect">
            <a:avLst/>
          </a:prstGeom>
          <a:solidFill>
            <a:srgbClr val="FFFF00"/>
          </a:solidFill>
        </p:spPr>
        <p:txBody>
          <a:bodyPr wrap="square" rtlCol="0">
            <a:spAutoFit/>
          </a:bodyPr>
          <a:lstStyle/>
          <a:p>
            <a:r>
              <a:rPr lang="zh-CN" altLang="en-US" dirty="0"/>
              <a:t>仓</a:t>
            </a:r>
            <a:r>
              <a:rPr lang="zh-CN" altLang="en-US" dirty="0" smtClean="0"/>
              <a:t>库管理及条码管理是执行层面的精细化管理，贯穿于各个业务块的实际业务操作之中。</a:t>
            </a:r>
            <a:endParaRPr lang="zh-CN" altLang="en-US" dirty="0"/>
          </a:p>
        </p:txBody>
      </p:sp>
    </p:spTree>
    <p:extLst>
      <p:ext uri="{BB962C8B-B14F-4D97-AF65-F5344CB8AC3E}">
        <p14:creationId xmlns:p14="http://schemas.microsoft.com/office/powerpoint/2010/main" val="108012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a:off x="9560" y="972775"/>
            <a:ext cx="2970232" cy="237289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390594" y="974573"/>
            <a:ext cx="5705558" cy="2032689"/>
          </a:xfrm>
          <a:prstGeom prst="rect">
            <a:avLst/>
          </a:prstGeom>
          <a:solidFill>
            <a:schemeClr val="accent6">
              <a:lumMod val="20000"/>
              <a:lumOff val="80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10569" y="3326277"/>
            <a:ext cx="9081638" cy="188010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TextBox 87"/>
          <p:cNvSpPr txBox="1"/>
          <p:nvPr/>
        </p:nvSpPr>
        <p:spPr>
          <a:xfrm>
            <a:off x="1428728" y="142852"/>
            <a:ext cx="4286280"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核心业务流程</a:t>
            </a:r>
            <a:endParaRPr lang="en-US" altLang="zh-CN" sz="2000" dirty="0">
              <a:latin typeface="宋体" pitchFamily="2" charset="-122"/>
            </a:endParaRPr>
          </a:p>
        </p:txBody>
      </p:sp>
      <p:grpSp>
        <p:nvGrpSpPr>
          <p:cNvPr id="2" name="组合 4"/>
          <p:cNvGrpSpPr/>
          <p:nvPr/>
        </p:nvGrpSpPr>
        <p:grpSpPr>
          <a:xfrm>
            <a:off x="327128" y="3817235"/>
            <a:ext cx="1094940" cy="696350"/>
            <a:chOff x="2612964" y="1050817"/>
            <a:chExt cx="1094940" cy="728479"/>
          </a:xfrm>
          <a:solidFill>
            <a:srgbClr val="FFC000"/>
          </a:solidFill>
        </p:grpSpPr>
        <p:sp>
          <p:nvSpPr>
            <p:cNvPr id="41" name="剪去单角的矩形 40"/>
            <p:cNvSpPr/>
            <p:nvPr/>
          </p:nvSpPr>
          <p:spPr bwMode="auto">
            <a:xfrm>
              <a:off x="2612964" y="1284220"/>
              <a:ext cx="1094940" cy="495076"/>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采购收货</a:t>
              </a:r>
              <a:endParaRPr lang="en-US" altLang="zh-CN" sz="1300" dirty="0">
                <a:solidFill>
                  <a:schemeClr val="tx1"/>
                </a:solidFill>
                <a:latin typeface="微软雅黑" pitchFamily="34" charset="-122"/>
                <a:ea typeface="微软雅黑" pitchFamily="34" charset="-122"/>
              </a:endParaRPr>
            </a:p>
            <a:p>
              <a:pPr algn="ctr" fontAlgn="ctr"/>
              <a:r>
                <a:rPr lang="zh-CN" altLang="en-US" sz="1300" dirty="0">
                  <a:solidFill>
                    <a:schemeClr val="tx1"/>
                  </a:solidFill>
                  <a:latin typeface="微软雅黑" pitchFamily="34" charset="-122"/>
                  <a:ea typeface="微软雅黑" pitchFamily="34" charset="-122"/>
                </a:rPr>
                <a:t>质检入库</a:t>
              </a:r>
            </a:p>
          </p:txBody>
        </p:sp>
        <p:pic>
          <p:nvPicPr>
            <p:cNvPr id="42" name="Picture 40"/>
            <p:cNvPicPr>
              <a:picLocks noChangeAspect="1" noChangeArrowheads="1"/>
            </p:cNvPicPr>
            <p:nvPr/>
          </p:nvPicPr>
          <p:blipFill>
            <a:blip r:embed="rId2" cstate="print"/>
            <a:srcRect/>
            <a:stretch>
              <a:fillRect/>
            </a:stretch>
          </p:blipFill>
          <p:spPr bwMode="auto">
            <a:xfrm>
              <a:off x="2917547" y="1050817"/>
              <a:ext cx="558202" cy="189944"/>
            </a:xfrm>
            <a:prstGeom prst="rect">
              <a:avLst/>
            </a:prstGeom>
            <a:ln>
              <a:headEnd/>
              <a:tailEnd/>
            </a:ln>
          </p:spPr>
        </p:pic>
      </p:grpSp>
      <p:pic>
        <p:nvPicPr>
          <p:cNvPr id="6" name="Picture 2"/>
          <p:cNvPicPr>
            <a:picLocks noChangeAspect="1" noChangeArrowheads="1"/>
          </p:cNvPicPr>
          <p:nvPr/>
        </p:nvPicPr>
        <p:blipFill>
          <a:blip r:embed="rId3" cstate="print"/>
          <a:srcRect/>
          <a:stretch>
            <a:fillRect/>
          </a:stretch>
        </p:blipFill>
        <p:spPr bwMode="auto">
          <a:xfrm>
            <a:off x="1223084" y="4511834"/>
            <a:ext cx="245046" cy="366635"/>
          </a:xfrm>
          <a:prstGeom prst="rect">
            <a:avLst/>
          </a:prstGeom>
          <a:solidFill>
            <a:srgbClr val="FFC000"/>
          </a:solidFill>
          <a:ln w="9525">
            <a:noFill/>
            <a:miter lim="800000"/>
            <a:headEnd/>
            <a:tailEnd/>
          </a:ln>
        </p:spPr>
      </p:pic>
      <p:grpSp>
        <p:nvGrpSpPr>
          <p:cNvPr id="3" name="组合 8"/>
          <p:cNvGrpSpPr/>
          <p:nvPr/>
        </p:nvGrpSpPr>
        <p:grpSpPr>
          <a:xfrm>
            <a:off x="2115062" y="3803967"/>
            <a:ext cx="1094940" cy="662834"/>
            <a:chOff x="2612964" y="1085879"/>
            <a:chExt cx="1094940" cy="693418"/>
          </a:xfrm>
          <a:solidFill>
            <a:srgbClr val="FFC000"/>
          </a:solidFill>
        </p:grpSpPr>
        <p:sp>
          <p:nvSpPr>
            <p:cNvPr id="35" name="剪去单角的矩形 34"/>
            <p:cNvSpPr/>
            <p:nvPr/>
          </p:nvSpPr>
          <p:spPr bwMode="auto">
            <a:xfrm>
              <a:off x="2612964" y="1311056"/>
              <a:ext cx="1094940" cy="468241"/>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生产备料</a:t>
              </a:r>
              <a:endParaRPr lang="en-US" altLang="zh-CN" sz="1300" dirty="0">
                <a:solidFill>
                  <a:schemeClr val="tx1"/>
                </a:solidFill>
                <a:latin typeface="微软雅黑" pitchFamily="34" charset="-122"/>
                <a:ea typeface="微软雅黑" pitchFamily="34" charset="-122"/>
              </a:endParaRPr>
            </a:p>
            <a:p>
              <a:pPr algn="ctr" fontAlgn="ctr"/>
              <a:r>
                <a:rPr lang="zh-CN" altLang="en-US" sz="1300" dirty="0">
                  <a:solidFill>
                    <a:schemeClr val="tx1"/>
                  </a:solidFill>
                  <a:latin typeface="微软雅黑" pitchFamily="34" charset="-122"/>
                  <a:ea typeface="微软雅黑" pitchFamily="34" charset="-122"/>
                </a:rPr>
                <a:t>发料</a:t>
              </a:r>
            </a:p>
          </p:txBody>
        </p:sp>
        <p:pic>
          <p:nvPicPr>
            <p:cNvPr id="36" name="Picture 40"/>
            <p:cNvPicPr>
              <a:picLocks noChangeAspect="1" noChangeArrowheads="1"/>
            </p:cNvPicPr>
            <p:nvPr/>
          </p:nvPicPr>
          <p:blipFill>
            <a:blip r:embed="rId2" cstate="print"/>
            <a:srcRect/>
            <a:stretch>
              <a:fillRect/>
            </a:stretch>
          </p:blipFill>
          <p:spPr bwMode="auto">
            <a:xfrm>
              <a:off x="2881333" y="1085879"/>
              <a:ext cx="558202" cy="189944"/>
            </a:xfrm>
            <a:prstGeom prst="rect">
              <a:avLst/>
            </a:prstGeom>
            <a:ln>
              <a:headEnd/>
              <a:tailEnd/>
            </a:ln>
          </p:spPr>
        </p:pic>
      </p:grpSp>
      <p:pic>
        <p:nvPicPr>
          <p:cNvPr id="10" name="Picture 2"/>
          <p:cNvPicPr>
            <a:picLocks noChangeAspect="1" noChangeArrowheads="1"/>
          </p:cNvPicPr>
          <p:nvPr/>
        </p:nvPicPr>
        <p:blipFill>
          <a:blip r:embed="rId3" cstate="print"/>
          <a:srcRect/>
          <a:stretch>
            <a:fillRect/>
          </a:stretch>
        </p:blipFill>
        <p:spPr bwMode="auto">
          <a:xfrm>
            <a:off x="2965356" y="4463378"/>
            <a:ext cx="232540" cy="347923"/>
          </a:xfrm>
          <a:prstGeom prst="rect">
            <a:avLst/>
          </a:prstGeom>
          <a:noFill/>
          <a:ln w="9525">
            <a:noFill/>
            <a:miter lim="800000"/>
            <a:headEnd/>
            <a:tailEnd/>
          </a:ln>
        </p:spPr>
      </p:pic>
      <p:grpSp>
        <p:nvGrpSpPr>
          <p:cNvPr id="5" name="组合 10"/>
          <p:cNvGrpSpPr/>
          <p:nvPr/>
        </p:nvGrpSpPr>
        <p:grpSpPr>
          <a:xfrm>
            <a:off x="3843254" y="3803967"/>
            <a:ext cx="1094940" cy="711740"/>
            <a:chOff x="2612964" y="1034718"/>
            <a:chExt cx="1094940" cy="744579"/>
          </a:xfrm>
          <a:solidFill>
            <a:srgbClr val="FFC000"/>
          </a:solidFill>
        </p:grpSpPr>
        <p:sp>
          <p:nvSpPr>
            <p:cNvPr id="33" name="剪去单角的矩形 32"/>
            <p:cNvSpPr/>
            <p:nvPr/>
          </p:nvSpPr>
          <p:spPr bwMode="auto">
            <a:xfrm>
              <a:off x="2612964" y="1262117"/>
              <a:ext cx="1094940" cy="517180"/>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生产过程质量追溯信息管理</a:t>
              </a:r>
            </a:p>
          </p:txBody>
        </p:sp>
        <p:pic>
          <p:nvPicPr>
            <p:cNvPr id="34" name="Picture 40"/>
            <p:cNvPicPr>
              <a:picLocks noChangeAspect="1" noChangeArrowheads="1"/>
            </p:cNvPicPr>
            <p:nvPr/>
          </p:nvPicPr>
          <p:blipFill>
            <a:blip r:embed="rId2" cstate="print"/>
            <a:srcRect/>
            <a:stretch>
              <a:fillRect/>
            </a:stretch>
          </p:blipFill>
          <p:spPr bwMode="auto">
            <a:xfrm>
              <a:off x="2855330" y="1034718"/>
              <a:ext cx="558202" cy="189944"/>
            </a:xfrm>
            <a:prstGeom prst="rect">
              <a:avLst/>
            </a:prstGeom>
            <a:grpFill/>
            <a:ln w="9525">
              <a:noFill/>
              <a:miter lim="800000"/>
              <a:headEnd/>
              <a:tailEnd/>
            </a:ln>
          </p:spPr>
        </p:pic>
      </p:grpSp>
      <p:pic>
        <p:nvPicPr>
          <p:cNvPr id="12" name="Picture 2"/>
          <p:cNvPicPr>
            <a:picLocks noChangeAspect="1" noChangeArrowheads="1"/>
          </p:cNvPicPr>
          <p:nvPr/>
        </p:nvPicPr>
        <p:blipFill>
          <a:blip r:embed="rId3" cstate="print"/>
          <a:srcRect/>
          <a:stretch>
            <a:fillRect/>
          </a:stretch>
        </p:blipFill>
        <p:spPr bwMode="auto">
          <a:xfrm>
            <a:off x="4693548" y="4368265"/>
            <a:ext cx="247983" cy="371028"/>
          </a:xfrm>
          <a:prstGeom prst="rect">
            <a:avLst/>
          </a:prstGeom>
          <a:solidFill>
            <a:srgbClr val="FFC000"/>
          </a:solidFill>
          <a:ln w="9525">
            <a:noFill/>
            <a:miter lim="800000"/>
            <a:headEnd/>
            <a:tailEnd/>
          </a:ln>
        </p:spPr>
      </p:pic>
      <p:grpSp>
        <p:nvGrpSpPr>
          <p:cNvPr id="7" name="组合 12"/>
          <p:cNvGrpSpPr/>
          <p:nvPr/>
        </p:nvGrpSpPr>
        <p:grpSpPr>
          <a:xfrm>
            <a:off x="5571446" y="3803967"/>
            <a:ext cx="1178756" cy="709620"/>
            <a:chOff x="2529148" y="1036936"/>
            <a:chExt cx="1178756" cy="742361"/>
          </a:xfrm>
          <a:solidFill>
            <a:srgbClr val="FFC000"/>
          </a:solidFill>
        </p:grpSpPr>
        <p:sp>
          <p:nvSpPr>
            <p:cNvPr id="31" name="剪去单角的矩形 30"/>
            <p:cNvSpPr/>
            <p:nvPr/>
          </p:nvSpPr>
          <p:spPr bwMode="auto">
            <a:xfrm>
              <a:off x="2529148" y="1262117"/>
              <a:ext cx="1178756" cy="517180"/>
            </a:xfrm>
            <a:prstGeom prst="snip1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生产报工入库</a:t>
              </a:r>
            </a:p>
          </p:txBody>
        </p:sp>
        <p:pic>
          <p:nvPicPr>
            <p:cNvPr id="32" name="Picture 40"/>
            <p:cNvPicPr>
              <a:picLocks noChangeAspect="1" noChangeArrowheads="1"/>
            </p:cNvPicPr>
            <p:nvPr/>
          </p:nvPicPr>
          <p:blipFill>
            <a:blip r:embed="rId2" cstate="print"/>
            <a:srcRect/>
            <a:stretch>
              <a:fillRect/>
            </a:stretch>
          </p:blipFill>
          <p:spPr bwMode="auto">
            <a:xfrm>
              <a:off x="2808358" y="1036936"/>
              <a:ext cx="558202" cy="189944"/>
            </a:xfrm>
            <a:prstGeom prst="rect">
              <a:avLst/>
            </a:prstGeom>
            <a:ln>
              <a:headEnd/>
              <a:tailEnd/>
            </a:ln>
          </p:spPr>
        </p:pic>
      </p:grpSp>
      <p:pic>
        <p:nvPicPr>
          <p:cNvPr id="14" name="Picture 2"/>
          <p:cNvPicPr>
            <a:picLocks noChangeAspect="1" noChangeArrowheads="1"/>
          </p:cNvPicPr>
          <p:nvPr/>
        </p:nvPicPr>
        <p:blipFill>
          <a:blip r:embed="rId3" cstate="print"/>
          <a:srcRect/>
          <a:stretch>
            <a:fillRect/>
          </a:stretch>
        </p:blipFill>
        <p:spPr bwMode="auto">
          <a:xfrm>
            <a:off x="6505556" y="4222128"/>
            <a:ext cx="249297" cy="372994"/>
          </a:xfrm>
          <a:prstGeom prst="rect">
            <a:avLst/>
          </a:prstGeom>
          <a:solidFill>
            <a:srgbClr val="FFC000"/>
          </a:solidFill>
          <a:ln w="9525">
            <a:noFill/>
            <a:miter lim="800000"/>
            <a:headEnd/>
            <a:tailEnd/>
          </a:ln>
        </p:spPr>
      </p:pic>
      <p:pic>
        <p:nvPicPr>
          <p:cNvPr id="15" name="Picture 2"/>
          <p:cNvPicPr>
            <a:picLocks noChangeAspect="1" noChangeArrowheads="1"/>
          </p:cNvPicPr>
          <p:nvPr/>
        </p:nvPicPr>
        <p:blipFill>
          <a:blip r:embed="rId4" cstate="print"/>
          <a:srcRect/>
          <a:stretch>
            <a:fillRect/>
          </a:stretch>
        </p:blipFill>
        <p:spPr bwMode="auto">
          <a:xfrm>
            <a:off x="7387076" y="4412035"/>
            <a:ext cx="782637" cy="466725"/>
          </a:xfrm>
          <a:prstGeom prst="rect">
            <a:avLst/>
          </a:prstGeom>
          <a:noFill/>
          <a:ln w="9525">
            <a:noFill/>
            <a:miter lim="800000"/>
            <a:headEnd/>
            <a:tailEnd/>
          </a:ln>
        </p:spPr>
      </p:pic>
      <p:grpSp>
        <p:nvGrpSpPr>
          <p:cNvPr id="8" name="组合 15"/>
          <p:cNvGrpSpPr/>
          <p:nvPr/>
        </p:nvGrpSpPr>
        <p:grpSpPr>
          <a:xfrm>
            <a:off x="7560461" y="3829958"/>
            <a:ext cx="1274439" cy="865194"/>
            <a:chOff x="3369569" y="4706906"/>
            <a:chExt cx="1274439" cy="865194"/>
          </a:xfrm>
        </p:grpSpPr>
        <p:sp>
          <p:nvSpPr>
            <p:cNvPr id="28" name="Rectangle 39"/>
            <p:cNvSpPr/>
            <p:nvPr/>
          </p:nvSpPr>
          <p:spPr bwMode="auto">
            <a:xfrm>
              <a:off x="3369569" y="4869160"/>
              <a:ext cx="1183406" cy="4143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销售备料发运</a:t>
              </a:r>
              <a:endParaRPr lang="en-US" altLang="en-US" sz="1300" dirty="0">
                <a:solidFill>
                  <a:schemeClr val="tx1"/>
                </a:solidFill>
                <a:latin typeface="微软雅黑" pitchFamily="34" charset="-122"/>
                <a:ea typeface="微软雅黑" pitchFamily="34" charset="-122"/>
              </a:endParaRPr>
            </a:p>
          </p:txBody>
        </p:sp>
        <p:pic>
          <p:nvPicPr>
            <p:cNvPr id="29" name="Picture 2"/>
            <p:cNvPicPr>
              <a:picLocks noChangeAspect="1" noChangeArrowheads="1"/>
            </p:cNvPicPr>
            <p:nvPr/>
          </p:nvPicPr>
          <p:blipFill>
            <a:blip r:embed="rId3" cstate="print"/>
            <a:srcRect/>
            <a:stretch>
              <a:fillRect/>
            </a:stretch>
          </p:blipFill>
          <p:spPr bwMode="auto">
            <a:xfrm>
              <a:off x="4424933" y="5229200"/>
              <a:ext cx="219075" cy="342900"/>
            </a:xfrm>
            <a:prstGeom prst="rect">
              <a:avLst/>
            </a:prstGeom>
            <a:ln>
              <a:headEnd/>
              <a:tailEnd/>
            </a:ln>
          </p:spPr>
        </p:pic>
        <p:pic>
          <p:nvPicPr>
            <p:cNvPr id="30" name="Picture 40"/>
            <p:cNvPicPr>
              <a:picLocks noChangeAspect="1" noChangeArrowheads="1"/>
            </p:cNvPicPr>
            <p:nvPr/>
          </p:nvPicPr>
          <p:blipFill>
            <a:blip r:embed="rId2" cstate="print"/>
            <a:srcRect/>
            <a:stretch>
              <a:fillRect/>
            </a:stretch>
          </p:blipFill>
          <p:spPr bwMode="auto">
            <a:xfrm>
              <a:off x="3751428" y="4706906"/>
              <a:ext cx="457200" cy="155575"/>
            </a:xfrm>
            <a:prstGeom prst="rect">
              <a:avLst/>
            </a:prstGeom>
            <a:ln>
              <a:headEnd/>
              <a:tailEnd/>
            </a:ln>
          </p:spPr>
        </p:pic>
      </p:grpSp>
      <p:sp>
        <p:nvSpPr>
          <p:cNvPr id="17" name="Title 1"/>
          <p:cNvSpPr txBox="1">
            <a:spLocks/>
          </p:cNvSpPr>
          <p:nvPr/>
        </p:nvSpPr>
        <p:spPr>
          <a:xfrm>
            <a:off x="87520" y="5143240"/>
            <a:ext cx="8874058" cy="1368152"/>
          </a:xfrm>
          <a:prstGeom prst="rect">
            <a:avLst/>
          </a:prstGeom>
        </p:spPr>
        <p:txBody>
          <a:bodyPr vert="horz" lIns="91440" tIns="45720" rIns="91440" bIns="45720" rtlCol="0" anchor="ctr">
            <a:no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nSpc>
                <a:spcPct val="150000"/>
              </a:lnSpc>
            </a:pPr>
            <a:r>
              <a:rPr lang="zh-CN" altLang="en-US" sz="1400" b="1" dirty="0" smtClean="0">
                <a:latin typeface="宋体" pitchFamily="2" charset="-122"/>
              </a:rPr>
              <a:t>说明：</a:t>
            </a:r>
            <a:endParaRPr lang="en-US" altLang="zh-CN" sz="1400" b="1" dirty="0" smtClean="0">
              <a:latin typeface="宋体" pitchFamily="2" charset="-122"/>
            </a:endParaRPr>
          </a:p>
          <a:p>
            <a:pPr>
              <a:lnSpc>
                <a:spcPct val="150000"/>
              </a:lnSpc>
            </a:pPr>
            <a:r>
              <a:rPr lang="zh-CN" altLang="en-US" sz="1400" dirty="0" smtClean="0">
                <a:latin typeface="宋体" pitchFamily="2" charset="-122"/>
              </a:rPr>
              <a:t>从</a:t>
            </a:r>
            <a:r>
              <a:rPr lang="zh-CN" altLang="en-US" sz="1400" dirty="0">
                <a:latin typeface="宋体" pitchFamily="2" charset="-122"/>
              </a:rPr>
              <a:t>采购供应商源头来产生物料标签条码，将采购收货入库、生产备料发料、生产过程控制、成品入库及销售备料发运等业务以条码的形式纳入系统管理，实现核心业务链的条码化管理，从而在系统方面来实现按照批次先进先出的管理。</a:t>
            </a:r>
          </a:p>
        </p:txBody>
      </p:sp>
      <p:sp>
        <p:nvSpPr>
          <p:cNvPr id="48" name="Text Box 19"/>
          <p:cNvSpPr txBox="1">
            <a:spLocks noChangeArrowheads="1"/>
          </p:cNvSpPr>
          <p:nvPr/>
        </p:nvSpPr>
        <p:spPr bwMode="auto">
          <a:xfrm>
            <a:off x="3390594" y="972774"/>
            <a:ext cx="2000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b="1" dirty="0" smtClean="0">
                <a:solidFill>
                  <a:srgbClr val="3333FF"/>
                </a:solidFill>
                <a:latin typeface="微软雅黑" panose="020B0503020204020204" pitchFamily="34" charset="-122"/>
                <a:ea typeface="微软雅黑" panose="020B0503020204020204" pitchFamily="34" charset="-122"/>
              </a:rPr>
              <a:t>供应商</a:t>
            </a:r>
            <a:r>
              <a:rPr lang="en-US" altLang="zh-CN" b="1" dirty="0" smtClean="0">
                <a:solidFill>
                  <a:srgbClr val="3333FF"/>
                </a:solidFill>
                <a:latin typeface="微软雅黑" panose="020B0503020204020204" pitchFamily="34" charset="-122"/>
                <a:ea typeface="微软雅黑" panose="020B0503020204020204" pitchFamily="34" charset="-122"/>
              </a:rPr>
              <a:t>WEB</a:t>
            </a:r>
            <a:r>
              <a:rPr lang="zh-CN" altLang="en-US" b="1" dirty="0" smtClean="0">
                <a:solidFill>
                  <a:srgbClr val="3333FF"/>
                </a:solidFill>
                <a:latin typeface="微软雅黑" panose="020B0503020204020204" pitchFamily="34" charset="-122"/>
                <a:ea typeface="微软雅黑" panose="020B0503020204020204" pitchFamily="34" charset="-122"/>
              </a:rPr>
              <a:t>平台</a:t>
            </a:r>
            <a:endParaRPr lang="zh-CN" altLang="de-DE" b="1" dirty="0">
              <a:solidFill>
                <a:srgbClr val="3333FF"/>
              </a:solidFill>
              <a:latin typeface="微软雅黑" panose="020B0503020204020204" pitchFamily="34" charset="-122"/>
              <a:ea typeface="微软雅黑" panose="020B0503020204020204" pitchFamily="34" charset="-122"/>
            </a:endParaRPr>
          </a:p>
        </p:txBody>
      </p:sp>
      <p:sp>
        <p:nvSpPr>
          <p:cNvPr id="49" name="Text Box 19"/>
          <p:cNvSpPr txBox="1">
            <a:spLocks noChangeArrowheads="1"/>
          </p:cNvSpPr>
          <p:nvPr/>
        </p:nvSpPr>
        <p:spPr bwMode="auto">
          <a:xfrm>
            <a:off x="53084" y="992717"/>
            <a:ext cx="20002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r>
              <a:rPr lang="en-US" altLang="zh-CN" b="1" dirty="0" smtClean="0">
                <a:solidFill>
                  <a:srgbClr val="3333FF"/>
                </a:solidFill>
                <a:latin typeface="微软雅黑" panose="020B0503020204020204" pitchFamily="34" charset="-122"/>
                <a:ea typeface="微软雅黑" panose="020B0503020204020204" pitchFamily="34" charset="-122"/>
              </a:rPr>
              <a:t>SAP</a:t>
            </a:r>
            <a:endParaRPr lang="zh-CN" altLang="de-DE" b="1" dirty="0">
              <a:solidFill>
                <a:srgbClr val="3333FF"/>
              </a:solidFill>
              <a:latin typeface="微软雅黑" panose="020B0503020204020204" pitchFamily="34" charset="-122"/>
              <a:ea typeface="微软雅黑" panose="020B0503020204020204" pitchFamily="34" charset="-122"/>
            </a:endParaRPr>
          </a:p>
        </p:txBody>
      </p:sp>
      <p:sp>
        <p:nvSpPr>
          <p:cNvPr id="51" name="矩形 50"/>
          <p:cNvSpPr/>
          <p:nvPr/>
        </p:nvSpPr>
        <p:spPr>
          <a:xfrm>
            <a:off x="4852276" y="1656228"/>
            <a:ext cx="1214446"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供应商生成并打印送货单</a:t>
            </a:r>
          </a:p>
        </p:txBody>
      </p:sp>
      <p:sp>
        <p:nvSpPr>
          <p:cNvPr id="53" name="矩形 52"/>
          <p:cNvSpPr/>
          <p:nvPr/>
        </p:nvSpPr>
        <p:spPr>
          <a:xfrm>
            <a:off x="7856006" y="1643886"/>
            <a:ext cx="1214446" cy="45460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供应商出货</a:t>
            </a:r>
          </a:p>
        </p:txBody>
      </p:sp>
      <p:sp>
        <p:nvSpPr>
          <p:cNvPr id="55" name="矩形 54"/>
          <p:cNvSpPr/>
          <p:nvPr/>
        </p:nvSpPr>
        <p:spPr>
          <a:xfrm>
            <a:off x="6402091" y="1656363"/>
            <a:ext cx="1214446"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供应商列印条码并贴附</a:t>
            </a:r>
          </a:p>
        </p:txBody>
      </p:sp>
      <p:pic>
        <p:nvPicPr>
          <p:cNvPr id="57" name="Picture 6" descr="http://hanyu.iciba.com/upload/encyclopedia_2/1e/88/bk_1e88366a1d5fb99b98e26365f237e6f5_xSi7zO.jpg"/>
          <p:cNvPicPr>
            <a:picLocks noChangeAspect="1" noChangeArrowheads="1"/>
          </p:cNvPicPr>
          <p:nvPr/>
        </p:nvPicPr>
        <p:blipFill>
          <a:blip r:embed="rId5" cstate="print"/>
          <a:srcRect/>
          <a:stretch>
            <a:fillRect/>
          </a:stretch>
        </p:blipFill>
        <p:spPr bwMode="auto">
          <a:xfrm>
            <a:off x="6704158" y="1426184"/>
            <a:ext cx="572454" cy="194831"/>
          </a:xfrm>
          <a:prstGeom prst="rect">
            <a:avLst/>
          </a:prstGeom>
          <a:noFill/>
        </p:spPr>
      </p:pic>
      <p:pic>
        <p:nvPicPr>
          <p:cNvPr id="58" name="Picture 6" descr="http://hanyu.iciba.com/upload/encyclopedia_2/1e/88/bk_1e88366a1d5fb99b98e26365f237e6f5_xSi7zO.jpg"/>
          <p:cNvPicPr>
            <a:picLocks noChangeAspect="1" noChangeArrowheads="1"/>
          </p:cNvPicPr>
          <p:nvPr/>
        </p:nvPicPr>
        <p:blipFill>
          <a:blip r:embed="rId5" cstate="print"/>
          <a:srcRect/>
          <a:stretch>
            <a:fillRect/>
          </a:stretch>
        </p:blipFill>
        <p:spPr bwMode="auto">
          <a:xfrm>
            <a:off x="5173271" y="1412777"/>
            <a:ext cx="572454" cy="194831"/>
          </a:xfrm>
          <a:prstGeom prst="rect">
            <a:avLst/>
          </a:prstGeom>
          <a:noFill/>
        </p:spPr>
      </p:pic>
      <p:cxnSp>
        <p:nvCxnSpPr>
          <p:cNvPr id="59" name="直接箭头连接符 58"/>
          <p:cNvCxnSpPr>
            <a:stCxn id="51" idx="3"/>
            <a:endCxn id="55" idx="1"/>
          </p:cNvCxnSpPr>
          <p:nvPr/>
        </p:nvCxnSpPr>
        <p:spPr>
          <a:xfrm>
            <a:off x="6066722" y="1883535"/>
            <a:ext cx="335369" cy="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68" idx="3"/>
            <a:endCxn id="51" idx="1"/>
          </p:cNvCxnSpPr>
          <p:nvPr/>
        </p:nvCxnSpPr>
        <p:spPr>
          <a:xfrm>
            <a:off x="4487292" y="1882413"/>
            <a:ext cx="364984" cy="1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16547" y="1650349"/>
            <a:ext cx="1214446"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采购下达框架协议</a:t>
            </a:r>
            <a:r>
              <a:rPr lang="en-US" altLang="zh-CN" sz="1300" dirty="0" smtClean="0">
                <a:solidFill>
                  <a:schemeClr val="tx1"/>
                </a:solidFill>
                <a:latin typeface="微软雅黑" pitchFamily="34" charset="-122"/>
                <a:ea typeface="微软雅黑" pitchFamily="34" charset="-122"/>
              </a:rPr>
              <a:t>/</a:t>
            </a:r>
            <a:r>
              <a:rPr lang="zh-CN" altLang="en-US" sz="1300" dirty="0" smtClean="0">
                <a:solidFill>
                  <a:schemeClr val="tx1"/>
                </a:solidFill>
                <a:latin typeface="微软雅黑" pitchFamily="34" charset="-122"/>
                <a:ea typeface="微软雅黑" pitchFamily="34" charset="-122"/>
              </a:rPr>
              <a:t>合同</a:t>
            </a:r>
          </a:p>
        </p:txBody>
      </p:sp>
      <p:sp>
        <p:nvSpPr>
          <p:cNvPr id="65" name="矩形 64"/>
          <p:cNvSpPr/>
          <p:nvPr/>
        </p:nvSpPr>
        <p:spPr>
          <a:xfrm>
            <a:off x="1668906" y="1655246"/>
            <a:ext cx="1214446"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r>
              <a:rPr lang="zh-CN" altLang="en-US" sz="1300" dirty="0">
                <a:solidFill>
                  <a:schemeClr val="tx1"/>
                </a:solidFill>
                <a:latin typeface="微软雅黑" pitchFamily="34" charset="-122"/>
                <a:ea typeface="微软雅黑" pitchFamily="34" charset="-122"/>
              </a:rPr>
              <a:t>订单批准后发布至</a:t>
            </a:r>
            <a:r>
              <a:rPr lang="en-US" altLang="zh-CN" sz="1300" dirty="0">
                <a:solidFill>
                  <a:schemeClr val="tx1"/>
                </a:solidFill>
                <a:latin typeface="微软雅黑" pitchFamily="34" charset="-122"/>
                <a:ea typeface="微软雅黑" pitchFamily="34" charset="-122"/>
              </a:rPr>
              <a:t>Web</a:t>
            </a:r>
            <a:r>
              <a:rPr lang="zh-CN" altLang="en-US" sz="1300" dirty="0">
                <a:solidFill>
                  <a:schemeClr val="tx1"/>
                </a:solidFill>
                <a:latin typeface="微软雅黑" pitchFamily="34" charset="-122"/>
                <a:ea typeface="微软雅黑" pitchFamily="34" charset="-122"/>
              </a:rPr>
              <a:t>平台</a:t>
            </a:r>
          </a:p>
        </p:txBody>
      </p:sp>
      <p:sp>
        <p:nvSpPr>
          <p:cNvPr id="68" name="矩形 67"/>
          <p:cNvSpPr/>
          <p:nvPr/>
        </p:nvSpPr>
        <p:spPr>
          <a:xfrm>
            <a:off x="3463163" y="1655112"/>
            <a:ext cx="1024129"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a:t>
            </a:r>
            <a:r>
              <a:rPr lang="zh-CN" altLang="en-US" sz="1300" dirty="0">
                <a:solidFill>
                  <a:schemeClr val="tx1"/>
                </a:solidFill>
                <a:latin typeface="微软雅黑" pitchFamily="34" charset="-122"/>
                <a:ea typeface="微软雅黑" pitchFamily="34" charset="-122"/>
              </a:rPr>
              <a:t>确</a:t>
            </a:r>
            <a:r>
              <a:rPr lang="zh-CN" altLang="en-US" sz="1300" dirty="0" smtClean="0">
                <a:solidFill>
                  <a:schemeClr val="tx1"/>
                </a:solidFill>
                <a:latin typeface="微软雅黑" pitchFamily="34" charset="-122"/>
                <a:ea typeface="微软雅黑" pitchFamily="34" charset="-122"/>
              </a:rPr>
              <a:t>认接收</a:t>
            </a:r>
          </a:p>
        </p:txBody>
      </p:sp>
      <p:cxnSp>
        <p:nvCxnSpPr>
          <p:cNvPr id="70" name="直接箭头连接符 69"/>
          <p:cNvCxnSpPr>
            <a:stCxn id="62" idx="3"/>
            <a:endCxn id="65" idx="1"/>
          </p:cNvCxnSpPr>
          <p:nvPr/>
        </p:nvCxnSpPr>
        <p:spPr>
          <a:xfrm>
            <a:off x="1330993" y="1877873"/>
            <a:ext cx="337913" cy="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5" idx="3"/>
          </p:cNvCxnSpPr>
          <p:nvPr/>
        </p:nvCxnSpPr>
        <p:spPr>
          <a:xfrm>
            <a:off x="7616537" y="1883888"/>
            <a:ext cx="239469" cy="4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6" cstate="print"/>
          <a:stretch>
            <a:fillRect/>
          </a:stretch>
        </p:blipFill>
        <p:spPr>
          <a:xfrm>
            <a:off x="1136248" y="1655109"/>
            <a:ext cx="360040" cy="164428"/>
          </a:xfrm>
          <a:prstGeom prst="rect">
            <a:avLst/>
          </a:prstGeom>
        </p:spPr>
      </p:pic>
      <p:pic>
        <p:nvPicPr>
          <p:cNvPr id="74" name="图片 73"/>
          <p:cNvPicPr>
            <a:picLocks noChangeAspect="1"/>
          </p:cNvPicPr>
          <p:nvPr/>
        </p:nvPicPr>
        <p:blipFill>
          <a:blip r:embed="rId6" cstate="print"/>
          <a:stretch>
            <a:fillRect/>
          </a:stretch>
        </p:blipFill>
        <p:spPr>
          <a:xfrm>
            <a:off x="2703332" y="1650349"/>
            <a:ext cx="360040" cy="164428"/>
          </a:xfrm>
          <a:prstGeom prst="rect">
            <a:avLst/>
          </a:prstGeom>
        </p:spPr>
      </p:pic>
      <p:sp>
        <p:nvSpPr>
          <p:cNvPr id="81" name="圆角矩形 80"/>
          <p:cNvSpPr/>
          <p:nvPr/>
        </p:nvSpPr>
        <p:spPr>
          <a:xfrm>
            <a:off x="4176410" y="1543118"/>
            <a:ext cx="428628" cy="19483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sp>
        <p:nvSpPr>
          <p:cNvPr id="82" name="圆角矩形 81"/>
          <p:cNvSpPr/>
          <p:nvPr/>
        </p:nvSpPr>
        <p:spPr>
          <a:xfrm>
            <a:off x="5767543" y="1557694"/>
            <a:ext cx="428628" cy="19483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sp>
        <p:nvSpPr>
          <p:cNvPr id="83" name="圆角矩形 82"/>
          <p:cNvSpPr/>
          <p:nvPr/>
        </p:nvSpPr>
        <p:spPr>
          <a:xfrm>
            <a:off x="7307643" y="1543118"/>
            <a:ext cx="428628" cy="19483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sp>
        <p:nvSpPr>
          <p:cNvPr id="84" name="圆角矩形 83"/>
          <p:cNvSpPr/>
          <p:nvPr/>
        </p:nvSpPr>
        <p:spPr>
          <a:xfrm>
            <a:off x="8667524" y="1515722"/>
            <a:ext cx="428628" cy="194831"/>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pic>
        <p:nvPicPr>
          <p:cNvPr id="63" name="图片 62"/>
          <p:cNvPicPr>
            <a:picLocks noChangeAspect="1"/>
          </p:cNvPicPr>
          <p:nvPr/>
        </p:nvPicPr>
        <p:blipFill>
          <a:blip r:embed="rId6" cstate="print"/>
          <a:stretch>
            <a:fillRect/>
          </a:stretch>
        </p:blipFill>
        <p:spPr>
          <a:xfrm>
            <a:off x="1150973" y="4000147"/>
            <a:ext cx="360040" cy="164428"/>
          </a:xfrm>
          <a:prstGeom prst="rect">
            <a:avLst/>
          </a:prstGeom>
        </p:spPr>
      </p:pic>
      <p:pic>
        <p:nvPicPr>
          <p:cNvPr id="76" name="图片 75"/>
          <p:cNvPicPr>
            <a:picLocks noChangeAspect="1"/>
          </p:cNvPicPr>
          <p:nvPr/>
        </p:nvPicPr>
        <p:blipFill>
          <a:blip r:embed="rId6" cstate="print"/>
          <a:stretch>
            <a:fillRect/>
          </a:stretch>
        </p:blipFill>
        <p:spPr>
          <a:xfrm>
            <a:off x="2979791" y="4000147"/>
            <a:ext cx="360040" cy="164428"/>
          </a:xfrm>
          <a:prstGeom prst="rect">
            <a:avLst/>
          </a:prstGeom>
        </p:spPr>
      </p:pic>
      <p:pic>
        <p:nvPicPr>
          <p:cNvPr id="78" name="图片 77"/>
          <p:cNvPicPr>
            <a:picLocks noChangeAspect="1"/>
          </p:cNvPicPr>
          <p:nvPr/>
        </p:nvPicPr>
        <p:blipFill>
          <a:blip r:embed="rId6" cstate="print"/>
          <a:stretch>
            <a:fillRect/>
          </a:stretch>
        </p:blipFill>
        <p:spPr>
          <a:xfrm>
            <a:off x="4794413" y="4012195"/>
            <a:ext cx="360040" cy="164428"/>
          </a:xfrm>
          <a:prstGeom prst="rect">
            <a:avLst/>
          </a:prstGeom>
        </p:spPr>
      </p:pic>
      <p:pic>
        <p:nvPicPr>
          <p:cNvPr id="79" name="图片 78"/>
          <p:cNvPicPr>
            <a:picLocks noChangeAspect="1"/>
          </p:cNvPicPr>
          <p:nvPr/>
        </p:nvPicPr>
        <p:blipFill>
          <a:blip r:embed="rId6" cstate="print"/>
          <a:stretch>
            <a:fillRect/>
          </a:stretch>
        </p:blipFill>
        <p:spPr>
          <a:xfrm>
            <a:off x="6570182" y="4012195"/>
            <a:ext cx="360040" cy="164428"/>
          </a:xfrm>
          <a:prstGeom prst="rect">
            <a:avLst/>
          </a:prstGeom>
        </p:spPr>
      </p:pic>
      <p:pic>
        <p:nvPicPr>
          <p:cNvPr id="85" name="图片 84"/>
          <p:cNvPicPr>
            <a:picLocks noChangeAspect="1"/>
          </p:cNvPicPr>
          <p:nvPr/>
        </p:nvPicPr>
        <p:blipFill>
          <a:blip r:embed="rId6" cstate="print"/>
          <a:stretch>
            <a:fillRect/>
          </a:stretch>
        </p:blipFill>
        <p:spPr>
          <a:xfrm>
            <a:off x="8563847" y="3998802"/>
            <a:ext cx="360040" cy="164428"/>
          </a:xfrm>
          <a:prstGeom prst="rect">
            <a:avLst/>
          </a:prstGeom>
        </p:spPr>
      </p:pic>
      <p:pic>
        <p:nvPicPr>
          <p:cNvPr id="86" name="Picture 6" descr="http://hanyu.iciba.com/upload/encyclopedia_2/1e/88/bk_1e88366a1d5fb99b98e26365f237e6f5_xSi7zO.jpg"/>
          <p:cNvPicPr>
            <a:picLocks noChangeAspect="1" noChangeArrowheads="1"/>
          </p:cNvPicPr>
          <p:nvPr/>
        </p:nvPicPr>
        <p:blipFill>
          <a:blip r:embed="rId5" cstate="print"/>
          <a:srcRect/>
          <a:stretch>
            <a:fillRect/>
          </a:stretch>
        </p:blipFill>
        <p:spPr bwMode="auto">
          <a:xfrm>
            <a:off x="8025132" y="1412776"/>
            <a:ext cx="572454" cy="194831"/>
          </a:xfrm>
          <a:prstGeom prst="rect">
            <a:avLst/>
          </a:prstGeom>
          <a:noFill/>
        </p:spPr>
      </p:pic>
      <p:cxnSp>
        <p:nvCxnSpPr>
          <p:cNvPr id="89" name="直接箭头连接符 88"/>
          <p:cNvCxnSpPr/>
          <p:nvPr/>
        </p:nvCxnSpPr>
        <p:spPr>
          <a:xfrm flipV="1">
            <a:off x="2965356" y="1871188"/>
            <a:ext cx="425238" cy="6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endCxn id="35" idx="2"/>
          </p:cNvCxnSpPr>
          <p:nvPr/>
        </p:nvCxnSpPr>
        <p:spPr>
          <a:xfrm flipV="1">
            <a:off x="1468130" y="4243007"/>
            <a:ext cx="646932" cy="12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35" idx="0"/>
          </p:cNvCxnSpPr>
          <p:nvPr/>
        </p:nvCxnSpPr>
        <p:spPr>
          <a:xfrm flipV="1">
            <a:off x="3210002" y="4243006"/>
            <a:ext cx="633252"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33" idx="0"/>
            <a:endCxn id="31" idx="2"/>
          </p:cNvCxnSpPr>
          <p:nvPr/>
        </p:nvCxnSpPr>
        <p:spPr>
          <a:xfrm flipV="1">
            <a:off x="4938194" y="4266402"/>
            <a:ext cx="633252" cy="2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6930222" y="4267462"/>
            <a:ext cx="591735" cy="9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53" idx="2"/>
            <a:endCxn id="42" idx="0"/>
          </p:cNvCxnSpPr>
          <p:nvPr/>
        </p:nvCxnSpPr>
        <p:spPr>
          <a:xfrm rot="5400000">
            <a:off x="3827649" y="-818345"/>
            <a:ext cx="1718744" cy="7552417"/>
          </a:xfrm>
          <a:prstGeom prst="bentConnector3">
            <a:avLst>
              <a:gd name="adj1" fmla="val 50000"/>
            </a:avLst>
          </a:prstGeom>
          <a:ln w="38100">
            <a:solidFill>
              <a:srgbClr val="0076CA"/>
            </a:solidFill>
            <a:tailEnd type="arrow"/>
          </a:ln>
        </p:spPr>
        <p:style>
          <a:lnRef idx="1">
            <a:schemeClr val="accent1"/>
          </a:lnRef>
          <a:fillRef idx="0">
            <a:schemeClr val="accent1"/>
          </a:fillRef>
          <a:effectRef idx="0">
            <a:schemeClr val="accent1"/>
          </a:effectRef>
          <a:fontRef idx="minor">
            <a:schemeClr val="tx1"/>
          </a:fontRef>
        </p:style>
      </p:cxnSp>
      <p:sp>
        <p:nvSpPr>
          <p:cNvPr id="4" name="右箭头 3"/>
          <p:cNvSpPr/>
          <p:nvPr/>
        </p:nvSpPr>
        <p:spPr>
          <a:xfrm>
            <a:off x="112432" y="2330529"/>
            <a:ext cx="8874058" cy="44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整个采购过程的状态实时查询：已创建、已发布、已接收确认、已维护送货单、已打印、已出货、已收货</a:t>
            </a:r>
            <a:r>
              <a:rPr lang="en-US" altLang="zh-CN" sz="1400" dirty="0" smtClean="0"/>
              <a:t>……</a:t>
            </a:r>
            <a:endParaRPr lang="zh-CN" altLang="en-US" sz="1400" dirty="0"/>
          </a:p>
        </p:txBody>
      </p:sp>
      <p:sp>
        <p:nvSpPr>
          <p:cNvPr id="64" name="右箭头 63"/>
          <p:cNvSpPr/>
          <p:nvPr/>
        </p:nvSpPr>
        <p:spPr>
          <a:xfrm>
            <a:off x="112432" y="3212976"/>
            <a:ext cx="8874058" cy="442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实现条码各业务状态状态管理，确保了系统操作的实时性，实现了</a:t>
            </a:r>
            <a:r>
              <a:rPr lang="en-US" altLang="zh-CN" sz="1400" dirty="0" smtClean="0"/>
              <a:t>FIFO</a:t>
            </a:r>
            <a:r>
              <a:rPr lang="zh-CN" altLang="en-US" sz="1400" dirty="0" smtClean="0"/>
              <a:t>及关键质量信息的精确追溯。</a:t>
            </a:r>
            <a:endParaRPr lang="zh-CN" altLang="en-US" sz="1400" dirty="0"/>
          </a:p>
        </p:txBody>
      </p:sp>
    </p:spTree>
    <p:extLst>
      <p:ext uri="{BB962C8B-B14F-4D97-AF65-F5344CB8AC3E}">
        <p14:creationId xmlns:p14="http://schemas.microsoft.com/office/powerpoint/2010/main" val="4235926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428728" y="142852"/>
            <a:ext cx="4286280"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关键差异总结</a:t>
            </a:r>
            <a:endParaRPr lang="en-US" altLang="zh-CN" sz="2000" dirty="0">
              <a:latin typeface="宋体" pitchFamily="2" charset="-122"/>
            </a:endParaRPr>
          </a:p>
        </p:txBody>
      </p:sp>
      <p:sp>
        <p:nvSpPr>
          <p:cNvPr id="22" name="Rectangle 5"/>
          <p:cNvSpPr>
            <a:spLocks noChangeAspect="1" noChangeArrowheads="1"/>
          </p:cNvSpPr>
          <p:nvPr/>
        </p:nvSpPr>
        <p:spPr bwMode="auto">
          <a:xfrm>
            <a:off x="768950" y="3272111"/>
            <a:ext cx="2053878" cy="663575"/>
          </a:xfrm>
          <a:prstGeom prst="rect">
            <a:avLst/>
          </a:prstGeom>
          <a:solidFill>
            <a:schemeClr val="tx2">
              <a:lumMod val="40000"/>
              <a:lumOff val="60000"/>
            </a:schemeClr>
          </a:solidFill>
          <a:ln w="12700" algn="ctr">
            <a:noFill/>
            <a:miter lim="800000"/>
            <a:headEnd/>
            <a:tailEnd/>
          </a:ln>
          <a:effectLst/>
        </p:spPr>
        <p:txBody>
          <a:bodyPr wrap="none" lIns="36000" tIns="36000" rIns="36000" bIns="36000" anchor="ctr"/>
          <a:lstStyle/>
          <a:p>
            <a:pPr algn="ctr">
              <a:lnSpc>
                <a:spcPct val="100000"/>
              </a:lnSpc>
            </a:pPr>
            <a:r>
              <a:rPr lang="zh-CN" altLang="en-US" sz="1400" b="1" dirty="0" smtClean="0">
                <a:solidFill>
                  <a:srgbClr val="000000"/>
                </a:solidFill>
                <a:latin typeface="宋体" pitchFamily="2" charset="-122"/>
              </a:rPr>
              <a:t>仓库物流</a:t>
            </a:r>
            <a:endParaRPr lang="zh-CN" altLang="en-GB" sz="1400" b="1" dirty="0">
              <a:solidFill>
                <a:srgbClr val="000000"/>
              </a:solidFill>
              <a:latin typeface="宋体" pitchFamily="2" charset="-122"/>
            </a:endParaRPr>
          </a:p>
        </p:txBody>
      </p:sp>
      <p:sp>
        <p:nvSpPr>
          <p:cNvPr id="23" name="Rectangle 6"/>
          <p:cNvSpPr>
            <a:spLocks noChangeArrowheads="1"/>
          </p:cNvSpPr>
          <p:nvPr/>
        </p:nvSpPr>
        <p:spPr bwMode="auto">
          <a:xfrm>
            <a:off x="768950" y="2551386"/>
            <a:ext cx="2051803" cy="665163"/>
          </a:xfrm>
          <a:prstGeom prst="rect">
            <a:avLst/>
          </a:prstGeom>
          <a:solidFill>
            <a:schemeClr val="tx2">
              <a:lumMod val="40000"/>
              <a:lumOff val="60000"/>
            </a:schemeClr>
          </a:solidFill>
          <a:ln w="12700" algn="ctr">
            <a:noFill/>
            <a:miter lim="800000"/>
            <a:headEnd/>
            <a:tailEnd/>
          </a:ln>
          <a:effectLst/>
        </p:spPr>
        <p:txBody>
          <a:bodyPr wrap="none" lIns="36000" tIns="36000" rIns="36000" bIns="36000" anchor="ctr"/>
          <a:lstStyle/>
          <a:p>
            <a:pPr algn="ctr">
              <a:lnSpc>
                <a:spcPct val="100000"/>
              </a:lnSpc>
            </a:pPr>
            <a:r>
              <a:rPr lang="zh-CN" altLang="en-US" sz="1400" b="1" dirty="0" smtClean="0">
                <a:solidFill>
                  <a:srgbClr val="000000"/>
                </a:solidFill>
                <a:latin typeface="宋体" pitchFamily="2" charset="-122"/>
              </a:rPr>
              <a:t>采购到货</a:t>
            </a:r>
            <a:endParaRPr lang="zh-CN" altLang="en-GB" sz="1400" b="1" dirty="0">
              <a:solidFill>
                <a:srgbClr val="000000"/>
              </a:solidFill>
              <a:latin typeface="宋体" pitchFamily="2" charset="-122"/>
            </a:endParaRPr>
          </a:p>
        </p:txBody>
      </p:sp>
      <p:sp>
        <p:nvSpPr>
          <p:cNvPr id="24" name="Rectangle 7"/>
          <p:cNvSpPr>
            <a:spLocks noChangeArrowheads="1"/>
          </p:cNvSpPr>
          <p:nvPr/>
        </p:nvSpPr>
        <p:spPr bwMode="auto">
          <a:xfrm>
            <a:off x="768950" y="3991248"/>
            <a:ext cx="2053878" cy="663575"/>
          </a:xfrm>
          <a:prstGeom prst="rect">
            <a:avLst/>
          </a:prstGeom>
          <a:solidFill>
            <a:schemeClr val="tx2">
              <a:lumMod val="40000"/>
              <a:lumOff val="60000"/>
            </a:schemeClr>
          </a:solidFill>
          <a:ln w="12700" algn="ctr">
            <a:noFill/>
            <a:miter lim="800000"/>
            <a:headEnd/>
            <a:tailEnd/>
          </a:ln>
          <a:effectLst/>
        </p:spPr>
        <p:txBody>
          <a:bodyPr wrap="none" lIns="36000" tIns="36000" rIns="36000" bIns="36000" anchor="ctr"/>
          <a:lstStyle/>
          <a:p>
            <a:pPr algn="ctr">
              <a:lnSpc>
                <a:spcPct val="100000"/>
              </a:lnSpc>
            </a:pPr>
            <a:r>
              <a:rPr lang="zh-CN" altLang="en-US" sz="1400" b="1" dirty="0" smtClean="0">
                <a:solidFill>
                  <a:srgbClr val="000000"/>
                </a:solidFill>
                <a:latin typeface="宋体" pitchFamily="2" charset="-122"/>
              </a:rPr>
              <a:t>质检</a:t>
            </a:r>
            <a:endParaRPr lang="zh-CN" altLang="en-GB" sz="1400" b="1" dirty="0">
              <a:solidFill>
                <a:srgbClr val="000000"/>
              </a:solidFill>
              <a:latin typeface="宋体" pitchFamily="2" charset="-122"/>
            </a:endParaRPr>
          </a:p>
        </p:txBody>
      </p:sp>
      <p:sp>
        <p:nvSpPr>
          <p:cNvPr id="25" name="Rectangle 9"/>
          <p:cNvSpPr>
            <a:spLocks noChangeAspect="1" noChangeArrowheads="1"/>
          </p:cNvSpPr>
          <p:nvPr/>
        </p:nvSpPr>
        <p:spPr bwMode="auto">
          <a:xfrm>
            <a:off x="768950" y="1832248"/>
            <a:ext cx="2051803" cy="665163"/>
          </a:xfrm>
          <a:prstGeom prst="rect">
            <a:avLst/>
          </a:prstGeom>
          <a:solidFill>
            <a:schemeClr val="tx2">
              <a:lumMod val="40000"/>
              <a:lumOff val="60000"/>
            </a:schemeClr>
          </a:solidFill>
          <a:ln w="12700" algn="ctr">
            <a:noFill/>
            <a:miter lim="800000"/>
            <a:headEnd/>
            <a:tailEnd/>
          </a:ln>
          <a:effectLst/>
        </p:spPr>
        <p:txBody>
          <a:bodyPr wrap="none" lIns="36000" tIns="36000" rIns="36000" bIns="36000" anchor="ctr"/>
          <a:lstStyle/>
          <a:p>
            <a:pPr algn="ctr"/>
            <a:r>
              <a:rPr lang="zh-CN" altLang="en-US" sz="1400" b="1" dirty="0">
                <a:solidFill>
                  <a:srgbClr val="000000"/>
                </a:solidFill>
                <a:latin typeface="宋体" pitchFamily="2" charset="-122"/>
              </a:rPr>
              <a:t>与</a:t>
            </a:r>
            <a:r>
              <a:rPr lang="zh-CN" altLang="en-US" sz="1400" b="1" dirty="0" smtClean="0">
                <a:solidFill>
                  <a:srgbClr val="000000"/>
                </a:solidFill>
                <a:latin typeface="宋体" pitchFamily="2" charset="-122"/>
              </a:rPr>
              <a:t>供应商的信息交互</a:t>
            </a:r>
            <a:endParaRPr lang="en-GB" altLang="zh-CN" sz="1400" b="1" dirty="0">
              <a:solidFill>
                <a:srgbClr val="000000"/>
              </a:solidFill>
              <a:latin typeface="宋体" pitchFamily="2" charset="-122"/>
            </a:endParaRPr>
          </a:p>
        </p:txBody>
      </p:sp>
      <p:grpSp>
        <p:nvGrpSpPr>
          <p:cNvPr id="2" name="组合 1"/>
          <p:cNvGrpSpPr/>
          <p:nvPr/>
        </p:nvGrpSpPr>
        <p:grpSpPr>
          <a:xfrm>
            <a:off x="3007997" y="2060848"/>
            <a:ext cx="1700215" cy="3158331"/>
            <a:chOff x="3540284" y="1948376"/>
            <a:chExt cx="1700215" cy="3158331"/>
          </a:xfrm>
        </p:grpSpPr>
        <p:sp>
          <p:nvSpPr>
            <p:cNvPr id="27" name="Line 10"/>
            <p:cNvSpPr>
              <a:spLocks noChangeShapeType="1"/>
            </p:cNvSpPr>
            <p:nvPr/>
          </p:nvSpPr>
          <p:spPr bwMode="auto">
            <a:xfrm>
              <a:off x="3592674" y="3082645"/>
              <a:ext cx="822325" cy="2024062"/>
            </a:xfrm>
            <a:prstGeom prst="line">
              <a:avLst/>
            </a:prstGeom>
            <a:noFill/>
            <a:ln w="9525">
              <a:noFill/>
              <a:round/>
              <a:headEnd/>
              <a:tailEnd/>
            </a:ln>
            <a:effectLst>
              <a:outerShdw dist="35921" dir="2700000" algn="ctr" rotWithShape="0">
                <a:schemeClr val="bg2"/>
              </a:outerShdw>
            </a:effec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28" name="Freeform 11"/>
            <p:cNvSpPr>
              <a:spLocks/>
            </p:cNvSpPr>
            <p:nvPr/>
          </p:nvSpPr>
          <p:spPr bwMode="auto">
            <a:xfrm flipH="1">
              <a:off x="3540284" y="1999970"/>
              <a:ext cx="758825" cy="2647950"/>
            </a:xfrm>
            <a:custGeom>
              <a:avLst/>
              <a:gdLst/>
              <a:ahLst/>
              <a:cxnLst>
                <a:cxn ang="0">
                  <a:pos x="0" y="0"/>
                </a:cxn>
                <a:cxn ang="0">
                  <a:pos x="1048" y="648"/>
                </a:cxn>
                <a:cxn ang="0">
                  <a:pos x="1048" y="800"/>
                </a:cxn>
                <a:cxn ang="0">
                  <a:pos x="0" y="1424"/>
                </a:cxn>
                <a:cxn ang="0">
                  <a:pos x="0" y="0"/>
                </a:cxn>
              </a:cxnLst>
              <a:rect l="0" t="0" r="r" b="b"/>
              <a:pathLst>
                <a:path w="1049" h="1425">
                  <a:moveTo>
                    <a:pt x="0" y="0"/>
                  </a:moveTo>
                  <a:lnTo>
                    <a:pt x="1048" y="648"/>
                  </a:lnTo>
                  <a:lnTo>
                    <a:pt x="1048" y="800"/>
                  </a:lnTo>
                  <a:lnTo>
                    <a:pt x="0" y="1424"/>
                  </a:lnTo>
                  <a:lnTo>
                    <a:pt x="0" y="0"/>
                  </a:lnTo>
                </a:path>
              </a:pathLst>
            </a:custGeom>
            <a:gradFill flip="none" rotWithShape="1">
              <a:gsLst>
                <a:gs pos="0">
                  <a:schemeClr val="bg1"/>
                </a:gs>
                <a:gs pos="53000">
                  <a:srgbClr val="D4DEFF"/>
                </a:gs>
                <a:gs pos="83000">
                  <a:srgbClr val="D4DEFF"/>
                </a:gs>
                <a:gs pos="100000">
                  <a:srgbClr val="96AB94"/>
                </a:gs>
              </a:gsLst>
              <a:lin ang="2700000" scaled="1"/>
              <a:tileRect/>
            </a:gradFill>
            <a:ln w="6350" cap="rnd" cmpd="sng">
              <a:noFill/>
              <a:prstDash val="solid"/>
              <a:round/>
              <a:headEnd type="none" w="med" len="med"/>
              <a:tailEnd type="none" w="med" len="med"/>
            </a:ln>
            <a:effectLst/>
          </p:spPr>
          <p:txBody>
            <a:bodyPr lIns="45720" rIns="45720" anchor="ctr" anchorCtr="1"/>
            <a:lstStyle/>
            <a:p>
              <a:pPr algn="ctr" eaLnBrk="0" hangingPunct="0">
                <a:lnSpc>
                  <a:spcPct val="80000"/>
                </a:lnSpc>
              </a:pPr>
              <a:endParaRPr lang="zh-CN" altLang="en-US" sz="2400">
                <a:latin typeface="微软雅黑" panose="020B0503020204020204" pitchFamily="34" charset="-122"/>
                <a:ea typeface="微软雅黑" panose="020B0503020204020204" pitchFamily="34" charset="-122"/>
              </a:endParaRPr>
            </a:p>
          </p:txBody>
        </p:sp>
        <p:sp>
          <p:nvSpPr>
            <p:cNvPr id="31" name="Rectangle 12"/>
            <p:cNvSpPr>
              <a:spLocks noChangeArrowheads="1"/>
            </p:cNvSpPr>
            <p:nvPr/>
          </p:nvSpPr>
          <p:spPr bwMode="auto">
            <a:xfrm>
              <a:off x="4364199" y="1948376"/>
              <a:ext cx="874713" cy="436563"/>
            </a:xfrm>
            <a:prstGeom prst="rect">
              <a:avLst/>
            </a:prstGeom>
            <a:solidFill>
              <a:srgbClr val="288FC8"/>
            </a:solidFill>
            <a:ln w="6350">
              <a:solidFill>
                <a:srgbClr val="006699"/>
              </a:solidFill>
              <a:miter lim="800000"/>
              <a:headEnd/>
              <a:tailEnd/>
            </a:ln>
            <a:effectLst/>
          </p:spPr>
          <p:txBody>
            <a:bodyPr wrap="none" lIns="45720" rIns="45720" anchor="ctr" anchorCtr="1"/>
            <a:lstStyle/>
            <a:p>
              <a:pPr>
                <a:lnSpc>
                  <a:spcPct val="100000"/>
                </a:lnSpc>
              </a:pPr>
              <a:r>
                <a:rPr lang="zh-CN" altLang="en-US" sz="1200" dirty="0" smtClean="0">
                  <a:solidFill>
                    <a:schemeClr val="bg1"/>
                  </a:solidFill>
                  <a:latin typeface="宋体" pitchFamily="2" charset="-122"/>
                </a:rPr>
                <a:t>供应商</a:t>
              </a:r>
              <a:r>
                <a:rPr lang="en-US" altLang="zh-CN" sz="1200" dirty="0" smtClean="0">
                  <a:solidFill>
                    <a:schemeClr val="bg1"/>
                  </a:solidFill>
                  <a:latin typeface="宋体" pitchFamily="2" charset="-122"/>
                </a:rPr>
                <a:t>Web</a:t>
              </a:r>
            </a:p>
            <a:p>
              <a:pPr>
                <a:lnSpc>
                  <a:spcPct val="100000"/>
                </a:lnSpc>
              </a:pPr>
              <a:r>
                <a:rPr lang="zh-CN" altLang="en-US" sz="1200" dirty="0" smtClean="0">
                  <a:solidFill>
                    <a:schemeClr val="bg1"/>
                  </a:solidFill>
                  <a:latin typeface="宋体" pitchFamily="2" charset="-122"/>
                </a:rPr>
                <a:t>平台作业</a:t>
              </a:r>
              <a:endParaRPr lang="en-GB" altLang="zh-CN" sz="1200" dirty="0">
                <a:solidFill>
                  <a:schemeClr val="bg1"/>
                </a:solidFill>
                <a:latin typeface="宋体" pitchFamily="2" charset="-122"/>
              </a:endParaRPr>
            </a:p>
          </p:txBody>
        </p:sp>
        <p:sp>
          <p:nvSpPr>
            <p:cNvPr id="32" name="Rectangle 14"/>
            <p:cNvSpPr>
              <a:spLocks noChangeArrowheads="1"/>
            </p:cNvSpPr>
            <p:nvPr/>
          </p:nvSpPr>
          <p:spPr bwMode="auto">
            <a:xfrm>
              <a:off x="4364199" y="2431770"/>
              <a:ext cx="876300" cy="436562"/>
            </a:xfrm>
            <a:prstGeom prst="rect">
              <a:avLst/>
            </a:prstGeom>
            <a:solidFill>
              <a:srgbClr val="288FC8"/>
            </a:solidFill>
            <a:ln w="6350">
              <a:solidFill>
                <a:srgbClr val="006699"/>
              </a:solidFill>
              <a:miter lim="800000"/>
              <a:headEnd/>
              <a:tailEnd/>
            </a:ln>
            <a:effectLst/>
          </p:spPr>
          <p:txBody>
            <a:bodyPr wrap="none" lIns="45720" rIns="45720" anchor="ctr" anchorCtr="1"/>
            <a:lstStyle/>
            <a:p>
              <a:pPr>
                <a:lnSpc>
                  <a:spcPct val="100000"/>
                </a:lnSpc>
              </a:pPr>
              <a:r>
                <a:rPr lang="zh-CN" altLang="en-US" sz="1200" dirty="0">
                  <a:solidFill>
                    <a:schemeClr val="bg1"/>
                  </a:solidFill>
                  <a:latin typeface="宋体" pitchFamily="2" charset="-122"/>
                </a:rPr>
                <a:t>出入库</a:t>
              </a:r>
              <a:r>
                <a:rPr lang="zh-CN" altLang="en-US" sz="1200" dirty="0" smtClean="0">
                  <a:solidFill>
                    <a:schemeClr val="bg1"/>
                  </a:solidFill>
                  <a:latin typeface="宋体" pitchFamily="2" charset="-122"/>
                </a:rPr>
                <a:t>管理</a:t>
              </a:r>
              <a:endParaRPr lang="en-GB" altLang="zh-CN" sz="1200" dirty="0">
                <a:solidFill>
                  <a:schemeClr val="bg1"/>
                </a:solidFill>
                <a:latin typeface="宋体" pitchFamily="2" charset="-122"/>
              </a:endParaRPr>
            </a:p>
          </p:txBody>
        </p:sp>
        <p:sp>
          <p:nvSpPr>
            <p:cNvPr id="33" name="Rectangle 15"/>
            <p:cNvSpPr>
              <a:spLocks noChangeArrowheads="1"/>
            </p:cNvSpPr>
            <p:nvPr/>
          </p:nvSpPr>
          <p:spPr bwMode="auto">
            <a:xfrm>
              <a:off x="4362612" y="2935007"/>
              <a:ext cx="876300" cy="417513"/>
            </a:xfrm>
            <a:prstGeom prst="rect">
              <a:avLst/>
            </a:prstGeom>
            <a:solidFill>
              <a:srgbClr val="288FC8"/>
            </a:solidFill>
            <a:ln w="6350">
              <a:solidFill>
                <a:srgbClr val="006699"/>
              </a:solidFill>
              <a:miter lim="800000"/>
              <a:headEnd/>
              <a:tailEnd/>
            </a:ln>
            <a:effectLst/>
          </p:spPr>
          <p:txBody>
            <a:bodyPr wrap="none" lIns="45720" rIns="45720" anchor="ctr" anchorCtr="1"/>
            <a:lstStyle/>
            <a:p>
              <a:r>
                <a:rPr lang="zh-CN" altLang="en-US" sz="1200" dirty="0" smtClean="0">
                  <a:solidFill>
                    <a:schemeClr val="bg1"/>
                  </a:solidFill>
                  <a:latin typeface="宋体" pitchFamily="2" charset="-122"/>
                </a:rPr>
                <a:t>检验</a:t>
              </a:r>
              <a:endParaRPr lang="en-GB" altLang="zh-CN" sz="1200" dirty="0">
                <a:solidFill>
                  <a:schemeClr val="bg1"/>
                </a:solidFill>
                <a:latin typeface="宋体" pitchFamily="2" charset="-122"/>
              </a:endParaRPr>
            </a:p>
          </p:txBody>
        </p:sp>
        <p:sp>
          <p:nvSpPr>
            <p:cNvPr id="34" name="Rectangle 16"/>
            <p:cNvSpPr>
              <a:spLocks noChangeArrowheads="1"/>
            </p:cNvSpPr>
            <p:nvPr/>
          </p:nvSpPr>
          <p:spPr bwMode="auto">
            <a:xfrm>
              <a:off x="4362612" y="3420782"/>
              <a:ext cx="877887" cy="436563"/>
            </a:xfrm>
            <a:prstGeom prst="rect">
              <a:avLst/>
            </a:prstGeom>
            <a:solidFill>
              <a:srgbClr val="288FC8"/>
            </a:solidFill>
            <a:ln w="6350">
              <a:solidFill>
                <a:srgbClr val="006699"/>
              </a:solidFill>
              <a:miter lim="800000"/>
              <a:headEnd/>
              <a:tailEnd/>
            </a:ln>
            <a:effectLst/>
          </p:spPr>
          <p:txBody>
            <a:bodyPr wrap="none" lIns="45720" rIns="45720" anchor="ctr" anchorCtr="1"/>
            <a:lstStyle/>
            <a:p>
              <a:pPr>
                <a:lnSpc>
                  <a:spcPct val="100000"/>
                </a:lnSpc>
              </a:pPr>
              <a:r>
                <a:rPr lang="zh-CN" altLang="en-US" sz="1200" dirty="0" smtClean="0">
                  <a:solidFill>
                    <a:schemeClr val="bg1"/>
                  </a:solidFill>
                  <a:latin typeface="宋体" pitchFamily="2" charset="-122"/>
                </a:rPr>
                <a:t>库存管理</a:t>
              </a:r>
              <a:endParaRPr lang="en-GB" altLang="zh-CN" sz="1200" dirty="0">
                <a:solidFill>
                  <a:schemeClr val="bg1"/>
                </a:solidFill>
                <a:latin typeface="宋体" pitchFamily="2" charset="-122"/>
              </a:endParaRPr>
            </a:p>
          </p:txBody>
        </p:sp>
        <p:sp>
          <p:nvSpPr>
            <p:cNvPr id="35" name="Rectangle 17"/>
            <p:cNvSpPr>
              <a:spLocks noChangeArrowheads="1"/>
            </p:cNvSpPr>
            <p:nvPr/>
          </p:nvSpPr>
          <p:spPr bwMode="auto">
            <a:xfrm>
              <a:off x="4362612" y="3925607"/>
              <a:ext cx="876300" cy="436563"/>
            </a:xfrm>
            <a:prstGeom prst="rect">
              <a:avLst/>
            </a:prstGeom>
            <a:solidFill>
              <a:srgbClr val="288FC8"/>
            </a:solidFill>
            <a:ln w="6350">
              <a:solidFill>
                <a:srgbClr val="006699"/>
              </a:solidFill>
              <a:miter lim="800000"/>
              <a:headEnd/>
              <a:tailEnd/>
            </a:ln>
            <a:effectLst/>
          </p:spPr>
          <p:txBody>
            <a:bodyPr wrap="none" lIns="45720" rIns="45720" anchor="ctr" anchorCtr="1"/>
            <a:lstStyle/>
            <a:p>
              <a:r>
                <a:rPr lang="zh-CN" altLang="en-US" sz="1200" dirty="0" smtClean="0">
                  <a:solidFill>
                    <a:schemeClr val="bg1"/>
                  </a:solidFill>
                  <a:latin typeface="宋体" pitchFamily="2" charset="-122"/>
                </a:rPr>
                <a:t>工单执行</a:t>
              </a:r>
              <a:endParaRPr lang="en-GB" altLang="zh-CN" sz="1200" dirty="0">
                <a:solidFill>
                  <a:schemeClr val="bg1"/>
                </a:solidFill>
                <a:latin typeface="宋体" pitchFamily="2" charset="-122"/>
              </a:endParaRPr>
            </a:p>
          </p:txBody>
        </p:sp>
        <p:sp>
          <p:nvSpPr>
            <p:cNvPr id="36" name="Rectangle 17"/>
            <p:cNvSpPr>
              <a:spLocks noChangeArrowheads="1"/>
            </p:cNvSpPr>
            <p:nvPr/>
          </p:nvSpPr>
          <p:spPr bwMode="auto">
            <a:xfrm>
              <a:off x="4361944" y="4419112"/>
              <a:ext cx="876300" cy="436563"/>
            </a:xfrm>
            <a:prstGeom prst="rect">
              <a:avLst/>
            </a:prstGeom>
            <a:solidFill>
              <a:srgbClr val="288FC8"/>
            </a:solidFill>
            <a:ln w="6350">
              <a:solidFill>
                <a:srgbClr val="006699"/>
              </a:solidFill>
              <a:miter lim="800000"/>
              <a:headEnd/>
              <a:tailEnd/>
            </a:ln>
            <a:effectLst/>
          </p:spPr>
          <p:txBody>
            <a:bodyPr wrap="none" lIns="45720" rIns="45720" anchor="ctr" anchorCtr="1"/>
            <a:lstStyle/>
            <a:p>
              <a:r>
                <a:rPr lang="zh-CN" altLang="en-US" sz="1200" dirty="0" smtClean="0">
                  <a:solidFill>
                    <a:schemeClr val="bg1"/>
                  </a:solidFill>
                  <a:latin typeface="宋体" pitchFamily="2" charset="-122"/>
                </a:rPr>
                <a:t>销售出库</a:t>
              </a:r>
              <a:endParaRPr lang="en-GB" altLang="zh-CN" sz="1200" dirty="0">
                <a:solidFill>
                  <a:schemeClr val="bg1"/>
                </a:solidFill>
                <a:latin typeface="宋体" pitchFamily="2" charset="-122"/>
              </a:endParaRPr>
            </a:p>
          </p:txBody>
        </p:sp>
      </p:grpSp>
      <p:sp>
        <p:nvSpPr>
          <p:cNvPr id="37" name="Text Box 21"/>
          <p:cNvSpPr txBox="1">
            <a:spLocks noChangeArrowheads="1"/>
          </p:cNvSpPr>
          <p:nvPr/>
        </p:nvSpPr>
        <p:spPr bwMode="auto">
          <a:xfrm>
            <a:off x="4848225" y="1758383"/>
            <a:ext cx="3552825" cy="3960812"/>
          </a:xfrm>
          <a:prstGeom prst="rect">
            <a:avLst/>
          </a:prstGeom>
          <a:solidFill>
            <a:schemeClr val="bg1"/>
          </a:solidFill>
          <a:ln w="12700" algn="ctr">
            <a:noFill/>
            <a:miter lim="800000"/>
            <a:headEnd/>
            <a:tailEnd/>
          </a:ln>
          <a:effectLst>
            <a:outerShdw dist="71842" dir="2700000" algn="ctr" rotWithShape="0">
              <a:schemeClr val="tx1">
                <a:alpha val="50000"/>
              </a:schemeClr>
            </a:outerShdw>
          </a:effectLst>
        </p:spPr>
        <p:txBody>
          <a:bodyPr/>
          <a:lstStyle/>
          <a:p>
            <a:pPr marL="265113" indent="-265113">
              <a:buClr>
                <a:srgbClr val="006666"/>
              </a:buClr>
              <a:buSzPct val="75000"/>
              <a:buFont typeface="Wingdings" pitchFamily="2" charset="2"/>
              <a:buChar char="n"/>
            </a:pPr>
            <a:r>
              <a:rPr lang="zh-CN" altLang="en-US" sz="1600" dirty="0">
                <a:latin typeface="宋体" pitchFamily="2" charset="-122"/>
              </a:rPr>
              <a:t>启用</a:t>
            </a:r>
            <a:r>
              <a:rPr lang="en-US" altLang="zh-CN" sz="1600" dirty="0">
                <a:latin typeface="宋体" pitchFamily="2" charset="-122"/>
              </a:rPr>
              <a:t>SAP WM</a:t>
            </a:r>
            <a:r>
              <a:rPr lang="zh-CN" altLang="en-US" sz="1600" dirty="0">
                <a:latin typeface="宋体" pitchFamily="2" charset="-122"/>
              </a:rPr>
              <a:t>模组</a:t>
            </a:r>
            <a:endParaRPr lang="en-US" altLang="zh-CN" sz="1600" dirty="0">
              <a:latin typeface="宋体" pitchFamily="2" charset="-122"/>
            </a:endParaRPr>
          </a:p>
          <a:p>
            <a:pPr marL="265113" indent="-265113">
              <a:buClr>
                <a:srgbClr val="006666"/>
              </a:buClr>
              <a:buSzPct val="75000"/>
              <a:buFont typeface="Wingdings" pitchFamily="2" charset="2"/>
              <a:buChar char="n"/>
            </a:pPr>
            <a:r>
              <a:rPr lang="zh-CN" altLang="en-US" sz="1600" dirty="0">
                <a:latin typeface="宋体" pitchFamily="2" charset="-122"/>
              </a:rPr>
              <a:t>条码规则</a:t>
            </a:r>
            <a:r>
              <a:rPr lang="zh-CN" altLang="en-US" sz="1600" dirty="0" smtClean="0">
                <a:latin typeface="宋体" pitchFamily="2" charset="-122"/>
              </a:rPr>
              <a:t>更变</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a:latin typeface="宋体" pitchFamily="2" charset="-122"/>
              </a:rPr>
              <a:t>供应</a:t>
            </a:r>
            <a:r>
              <a:rPr lang="zh-CN" altLang="en-US" sz="1600" dirty="0" smtClean="0">
                <a:latin typeface="宋体" pitchFamily="2" charset="-122"/>
              </a:rPr>
              <a:t>商平台信息流集成</a:t>
            </a:r>
            <a:endParaRPr lang="en-US" altLang="zh-CN" sz="1600" dirty="0" smtClean="0">
              <a:latin typeface="宋体" pitchFamily="2" charset="-122"/>
            </a:endParaRPr>
          </a:p>
          <a:p>
            <a:pPr marL="265113" indent="-265113" eaLnBrk="1" hangingPunct="1">
              <a:lnSpc>
                <a:spcPct val="100000"/>
              </a:lnSpc>
              <a:buClr>
                <a:srgbClr val="006666"/>
              </a:buClr>
              <a:buSzPct val="75000"/>
              <a:buFont typeface="Wingdings" pitchFamily="2" charset="2"/>
              <a:buChar char="n"/>
            </a:pPr>
            <a:r>
              <a:rPr lang="zh-CN" altLang="en-US" sz="1600" dirty="0" smtClean="0">
                <a:latin typeface="宋体" pitchFamily="2" charset="-122"/>
              </a:rPr>
              <a:t>统一供应商送货单</a:t>
            </a:r>
            <a:endParaRPr lang="en-US" altLang="zh-CN" sz="1600" dirty="0" smtClean="0">
              <a:latin typeface="宋体" pitchFamily="2" charset="-122"/>
            </a:endParaRPr>
          </a:p>
          <a:p>
            <a:pPr marL="265113" indent="-265113" eaLnBrk="1" hangingPunct="1">
              <a:lnSpc>
                <a:spcPct val="100000"/>
              </a:lnSpc>
              <a:buClr>
                <a:srgbClr val="006666"/>
              </a:buClr>
              <a:buSzPct val="75000"/>
              <a:buFont typeface="Wingdings" pitchFamily="2" charset="2"/>
              <a:buChar char="n"/>
            </a:pPr>
            <a:r>
              <a:rPr lang="zh-CN" altLang="en-US" sz="1600" dirty="0" smtClean="0">
                <a:latin typeface="宋体" pitchFamily="2" charset="-122"/>
              </a:rPr>
              <a:t>统一供应商打印贴附外包装条码</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新增供应商退货沟通管理平台</a:t>
            </a:r>
            <a:endParaRPr lang="en-US" altLang="zh-CN" sz="1600" dirty="0" smtClean="0">
              <a:latin typeface="宋体" pitchFamily="2" charset="-122"/>
            </a:endParaRPr>
          </a:p>
          <a:p>
            <a:pPr marL="265113" indent="-265113" eaLnBrk="1" hangingPunct="1">
              <a:lnSpc>
                <a:spcPct val="100000"/>
              </a:lnSpc>
              <a:buClr>
                <a:srgbClr val="006666"/>
              </a:buClr>
              <a:buSzPct val="75000"/>
              <a:buFont typeface="Wingdings" pitchFamily="2" charset="2"/>
              <a:buChar char="n"/>
            </a:pPr>
            <a:r>
              <a:rPr lang="zh-CN" altLang="en-US" sz="1600" dirty="0" smtClean="0">
                <a:latin typeface="宋体" pitchFamily="2" charset="-122"/>
              </a:rPr>
              <a:t>增加入料检验</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a:t>
            </a:r>
            <a:r>
              <a:rPr lang="zh-CN" altLang="en-US" sz="1600" dirty="0">
                <a:latin typeface="宋体" pitchFamily="2" charset="-122"/>
              </a:rPr>
              <a:t>物料</a:t>
            </a:r>
            <a:r>
              <a:rPr lang="zh-CN" altLang="en-US" sz="1600" dirty="0" smtClean="0">
                <a:latin typeface="宋体" pitchFamily="2" charset="-122"/>
              </a:rPr>
              <a:t>上架策略</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新增物料下架</a:t>
            </a:r>
            <a:r>
              <a:rPr lang="zh-CN" altLang="en-US" sz="1600" dirty="0">
                <a:latin typeface="宋体" pitchFamily="2" charset="-122"/>
              </a:rPr>
              <a:t>强制</a:t>
            </a:r>
            <a:r>
              <a:rPr lang="en-US" altLang="zh-CN" sz="1600" dirty="0" smtClean="0">
                <a:latin typeface="宋体" pitchFamily="2" charset="-122"/>
              </a:rPr>
              <a:t>FIFO</a:t>
            </a:r>
            <a:r>
              <a:rPr lang="zh-CN" altLang="en-US" sz="1600" dirty="0" smtClean="0">
                <a:latin typeface="宋体" pitchFamily="2" charset="-122"/>
              </a:rPr>
              <a:t>先进先出</a:t>
            </a:r>
            <a:endParaRPr lang="en-US" altLang="zh-CN" sz="1600" dirty="0" smtClean="0">
              <a:latin typeface="宋体" pitchFamily="2" charset="-122"/>
            </a:endParaRPr>
          </a:p>
          <a:p>
            <a:pPr marL="265113" indent="-265113" eaLnBrk="1" hangingPunct="1">
              <a:lnSpc>
                <a:spcPct val="100000"/>
              </a:lnSpc>
              <a:buClr>
                <a:srgbClr val="006666"/>
              </a:buClr>
              <a:buSzPct val="75000"/>
              <a:buFont typeface="Wingdings" pitchFamily="2" charset="2"/>
              <a:buChar char="n"/>
            </a:pPr>
            <a:r>
              <a:rPr lang="zh-CN" altLang="en-US" sz="1600" dirty="0" smtClean="0">
                <a:latin typeface="宋体" pitchFamily="2" charset="-122"/>
              </a:rPr>
              <a:t>新增工单备料机制</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a:latin typeface="宋体" pitchFamily="2" charset="-122"/>
              </a:rPr>
              <a:t>新增</a:t>
            </a:r>
            <a:r>
              <a:rPr lang="zh-CN" altLang="en-US" sz="1600" dirty="0" smtClean="0">
                <a:latin typeface="宋体" pitchFamily="2" charset="-122"/>
              </a:rPr>
              <a:t>工单执行在线打印标签</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a:latin typeface="宋体" pitchFamily="2" charset="-122"/>
              </a:rPr>
              <a:t>新增</a:t>
            </a:r>
            <a:r>
              <a:rPr lang="zh-CN" altLang="en-US" sz="1600" dirty="0" smtClean="0">
                <a:latin typeface="宋体" pitchFamily="2" charset="-122"/>
              </a:rPr>
              <a:t>工单执行物料绑定消耗功能</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新增完工入库检验</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新增备货出库备料机制</a:t>
            </a:r>
            <a:endParaRPr lang="en-US" altLang="zh-CN" sz="1600" dirty="0" smtClean="0">
              <a:latin typeface="宋体" pitchFamily="2" charset="-122"/>
            </a:endParaRPr>
          </a:p>
          <a:p>
            <a:pPr marL="265113" indent="-265113">
              <a:buClr>
                <a:srgbClr val="006666"/>
              </a:buClr>
              <a:buSzPct val="75000"/>
              <a:buFont typeface="Wingdings" pitchFamily="2" charset="2"/>
              <a:buChar char="n"/>
            </a:pPr>
            <a:r>
              <a:rPr lang="zh-CN" altLang="en-US" sz="1600" dirty="0" smtClean="0">
                <a:latin typeface="宋体" pitchFamily="2" charset="-122"/>
              </a:rPr>
              <a:t>新增备货出库</a:t>
            </a:r>
            <a:r>
              <a:rPr lang="zh-CN" altLang="en-US" sz="1600" dirty="0">
                <a:latin typeface="宋体" pitchFamily="2" charset="-122"/>
              </a:rPr>
              <a:t>强制</a:t>
            </a:r>
            <a:r>
              <a:rPr lang="en-US" altLang="zh-CN" sz="1600" dirty="0">
                <a:latin typeface="宋体" pitchFamily="2" charset="-122"/>
              </a:rPr>
              <a:t>FIFO</a:t>
            </a:r>
            <a:r>
              <a:rPr lang="zh-CN" altLang="en-US" sz="1600" dirty="0" smtClean="0">
                <a:latin typeface="宋体" pitchFamily="2" charset="-122"/>
              </a:rPr>
              <a:t>先进先出</a:t>
            </a:r>
            <a:endParaRPr lang="en-US" altLang="zh-CN" sz="1600" b="1" dirty="0" smtClean="0">
              <a:latin typeface="宋体" pitchFamily="2" charset="-122"/>
            </a:endParaRPr>
          </a:p>
          <a:p>
            <a:pPr marL="265113" indent="-265113" algn="l" eaLnBrk="1" hangingPunct="1">
              <a:lnSpc>
                <a:spcPct val="100000"/>
              </a:lnSpc>
              <a:buClr>
                <a:srgbClr val="006666"/>
              </a:buClr>
              <a:buFont typeface="Wingdings" pitchFamily="2" charset="2"/>
              <a:buChar char="n"/>
            </a:pPr>
            <a:endParaRPr lang="zh-CN" altLang="en-US" sz="1600" b="1" dirty="0">
              <a:latin typeface="宋体" pitchFamily="2" charset="-122"/>
            </a:endParaRPr>
          </a:p>
        </p:txBody>
      </p:sp>
      <p:sp>
        <p:nvSpPr>
          <p:cNvPr id="38" name="Text Box 22"/>
          <p:cNvSpPr txBox="1">
            <a:spLocks noChangeArrowheads="1"/>
          </p:cNvSpPr>
          <p:nvPr/>
        </p:nvSpPr>
        <p:spPr bwMode="auto">
          <a:xfrm>
            <a:off x="5519738" y="1420831"/>
            <a:ext cx="2209800" cy="366713"/>
          </a:xfrm>
          <a:prstGeom prst="rect">
            <a:avLst/>
          </a:prstGeom>
          <a:noFill/>
          <a:ln w="9525" algn="ctr">
            <a:noFill/>
            <a:miter lim="800000"/>
            <a:headEnd/>
            <a:tailEnd/>
          </a:ln>
          <a:effectLst/>
        </p:spPr>
        <p:txBody>
          <a:bodyPr>
            <a:spAutoFit/>
          </a:bodyPr>
          <a:lstStyle/>
          <a:p>
            <a:pPr>
              <a:lnSpc>
                <a:spcPct val="100000"/>
              </a:lnSpc>
              <a:spcBef>
                <a:spcPct val="50000"/>
              </a:spcBef>
            </a:pPr>
            <a:r>
              <a:rPr lang="zh-CN" altLang="en-US" sz="1800" b="1" dirty="0">
                <a:latin typeface="宋体" pitchFamily="2" charset="-122"/>
              </a:rPr>
              <a:t>关键差异总结</a:t>
            </a:r>
          </a:p>
        </p:txBody>
      </p:sp>
      <p:sp>
        <p:nvSpPr>
          <p:cNvPr id="39" name="Rectangle 7"/>
          <p:cNvSpPr>
            <a:spLocks noChangeArrowheads="1"/>
          </p:cNvSpPr>
          <p:nvPr/>
        </p:nvSpPr>
        <p:spPr bwMode="auto">
          <a:xfrm>
            <a:off x="765459" y="4692355"/>
            <a:ext cx="2053878" cy="663575"/>
          </a:xfrm>
          <a:prstGeom prst="rect">
            <a:avLst/>
          </a:prstGeom>
          <a:solidFill>
            <a:schemeClr val="tx2">
              <a:lumMod val="40000"/>
              <a:lumOff val="60000"/>
            </a:schemeClr>
          </a:solidFill>
          <a:ln w="12700" algn="ctr">
            <a:noFill/>
            <a:miter lim="800000"/>
            <a:headEnd/>
            <a:tailEnd/>
          </a:ln>
          <a:effectLst/>
        </p:spPr>
        <p:txBody>
          <a:bodyPr wrap="none" lIns="36000" tIns="36000" rIns="36000" bIns="36000" anchor="ctr"/>
          <a:lstStyle/>
          <a:p>
            <a:pPr algn="ctr">
              <a:lnSpc>
                <a:spcPct val="100000"/>
              </a:lnSpc>
            </a:pPr>
            <a:r>
              <a:rPr lang="zh-CN" altLang="en-US" sz="1400" b="1" dirty="0" smtClean="0">
                <a:solidFill>
                  <a:srgbClr val="000000"/>
                </a:solidFill>
                <a:latin typeface="宋体" pitchFamily="2" charset="-122"/>
              </a:rPr>
              <a:t>制造</a:t>
            </a:r>
            <a:endParaRPr lang="zh-CN" altLang="en-GB" sz="1400" b="1" dirty="0">
              <a:solidFill>
                <a:srgbClr val="000000"/>
              </a:solidFill>
              <a:latin typeface="宋体" pitchFamily="2" charset="-122"/>
            </a:endParaRPr>
          </a:p>
        </p:txBody>
      </p:sp>
    </p:spTree>
    <p:extLst>
      <p:ext uri="{BB962C8B-B14F-4D97-AF65-F5344CB8AC3E}">
        <p14:creationId xmlns:p14="http://schemas.microsoft.com/office/powerpoint/2010/main" val="642061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Reserved Copyright of NBHX</a:t>
            </a:r>
            <a:endParaRPr lang="de-DE"/>
          </a:p>
        </p:txBody>
      </p:sp>
      <p:sp>
        <p:nvSpPr>
          <p:cNvPr id="3" name="标题 1"/>
          <p:cNvSpPr txBox="1">
            <a:spLocks/>
          </p:cNvSpPr>
          <p:nvPr/>
        </p:nvSpPr>
        <p:spPr>
          <a:xfrm>
            <a:off x="1115616" y="2348880"/>
            <a:ext cx="6048672" cy="136815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defRPr/>
            </a:pPr>
            <a:r>
              <a:rPr lang="zh-CN" altLang="en-US" dirty="0" smtClean="0">
                <a:solidFill>
                  <a:srgbClr val="0000FF"/>
                </a:solidFill>
                <a:latin typeface="微软雅黑" panose="020B0503020204020204" pitchFamily="34" charset="-122"/>
                <a:ea typeface="微软雅黑" panose="020B0503020204020204" pitchFamily="34" charset="-122"/>
              </a:rPr>
              <a:t>以下为</a:t>
            </a:r>
            <a:r>
              <a:rPr lang="en-US" altLang="zh-CN" dirty="0" smtClean="0">
                <a:solidFill>
                  <a:srgbClr val="0000FF"/>
                </a:solidFill>
                <a:latin typeface="微软雅黑" panose="020B0503020204020204" pitchFamily="34" charset="-122"/>
                <a:ea typeface="微软雅黑" panose="020B0503020204020204" pitchFamily="34" charset="-122"/>
              </a:rPr>
              <a:t>OK</a:t>
            </a:r>
            <a:r>
              <a:rPr lang="zh-CN" altLang="en-US" dirty="0" smtClean="0">
                <a:solidFill>
                  <a:srgbClr val="0000FF"/>
                </a:solidFill>
                <a:latin typeface="微软雅黑" panose="020B0503020204020204" pitchFamily="34" charset="-122"/>
                <a:ea typeface="微软雅黑" panose="020B0503020204020204" pitchFamily="34" charset="-122"/>
              </a:rPr>
              <a:t>页面</a:t>
            </a:r>
            <a:endParaRPr lang="en-US" altLang="zh-CN"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4" name="表格 5"/>
          <p:cNvGraphicFramePr>
            <a:graphicFrameLocks noGrp="1"/>
          </p:cNvGraphicFramePr>
          <p:nvPr>
            <p:extLst>
              <p:ext uri="{D42A27DB-BD31-4B8C-83A1-F6EECF244321}">
                <p14:modId xmlns:p14="http://schemas.microsoft.com/office/powerpoint/2010/main" val="3174280858"/>
              </p:ext>
            </p:extLst>
          </p:nvPr>
        </p:nvGraphicFramePr>
        <p:xfrm>
          <a:off x="49448" y="827798"/>
          <a:ext cx="9036496" cy="6085638"/>
        </p:xfrm>
        <a:graphic>
          <a:graphicData uri="http://schemas.openxmlformats.org/drawingml/2006/table">
            <a:tbl>
              <a:tblPr firstRow="1" bandRow="1">
                <a:tableStyleId>{073A0DAA-6AF3-43AB-8588-CEC1D06C72B9}</a:tableStyleId>
              </a:tblPr>
              <a:tblGrid>
                <a:gridCol w="1115616"/>
                <a:gridCol w="1836712"/>
                <a:gridCol w="6084168"/>
              </a:tblGrid>
              <a:tr h="456604">
                <a:tc>
                  <a:txBody>
                    <a:bodyPr/>
                    <a:lstStyle/>
                    <a:p>
                      <a:pPr algn="ctr"/>
                      <a:r>
                        <a:rPr lang="zh-CN" altLang="en-US" sz="1600" dirty="0" smtClean="0">
                          <a:solidFill>
                            <a:schemeClr val="bg1"/>
                          </a:solidFill>
                          <a:latin typeface="+mn-ea"/>
                          <a:ea typeface="+mn-ea"/>
                        </a:rPr>
                        <a:t>流程编码</a:t>
                      </a:r>
                      <a:endParaRPr lang="zh-CN" altLang="en-US" sz="1600" dirty="0">
                        <a:solidFill>
                          <a:schemeClr val="bg1"/>
                        </a:solidFill>
                        <a:latin typeface="+mn-ea"/>
                        <a:ea typeface="+mn-ea"/>
                      </a:endParaRPr>
                    </a:p>
                  </a:txBody>
                  <a:tcPr anchor="ctr">
                    <a:solidFill>
                      <a:srgbClr val="006699"/>
                    </a:solidFill>
                  </a:tcPr>
                </a:tc>
                <a:tc>
                  <a:txBody>
                    <a:bodyPr/>
                    <a:lstStyle/>
                    <a:p>
                      <a:pPr algn="ctr"/>
                      <a:r>
                        <a:rPr lang="zh-CN" altLang="en-US" sz="1600" b="1" kern="1200" dirty="0" smtClean="0">
                          <a:solidFill>
                            <a:schemeClr val="bg1"/>
                          </a:solidFill>
                          <a:latin typeface="+mn-ea"/>
                          <a:ea typeface="+mn-ea"/>
                          <a:cs typeface="+mn-cs"/>
                        </a:rPr>
                        <a:t>流程名称</a:t>
                      </a:r>
                      <a:endParaRPr lang="zh-CN" altLang="en-US" sz="1600" b="1" kern="1200" dirty="0">
                        <a:solidFill>
                          <a:schemeClr val="bg1"/>
                        </a:solidFill>
                        <a:latin typeface="+mn-ea"/>
                        <a:ea typeface="+mn-ea"/>
                        <a:cs typeface="+mn-cs"/>
                      </a:endParaRPr>
                    </a:p>
                  </a:txBody>
                  <a:tcPr anchor="ctr">
                    <a:solidFill>
                      <a:srgbClr val="006699"/>
                    </a:solidFill>
                  </a:tcPr>
                </a:tc>
                <a:tc>
                  <a:txBody>
                    <a:bodyPr/>
                    <a:lstStyle/>
                    <a:p>
                      <a:pPr algn="ctr"/>
                      <a:r>
                        <a:rPr lang="zh-CN" altLang="en-US" sz="1600" b="1" kern="1200" dirty="0" smtClean="0">
                          <a:solidFill>
                            <a:schemeClr val="bg1"/>
                          </a:solidFill>
                          <a:latin typeface="+mn-ea"/>
                          <a:ea typeface="+mn-ea"/>
                          <a:cs typeface="+mn-cs"/>
                        </a:rPr>
                        <a:t>流程简要说明</a:t>
                      </a:r>
                      <a:endParaRPr lang="zh-CN" altLang="en-US" sz="1600" b="1" kern="1200" dirty="0">
                        <a:solidFill>
                          <a:schemeClr val="bg1"/>
                        </a:solidFill>
                        <a:latin typeface="+mn-ea"/>
                        <a:ea typeface="+mn-ea"/>
                        <a:cs typeface="+mn-cs"/>
                      </a:endParaRPr>
                    </a:p>
                  </a:txBody>
                  <a:tcPr anchor="ctr">
                    <a:solidFill>
                      <a:srgbClr val="006699"/>
                    </a:solidFill>
                  </a:tcPr>
                </a:tc>
              </a:tr>
              <a:tr h="456222">
                <a:tc>
                  <a:txBody>
                    <a:bodyPr/>
                    <a:lstStyle/>
                    <a:p>
                      <a:pPr algn="l"/>
                      <a:r>
                        <a:rPr lang="en-US" sz="1200" kern="1200" dirty="0" smtClean="0">
                          <a:solidFill>
                            <a:schemeClr val="dk1"/>
                          </a:solidFill>
                          <a:latin typeface="宋体" pitchFamily="2" charset="-122"/>
                          <a:ea typeface="宋体" pitchFamily="2" charset="-122"/>
                          <a:cs typeface="+mn-cs"/>
                        </a:rPr>
                        <a:t>WM-01</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物料采购质检入库流程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对物料的采购入库及上架业务进行管理。供应商送货到待检区，仓管员通过扫描包装的条码标签，系统内收货到质检状态，收货完毕后形成产品申检单报检，检验合格后进行质检放行，准备上架，仓管员确认仓位后扫描仓位条码进行实物及系统入库上架。对于不合格数量则直接退货到相应的采购订单，并在系统中记录不合格的数量。</a:t>
                      </a:r>
                    </a:p>
                  </a:txBody>
                  <a:tcPr marL="9525" marR="9525" marT="9525" marB="0" anchor="ctr"/>
                </a:tc>
              </a:tr>
              <a:tr h="395724">
                <a:tc>
                  <a:txBody>
                    <a:bodyPr/>
                    <a:lstStyle/>
                    <a:p>
                      <a:pPr algn="l"/>
                      <a:r>
                        <a:rPr lang="en-US" sz="1200" kern="1200" dirty="0" smtClean="0">
                          <a:solidFill>
                            <a:schemeClr val="dk1"/>
                          </a:solidFill>
                          <a:latin typeface="宋体" pitchFamily="2" charset="-122"/>
                          <a:ea typeface="宋体" pitchFamily="2" charset="-122"/>
                          <a:cs typeface="+mn-cs"/>
                        </a:rPr>
                        <a:t>WM-02</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生产备料发料流程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仓管员根据生成备料信息来进行生产备料，打印出虚拟备料大标签并进行物料下架备货到备料区。当完成物料交接确认后，扫描虚拟大标签直接完成向生产订单的发料操作。如果出现尾数箱，系统会自动将数量更改为剩余数量。</a:t>
                      </a:r>
                    </a:p>
                  </a:txBody>
                  <a:tcPr marL="9525" marR="9525" marT="9525" marB="0" anchor="ctr"/>
                </a:tc>
              </a:tr>
              <a:tr h="514565">
                <a:tc>
                  <a:txBody>
                    <a:bodyPr/>
                    <a:lstStyle/>
                    <a:p>
                      <a:pPr algn="l"/>
                      <a:r>
                        <a:rPr lang="en-US" sz="1200" kern="1200" dirty="0" smtClean="0">
                          <a:solidFill>
                            <a:schemeClr val="dk1"/>
                          </a:solidFill>
                          <a:latin typeface="宋体" pitchFamily="2" charset="-122"/>
                          <a:ea typeface="宋体" pitchFamily="2" charset="-122"/>
                          <a:cs typeface="+mn-cs"/>
                        </a:rPr>
                        <a:t>WM-03</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生产订单超领流程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根据生产订单超定额领料单进行备料，备料完毕后直接扫描发料到对应的生产订单。</a:t>
                      </a:r>
                    </a:p>
                  </a:txBody>
                  <a:tcPr marL="9525" marR="9525" marT="9525" marB="0" anchor="ctr"/>
                </a:tc>
              </a:tr>
              <a:tr h="538489">
                <a:tc>
                  <a:txBody>
                    <a:bodyPr/>
                    <a:lstStyle/>
                    <a:p>
                      <a:pPr algn="l"/>
                      <a:r>
                        <a:rPr lang="en-US" sz="1200" kern="1200" dirty="0" smtClean="0">
                          <a:solidFill>
                            <a:schemeClr val="dk1"/>
                          </a:solidFill>
                          <a:latin typeface="宋体" pitchFamily="2" charset="-122"/>
                          <a:ea typeface="宋体" pitchFamily="2" charset="-122"/>
                          <a:cs typeface="+mn-cs"/>
                        </a:rPr>
                        <a:t>WM-04</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生产执行及质检入库流程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产品生产开始，实时在线打印相关条码，当一标准包装完工，扫描条码完成订单报工，质检合格转入完工入库，扫描条码进行收货及上架操作。对于不合格数量则入库到待处理区。</a:t>
                      </a:r>
                    </a:p>
                  </a:txBody>
                  <a:tcPr marL="9525" marR="9525" marT="9525" marB="0" anchor="ctr"/>
                </a:tc>
              </a:tr>
              <a:tr h="538489">
                <a:tc>
                  <a:txBody>
                    <a:bodyPr/>
                    <a:lstStyle/>
                    <a:p>
                      <a:pPr algn="l"/>
                      <a:r>
                        <a:rPr lang="en-US" sz="1200" kern="1200" dirty="0" smtClean="0">
                          <a:solidFill>
                            <a:schemeClr val="dk1"/>
                          </a:solidFill>
                          <a:latin typeface="宋体" pitchFamily="2" charset="-122"/>
                          <a:ea typeface="宋体" pitchFamily="2" charset="-122"/>
                          <a:cs typeface="+mn-cs"/>
                        </a:rPr>
                        <a:t>WM-05</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生产线退料流程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由于各种原因，发至线边库的原材料没有消耗完毕，需要做退回备料区仓库处理，如果材料有问题，则直接转移到待处理库存地点，不进入仓库。</a:t>
                      </a:r>
                    </a:p>
                  </a:txBody>
                  <a:tcPr marL="9525" marR="9525" marT="9525" marB="0" anchor="ctr"/>
                </a:tc>
              </a:tr>
              <a:tr h="531893">
                <a:tc>
                  <a:txBody>
                    <a:bodyPr/>
                    <a:lstStyle/>
                    <a:p>
                      <a:pPr algn="l"/>
                      <a:r>
                        <a:rPr lang="en-US" sz="1200" kern="1200" dirty="0" smtClean="0">
                          <a:solidFill>
                            <a:schemeClr val="dk1"/>
                          </a:solidFill>
                          <a:latin typeface="宋体" pitchFamily="2" charset="-122"/>
                          <a:ea typeface="宋体" pitchFamily="2" charset="-122"/>
                          <a:cs typeface="+mn-cs"/>
                        </a:rPr>
                        <a:t>WM-06</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仓库间转储流程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通过条码来实现物料各个库存地点件的转移，包括：</a:t>
                      </a:r>
                      <a:r>
                        <a:rPr lang="en-US" altLang="zh-CN" sz="1200" b="0" i="0" u="none" strike="noStrike" dirty="0">
                          <a:solidFill>
                            <a:srgbClr val="000000"/>
                          </a:solidFill>
                          <a:effectLst/>
                          <a:latin typeface="宋体" pitchFamily="2" charset="-122"/>
                          <a:ea typeface="宋体" pitchFamily="2" charset="-122"/>
                        </a:rPr>
                        <a:t>1</a:t>
                      </a:r>
                      <a:r>
                        <a:rPr lang="zh-CN" altLang="en-US" sz="1200" b="0" i="0" u="none" strike="noStrike" dirty="0">
                          <a:solidFill>
                            <a:srgbClr val="000000"/>
                          </a:solidFill>
                          <a:effectLst/>
                          <a:latin typeface="宋体" pitchFamily="2" charset="-122"/>
                          <a:ea typeface="宋体" pitchFamily="2" charset="-122"/>
                        </a:rPr>
                        <a:t>）两个</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仓库间的转移；</a:t>
                      </a:r>
                      <a:r>
                        <a:rPr lang="en-US" altLang="zh-CN" sz="1200" b="0" i="0" u="none" strike="noStrike" dirty="0">
                          <a:solidFill>
                            <a:srgbClr val="000000"/>
                          </a:solidFill>
                          <a:effectLst/>
                          <a:latin typeface="宋体" pitchFamily="2" charset="-122"/>
                          <a:ea typeface="宋体" pitchFamily="2" charset="-122"/>
                        </a:rPr>
                        <a:t>2</a:t>
                      </a:r>
                      <a:r>
                        <a:rPr lang="zh-CN" altLang="en-US" sz="1200" b="0" i="0" u="none" strike="noStrike" dirty="0">
                          <a:solidFill>
                            <a:srgbClr val="000000"/>
                          </a:solidFill>
                          <a:effectLst/>
                          <a:latin typeface="宋体" pitchFamily="2" charset="-122"/>
                          <a:ea typeface="宋体" pitchFamily="2" charset="-122"/>
                        </a:rPr>
                        <a:t>）从</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仓库转移到非</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a:t>
                      </a:r>
                      <a:r>
                        <a:rPr lang="en-US" altLang="zh-CN" sz="1200" b="0" i="0" u="none" strike="noStrike" dirty="0">
                          <a:solidFill>
                            <a:srgbClr val="000000"/>
                          </a:solidFill>
                          <a:effectLst/>
                          <a:latin typeface="宋体" pitchFamily="2" charset="-122"/>
                          <a:ea typeface="宋体" pitchFamily="2" charset="-122"/>
                        </a:rPr>
                        <a:t>3</a:t>
                      </a:r>
                      <a:r>
                        <a:rPr lang="zh-CN" altLang="en-US" sz="1200" b="0" i="0" u="none" strike="noStrike" dirty="0">
                          <a:solidFill>
                            <a:srgbClr val="000000"/>
                          </a:solidFill>
                          <a:effectLst/>
                          <a:latin typeface="宋体" pitchFamily="2" charset="-122"/>
                          <a:ea typeface="宋体" pitchFamily="2" charset="-122"/>
                        </a:rPr>
                        <a:t>）从非</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仓库转移到</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a:t>
                      </a:r>
                      <a:r>
                        <a:rPr lang="en-US" altLang="zh-CN" sz="1200" b="0" i="0" u="none" strike="noStrike" dirty="0">
                          <a:solidFill>
                            <a:srgbClr val="000000"/>
                          </a:solidFill>
                          <a:effectLst/>
                          <a:latin typeface="宋体" pitchFamily="2" charset="-122"/>
                          <a:ea typeface="宋体" pitchFamily="2" charset="-122"/>
                        </a:rPr>
                        <a:t>4</a:t>
                      </a:r>
                      <a:r>
                        <a:rPr lang="zh-CN" altLang="en-US" sz="1200" b="0" i="0" u="none" strike="noStrike" dirty="0">
                          <a:solidFill>
                            <a:srgbClr val="000000"/>
                          </a:solidFill>
                          <a:effectLst/>
                          <a:latin typeface="宋体" pitchFamily="2" charset="-122"/>
                          <a:ea typeface="宋体" pitchFamily="2" charset="-122"/>
                        </a:rPr>
                        <a:t>）两个非</a:t>
                      </a:r>
                      <a:r>
                        <a:rPr lang="en-US" altLang="zh-CN" sz="1200" b="0" i="0" u="none" strike="noStrike" dirty="0">
                          <a:solidFill>
                            <a:srgbClr val="000000"/>
                          </a:solidFill>
                          <a:effectLst/>
                          <a:latin typeface="宋体" pitchFamily="2" charset="-122"/>
                          <a:ea typeface="宋体" pitchFamily="2" charset="-122"/>
                        </a:rPr>
                        <a:t>WM</a:t>
                      </a:r>
                      <a:r>
                        <a:rPr lang="zh-CN" altLang="en-US" sz="1200" b="0" i="0" u="none" strike="noStrike" dirty="0">
                          <a:solidFill>
                            <a:srgbClr val="000000"/>
                          </a:solidFill>
                          <a:effectLst/>
                          <a:latin typeface="宋体" pitchFamily="2" charset="-122"/>
                          <a:ea typeface="宋体" pitchFamily="2" charset="-122"/>
                        </a:rPr>
                        <a:t>仓库间的转移；</a:t>
                      </a:r>
                      <a:r>
                        <a:rPr lang="en-US" altLang="zh-CN" sz="1200" b="0" i="0" u="none" strike="noStrike" dirty="0">
                          <a:solidFill>
                            <a:srgbClr val="000000"/>
                          </a:solidFill>
                          <a:effectLst/>
                          <a:latin typeface="宋体" pitchFamily="2" charset="-122"/>
                          <a:ea typeface="宋体" pitchFamily="2" charset="-122"/>
                        </a:rPr>
                        <a:t>5</a:t>
                      </a:r>
                      <a:r>
                        <a:rPr lang="zh-CN" altLang="en-US" sz="1200" b="0" i="0" u="none" strike="noStrike" dirty="0">
                          <a:solidFill>
                            <a:srgbClr val="000000"/>
                          </a:solidFill>
                          <a:effectLst/>
                          <a:latin typeface="宋体" pitchFamily="2" charset="-122"/>
                          <a:ea typeface="宋体" pitchFamily="2" charset="-122"/>
                        </a:rPr>
                        <a:t>）从寄售转移到非寄售转胎；</a:t>
                      </a:r>
                      <a:r>
                        <a:rPr lang="en-US" altLang="zh-CN" sz="1200" b="0" i="0" u="none" strike="noStrike" dirty="0">
                          <a:solidFill>
                            <a:srgbClr val="000000"/>
                          </a:solidFill>
                          <a:effectLst/>
                          <a:latin typeface="宋体" pitchFamily="2" charset="-122"/>
                          <a:ea typeface="宋体" pitchFamily="2" charset="-122"/>
                        </a:rPr>
                        <a:t>6</a:t>
                      </a:r>
                      <a:r>
                        <a:rPr lang="zh-CN" altLang="en-US" sz="1200" b="0" i="0" u="none" strike="noStrike" dirty="0">
                          <a:solidFill>
                            <a:srgbClr val="000000"/>
                          </a:solidFill>
                          <a:effectLst/>
                          <a:latin typeface="宋体" pitchFamily="2" charset="-122"/>
                          <a:ea typeface="宋体" pitchFamily="2" charset="-122"/>
                        </a:rPr>
                        <a:t>）从非寄售状态转移到寄售状态。</a:t>
                      </a:r>
                    </a:p>
                  </a:txBody>
                  <a:tcPr marL="9525" marR="9525" marT="9525" marB="0" anchor="ctr"/>
                </a:tc>
              </a:tr>
              <a:tr h="531893">
                <a:tc>
                  <a:txBody>
                    <a:bodyPr/>
                    <a:lstStyle/>
                    <a:p>
                      <a:pPr algn="l"/>
                      <a:r>
                        <a:rPr lang="en-US" sz="1200" kern="1200" dirty="0" smtClean="0">
                          <a:solidFill>
                            <a:schemeClr val="dk1"/>
                          </a:solidFill>
                          <a:latin typeface="宋体" pitchFamily="2" charset="-122"/>
                          <a:ea typeface="宋体" pitchFamily="2" charset="-122"/>
                          <a:cs typeface="+mn-cs"/>
                        </a:rPr>
                        <a:t>WM-07</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物料销售出库流程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在销售发货时，仓管员根据出运计划打印备货虚拟标签，系统按照先进先出逻辑查询出物料批次及仓位，扫描备货标签及物料标签来进行备料打包，最后扫描虚拟备料标签来实现物料从仓库转移到销售发货库存地点的功能。</a:t>
                      </a:r>
                    </a:p>
                  </a:txBody>
                  <a:tcPr marL="9525" marR="9525" marT="9525" marB="0" anchor="ctr"/>
                </a:tc>
              </a:tr>
              <a:tr h="531893">
                <a:tc>
                  <a:txBody>
                    <a:bodyPr/>
                    <a:lstStyle/>
                    <a:p>
                      <a:pPr algn="l"/>
                      <a:r>
                        <a:rPr lang="en-US" sz="1200" kern="1200" dirty="0" smtClean="0">
                          <a:solidFill>
                            <a:schemeClr val="dk1"/>
                          </a:solidFill>
                          <a:latin typeface="宋体" pitchFamily="2" charset="-122"/>
                          <a:ea typeface="宋体" pitchFamily="2" charset="-122"/>
                          <a:cs typeface="+mn-cs"/>
                        </a:rPr>
                        <a:t>WM-08</a:t>
                      </a:r>
                      <a:endParaRPr lang="zh-CN" altLang="en-US" sz="1200" dirty="0">
                        <a:solidFill>
                          <a:schemeClr val="tx1"/>
                        </a:solidFill>
                        <a:latin typeface="宋体" pitchFamily="2" charset="-122"/>
                        <a:ea typeface="宋体" pitchFamily="2" charset="-122"/>
                      </a:endParaRPr>
                    </a:p>
                  </a:txBody>
                  <a:tcPr anchor="ctr"/>
                </a:tc>
                <a:tc>
                  <a:txBody>
                    <a:bodyPr/>
                    <a:lstStyle/>
                    <a:p>
                      <a:pPr marL="0" algn="l" defTabSz="914400" rtl="0" eaLnBrk="1" fontAlgn="b" latinLnBrk="0" hangingPunct="1"/>
                      <a:r>
                        <a:rPr lang="zh-CN" altLang="en-US" sz="1200" kern="1200" dirty="0">
                          <a:solidFill>
                            <a:schemeClr val="dk1"/>
                          </a:solidFill>
                          <a:latin typeface="宋体" pitchFamily="2" charset="-122"/>
                          <a:ea typeface="宋体" pitchFamily="2" charset="-122"/>
                          <a:cs typeface="+mn-cs"/>
                        </a:rPr>
                        <a:t>物料仓位转移流程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物料在仓库内部的存储细化到具体的仓位，并进行必要的仓位间转储作业，仓管员通过手持终端进行仓位间转储作业，包括转出的出仓和转入的入仓过程。</a:t>
                      </a:r>
                    </a:p>
                  </a:txBody>
                  <a:tcPr marL="9525" marR="9525" marT="9525" marB="0" anchor="ctr"/>
                </a:tc>
              </a:tr>
              <a:tr h="531893">
                <a:tc>
                  <a:txBody>
                    <a:bodyPr/>
                    <a:lstStyle/>
                    <a:p>
                      <a:pPr algn="l"/>
                      <a:r>
                        <a:rPr lang="en-US" sz="1200" kern="1200" dirty="0" smtClean="0">
                          <a:solidFill>
                            <a:schemeClr val="dk1"/>
                          </a:solidFill>
                          <a:latin typeface="宋体" pitchFamily="2" charset="-122"/>
                          <a:ea typeface="宋体" pitchFamily="2" charset="-122"/>
                          <a:cs typeface="+mn-cs"/>
                        </a:rPr>
                        <a:t>WM-09</a:t>
                      </a:r>
                      <a:endParaRPr lang="zh-CN" altLang="en-US" sz="1200" dirty="0">
                        <a:solidFill>
                          <a:schemeClr val="tx1"/>
                        </a:solidFill>
                        <a:latin typeface="宋体" pitchFamily="2" charset="-122"/>
                        <a:ea typeface="宋体" pitchFamily="2" charset="-122"/>
                      </a:endParaRPr>
                    </a:p>
                  </a:txBody>
                  <a:tcPr anchor="ctr"/>
                </a:tc>
                <a:tc>
                  <a:txBody>
                    <a:bodyPr/>
                    <a:lstStyle/>
                    <a:p>
                      <a:pPr algn="l" fontAlgn="b"/>
                      <a:r>
                        <a:rPr lang="zh-CN" altLang="en-US" sz="1200" kern="1200" dirty="0">
                          <a:solidFill>
                            <a:schemeClr val="dk1"/>
                          </a:solidFill>
                          <a:latin typeface="宋体" pitchFamily="2" charset="-122"/>
                          <a:ea typeface="宋体" pitchFamily="2" charset="-122"/>
                          <a:cs typeface="+mn-cs"/>
                        </a:rPr>
                        <a:t>物料其他领</a:t>
                      </a:r>
                      <a:r>
                        <a:rPr lang="en-US" altLang="zh-CN" sz="1200" kern="1200" dirty="0">
                          <a:solidFill>
                            <a:schemeClr val="dk1"/>
                          </a:solidFill>
                          <a:latin typeface="宋体" pitchFamily="2" charset="-122"/>
                          <a:ea typeface="宋体" pitchFamily="2" charset="-122"/>
                          <a:cs typeface="+mn-cs"/>
                        </a:rPr>
                        <a:t>/</a:t>
                      </a:r>
                      <a:r>
                        <a:rPr lang="zh-CN" altLang="en-US" sz="1200" kern="1200" dirty="0">
                          <a:solidFill>
                            <a:schemeClr val="dk1"/>
                          </a:solidFill>
                          <a:latin typeface="宋体" pitchFamily="2" charset="-122"/>
                          <a:ea typeface="宋体" pitchFamily="2" charset="-122"/>
                          <a:cs typeface="+mn-cs"/>
                        </a:rPr>
                        <a:t>退料流程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本流程用于消耗领料（包括开发试制领用、质保部的样品领用等）等作业处理，通过手持终端进行扫描发料作业，具体系统操作可以针对成本中心，也可以针对内部订单进行领</a:t>
                      </a:r>
                      <a:r>
                        <a:rPr lang="en-US" altLang="zh-CN" sz="1200" b="0" i="0" u="none" strike="noStrike" dirty="0">
                          <a:solidFill>
                            <a:srgbClr val="000000"/>
                          </a:solidFill>
                          <a:effectLst/>
                          <a:latin typeface="宋体" pitchFamily="2" charset="-122"/>
                          <a:ea typeface="宋体" pitchFamily="2" charset="-122"/>
                        </a:rPr>
                        <a:t>/</a:t>
                      </a:r>
                      <a:r>
                        <a:rPr lang="zh-CN" altLang="en-US" sz="1200" b="0" i="0" u="none" strike="noStrike" dirty="0">
                          <a:solidFill>
                            <a:srgbClr val="000000"/>
                          </a:solidFill>
                          <a:effectLst/>
                          <a:latin typeface="宋体" pitchFamily="2" charset="-122"/>
                          <a:ea typeface="宋体" pitchFamily="2" charset="-122"/>
                        </a:rPr>
                        <a:t>退料。如果发生退料，则首先保证退回的物料有相应的物料箱标签。</a:t>
                      </a:r>
                    </a:p>
                  </a:txBody>
                  <a:tcPr marL="9525" marR="9525" marT="9525" marB="0" anchor="ctr"/>
                </a:tc>
              </a:tr>
              <a:tr h="531893">
                <a:tc>
                  <a:txBody>
                    <a:bodyPr/>
                    <a:lstStyle/>
                    <a:p>
                      <a:pPr algn="l"/>
                      <a:r>
                        <a:rPr lang="en-US" sz="1200" kern="1200" dirty="0" smtClean="0">
                          <a:solidFill>
                            <a:schemeClr val="dk1"/>
                          </a:solidFill>
                          <a:latin typeface="宋体" pitchFamily="2" charset="-122"/>
                          <a:ea typeface="宋体" pitchFamily="2" charset="-122"/>
                          <a:cs typeface="+mn-cs"/>
                        </a:rPr>
                        <a:t>WM-10</a:t>
                      </a:r>
                      <a:endParaRPr lang="zh-CN" altLang="en-US" sz="1200" dirty="0">
                        <a:solidFill>
                          <a:schemeClr val="tx1"/>
                        </a:solidFill>
                        <a:latin typeface="宋体" pitchFamily="2" charset="-122"/>
                        <a:ea typeface="宋体" pitchFamily="2" charset="-122"/>
                      </a:endParaRPr>
                    </a:p>
                  </a:txBody>
                  <a:tcPr anchor="ctr"/>
                </a:tc>
                <a:tc>
                  <a:txBody>
                    <a:bodyPr/>
                    <a:lstStyle/>
                    <a:p>
                      <a:pPr algn="l" fontAlgn="b"/>
                      <a:r>
                        <a:rPr lang="zh-CN" altLang="en-US" sz="1200" kern="1200" dirty="0">
                          <a:solidFill>
                            <a:schemeClr val="dk1"/>
                          </a:solidFill>
                          <a:latin typeface="宋体" pitchFamily="2" charset="-122"/>
                          <a:ea typeface="宋体" pitchFamily="2" charset="-122"/>
                          <a:cs typeface="+mn-cs"/>
                        </a:rPr>
                        <a:t>仓库管理主数据维护流程</a:t>
                      </a:r>
                    </a:p>
                  </a:txBody>
                  <a:tcPr marL="9525" marR="9525" marT="9525" marB="0" anchor="ctr"/>
                </a:tc>
                <a:tc>
                  <a:txBody>
                    <a:bodyPr/>
                    <a:lstStyle/>
                    <a:p>
                      <a:pPr algn="l" fontAlgn="b"/>
                      <a:r>
                        <a:rPr lang="zh-CN" altLang="en-US" sz="1200" b="0" i="0" u="none" strike="noStrike" dirty="0">
                          <a:solidFill>
                            <a:srgbClr val="000000"/>
                          </a:solidFill>
                          <a:effectLst/>
                          <a:latin typeface="宋体" pitchFamily="2" charset="-122"/>
                          <a:ea typeface="宋体" pitchFamily="2" charset="-122"/>
                        </a:rPr>
                        <a:t>主要包括物料主数据仓库视图的维护以及仓位的新增、修改、删除、冻结等主数据的维护。</a:t>
                      </a:r>
                    </a:p>
                  </a:txBody>
                  <a:tcPr marL="9525" marR="9525" marT="9525" marB="0" anchor="ctr"/>
                </a:tc>
              </a:tr>
            </a:tbl>
          </a:graphicData>
        </a:graphic>
      </p:graphicFrame>
      <p:sp>
        <p:nvSpPr>
          <p:cNvPr id="6" name="TextBox 5"/>
          <p:cNvSpPr txBox="1"/>
          <p:nvPr/>
        </p:nvSpPr>
        <p:spPr>
          <a:xfrm>
            <a:off x="1428728" y="142852"/>
            <a:ext cx="4286280"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模块流程清单</a:t>
            </a:r>
            <a:endParaRPr lang="en-US" altLang="zh-CN" sz="2000" dirty="0">
              <a:latin typeface="宋体" pitchFamily="2" charset="-122"/>
            </a:endParaRPr>
          </a:p>
        </p:txBody>
      </p:sp>
    </p:spTree>
    <p:extLst>
      <p:ext uri="{BB962C8B-B14F-4D97-AF65-F5344CB8AC3E}">
        <p14:creationId xmlns:p14="http://schemas.microsoft.com/office/powerpoint/2010/main" val="791680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6871" y="773356"/>
            <a:ext cx="7807814" cy="461665"/>
          </a:xfrm>
          <a:prstGeom prst="rect">
            <a:avLst/>
          </a:prstGeom>
          <a:noFill/>
        </p:spPr>
        <p:txBody>
          <a:bodyPr wrap="square" rtlCol="0">
            <a:spAutoFit/>
          </a:bodyPr>
          <a:lstStyle/>
          <a:p>
            <a:pPr>
              <a:lnSpc>
                <a:spcPct val="150000"/>
              </a:lnSpc>
            </a:pPr>
            <a:r>
              <a:rPr lang="zh-CN" altLang="en-US" b="1" dirty="0" smtClean="0"/>
              <a:t>业务现状：</a:t>
            </a:r>
            <a:endParaRPr lang="en-US" altLang="zh-CN" sz="1400" dirty="0" smtClean="0">
              <a:latin typeface="微软雅黑" pitchFamily="34" charset="-122"/>
              <a:ea typeface="微软雅黑" pitchFamily="34" charset="-122"/>
            </a:endParaRPr>
          </a:p>
        </p:txBody>
      </p:sp>
      <p:sp>
        <p:nvSpPr>
          <p:cNvPr id="44" name="TextBox 43"/>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供应商平台方案</a:t>
            </a:r>
            <a:endParaRPr lang="en-US" altLang="zh-CN" sz="2000" dirty="0" smtClean="0">
              <a:latin typeface="宋体" pitchFamily="2" charset="-122"/>
            </a:endParaRPr>
          </a:p>
        </p:txBody>
      </p:sp>
      <p:sp>
        <p:nvSpPr>
          <p:cNvPr id="43" name="矩形 42"/>
          <p:cNvSpPr/>
          <p:nvPr/>
        </p:nvSpPr>
        <p:spPr>
          <a:xfrm>
            <a:off x="5145885" y="1756712"/>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供应商出货</a:t>
            </a:r>
          </a:p>
        </p:txBody>
      </p:sp>
      <p:sp>
        <p:nvSpPr>
          <p:cNvPr id="45" name="矩形 44"/>
          <p:cNvSpPr/>
          <p:nvPr/>
        </p:nvSpPr>
        <p:spPr>
          <a:xfrm>
            <a:off x="133326" y="1751815"/>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采购下达框架协议</a:t>
            </a:r>
            <a:r>
              <a:rPr lang="en-US" altLang="zh-CN" sz="1300" dirty="0" smtClean="0">
                <a:solidFill>
                  <a:schemeClr val="tx1"/>
                </a:solidFill>
                <a:latin typeface="微软雅黑" pitchFamily="34" charset="-122"/>
                <a:ea typeface="微软雅黑" pitchFamily="34" charset="-122"/>
              </a:rPr>
              <a:t>/</a:t>
            </a:r>
            <a:r>
              <a:rPr lang="zh-CN" altLang="en-US" sz="1300" dirty="0" smtClean="0">
                <a:solidFill>
                  <a:schemeClr val="tx1"/>
                </a:solidFill>
                <a:latin typeface="微软雅黑" pitchFamily="34" charset="-122"/>
                <a:ea typeface="微软雅黑" pitchFamily="34" charset="-122"/>
              </a:rPr>
              <a:t>合同</a:t>
            </a:r>
          </a:p>
        </p:txBody>
      </p:sp>
      <p:grpSp>
        <p:nvGrpSpPr>
          <p:cNvPr id="46" name="组合 45"/>
          <p:cNvGrpSpPr/>
          <p:nvPr/>
        </p:nvGrpSpPr>
        <p:grpSpPr>
          <a:xfrm>
            <a:off x="1685685" y="1639348"/>
            <a:ext cx="1359067" cy="617430"/>
            <a:chOff x="285720" y="1775242"/>
            <a:chExt cx="1359067" cy="617430"/>
          </a:xfrm>
        </p:grpSpPr>
        <p:sp>
          <p:nvSpPr>
            <p:cNvPr id="47" name="矩形 46"/>
            <p:cNvSpPr/>
            <p:nvPr/>
          </p:nvSpPr>
          <p:spPr>
            <a:xfrm>
              <a:off x="285720" y="1892606"/>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rgbClr val="FF0000"/>
                  </a:solidFill>
                  <a:latin typeface="微软雅黑" pitchFamily="34" charset="-122"/>
                  <a:ea typeface="微软雅黑" pitchFamily="34" charset="-122"/>
                </a:rPr>
                <a:t>订单手动发布</a:t>
              </a:r>
            </a:p>
          </p:txBody>
        </p:sp>
        <p:sp>
          <p:nvSpPr>
            <p:cNvPr id="48" name="圆角矩形 47"/>
            <p:cNvSpPr/>
            <p:nvPr/>
          </p:nvSpPr>
          <p:spPr>
            <a:xfrm>
              <a:off x="1216159" y="1775242"/>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grpSp>
        <p:nvGrpSpPr>
          <p:cNvPr id="49" name="组合 48"/>
          <p:cNvGrpSpPr/>
          <p:nvPr/>
        </p:nvGrpSpPr>
        <p:grpSpPr>
          <a:xfrm>
            <a:off x="3217056" y="1614405"/>
            <a:ext cx="1331484" cy="642238"/>
            <a:chOff x="2469810" y="3030602"/>
            <a:chExt cx="1331484" cy="642238"/>
          </a:xfrm>
        </p:grpSpPr>
        <p:sp>
          <p:nvSpPr>
            <p:cNvPr id="50" name="矩形 49"/>
            <p:cNvSpPr/>
            <p:nvPr/>
          </p:nvSpPr>
          <p:spPr>
            <a:xfrm>
              <a:off x="2469810" y="3172774"/>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供应商接单</a:t>
              </a:r>
            </a:p>
          </p:txBody>
        </p:sp>
        <p:sp>
          <p:nvSpPr>
            <p:cNvPr id="51" name="圆角矩形 50"/>
            <p:cNvSpPr/>
            <p:nvPr/>
          </p:nvSpPr>
          <p:spPr>
            <a:xfrm>
              <a:off x="3372666" y="3030602"/>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cxnSp>
        <p:nvCxnSpPr>
          <p:cNvPr id="52" name="直接箭头连接符 51"/>
          <p:cNvCxnSpPr>
            <a:stCxn id="45" idx="3"/>
            <a:endCxn id="47" idx="1"/>
          </p:cNvCxnSpPr>
          <p:nvPr/>
        </p:nvCxnSpPr>
        <p:spPr>
          <a:xfrm>
            <a:off x="1347772" y="2002070"/>
            <a:ext cx="337913" cy="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7" idx="3"/>
            <a:endCxn id="50" idx="1"/>
          </p:cNvCxnSpPr>
          <p:nvPr/>
        </p:nvCxnSpPr>
        <p:spPr>
          <a:xfrm flipV="1">
            <a:off x="2900131" y="2006616"/>
            <a:ext cx="316925" cy="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0" idx="3"/>
            <a:endCxn id="43" idx="1"/>
          </p:cNvCxnSpPr>
          <p:nvPr/>
        </p:nvCxnSpPr>
        <p:spPr>
          <a:xfrm>
            <a:off x="4431502" y="2006610"/>
            <a:ext cx="714383" cy="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6743" y="3717032"/>
            <a:ext cx="9160743" cy="0"/>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4819750" y="4516544"/>
            <a:ext cx="1374792" cy="588983"/>
            <a:chOff x="2469810" y="3024959"/>
            <a:chExt cx="1374792" cy="647881"/>
          </a:xfrm>
        </p:grpSpPr>
        <p:sp>
          <p:nvSpPr>
            <p:cNvPr id="57" name="矩形 56"/>
            <p:cNvSpPr/>
            <p:nvPr/>
          </p:nvSpPr>
          <p:spPr>
            <a:xfrm>
              <a:off x="2469810" y="3172774"/>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rgbClr val="FF0000"/>
                  </a:solidFill>
                  <a:latin typeface="微软雅黑" pitchFamily="34" charset="-122"/>
                  <a:ea typeface="微软雅黑" pitchFamily="34" charset="-122"/>
                </a:rPr>
                <a:t>供应商生成并打印送货单</a:t>
              </a:r>
            </a:p>
          </p:txBody>
        </p:sp>
        <p:sp>
          <p:nvSpPr>
            <p:cNvPr id="58" name="圆角矩形 57"/>
            <p:cNvSpPr/>
            <p:nvPr/>
          </p:nvSpPr>
          <p:spPr>
            <a:xfrm>
              <a:off x="3415974" y="3024959"/>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sp>
        <p:nvSpPr>
          <p:cNvPr id="59" name="矩形 58"/>
          <p:cNvSpPr/>
          <p:nvPr/>
        </p:nvSpPr>
        <p:spPr>
          <a:xfrm>
            <a:off x="7823480" y="4638582"/>
            <a:ext cx="1214446" cy="45460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供应商出货</a:t>
            </a:r>
          </a:p>
        </p:txBody>
      </p:sp>
      <p:grpSp>
        <p:nvGrpSpPr>
          <p:cNvPr id="60" name="组合 59"/>
          <p:cNvGrpSpPr/>
          <p:nvPr/>
        </p:nvGrpSpPr>
        <p:grpSpPr>
          <a:xfrm>
            <a:off x="6369565" y="4541168"/>
            <a:ext cx="2668361" cy="564496"/>
            <a:chOff x="285720" y="2522303"/>
            <a:chExt cx="2668361" cy="620945"/>
          </a:xfrm>
        </p:grpSpPr>
        <p:sp>
          <p:nvSpPr>
            <p:cNvPr id="61" name="矩形 60"/>
            <p:cNvSpPr/>
            <p:nvPr/>
          </p:nvSpPr>
          <p:spPr>
            <a:xfrm>
              <a:off x="285720" y="2643182"/>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rgbClr val="FF0000"/>
                  </a:solidFill>
                  <a:latin typeface="微软雅黑" pitchFamily="34" charset="-122"/>
                  <a:ea typeface="微软雅黑" pitchFamily="34" charset="-122"/>
                </a:rPr>
                <a:t>供应商列印条码并贴附</a:t>
              </a:r>
            </a:p>
          </p:txBody>
        </p:sp>
        <p:sp>
          <p:nvSpPr>
            <p:cNvPr id="62" name="圆角矩形 61"/>
            <p:cNvSpPr/>
            <p:nvPr/>
          </p:nvSpPr>
          <p:spPr>
            <a:xfrm>
              <a:off x="1191793" y="2536024"/>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sp>
          <p:nvSpPr>
            <p:cNvPr id="63" name="圆角矩形 62"/>
            <p:cNvSpPr/>
            <p:nvPr/>
          </p:nvSpPr>
          <p:spPr>
            <a:xfrm>
              <a:off x="2525453" y="2522303"/>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pic>
        <p:nvPicPr>
          <p:cNvPr id="64"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6671632" y="4420880"/>
            <a:ext cx="572454" cy="194831"/>
          </a:xfrm>
          <a:prstGeom prst="rect">
            <a:avLst/>
          </a:prstGeom>
          <a:noFill/>
        </p:spPr>
      </p:pic>
      <p:pic>
        <p:nvPicPr>
          <p:cNvPr id="65" name="Picture 6" descr="http://hanyu.iciba.com/upload/encyclopedia_2/1e/88/bk_1e88366a1d5fb99b98e26365f237e6f5_xSi7zO.jpg"/>
          <p:cNvPicPr>
            <a:picLocks noChangeAspect="1" noChangeArrowheads="1"/>
          </p:cNvPicPr>
          <p:nvPr/>
        </p:nvPicPr>
        <p:blipFill>
          <a:blip r:embed="rId2" cstate="print"/>
          <a:srcRect/>
          <a:stretch>
            <a:fillRect/>
          </a:stretch>
        </p:blipFill>
        <p:spPr bwMode="auto">
          <a:xfrm>
            <a:off x="5140745" y="4407473"/>
            <a:ext cx="572454" cy="194831"/>
          </a:xfrm>
          <a:prstGeom prst="rect">
            <a:avLst/>
          </a:prstGeom>
          <a:noFill/>
        </p:spPr>
      </p:pic>
      <p:cxnSp>
        <p:nvCxnSpPr>
          <p:cNvPr id="66" name="直接箭头连接符 65"/>
          <p:cNvCxnSpPr>
            <a:stCxn id="57" idx="3"/>
            <a:endCxn id="61" idx="1"/>
          </p:cNvCxnSpPr>
          <p:nvPr/>
        </p:nvCxnSpPr>
        <p:spPr>
          <a:xfrm>
            <a:off x="6034196" y="4878231"/>
            <a:ext cx="335369" cy="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73" idx="3"/>
            <a:endCxn id="57" idx="1"/>
          </p:cNvCxnSpPr>
          <p:nvPr/>
        </p:nvCxnSpPr>
        <p:spPr>
          <a:xfrm>
            <a:off x="4382197" y="4877109"/>
            <a:ext cx="437553" cy="1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84021" y="4645045"/>
            <a:ext cx="1214446" cy="45460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采购下达框架协议</a:t>
            </a:r>
            <a:r>
              <a:rPr lang="en-US" altLang="zh-CN" sz="1300" dirty="0" smtClean="0">
                <a:solidFill>
                  <a:schemeClr val="tx1"/>
                </a:solidFill>
                <a:latin typeface="微软雅黑" pitchFamily="34" charset="-122"/>
                <a:ea typeface="微软雅黑" pitchFamily="34" charset="-122"/>
              </a:rPr>
              <a:t>/</a:t>
            </a:r>
            <a:r>
              <a:rPr lang="zh-CN" altLang="en-US" sz="1300" dirty="0" smtClean="0">
                <a:solidFill>
                  <a:schemeClr val="tx1"/>
                </a:solidFill>
                <a:latin typeface="微软雅黑" pitchFamily="34" charset="-122"/>
                <a:ea typeface="微软雅黑" pitchFamily="34" charset="-122"/>
              </a:rPr>
              <a:t>合同</a:t>
            </a:r>
          </a:p>
        </p:txBody>
      </p:sp>
      <p:grpSp>
        <p:nvGrpSpPr>
          <p:cNvPr id="69" name="组合 68"/>
          <p:cNvGrpSpPr/>
          <p:nvPr/>
        </p:nvGrpSpPr>
        <p:grpSpPr>
          <a:xfrm>
            <a:off x="1636380" y="4512812"/>
            <a:ext cx="1394630" cy="591735"/>
            <a:chOff x="285720" y="1741764"/>
            <a:chExt cx="1394630" cy="650908"/>
          </a:xfrm>
        </p:grpSpPr>
        <p:sp>
          <p:nvSpPr>
            <p:cNvPr id="70" name="矩形 69"/>
            <p:cNvSpPr/>
            <p:nvPr/>
          </p:nvSpPr>
          <p:spPr>
            <a:xfrm>
              <a:off x="285720" y="1892606"/>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rgbClr val="FF0000"/>
                  </a:solidFill>
                  <a:latin typeface="微软雅黑" pitchFamily="34" charset="-122"/>
                  <a:ea typeface="微软雅黑" pitchFamily="34" charset="-122"/>
                </a:rPr>
                <a:t>订单批准后发布至</a:t>
              </a:r>
              <a:r>
                <a:rPr lang="en-US" altLang="zh-CN" sz="1300" dirty="0" smtClean="0">
                  <a:solidFill>
                    <a:srgbClr val="FF0000"/>
                  </a:solidFill>
                  <a:latin typeface="微软雅黑" pitchFamily="34" charset="-122"/>
                  <a:ea typeface="微软雅黑" pitchFamily="34" charset="-122"/>
                </a:rPr>
                <a:t>Web</a:t>
              </a:r>
              <a:r>
                <a:rPr lang="zh-CN" altLang="en-US" sz="1300" dirty="0" smtClean="0">
                  <a:solidFill>
                    <a:srgbClr val="FF0000"/>
                  </a:solidFill>
                  <a:latin typeface="微软雅黑" pitchFamily="34" charset="-122"/>
                  <a:ea typeface="微软雅黑" pitchFamily="34" charset="-122"/>
                </a:rPr>
                <a:t>平台</a:t>
              </a:r>
            </a:p>
          </p:txBody>
        </p:sp>
        <p:sp>
          <p:nvSpPr>
            <p:cNvPr id="71" name="圆角矩形 70"/>
            <p:cNvSpPr/>
            <p:nvPr/>
          </p:nvSpPr>
          <p:spPr>
            <a:xfrm>
              <a:off x="1251722" y="1741764"/>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grpSp>
        <p:nvGrpSpPr>
          <p:cNvPr id="72" name="组合 71"/>
          <p:cNvGrpSpPr/>
          <p:nvPr/>
        </p:nvGrpSpPr>
        <p:grpSpPr>
          <a:xfrm>
            <a:off x="3167751" y="4532427"/>
            <a:ext cx="1359605" cy="571985"/>
            <a:chOff x="2469810" y="3043657"/>
            <a:chExt cx="1359605" cy="629183"/>
          </a:xfrm>
        </p:grpSpPr>
        <p:sp>
          <p:nvSpPr>
            <p:cNvPr id="73" name="矩形 72"/>
            <p:cNvSpPr/>
            <p:nvPr/>
          </p:nvSpPr>
          <p:spPr>
            <a:xfrm>
              <a:off x="2469810" y="3172774"/>
              <a:ext cx="1214446" cy="50006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zh-CN" altLang="en-US" sz="1300" dirty="0" smtClean="0">
                  <a:solidFill>
                    <a:schemeClr val="tx1"/>
                  </a:solidFill>
                  <a:latin typeface="微软雅黑" pitchFamily="34" charset="-122"/>
                  <a:ea typeface="微软雅黑" pitchFamily="34" charset="-122"/>
                </a:rPr>
                <a:t>供应商</a:t>
              </a:r>
              <a:r>
                <a:rPr lang="zh-CN" altLang="en-US" sz="1300" dirty="0">
                  <a:solidFill>
                    <a:schemeClr val="tx1"/>
                  </a:solidFill>
                  <a:latin typeface="微软雅黑" pitchFamily="34" charset="-122"/>
                  <a:ea typeface="微软雅黑" pitchFamily="34" charset="-122"/>
                </a:rPr>
                <a:t>确</a:t>
              </a:r>
              <a:r>
                <a:rPr lang="zh-CN" altLang="en-US" sz="1300" dirty="0" smtClean="0">
                  <a:solidFill>
                    <a:schemeClr val="tx1"/>
                  </a:solidFill>
                  <a:latin typeface="微软雅黑" pitchFamily="34" charset="-122"/>
                  <a:ea typeface="微软雅黑" pitchFamily="34" charset="-122"/>
                </a:rPr>
                <a:t>认接收</a:t>
              </a:r>
            </a:p>
          </p:txBody>
        </p:sp>
        <p:sp>
          <p:nvSpPr>
            <p:cNvPr id="74" name="圆角矩形 73"/>
            <p:cNvSpPr/>
            <p:nvPr/>
          </p:nvSpPr>
          <p:spPr>
            <a:xfrm>
              <a:off x="3400787" y="3043657"/>
              <a:ext cx="428628" cy="214314"/>
            </a:xfrm>
            <a:prstGeom prst="roundRect">
              <a:avLst/>
            </a:prstGeom>
            <a:ln>
              <a:headEnd/>
              <a:tailEnd/>
            </a:ln>
          </p:spPr>
          <p:style>
            <a:lnRef idx="1">
              <a:schemeClr val="accent1"/>
            </a:lnRef>
            <a:fillRef idx="2">
              <a:schemeClr val="accent1"/>
            </a:fillRef>
            <a:effectRef idx="1">
              <a:schemeClr val="accent1"/>
            </a:effectRef>
            <a:fontRef idx="minor">
              <a:schemeClr val="dk1"/>
            </a:fontRef>
          </p:style>
          <p:txBody>
            <a:bodyPr lIns="87210" tIns="43605" rIns="87210" bIns="43605" anchor="ctr"/>
            <a:lstStyle/>
            <a:p>
              <a:pPr algn="ctr" fontAlgn="ctr">
                <a:defRPr/>
              </a:pPr>
              <a:r>
                <a:rPr lang="en-US" altLang="zh-CN" sz="800" dirty="0" smtClean="0">
                  <a:solidFill>
                    <a:schemeClr val="tx1"/>
                  </a:solidFill>
                  <a:latin typeface="微软雅黑" pitchFamily="34" charset="-122"/>
                  <a:ea typeface="微软雅黑" pitchFamily="34" charset="-122"/>
                </a:rPr>
                <a:t>Web</a:t>
              </a:r>
              <a:endParaRPr lang="zh-CN" altLang="en-US" sz="800" dirty="0" smtClean="0">
                <a:solidFill>
                  <a:schemeClr val="tx1"/>
                </a:solidFill>
                <a:latin typeface="微软雅黑" pitchFamily="34" charset="-122"/>
                <a:ea typeface="微软雅黑" pitchFamily="34" charset="-122"/>
              </a:endParaRPr>
            </a:p>
          </p:txBody>
        </p:sp>
      </p:grpSp>
      <p:cxnSp>
        <p:nvCxnSpPr>
          <p:cNvPr id="75" name="直接箭头连接符 74"/>
          <p:cNvCxnSpPr>
            <a:stCxn id="68" idx="3"/>
            <a:endCxn id="70" idx="1"/>
          </p:cNvCxnSpPr>
          <p:nvPr/>
        </p:nvCxnSpPr>
        <p:spPr>
          <a:xfrm>
            <a:off x="1298467" y="4872569"/>
            <a:ext cx="337913" cy="4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70" idx="3"/>
            <a:endCxn id="73" idx="1"/>
          </p:cNvCxnSpPr>
          <p:nvPr/>
        </p:nvCxnSpPr>
        <p:spPr>
          <a:xfrm flipV="1">
            <a:off x="2850826" y="4877115"/>
            <a:ext cx="316925" cy="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1" idx="3"/>
          </p:cNvCxnSpPr>
          <p:nvPr/>
        </p:nvCxnSpPr>
        <p:spPr>
          <a:xfrm>
            <a:off x="7584011" y="4878584"/>
            <a:ext cx="239469" cy="44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0" y="3861048"/>
            <a:ext cx="3320993" cy="446084"/>
          </a:xfrm>
          <a:prstGeom prst="rect">
            <a:avLst/>
          </a:prstGeom>
          <a:noFill/>
        </p:spPr>
        <p:txBody>
          <a:bodyPr wrap="square" rtlCol="0">
            <a:spAutoFit/>
          </a:bodyPr>
          <a:lstStyle/>
          <a:p>
            <a:pPr>
              <a:lnSpc>
                <a:spcPct val="150000"/>
              </a:lnSpc>
            </a:pPr>
            <a:r>
              <a:rPr lang="zh-CN" altLang="en-US" b="1" dirty="0" smtClean="0"/>
              <a:t>优化建议：</a:t>
            </a:r>
            <a:endParaRPr lang="en-US" altLang="zh-CN" sz="1400" dirty="0" smtClean="0">
              <a:latin typeface="微软雅黑" pitchFamily="34" charset="-122"/>
              <a:ea typeface="微软雅黑" pitchFamily="34" charset="-122"/>
            </a:endParaRPr>
          </a:p>
        </p:txBody>
      </p:sp>
      <p:pic>
        <p:nvPicPr>
          <p:cNvPr id="79" name="图片 78"/>
          <p:cNvPicPr>
            <a:picLocks noChangeAspect="1"/>
          </p:cNvPicPr>
          <p:nvPr/>
        </p:nvPicPr>
        <p:blipFill>
          <a:blip r:embed="rId3" cstate="print"/>
          <a:stretch>
            <a:fillRect/>
          </a:stretch>
        </p:blipFill>
        <p:spPr>
          <a:xfrm>
            <a:off x="1079391" y="1746505"/>
            <a:ext cx="360040" cy="164428"/>
          </a:xfrm>
          <a:prstGeom prst="rect">
            <a:avLst/>
          </a:prstGeom>
        </p:spPr>
      </p:pic>
      <p:pic>
        <p:nvPicPr>
          <p:cNvPr id="80" name="图片 79"/>
          <p:cNvPicPr>
            <a:picLocks noChangeAspect="1"/>
          </p:cNvPicPr>
          <p:nvPr/>
        </p:nvPicPr>
        <p:blipFill>
          <a:blip r:embed="rId3" cstate="print"/>
          <a:stretch>
            <a:fillRect/>
          </a:stretch>
        </p:blipFill>
        <p:spPr>
          <a:xfrm>
            <a:off x="1079391" y="4645044"/>
            <a:ext cx="360040" cy="164428"/>
          </a:xfrm>
          <a:prstGeom prst="rect">
            <a:avLst/>
          </a:prstGeom>
        </p:spPr>
      </p:pic>
    </p:spTree>
    <p:extLst>
      <p:ext uri="{BB962C8B-B14F-4D97-AF65-F5344CB8AC3E}">
        <p14:creationId xmlns:p14="http://schemas.microsoft.com/office/powerpoint/2010/main" val="2694170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供应商平台方案</a:t>
            </a:r>
            <a:endParaRPr lang="en-US" altLang="zh-CN" sz="2000" dirty="0" smtClean="0">
              <a:latin typeface="宋体" pitchFamily="2" charset="-122"/>
            </a:endParaRPr>
          </a:p>
        </p:txBody>
      </p:sp>
      <p:grpSp>
        <p:nvGrpSpPr>
          <p:cNvPr id="22" name="组合 21"/>
          <p:cNvGrpSpPr/>
          <p:nvPr/>
        </p:nvGrpSpPr>
        <p:grpSpPr>
          <a:xfrm>
            <a:off x="604836" y="836712"/>
            <a:ext cx="7934325" cy="3448979"/>
            <a:chOff x="13387" y="1772816"/>
            <a:chExt cx="9144000" cy="3448979"/>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7" y="1772816"/>
              <a:ext cx="9144000" cy="3448979"/>
            </a:xfrm>
            <a:prstGeom prst="rect">
              <a:avLst/>
            </a:prstGeom>
          </p:spPr>
        </p:pic>
        <p:sp>
          <p:nvSpPr>
            <p:cNvPr id="18" name="TextBox 17"/>
            <p:cNvSpPr txBox="1"/>
            <p:nvPr/>
          </p:nvSpPr>
          <p:spPr>
            <a:xfrm>
              <a:off x="611560" y="2462699"/>
              <a:ext cx="1368152" cy="246221"/>
            </a:xfrm>
            <a:prstGeom prst="rect">
              <a:avLst/>
            </a:prstGeom>
            <a:solidFill>
              <a:schemeClr val="bg1"/>
            </a:solidFill>
          </p:spPr>
          <p:txBody>
            <a:bodyPr wrap="square" rtlCol="0">
              <a:spAutoFit/>
            </a:bodyPr>
            <a:lstStyle/>
            <a:p>
              <a:r>
                <a:rPr lang="zh-CN" altLang="en-US" sz="1000" dirty="0" smtClean="0"/>
                <a:t>宁波井上华翔</a:t>
              </a:r>
              <a:endParaRPr lang="zh-CN" altLang="en-US" sz="1000" dirty="0"/>
            </a:p>
          </p:txBody>
        </p:sp>
      </p:gr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37" y="836711"/>
            <a:ext cx="7934325" cy="5364063"/>
          </a:xfrm>
          <a:prstGeom prst="rect">
            <a:avLst/>
          </a:prstGeom>
        </p:spPr>
      </p:pic>
    </p:spTree>
    <p:extLst>
      <p:ext uri="{BB962C8B-B14F-4D97-AF65-F5344CB8AC3E}">
        <p14:creationId xmlns:p14="http://schemas.microsoft.com/office/powerpoint/2010/main" val="304811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986701"/>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994638"/>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177201"/>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a:t>
            </a:r>
            <a:r>
              <a:rPr kumimoji="1" lang="zh-CN" altLang="en-US" b="1" dirty="0">
                <a:solidFill>
                  <a:srgbClr val="000000"/>
                </a:solidFill>
                <a:latin typeface="宋体" pitchFamily="2" charset="-122"/>
              </a:rPr>
              <a:t>问题</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177201"/>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b="1" dirty="0" smtClean="0">
                <a:solidFill>
                  <a:srgbClr val="000000"/>
                </a:solidFill>
                <a:latin typeface="宋体" pitchFamily="2" charset="-122"/>
              </a:rPr>
              <a:t>优化方案</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5003800" y="1738268"/>
            <a:ext cx="3930650" cy="2800767"/>
          </a:xfrm>
          <a:prstGeom prst="rect">
            <a:avLst/>
          </a:prstGeom>
          <a:noFill/>
          <a:ln w="28575">
            <a:noFill/>
            <a:miter lim="800000"/>
            <a:headEnd/>
            <a:tailEnd/>
          </a:ln>
          <a:effectLst/>
        </p:spPr>
        <p:txBody>
          <a:bodyPr wrap="square">
            <a:spAutoFit/>
          </a:bodyPr>
          <a:lstStyle/>
          <a:p>
            <a:pPr marL="173038" indent="-120650" algn="l" eaLnBrk="1" hangingPunct="1">
              <a:lnSpc>
                <a:spcPct val="100000"/>
              </a:lnSpc>
              <a:buClr>
                <a:srgbClr val="006666"/>
              </a:buClr>
              <a:buFont typeface="Wingdings" pitchFamily="2" charset="2"/>
              <a:buChar char="n"/>
            </a:pPr>
            <a:endParaRPr lang="zh-CN" altLang="en-US" sz="1600" b="1"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en-US" altLang="zh-CN" sz="1600" dirty="0" smtClean="0">
                <a:latin typeface="宋体" pitchFamily="2" charset="-122"/>
                <a:cs typeface="Times New Roman" pitchFamily="18" charset="0"/>
              </a:rPr>
              <a:t>SAP</a:t>
            </a:r>
            <a:r>
              <a:rPr lang="zh-CN" altLang="en-US" sz="1600" dirty="0" smtClean="0">
                <a:latin typeface="宋体" pitchFamily="2" charset="-122"/>
                <a:cs typeface="Times New Roman" pitchFamily="18" charset="0"/>
              </a:rPr>
              <a:t>确认采购信息（预测）直接发布于</a:t>
            </a:r>
            <a:r>
              <a:rPr lang="en-US" altLang="zh-CN" sz="1600" dirty="0" smtClean="0">
                <a:latin typeface="宋体" pitchFamily="2" charset="-122"/>
                <a:cs typeface="Times New Roman" pitchFamily="18" charset="0"/>
              </a:rPr>
              <a:t>Web</a:t>
            </a:r>
            <a:r>
              <a:rPr lang="zh-CN" altLang="en-US" sz="1600" dirty="0" smtClean="0">
                <a:latin typeface="宋体" pitchFamily="2" charset="-122"/>
                <a:cs typeface="Times New Roman" pitchFamily="18" charset="0"/>
              </a:rPr>
              <a:t>平台</a:t>
            </a:r>
            <a:endParaRPr lang="en-US" altLang="zh-CN"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商在</a:t>
            </a:r>
            <a:r>
              <a:rPr lang="en-US" altLang="zh-CN" sz="1600" dirty="0">
                <a:latin typeface="宋体" pitchFamily="2" charset="-122"/>
                <a:cs typeface="Times New Roman" pitchFamily="18" charset="0"/>
              </a:rPr>
              <a:t>Web</a:t>
            </a:r>
            <a:r>
              <a:rPr lang="zh-CN" altLang="en-US" sz="1600" dirty="0">
                <a:latin typeface="宋体" pitchFamily="2" charset="-122"/>
                <a:cs typeface="Times New Roman" pitchFamily="18" charset="0"/>
              </a:rPr>
              <a:t>平台打印送货单，统一供应商送货单信息，避免资讯不完整，造成收货</a:t>
            </a:r>
            <a:r>
              <a:rPr lang="zh-CN" altLang="en-US" sz="1600" dirty="0" smtClean="0">
                <a:latin typeface="宋体" pitchFamily="2" charset="-122"/>
                <a:cs typeface="Times New Roman" pitchFamily="18" charset="0"/>
              </a:rPr>
              <a:t>异常</a:t>
            </a:r>
            <a:endParaRPr lang="en-US" altLang="zh-CN"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商在</a:t>
            </a:r>
            <a:r>
              <a:rPr lang="en-US" altLang="zh-CN" sz="1600" dirty="0">
                <a:latin typeface="宋体" pitchFamily="2" charset="-122"/>
                <a:cs typeface="Times New Roman" pitchFamily="18" charset="0"/>
              </a:rPr>
              <a:t>Web</a:t>
            </a:r>
            <a:r>
              <a:rPr lang="zh-CN" altLang="en-US" sz="1600" dirty="0">
                <a:latin typeface="宋体" pitchFamily="2" charset="-122"/>
                <a:cs typeface="Times New Roman" pitchFamily="18" charset="0"/>
              </a:rPr>
              <a:t>平台打印包装条码，统一格式并节约</a:t>
            </a:r>
            <a:r>
              <a:rPr lang="zh-CN" altLang="en-US" sz="1600" dirty="0" smtClean="0">
                <a:latin typeface="宋体" pitchFamily="2" charset="-122"/>
                <a:cs typeface="Times New Roman" pitchFamily="18" charset="0"/>
              </a:rPr>
              <a:t>厂内</a:t>
            </a:r>
            <a:r>
              <a:rPr lang="zh-CN" altLang="en-US" sz="1600" dirty="0">
                <a:latin typeface="宋体" pitchFamily="2" charset="-122"/>
                <a:cs typeface="Times New Roman" pitchFamily="18" charset="0"/>
              </a:rPr>
              <a:t>打印条码相关的人力</a:t>
            </a:r>
            <a:r>
              <a:rPr lang="zh-CN" altLang="en-US" sz="1600" dirty="0" smtClean="0">
                <a:latin typeface="宋体" pitchFamily="2" charset="-122"/>
                <a:cs typeface="Times New Roman" pitchFamily="18" charset="0"/>
              </a:rPr>
              <a:t>物力</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供应商平台提供收货不良品信息查询</a:t>
            </a:r>
            <a:r>
              <a:rPr lang="en-US" altLang="zh-CN" sz="1600" dirty="0" smtClean="0">
                <a:latin typeface="宋体" pitchFamily="2" charset="-122"/>
                <a:cs typeface="Times New Roman" pitchFamily="18" charset="0"/>
              </a:rPr>
              <a:t>,</a:t>
            </a:r>
            <a:r>
              <a:rPr lang="zh-CN" altLang="en-US" sz="1600" dirty="0" smtClean="0">
                <a:latin typeface="宋体" pitchFamily="2" charset="-122"/>
                <a:cs typeface="Times New Roman" pitchFamily="18" charset="0"/>
              </a:rPr>
              <a:t>并提供打印退货单功能</a:t>
            </a:r>
            <a:endParaRPr lang="zh-CN" altLang="en-US" sz="1600" dirty="0">
              <a:latin typeface="宋体" pitchFamily="2" charset="-122"/>
              <a:cs typeface="Times New Roman" pitchFamily="18" charset="0"/>
            </a:endParaRPr>
          </a:p>
        </p:txBody>
      </p:sp>
      <p:grpSp>
        <p:nvGrpSpPr>
          <p:cNvPr id="2" name="Group 9"/>
          <p:cNvGrpSpPr>
            <a:grpSpLocks/>
          </p:cNvGrpSpPr>
          <p:nvPr/>
        </p:nvGrpSpPr>
        <p:grpSpPr bwMode="auto">
          <a:xfrm>
            <a:off x="4427538" y="1606569"/>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707427"/>
            <a:ext cx="3527425" cy="3293209"/>
          </a:xfrm>
          <a:prstGeom prst="rect">
            <a:avLst/>
          </a:prstGeom>
          <a:noFill/>
          <a:ln w="28575">
            <a:noFill/>
            <a:miter lim="800000"/>
            <a:headEnd/>
            <a:tailEnd/>
          </a:ln>
          <a:effectLst/>
        </p:spPr>
        <p:txBody>
          <a:bodyPr wrap="square">
            <a:spAutoFit/>
          </a:bodyPr>
          <a:lstStyle/>
          <a:p>
            <a:pPr lvl="1" indent="-285750" eaLnBrk="1" hangingPunct="1">
              <a:lnSpc>
                <a:spcPct val="100000"/>
              </a:lnSpc>
              <a:buClr>
                <a:srgbClr val="006666"/>
              </a:buClr>
              <a:buSzPct val="75000"/>
              <a:buFont typeface="Wingdings" pitchFamily="2" charset="2"/>
              <a:buChar char="n"/>
            </a:pPr>
            <a:endParaRPr lang="zh-CN" altLang="en-US"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订单</a:t>
            </a:r>
            <a:r>
              <a:rPr lang="zh-CN" altLang="en-US" sz="1600" dirty="0">
                <a:latin typeface="宋体" pitchFamily="2" charset="-122"/>
                <a:cs typeface="Times New Roman" pitchFamily="18" charset="0"/>
              </a:rPr>
              <a:t>在</a:t>
            </a:r>
            <a:r>
              <a:rPr lang="en-US" altLang="zh-CN" sz="1600" dirty="0">
                <a:latin typeface="宋体" pitchFamily="2" charset="-122"/>
                <a:cs typeface="Times New Roman" pitchFamily="18" charset="0"/>
              </a:rPr>
              <a:t>SAP</a:t>
            </a:r>
            <a:r>
              <a:rPr lang="zh-CN" altLang="en-US" sz="1600" dirty="0">
                <a:latin typeface="宋体" pitchFamily="2" charset="-122"/>
                <a:cs typeface="Times New Roman" pitchFamily="18" charset="0"/>
              </a:rPr>
              <a:t>确认后需再次在</a:t>
            </a:r>
            <a:r>
              <a:rPr lang="en-US" altLang="zh-CN" sz="1600" dirty="0">
                <a:latin typeface="宋体" pitchFamily="2" charset="-122"/>
                <a:cs typeface="Times New Roman" pitchFamily="18" charset="0"/>
              </a:rPr>
              <a:t>Web</a:t>
            </a:r>
            <a:r>
              <a:rPr lang="zh-CN" altLang="en-US" sz="1600" dirty="0">
                <a:latin typeface="宋体" pitchFamily="2" charset="-122"/>
                <a:cs typeface="Times New Roman" pitchFamily="18" charset="0"/>
              </a:rPr>
              <a:t>平台发布，无法查询工厂收货不良信息</a:t>
            </a:r>
            <a:endParaRPr lang="en-US" altLang="zh-CN"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zh-CN" sz="1600" dirty="0">
                <a:latin typeface="宋体" pitchFamily="2" charset="-122"/>
                <a:cs typeface="Times New Roman" pitchFamily="18" charset="0"/>
              </a:rPr>
              <a:t>当前网上订单系统功能相对简单，基本上只是一个订单</a:t>
            </a:r>
            <a:r>
              <a:rPr lang="en-US" altLang="zh-CN" sz="1600" dirty="0">
                <a:latin typeface="宋体" pitchFamily="2" charset="-122"/>
                <a:cs typeface="Times New Roman" pitchFamily="18" charset="0"/>
              </a:rPr>
              <a:t>/</a:t>
            </a:r>
            <a:r>
              <a:rPr lang="zh-CN" altLang="zh-CN" sz="1600" dirty="0">
                <a:latin typeface="宋体" pitchFamily="2" charset="-122"/>
                <a:cs typeface="Times New Roman" pitchFamily="18" charset="0"/>
              </a:rPr>
              <a:t>信息的维护</a:t>
            </a:r>
            <a:r>
              <a:rPr lang="en-US" altLang="zh-CN" sz="1600" dirty="0">
                <a:latin typeface="宋体" pitchFamily="2" charset="-122"/>
                <a:cs typeface="Times New Roman" pitchFamily="18" charset="0"/>
              </a:rPr>
              <a:t>/</a:t>
            </a:r>
            <a:r>
              <a:rPr lang="zh-CN" altLang="zh-CN" sz="1600" dirty="0">
                <a:latin typeface="宋体" pitchFamily="2" charset="-122"/>
                <a:cs typeface="Times New Roman" pitchFamily="18" charset="0"/>
              </a:rPr>
              <a:t>发布及查询功能，没有真正的同后续的采购交货业务相关</a:t>
            </a:r>
            <a:r>
              <a:rPr lang="zh-CN" altLang="zh-CN" sz="1600" dirty="0" smtClean="0">
                <a:latin typeface="宋体" pitchFamily="2" charset="-122"/>
                <a:cs typeface="Times New Roman" pitchFamily="18" charset="0"/>
              </a:rPr>
              <a:t>联</a:t>
            </a:r>
            <a:endParaRPr lang="en-US" altLang="zh-CN" sz="1600" dirty="0">
              <a:latin typeface="宋体" pitchFamily="2" charset="-122"/>
              <a:cs typeface="Times New Roman" pitchFamily="18" charset="0"/>
            </a:endParaRPr>
          </a:p>
          <a:p>
            <a:pPr lvl="1" algn="l" eaLnBrk="1" hangingPunct="1">
              <a:lnSpc>
                <a:spcPct val="100000"/>
              </a:lnSpc>
              <a:buClr>
                <a:srgbClr val="006666"/>
              </a:buClr>
              <a:buFont typeface="Wingdings" pitchFamily="2" charset="2"/>
              <a:buChar char="n"/>
            </a:pPr>
            <a:endParaRPr lang="zh-CN" altLang="en-US" sz="1600" dirty="0" smtClean="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供应商平台方案</a:t>
            </a:r>
            <a:endParaRPr lang="en-US" altLang="zh-CN" sz="2000" dirty="0" smtClean="0">
              <a:latin typeface="宋体" pitchFamily="2" charset="-122"/>
            </a:endParaRPr>
          </a:p>
        </p:txBody>
      </p:sp>
    </p:spTree>
    <p:extLst>
      <p:ext uri="{BB962C8B-B14F-4D97-AF65-F5344CB8AC3E}">
        <p14:creationId xmlns:p14="http://schemas.microsoft.com/office/powerpoint/2010/main" val="343371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a:spLocks/>
          </p:cNvSpPr>
          <p:nvPr/>
        </p:nvSpPr>
        <p:spPr bwMode="auto">
          <a:xfrm>
            <a:off x="246063" y="1001279"/>
            <a:ext cx="4321175" cy="639762"/>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6" name="Freeform 4"/>
          <p:cNvSpPr>
            <a:spLocks/>
          </p:cNvSpPr>
          <p:nvPr/>
        </p:nvSpPr>
        <p:spPr bwMode="auto">
          <a:xfrm>
            <a:off x="4613275" y="1009216"/>
            <a:ext cx="4321175" cy="639763"/>
          </a:xfrm>
          <a:custGeom>
            <a:avLst/>
            <a:gdLst/>
            <a:ahLst/>
            <a:cxnLst>
              <a:cxn ang="0">
                <a:pos x="2230" y="0"/>
              </a:cxn>
              <a:cxn ang="0">
                <a:pos x="2329" y="216"/>
              </a:cxn>
              <a:cxn ang="0">
                <a:pos x="2230" y="435"/>
              </a:cxn>
              <a:cxn ang="0">
                <a:pos x="0" y="435"/>
              </a:cxn>
            </a:cxnLst>
            <a:rect l="0" t="0" r="r" b="b"/>
            <a:pathLst>
              <a:path w="2329" h="435">
                <a:moveTo>
                  <a:pt x="2230" y="0"/>
                </a:moveTo>
                <a:lnTo>
                  <a:pt x="2329" y="216"/>
                </a:lnTo>
                <a:lnTo>
                  <a:pt x="2230" y="435"/>
                </a:lnTo>
                <a:lnTo>
                  <a:pt x="0" y="435"/>
                </a:lnTo>
              </a:path>
            </a:pathLst>
          </a:custGeom>
          <a:solidFill>
            <a:schemeClr val="bg1"/>
          </a:solidFill>
          <a:ln w="22225" cap="flat" cmpd="sng">
            <a:solidFill>
              <a:schemeClr val="accent1"/>
            </a:solidFill>
            <a:prstDash val="solid"/>
            <a:round/>
            <a:headEnd/>
            <a:tailEnd/>
          </a:ln>
          <a:effectLst>
            <a:outerShdw dist="35921" dir="2700000" algn="ctr" rotWithShape="0">
              <a:schemeClr val="accent1"/>
            </a:outerShdw>
          </a:effectLst>
        </p:spPr>
        <p:txBody>
          <a:bodyPr wrap="none" lIns="0" tIns="0" rIns="0" bIns="0" anchor="ctr"/>
          <a:lstStyle/>
          <a:p>
            <a:endParaRPr lang="zh-CN" altLang="en-US">
              <a:latin typeface="微软雅黑" panose="020B0503020204020204" pitchFamily="34" charset="-122"/>
              <a:ea typeface="微软雅黑" panose="020B0503020204020204" pitchFamily="34" charset="-122"/>
            </a:endParaRPr>
          </a:p>
        </p:txBody>
      </p:sp>
      <p:sp>
        <p:nvSpPr>
          <p:cNvPr id="27" name="Text Box 5"/>
          <p:cNvSpPr txBox="1">
            <a:spLocks noChangeArrowheads="1"/>
          </p:cNvSpPr>
          <p:nvPr/>
        </p:nvSpPr>
        <p:spPr bwMode="auto">
          <a:xfrm>
            <a:off x="511466"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现状功能清单</a:t>
            </a:r>
            <a:endParaRPr kumimoji="1" lang="zh-CN" altLang="en-US" sz="1800" b="1" dirty="0">
              <a:solidFill>
                <a:srgbClr val="000000"/>
              </a:solidFill>
              <a:latin typeface="宋体" pitchFamily="2" charset="-122"/>
            </a:endParaRPr>
          </a:p>
        </p:txBody>
      </p:sp>
      <p:sp>
        <p:nvSpPr>
          <p:cNvPr id="28" name="Text Box 6"/>
          <p:cNvSpPr txBox="1">
            <a:spLocks noChangeArrowheads="1"/>
          </p:cNvSpPr>
          <p:nvPr/>
        </p:nvSpPr>
        <p:spPr bwMode="auto">
          <a:xfrm>
            <a:off x="5026025" y="1191779"/>
            <a:ext cx="3495675" cy="274637"/>
          </a:xfrm>
          <a:prstGeom prst="rect">
            <a:avLst/>
          </a:prstGeom>
          <a:noFill/>
          <a:ln w="6350">
            <a:noFill/>
            <a:miter lim="800000"/>
            <a:headEnd/>
            <a:tailEnd/>
          </a:ln>
          <a:effectLst/>
        </p:spPr>
        <p:txBody>
          <a:bodyPr lIns="0" tIns="0" rIns="0" bIns="0" anchor="ctr">
            <a:spAutoFit/>
          </a:bodyPr>
          <a:lstStyle/>
          <a:p>
            <a:pPr>
              <a:lnSpc>
                <a:spcPct val="100000"/>
              </a:lnSpc>
            </a:pPr>
            <a:r>
              <a:rPr kumimoji="1" lang="zh-CN" altLang="en-US" sz="1800" b="1" dirty="0" smtClean="0">
                <a:solidFill>
                  <a:srgbClr val="000000"/>
                </a:solidFill>
                <a:latin typeface="宋体" pitchFamily="2" charset="-122"/>
              </a:rPr>
              <a:t>优化</a:t>
            </a:r>
            <a:r>
              <a:rPr kumimoji="1" lang="zh-CN" altLang="en-US" b="1" dirty="0" smtClean="0">
                <a:solidFill>
                  <a:srgbClr val="000000"/>
                </a:solidFill>
                <a:latin typeface="宋体" pitchFamily="2" charset="-122"/>
              </a:rPr>
              <a:t>功能清单</a:t>
            </a:r>
            <a:endParaRPr kumimoji="1" lang="zh-CN" altLang="en-US" sz="1800" b="1" dirty="0">
              <a:solidFill>
                <a:srgbClr val="000000"/>
              </a:solidFill>
              <a:latin typeface="宋体" pitchFamily="2" charset="-122"/>
            </a:endParaRPr>
          </a:p>
        </p:txBody>
      </p:sp>
      <p:sp>
        <p:nvSpPr>
          <p:cNvPr id="29" name="Text Box 7"/>
          <p:cNvSpPr txBox="1">
            <a:spLocks noChangeArrowheads="1"/>
          </p:cNvSpPr>
          <p:nvPr/>
        </p:nvSpPr>
        <p:spPr bwMode="auto">
          <a:xfrm>
            <a:off x="5003800" y="1781874"/>
            <a:ext cx="4140200" cy="3851054"/>
          </a:xfrm>
          <a:prstGeom prst="rect">
            <a:avLst/>
          </a:prstGeom>
          <a:noFill/>
          <a:ln w="28575">
            <a:noFill/>
            <a:miter lim="800000"/>
            <a:headEnd/>
            <a:tailEnd/>
          </a:ln>
          <a:effectLst/>
        </p:spPr>
        <p:txBody>
          <a:bodyPr wrap="square">
            <a:spAutoFit/>
          </a:bodyPr>
          <a:lstStyle/>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商账户信息维护；</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供应商查询</a:t>
            </a:r>
            <a:r>
              <a:rPr lang="zh-CN" altLang="en-US" sz="1600" dirty="0">
                <a:latin typeface="宋体" pitchFamily="2" charset="-122"/>
                <a:cs typeface="Times New Roman" pitchFamily="18" charset="0"/>
              </a:rPr>
              <a:t>采购预测信息；</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商采购订单信息的确认接收；</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商送货单维护；</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商送货单及外箱条码的打印；</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商送货单执行情况查询；</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商寄售库存的实时查询；</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商寄售库存的货物移动明细查询；</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商开票对账；</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商入库质检不合格情况查询；</a:t>
            </a: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采购</a:t>
            </a:r>
            <a:r>
              <a:rPr lang="zh-CN" altLang="en-US" sz="1600" dirty="0">
                <a:latin typeface="宋体" pitchFamily="2" charset="-122"/>
                <a:cs typeface="Times New Roman" pitchFamily="18" charset="0"/>
              </a:rPr>
              <a:t>相关的通知公告等简单信息的维护及发布</a:t>
            </a:r>
            <a:r>
              <a:rPr lang="zh-CN" altLang="en-US" sz="1600" dirty="0" smtClean="0">
                <a:latin typeface="宋体" pitchFamily="2" charset="-122"/>
                <a:cs typeface="Times New Roman" pitchFamily="18" charset="0"/>
              </a:rPr>
              <a:t>；</a:t>
            </a:r>
            <a:endParaRPr lang="en-US" altLang="zh-CN"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a:latin typeface="宋体" pitchFamily="2" charset="-122"/>
                <a:cs typeface="Times New Roman" pitchFamily="18" charset="0"/>
              </a:rPr>
              <a:t>供应</a:t>
            </a:r>
            <a:r>
              <a:rPr lang="zh-CN" altLang="en-US" sz="1600" dirty="0" smtClean="0">
                <a:latin typeface="宋体" pitchFamily="2" charset="-122"/>
                <a:cs typeface="Times New Roman" pitchFamily="18" charset="0"/>
              </a:rPr>
              <a:t>商</a:t>
            </a:r>
            <a:r>
              <a:rPr lang="zh-CN" altLang="en-US" sz="1600" dirty="0">
                <a:latin typeface="宋体" pitchFamily="2" charset="-122"/>
                <a:cs typeface="Times New Roman" pitchFamily="18" charset="0"/>
              </a:rPr>
              <a:t>通知公告</a:t>
            </a:r>
            <a:r>
              <a:rPr lang="zh-CN" altLang="zh-CN" sz="1600" dirty="0" smtClean="0">
                <a:latin typeface="宋体" pitchFamily="2" charset="-122"/>
                <a:cs typeface="Times New Roman" pitchFamily="18" charset="0"/>
              </a:rPr>
              <a:t>信息</a:t>
            </a:r>
            <a:r>
              <a:rPr lang="zh-CN" altLang="zh-CN" sz="1600" dirty="0">
                <a:latin typeface="宋体" pitchFamily="2" charset="-122"/>
                <a:cs typeface="Times New Roman" pitchFamily="18" charset="0"/>
              </a:rPr>
              <a:t>查询</a:t>
            </a:r>
            <a:r>
              <a:rPr lang="zh-CN" altLang="en-US" sz="1600" dirty="0" smtClean="0">
                <a:latin typeface="宋体" pitchFamily="2" charset="-122"/>
                <a:cs typeface="Times New Roman" pitchFamily="18" charset="0"/>
              </a:rPr>
              <a:t>；</a:t>
            </a:r>
            <a:endParaRPr lang="zh-CN" altLang="en-US"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查询</a:t>
            </a:r>
            <a:r>
              <a:rPr lang="zh-CN" altLang="en-US" sz="1600" dirty="0">
                <a:latin typeface="宋体" pitchFamily="2" charset="-122"/>
                <a:cs typeface="Times New Roman" pitchFamily="18" charset="0"/>
              </a:rPr>
              <a:t>退货清单并打印对应的退货单。</a:t>
            </a:r>
          </a:p>
          <a:p>
            <a:pPr lvl="1" indent="-285750">
              <a:lnSpc>
                <a:spcPct val="150000"/>
              </a:lnSpc>
              <a:buClr>
                <a:srgbClr val="006666"/>
              </a:buClr>
              <a:buFont typeface="Wingdings" pitchFamily="2" charset="2"/>
              <a:buChar char="n"/>
            </a:pPr>
            <a:endParaRPr lang="en-US" altLang="zh-CN" sz="1600" dirty="0">
              <a:latin typeface="宋体" pitchFamily="2" charset="-122"/>
              <a:cs typeface="Times New Roman" pitchFamily="18" charset="0"/>
            </a:endParaRPr>
          </a:p>
        </p:txBody>
      </p:sp>
      <p:grpSp>
        <p:nvGrpSpPr>
          <p:cNvPr id="2" name="Group 9"/>
          <p:cNvGrpSpPr>
            <a:grpSpLocks/>
          </p:cNvGrpSpPr>
          <p:nvPr/>
        </p:nvGrpSpPr>
        <p:grpSpPr bwMode="auto">
          <a:xfrm>
            <a:off x="4427538" y="1678007"/>
            <a:ext cx="347662" cy="4465637"/>
            <a:chOff x="2880" y="1071"/>
            <a:chExt cx="219" cy="2813"/>
          </a:xfrm>
        </p:grpSpPr>
        <p:sp>
          <p:nvSpPr>
            <p:cNvPr id="31" name="Line 10"/>
            <p:cNvSpPr>
              <a:spLocks noChangeShapeType="1"/>
            </p:cNvSpPr>
            <p:nvPr/>
          </p:nvSpPr>
          <p:spPr bwMode="auto">
            <a:xfrm>
              <a:off x="2880" y="1071"/>
              <a:ext cx="0" cy="2813"/>
            </a:xfrm>
            <a:prstGeom prst="line">
              <a:avLst/>
            </a:prstGeom>
            <a:noFill/>
            <a:ln w="12700">
              <a:solidFill>
                <a:schemeClr val="accent1"/>
              </a:solidFill>
              <a:prstDash val="lgDash"/>
              <a:round/>
              <a:headEnd/>
              <a:tailEnd/>
            </a:ln>
            <a:effectLst>
              <a:outerShdw dist="35921" dir="2700000" algn="ctr" rotWithShape="0">
                <a:schemeClr val="bg2"/>
              </a:outerShdw>
            </a:effectLst>
          </p:spPr>
          <p:txBody>
            <a:bodyPr wrap="none" anchor="ctr"/>
            <a:lstStyle/>
            <a:p>
              <a:endParaRPr lang="zh-CN" altLang="en-US"/>
            </a:p>
          </p:txBody>
        </p:sp>
        <p:sp>
          <p:nvSpPr>
            <p:cNvPr id="32" name="AutoShape 11"/>
            <p:cNvSpPr>
              <a:spLocks noChangeArrowheads="1"/>
            </p:cNvSpPr>
            <p:nvPr/>
          </p:nvSpPr>
          <p:spPr bwMode="auto">
            <a:xfrm rot="5400000">
              <a:off x="2129" y="2412"/>
              <a:ext cx="1722" cy="219"/>
            </a:xfrm>
            <a:prstGeom prst="triangle">
              <a:avLst>
                <a:gd name="adj" fmla="val 50000"/>
              </a:avLst>
            </a:prstGeom>
            <a:gradFill rotWithShape="1">
              <a:gsLst>
                <a:gs pos="0">
                  <a:srgbClr val="006699"/>
                </a:gs>
                <a:gs pos="100000">
                  <a:srgbClr val="83C2E5"/>
                </a:gs>
              </a:gsLst>
              <a:lin ang="5400000" scaled="1"/>
            </a:gradFill>
            <a:ln w="12700">
              <a:noFill/>
              <a:miter lim="800000"/>
              <a:headEnd type="none" w="sm" len="sm"/>
              <a:tailEnd type="none" w="sm" len="sm"/>
            </a:ln>
            <a:effectLst/>
          </p:spPr>
          <p:txBody>
            <a:bodyPr wrap="none" anchor="ctr"/>
            <a:lstStyle/>
            <a:p>
              <a:endParaRPr lang="zh-CN" altLang="en-US"/>
            </a:p>
          </p:txBody>
        </p:sp>
      </p:grpSp>
      <p:sp>
        <p:nvSpPr>
          <p:cNvPr id="33" name="Text Box 2"/>
          <p:cNvSpPr txBox="1">
            <a:spLocks noChangeArrowheads="1"/>
          </p:cNvSpPr>
          <p:nvPr/>
        </p:nvSpPr>
        <p:spPr bwMode="auto">
          <a:xfrm>
            <a:off x="468313" y="1751033"/>
            <a:ext cx="3743647" cy="3539430"/>
          </a:xfrm>
          <a:prstGeom prst="rect">
            <a:avLst/>
          </a:prstGeom>
          <a:noFill/>
          <a:ln w="28575">
            <a:noFill/>
            <a:miter lim="800000"/>
            <a:headEnd/>
            <a:tailEnd/>
          </a:ln>
          <a:effectLst/>
        </p:spPr>
        <p:txBody>
          <a:bodyPr wrap="square">
            <a:spAutoFit/>
          </a:bodyPr>
          <a:lstStyle/>
          <a:p>
            <a:pPr lvl="1" indent="-285750" eaLnBrk="1" hangingPunct="1">
              <a:lnSpc>
                <a:spcPct val="100000"/>
              </a:lnSpc>
              <a:buClr>
                <a:srgbClr val="006666"/>
              </a:buClr>
              <a:buSzPct val="75000"/>
              <a:buFont typeface="Wingdings" pitchFamily="2" charset="2"/>
              <a:buChar char="n"/>
            </a:pPr>
            <a:endParaRPr lang="zh-CN" altLang="en-US"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a:latin typeface="宋体" pitchFamily="2" charset="-122"/>
                <a:cs typeface="Times New Roman" pitchFamily="18" charset="0"/>
              </a:rPr>
              <a:t>供应商账户信息维护</a:t>
            </a:r>
            <a:r>
              <a:rPr lang="zh-CN" altLang="en-US" sz="1600" dirty="0" smtClean="0">
                <a:latin typeface="宋体" pitchFamily="2" charset="-122"/>
                <a:cs typeface="Times New Roman" pitchFamily="18" charset="0"/>
              </a:rPr>
              <a:t>；</a:t>
            </a:r>
            <a:endParaRPr lang="en-US" altLang="zh-CN"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a:t>
            </a:r>
            <a:r>
              <a:rPr lang="zh-CN" altLang="en-US" sz="1600" dirty="0">
                <a:latin typeface="宋体" pitchFamily="2" charset="-122"/>
                <a:cs typeface="Times New Roman" pitchFamily="18" charset="0"/>
              </a:rPr>
              <a:t>商查询采购预测信息</a:t>
            </a:r>
            <a:r>
              <a:rPr lang="zh-CN" altLang="en-US" sz="1600" dirty="0" smtClean="0">
                <a:latin typeface="宋体" pitchFamily="2" charset="-122"/>
                <a:cs typeface="Times New Roman" pitchFamily="18" charset="0"/>
              </a:rPr>
              <a:t>；</a:t>
            </a:r>
            <a:endParaRPr lang="en-US" altLang="zh-CN"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zh-CN" sz="1600" dirty="0" smtClean="0">
                <a:latin typeface="宋体" pitchFamily="2" charset="-122"/>
                <a:cs typeface="Times New Roman" pitchFamily="18" charset="0"/>
              </a:rPr>
              <a:t>采购</a:t>
            </a:r>
            <a:r>
              <a:rPr lang="zh-CN" altLang="zh-CN" sz="1600" dirty="0">
                <a:latin typeface="宋体" pitchFamily="2" charset="-122"/>
                <a:cs typeface="Times New Roman" pitchFamily="18" charset="0"/>
              </a:rPr>
              <a:t>订单</a:t>
            </a:r>
            <a:r>
              <a:rPr lang="zh-CN" altLang="zh-CN" sz="1600" dirty="0" smtClean="0">
                <a:latin typeface="宋体" pitchFamily="2" charset="-122"/>
                <a:cs typeface="Times New Roman" pitchFamily="18" charset="0"/>
              </a:rPr>
              <a:t>发布</a:t>
            </a:r>
            <a:r>
              <a:rPr lang="en-US" altLang="zh-CN" sz="1600" dirty="0">
                <a:latin typeface="宋体" pitchFamily="2" charset="-122"/>
                <a:cs typeface="Times New Roman" pitchFamily="18" charset="0"/>
              </a:rPr>
              <a:t>;</a:t>
            </a:r>
            <a:endParaRPr lang="zh-CN" altLang="zh-CN" sz="1600" dirty="0" smtClean="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a:latin typeface="宋体" pitchFamily="2" charset="-122"/>
                <a:cs typeface="Times New Roman" pitchFamily="18" charset="0"/>
              </a:rPr>
              <a:t>采购相关的通知公告等简单信息的维护及发布</a:t>
            </a:r>
            <a:r>
              <a:rPr lang="zh-CN" altLang="en-US" sz="1600" dirty="0" smtClean="0">
                <a:latin typeface="宋体" pitchFamily="2" charset="-122"/>
                <a:cs typeface="Times New Roman" pitchFamily="18" charset="0"/>
              </a:rPr>
              <a:t>；</a:t>
            </a:r>
            <a:endParaRPr lang="en-US" altLang="zh-CN"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smtClean="0">
                <a:latin typeface="宋体" pitchFamily="2" charset="-122"/>
                <a:cs typeface="Times New Roman" pitchFamily="18" charset="0"/>
              </a:rPr>
              <a:t>供应商</a:t>
            </a:r>
            <a:r>
              <a:rPr lang="zh-CN" altLang="en-US" sz="1600" dirty="0">
                <a:latin typeface="宋体" pitchFamily="2" charset="-122"/>
                <a:cs typeface="Times New Roman" pitchFamily="18" charset="0"/>
              </a:rPr>
              <a:t>通知公告</a:t>
            </a:r>
            <a:r>
              <a:rPr lang="zh-CN" altLang="zh-CN" sz="1600" dirty="0" smtClean="0">
                <a:latin typeface="宋体" pitchFamily="2" charset="-122"/>
                <a:cs typeface="Times New Roman" pitchFamily="18" charset="0"/>
              </a:rPr>
              <a:t>信息查询</a:t>
            </a:r>
            <a:r>
              <a:rPr lang="zh-CN" altLang="en-US" sz="1600" dirty="0" smtClean="0">
                <a:latin typeface="宋体" pitchFamily="2" charset="-122"/>
                <a:cs typeface="Times New Roman" pitchFamily="18" charset="0"/>
              </a:rPr>
              <a:t>；</a:t>
            </a:r>
            <a:endParaRPr lang="zh-CN" altLang="zh-CN" sz="1600" dirty="0">
              <a:latin typeface="宋体" pitchFamily="2" charset="-122"/>
              <a:cs typeface="Times New Roman" pitchFamily="18" charset="0"/>
            </a:endParaRPr>
          </a:p>
          <a:p>
            <a:pPr lvl="1" indent="-285750">
              <a:buClr>
                <a:srgbClr val="006666"/>
              </a:buClr>
              <a:buSzPct val="75000"/>
              <a:buFont typeface="Wingdings" pitchFamily="2" charset="2"/>
              <a:buChar char="n"/>
            </a:pPr>
            <a:r>
              <a:rPr lang="zh-CN" altLang="en-US" sz="1600" dirty="0">
                <a:latin typeface="宋体" pitchFamily="2" charset="-122"/>
                <a:cs typeface="Times New Roman" pitchFamily="18" charset="0"/>
              </a:rPr>
              <a:t>供应商寄售库存的实时查询；</a:t>
            </a:r>
          </a:p>
          <a:p>
            <a:pPr lvl="1" indent="-285750">
              <a:buClr>
                <a:srgbClr val="006666"/>
              </a:buClr>
              <a:buSzPct val="75000"/>
              <a:buFont typeface="Wingdings" pitchFamily="2" charset="2"/>
              <a:buChar char="n"/>
            </a:pPr>
            <a:r>
              <a:rPr lang="zh-CN" altLang="en-US" sz="1600" dirty="0">
                <a:latin typeface="宋体" pitchFamily="2" charset="-122"/>
                <a:cs typeface="Times New Roman" pitchFamily="18" charset="0"/>
              </a:rPr>
              <a:t>供应商寄售库存的货物移动明细</a:t>
            </a:r>
            <a:r>
              <a:rPr lang="zh-CN" altLang="en-US" sz="1600" dirty="0" smtClean="0">
                <a:latin typeface="宋体" pitchFamily="2" charset="-122"/>
                <a:cs typeface="Times New Roman" pitchFamily="18" charset="0"/>
              </a:rPr>
              <a:t>查询</a:t>
            </a:r>
            <a:r>
              <a:rPr lang="en-US" altLang="zh-CN" sz="1600" dirty="0">
                <a:latin typeface="宋体" pitchFamily="2" charset="-122"/>
                <a:cs typeface="Times New Roman" pitchFamily="18" charset="0"/>
              </a:rPr>
              <a:t>.</a:t>
            </a:r>
            <a:endParaRPr lang="zh-CN" altLang="en-US" sz="1600" dirty="0">
              <a:latin typeface="宋体" pitchFamily="2" charset="-122"/>
              <a:cs typeface="Times New Roman" pitchFamily="18" charset="0"/>
            </a:endParaRPr>
          </a:p>
          <a:p>
            <a:pPr lvl="1" indent="-285750" eaLnBrk="1" hangingPunct="1">
              <a:lnSpc>
                <a:spcPct val="100000"/>
              </a:lnSpc>
              <a:buClr>
                <a:srgbClr val="006666"/>
              </a:buClr>
              <a:buFont typeface="Wingdings" pitchFamily="2" charset="2"/>
              <a:buChar char="n"/>
            </a:pPr>
            <a:endParaRPr lang="zh-CN" altLang="en-US" sz="1600" dirty="0">
              <a:latin typeface="宋体" pitchFamily="2" charset="-122"/>
              <a:cs typeface="Times New Roman" pitchFamily="18" charset="0"/>
            </a:endParaRPr>
          </a:p>
          <a:p>
            <a:pPr lvl="1" indent="-285750" eaLnBrk="1" hangingPunct="1">
              <a:lnSpc>
                <a:spcPct val="100000"/>
              </a:lnSpc>
              <a:buClr>
                <a:srgbClr val="006666"/>
              </a:buClr>
              <a:buFont typeface="Wingdings" pitchFamily="2" charset="2"/>
              <a:buChar char="n"/>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a:p>
            <a:pPr lvl="1" algn="l" eaLnBrk="1" hangingPunct="1">
              <a:lnSpc>
                <a:spcPct val="100000"/>
              </a:lnSpc>
              <a:buFont typeface="Wingdings" pitchFamily="2" charset="2"/>
              <a:buChar char=""/>
            </a:pPr>
            <a:endParaRPr lang="zh-CN" altLang="en-US" sz="1600" dirty="0">
              <a:latin typeface="宋体" pitchFamily="2" charset="-122"/>
              <a:cs typeface="Times New Roman" pitchFamily="18" charset="0"/>
            </a:endParaRPr>
          </a:p>
        </p:txBody>
      </p:sp>
      <p:sp>
        <p:nvSpPr>
          <p:cNvPr id="13" name="TextBox 12"/>
          <p:cNvSpPr txBox="1"/>
          <p:nvPr/>
        </p:nvSpPr>
        <p:spPr>
          <a:xfrm>
            <a:off x="1428728" y="142852"/>
            <a:ext cx="5214974" cy="400110"/>
          </a:xfrm>
          <a:prstGeom prst="rect">
            <a:avLst/>
          </a:prstGeom>
          <a:noFill/>
        </p:spPr>
        <p:txBody>
          <a:bodyPr wrap="square" rtlCol="0">
            <a:spAutoFit/>
          </a:bodyPr>
          <a:lstStyle/>
          <a:p>
            <a:r>
              <a:rPr lang="en-US" altLang="zh-CN" sz="2000" dirty="0" err="1" smtClean="0">
                <a:latin typeface="宋体" pitchFamily="2" charset="-122"/>
              </a:rPr>
              <a:t>WM&amp;Barcode</a:t>
            </a:r>
            <a:r>
              <a:rPr lang="zh-CN" altLang="en-US" sz="2000" dirty="0" smtClean="0">
                <a:latin typeface="宋体" pitchFamily="2" charset="-122"/>
              </a:rPr>
              <a:t>模块优化方案</a:t>
            </a:r>
            <a:r>
              <a:rPr lang="en-US" altLang="zh-CN" sz="2000" dirty="0" smtClean="0">
                <a:latin typeface="宋体" pitchFamily="2" charset="-122"/>
              </a:rPr>
              <a:t>---</a:t>
            </a:r>
            <a:r>
              <a:rPr lang="zh-CN" altLang="en-US" sz="2000" dirty="0" smtClean="0">
                <a:latin typeface="宋体" pitchFamily="2" charset="-122"/>
              </a:rPr>
              <a:t>供应商平台方案</a:t>
            </a:r>
            <a:endParaRPr lang="en-US" altLang="zh-CN" sz="2000" dirty="0" smtClean="0">
              <a:latin typeface="宋体" pitchFamily="2" charset="-122"/>
            </a:endParaRPr>
          </a:p>
        </p:txBody>
      </p:sp>
    </p:spTree>
    <p:extLst>
      <p:ext uri="{BB962C8B-B14F-4D97-AF65-F5344CB8AC3E}">
        <p14:creationId xmlns:p14="http://schemas.microsoft.com/office/powerpoint/2010/main" val="131803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19854</TotalTime>
  <Words>3979</Words>
  <Application>Microsoft Office PowerPoint</Application>
  <PresentationFormat>全屏显示(4:3)</PresentationFormat>
  <Paragraphs>274</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lu</dc:creator>
  <cp:lastModifiedBy>owner</cp:lastModifiedBy>
  <cp:revision>1210</cp:revision>
  <dcterms:created xsi:type="dcterms:W3CDTF">2010-09-26T01:44:27Z</dcterms:created>
  <dcterms:modified xsi:type="dcterms:W3CDTF">2015-07-02T03:43:32Z</dcterms:modified>
</cp:coreProperties>
</file>