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503" r:id="rId2"/>
    <p:sldId id="511" r:id="rId3"/>
    <p:sldId id="532" r:id="rId4"/>
    <p:sldId id="497" r:id="rId5"/>
    <p:sldId id="527" r:id="rId6"/>
    <p:sldId id="528" r:id="rId7"/>
    <p:sldId id="529" r:id="rId8"/>
    <p:sldId id="526" r:id="rId9"/>
    <p:sldId id="530" r:id="rId10"/>
    <p:sldId id="531" r:id="rId1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006699"/>
    <a:srgbClr val="00CC99"/>
    <a:srgbClr val="6699FF"/>
    <a:srgbClr val="FF99CC"/>
    <a:srgbClr val="FFFFCC"/>
    <a:srgbClr val="0000FF"/>
    <a:srgbClr val="FF0000"/>
    <a:srgbClr val="3333FF"/>
    <a:srgbClr val="86BD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1" autoAdjust="0"/>
    <p:restoredTop sz="66667" autoAdjust="0"/>
  </p:normalViewPr>
  <p:slideViewPr>
    <p:cSldViewPr>
      <p:cViewPr varScale="1">
        <p:scale>
          <a:sx n="71" d="100"/>
          <a:sy n="71" d="100"/>
        </p:scale>
        <p:origin x="-3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8" d="100"/>
          <a:sy n="48" d="100"/>
        </p:scale>
        <p:origin x="-303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eaLnBrk="0" hangingPunct="0">
              <a:defRPr sz="12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eaLnBrk="0" hangingPunct="0">
              <a:defRPr sz="1200"/>
            </a:lvl1pPr>
          </a:lstStyle>
          <a:p>
            <a:pPr>
              <a:defRPr/>
            </a:pPr>
            <a:fld id="{395B627A-3A2C-4963-85B0-45FC4D709FA0}" type="datetimeFigureOut">
              <a:rPr lang="zh-CN" altLang="en-US"/>
              <a:pPr>
                <a:defRPr/>
              </a:pPr>
              <a:t>2015/6/11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eaLnBrk="0" hangingPunct="0">
              <a:defRPr sz="12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eaLnBrk="0" hangingPunct="0">
              <a:defRPr sz="1200"/>
            </a:lvl1pPr>
          </a:lstStyle>
          <a:p>
            <a:pPr>
              <a:defRPr/>
            </a:pPr>
            <a:fld id="{68B0F1B9-DC8F-4E89-9267-775C6C588B19}" type="slidenum">
              <a:rPr lang="zh-CN" altLang="en-US"/>
              <a:pPr>
                <a:defRPr/>
              </a:pPr>
              <a:t>‹#›</a:t>
            </a:fld>
            <a:endParaRPr lang="zh-CN" altLang="en-US"/>
          </a:p>
        </p:txBody>
      </p:sp>
    </p:spTree>
    <p:extLst>
      <p:ext uri="{BB962C8B-B14F-4D97-AF65-F5344CB8AC3E}">
        <p14:creationId xmlns:p14="http://schemas.microsoft.com/office/powerpoint/2010/main" val="398678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spcBef>
                <a:spcPct val="50000"/>
              </a:spcBef>
              <a:defRPr sz="1300">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hangingPunct="1">
              <a:spcBef>
                <a:spcPct val="50000"/>
              </a:spcBef>
              <a:defRPr sz="1300">
                <a:ea typeface="宋体" pitchFamily="2" charset="-122"/>
              </a:defRPr>
            </a:lvl1pPr>
          </a:lstStyle>
          <a:p>
            <a:pPr>
              <a:defRPr/>
            </a:pPr>
            <a:fld id="{D941294C-CCD3-46E4-B1B8-8BBD297E86B0}" type="datetimeFigureOut">
              <a:rPr lang="zh-CN" altLang="en-US"/>
              <a:pPr>
                <a:defRPr/>
              </a:pPr>
              <a:t>2015/6/11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spcBef>
                <a:spcPct val="50000"/>
              </a:spcBef>
              <a:defRPr sz="13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spcBef>
                <a:spcPct val="50000"/>
              </a:spcBef>
              <a:defRPr sz="1300"/>
            </a:lvl1pPr>
          </a:lstStyle>
          <a:p>
            <a:pPr>
              <a:defRPr/>
            </a:pPr>
            <a:fld id="{AB988C60-4FBF-4220-AAEA-F82E149B1D45}" type="slidenum">
              <a:rPr lang="zh-CN" altLang="en-US"/>
              <a:pPr>
                <a:defRPr/>
              </a:pPr>
              <a:t>‹#›</a:t>
            </a:fld>
            <a:endParaRPr lang="zh-CN" altLang="en-US"/>
          </a:p>
        </p:txBody>
      </p:sp>
    </p:spTree>
    <p:extLst>
      <p:ext uri="{BB962C8B-B14F-4D97-AF65-F5344CB8AC3E}">
        <p14:creationId xmlns:p14="http://schemas.microsoft.com/office/powerpoint/2010/main" val="3266043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Pages are now numbered</a:t>
            </a: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50000"/>
              </a:spcBef>
            </a:pPr>
            <a:fld id="{1000C37E-A02A-4AF4-BF33-5F529DADECCD}" type="slidenum">
              <a:rPr lang="zh-CN" altLang="en-US" sz="1300" smtClean="0"/>
              <a:pPr>
                <a:spcBef>
                  <a:spcPct val="50000"/>
                </a:spcBef>
              </a:pPr>
              <a:t>1</a:t>
            </a:fld>
            <a:endParaRPr lang="en-US" altLang="zh-CN" sz="1300" smtClean="0"/>
          </a:p>
        </p:txBody>
      </p:sp>
    </p:spTree>
    <p:extLst>
      <p:ext uri="{BB962C8B-B14F-4D97-AF65-F5344CB8AC3E}">
        <p14:creationId xmlns:p14="http://schemas.microsoft.com/office/powerpoint/2010/main" val="38680827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3" name="Picture 5" descr="C:\Users\Administrator\Desktop\图片3.jpg"/>
          <p:cNvPicPr>
            <a:picLocks noChangeAspect="1" noChangeArrowheads="1"/>
          </p:cNvPicPr>
          <p:nvPr/>
        </p:nvPicPr>
        <p:blipFill>
          <a:blip r:embed="rId2"/>
          <a:srcRect/>
          <a:stretch>
            <a:fillRect/>
          </a:stretch>
        </p:blipFill>
        <p:spPr bwMode="auto">
          <a:xfrm>
            <a:off x="0" y="476250"/>
            <a:ext cx="9144000" cy="457200"/>
          </a:xfrm>
          <a:prstGeom prst="rect">
            <a:avLst/>
          </a:prstGeom>
          <a:noFill/>
          <a:ln w="9525">
            <a:noFill/>
            <a:miter lim="800000"/>
            <a:headEnd/>
            <a:tailEnd/>
          </a:ln>
        </p:spPr>
      </p:pic>
      <p:sp>
        <p:nvSpPr>
          <p:cNvPr id="4" name="Rectangle 2"/>
          <p:cNvSpPr>
            <a:spLocks noChangeArrowheads="1"/>
          </p:cNvSpPr>
          <p:nvPr userDrawn="1"/>
        </p:nvSpPr>
        <p:spPr bwMode="auto">
          <a:xfrm>
            <a:off x="0" y="6497638"/>
            <a:ext cx="9144000" cy="404812"/>
          </a:xfrm>
          <a:prstGeom prst="rect">
            <a:avLst/>
          </a:prstGeom>
          <a:solidFill>
            <a:srgbClr val="B0B0B0"/>
          </a:solidFill>
          <a:ln>
            <a:noFill/>
          </a:ln>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endParaRPr lang="de-DE" altLang="zh-CN" smtClean="0"/>
          </a:p>
        </p:txBody>
      </p:sp>
      <p:pic>
        <p:nvPicPr>
          <p:cNvPr id="5" name="Bild 17" descr="Briefbogen_NBHX_Footer-Logo_RGB.eps"/>
          <p:cNvPicPr>
            <a:picLocks noChangeAspect="1"/>
          </p:cNvPicPr>
          <p:nvPr userDrawn="1"/>
        </p:nvPicPr>
        <p:blipFill>
          <a:blip r:embed="rId3"/>
          <a:srcRect/>
          <a:stretch>
            <a:fillRect/>
          </a:stretch>
        </p:blipFill>
        <p:spPr bwMode="auto">
          <a:xfrm>
            <a:off x="0" y="6499225"/>
            <a:ext cx="9144000" cy="73025"/>
          </a:xfrm>
          <a:prstGeom prst="rect">
            <a:avLst/>
          </a:prstGeom>
          <a:noFill/>
          <a:ln w="9525">
            <a:noFill/>
            <a:miter lim="800000"/>
            <a:headEnd/>
            <a:tailEnd/>
          </a:ln>
        </p:spPr>
      </p:pic>
      <p:pic>
        <p:nvPicPr>
          <p:cNvPr id="6" name="Picture 6" descr="C:\Users\Administrator\Desktop\图片3.jpg"/>
          <p:cNvPicPr>
            <a:picLocks noChangeAspect="1" noChangeArrowheads="1"/>
          </p:cNvPicPr>
          <p:nvPr userDrawn="1"/>
        </p:nvPicPr>
        <p:blipFill>
          <a:blip r:embed="rId2"/>
          <a:srcRect/>
          <a:stretch>
            <a:fillRect/>
          </a:stretch>
        </p:blipFill>
        <p:spPr bwMode="auto">
          <a:xfrm>
            <a:off x="0" y="476250"/>
            <a:ext cx="9144000" cy="457200"/>
          </a:xfrm>
          <a:prstGeom prst="rect">
            <a:avLst/>
          </a:prstGeom>
          <a:noFill/>
          <a:ln w="9525">
            <a:noFill/>
            <a:miter lim="800000"/>
            <a:headEnd/>
            <a:tailEnd/>
          </a:ln>
        </p:spPr>
      </p:pic>
      <p:sp>
        <p:nvSpPr>
          <p:cNvPr id="7" name="Rectangle 5"/>
          <p:cNvSpPr txBox="1">
            <a:spLocks noChangeArrowheads="1"/>
          </p:cNvSpPr>
          <p:nvPr userDrawn="1"/>
        </p:nvSpPr>
        <p:spPr bwMode="auto">
          <a:xfrm>
            <a:off x="395288" y="6624638"/>
            <a:ext cx="1390650" cy="233362"/>
          </a:xfrm>
          <a:prstGeom prst="rect">
            <a:avLst/>
          </a:prstGeom>
          <a:noFill/>
          <a:ln>
            <a:noFill/>
          </a:ln>
          <a:effectLst/>
          <a:extLst>
            <a:ext uri="{FAA26D3D-D897-4be2-8F04-BA451C77F1D7}"/>
          </a:extLst>
        </p:spPr>
        <p:txBody>
          <a:bodyPr/>
          <a:lstStyle>
            <a:lvl1pPr>
              <a:defRPr sz="800">
                <a:solidFill>
                  <a:srgbClr val="333333"/>
                </a:solidFill>
              </a:defRPr>
            </a:lvl1pPr>
          </a:lstStyle>
          <a:p>
            <a:pPr>
              <a:spcBef>
                <a:spcPct val="50000"/>
              </a:spcBef>
              <a:defRPr/>
            </a:pPr>
            <a:r>
              <a:rPr lang="en-US" altLang="zh-CN" dirty="0" smtClean="0"/>
              <a:t>Reserved Copyright of NBHX</a:t>
            </a:r>
            <a:endParaRPr lang="de-DE" dirty="0"/>
          </a:p>
        </p:txBody>
      </p:sp>
      <p:sp>
        <p:nvSpPr>
          <p:cNvPr id="8" name="矩形 7"/>
          <p:cNvSpPr/>
          <p:nvPr userDrawn="1"/>
        </p:nvSpPr>
        <p:spPr>
          <a:xfrm>
            <a:off x="38100" y="25400"/>
            <a:ext cx="1149675" cy="584775"/>
          </a:xfrm>
          <a:prstGeom prst="rect">
            <a:avLst/>
          </a:prstGeom>
          <a:noFill/>
        </p:spPr>
        <p:txBody>
          <a:bodyPr>
            <a:spAutoFit/>
          </a:bodyPr>
          <a:lstStyle/>
          <a:p>
            <a:pPr algn="ctr">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5"/>
          <p:cNvSpPr>
            <a:spLocks noGrp="1" noChangeArrowheads="1"/>
          </p:cNvSpPr>
          <p:nvPr>
            <p:ph type="ftr" sz="quarter" idx="10"/>
          </p:nvPr>
        </p:nvSpPr>
        <p:spPr bwMode="auto">
          <a:xfrm>
            <a:off x="395288" y="6624638"/>
            <a:ext cx="4176712"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50000"/>
              </a:spcBef>
              <a:defRPr sz="800">
                <a:solidFill>
                  <a:srgbClr val="333333"/>
                </a:solidFill>
              </a:defRPr>
            </a:lvl1pPr>
          </a:lstStyle>
          <a:p>
            <a:pPr>
              <a:defRPr/>
            </a:pPr>
            <a:r>
              <a:rPr lang="en-US" altLang="zh-CN" dirty="0"/>
              <a:t>Reserved Copyright of NBHX</a:t>
            </a:r>
            <a:endParaRPr lang="de-DE"/>
          </a:p>
        </p:txBody>
      </p:sp>
      <p:sp>
        <p:nvSpPr>
          <p:cNvPr id="10" name="Rectangle 6"/>
          <p:cNvSpPr>
            <a:spLocks noGrp="1" noChangeArrowheads="1"/>
          </p:cNvSpPr>
          <p:nvPr>
            <p:ph type="sldNum" sz="quarter" idx="11"/>
          </p:nvPr>
        </p:nvSpPr>
        <p:spPr bwMode="auto">
          <a:xfrm>
            <a:off x="7286625" y="6624638"/>
            <a:ext cx="1749425"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spcBef>
                <a:spcPct val="50000"/>
              </a:spcBef>
              <a:defRPr sz="700"/>
            </a:lvl1pPr>
          </a:lstStyle>
          <a:p>
            <a:pPr>
              <a:defRPr/>
            </a:pPr>
            <a:fld id="{E4D3CD27-C513-4B55-A42F-CC98E0D13EC9}" type="slidenum">
              <a:rPr lang="en-US" altLang="zh-CN"/>
              <a:pPr>
                <a:defRPr/>
              </a:pPr>
              <a:t>‹#›</a:t>
            </a:fld>
            <a:endParaRPr lang="en-US" altLang="zh-CN" dirty="0"/>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406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4"/>
          <a:srcRect l="18756" t="16158" r="23860" b="10686"/>
          <a:stretch>
            <a:fillRect/>
          </a:stretch>
        </p:blipFill>
        <p:spPr bwMode="auto">
          <a:xfrm>
            <a:off x="0" y="1268413"/>
            <a:ext cx="9144000" cy="4897437"/>
          </a:xfrm>
          <a:prstGeom prst="rect">
            <a:avLst/>
          </a:prstGeom>
          <a:noFill/>
          <a:ln w="9525">
            <a:noFill/>
            <a:miter lim="800000"/>
            <a:headEnd/>
            <a:tailEnd/>
          </a:ln>
        </p:spPr>
      </p:pic>
      <p:pic>
        <p:nvPicPr>
          <p:cNvPr id="1027" name="Picture 6" descr="C:\Users\Administrator\Desktop\图片3.jpg"/>
          <p:cNvPicPr>
            <a:picLocks noChangeAspect="1" noChangeArrowheads="1"/>
          </p:cNvPicPr>
          <p:nvPr userDrawn="1"/>
        </p:nvPicPr>
        <p:blipFill>
          <a:blip r:embed="rId5"/>
          <a:srcRect/>
          <a:stretch>
            <a:fillRect/>
          </a:stretch>
        </p:blipFill>
        <p:spPr bwMode="auto">
          <a:xfrm>
            <a:off x="0" y="476250"/>
            <a:ext cx="9144000" cy="457200"/>
          </a:xfrm>
          <a:prstGeom prst="rect">
            <a:avLst/>
          </a:prstGeom>
          <a:noFill/>
          <a:ln w="9525">
            <a:noFill/>
            <a:miter lim="800000"/>
            <a:headEnd/>
            <a:tailEnd/>
          </a:ln>
        </p:spPr>
      </p:pic>
      <p:sp>
        <p:nvSpPr>
          <p:cNvPr id="5" name="矩形 4"/>
          <p:cNvSpPr/>
          <p:nvPr userDrawn="1"/>
        </p:nvSpPr>
        <p:spPr>
          <a:xfrm>
            <a:off x="38100" y="25400"/>
            <a:ext cx="1149675" cy="584775"/>
          </a:xfrm>
          <a:prstGeom prst="rect">
            <a:avLst/>
          </a:prstGeom>
          <a:noFill/>
        </p:spPr>
        <p:txBody>
          <a:bodyPr>
            <a:spAutoFit/>
          </a:bodyPr>
          <a:lstStyle/>
          <a:p>
            <a:pPr algn="ctr">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0" y="2708275"/>
            <a:ext cx="6659563" cy="1944688"/>
          </a:xfrm>
          <a:prstGeom prst="rect">
            <a:avLst/>
          </a:prstGeom>
          <a:solidFill>
            <a:srgbClr val="DDDDDD">
              <a:alpha val="74901"/>
            </a:srgbClr>
          </a:solidFill>
          <a:ln w="6350">
            <a:noFill/>
            <a:miter lim="800000"/>
            <a:headEnd/>
            <a:tailEnd/>
          </a:ln>
        </p:spPr>
        <p:txBody>
          <a:bodyPr wrap="none" anchor="ctr"/>
          <a:lstStyle/>
          <a:p>
            <a:pPr eaLnBrk="1" hangingPunct="1">
              <a:spcBef>
                <a:spcPct val="50000"/>
              </a:spcBef>
              <a:defRPr/>
            </a:pPr>
            <a:r>
              <a:rPr lang="en-US" altLang="zh-CN" sz="2800" b="1" dirty="0">
                <a:latin typeface="Arial Rounded MT Bold" pitchFamily="34" charset="0"/>
                <a:ea typeface="幼圆" pitchFamily="49" charset="-122"/>
                <a:cs typeface="Arial" pitchFamily="34" charset="0"/>
              </a:rPr>
              <a:t>  </a:t>
            </a:r>
            <a:r>
              <a:rPr lang="en-US" altLang="zh-CN" sz="2800" b="1" dirty="0" smtClean="0">
                <a:latin typeface="Arial Rounded MT Bold" pitchFamily="34" charset="0"/>
                <a:ea typeface="幼圆" pitchFamily="49" charset="-122"/>
                <a:cs typeface="Arial" pitchFamily="34" charset="0"/>
              </a:rPr>
              <a:t>NBHX</a:t>
            </a:r>
            <a:r>
              <a:rPr lang="zh-CN" altLang="en-US" sz="2800" b="1" dirty="0" smtClean="0">
                <a:latin typeface="Arial Rounded MT Bold" pitchFamily="34" charset="0"/>
                <a:ea typeface="幼圆" pitchFamily="49" charset="-122"/>
                <a:cs typeface="Arial" pitchFamily="34" charset="0"/>
              </a:rPr>
              <a:t>供应商</a:t>
            </a:r>
            <a:r>
              <a:rPr lang="en-US" altLang="zh-CN" sz="2800" b="1" dirty="0" smtClean="0">
                <a:latin typeface="Arial Rounded MT Bold" pitchFamily="34" charset="0"/>
                <a:ea typeface="幼圆" pitchFamily="49" charset="-122"/>
                <a:cs typeface="Arial" pitchFamily="34" charset="0"/>
              </a:rPr>
              <a:t>Web</a:t>
            </a:r>
            <a:r>
              <a:rPr lang="zh-CN" altLang="en-US" sz="2800" b="1" dirty="0" smtClean="0">
                <a:latin typeface="Arial Rounded MT Bold" pitchFamily="34" charset="0"/>
                <a:ea typeface="幼圆" pitchFamily="49" charset="-122"/>
                <a:cs typeface="Arial" pitchFamily="34" charset="0"/>
              </a:rPr>
              <a:t>平台规划方案</a:t>
            </a:r>
            <a:endParaRPr lang="en-US" altLang="zh-CN" sz="2800" b="1" dirty="0">
              <a:effectLst>
                <a:outerShdw blurRad="38100" dist="38100" dir="2700000" algn="tl">
                  <a:srgbClr val="000000">
                    <a:alpha val="43137"/>
                  </a:srgbClr>
                </a:outerShdw>
              </a:effectLst>
              <a:latin typeface="Arial Rounded MT Bold" pitchFamily="34" charset="0"/>
              <a:ea typeface="幼圆" pitchFamily="49" charset="-122"/>
              <a:cs typeface="Arial" pitchFamily="34" charset="0"/>
            </a:endParaRPr>
          </a:p>
        </p:txBody>
      </p:sp>
      <p:sp>
        <p:nvSpPr>
          <p:cNvPr id="3" name="矩形 2"/>
          <p:cNvSpPr/>
          <p:nvPr/>
        </p:nvSpPr>
        <p:spPr>
          <a:xfrm>
            <a:off x="0" y="0"/>
            <a:ext cx="1296143" cy="584775"/>
          </a:xfrm>
          <a:prstGeom prst="rect">
            <a:avLst/>
          </a:prstGeom>
          <a:noFill/>
        </p:spPr>
        <p:txBody>
          <a:bodyPr>
            <a:spAutoFit/>
          </a:bodyPr>
          <a:lstStyle/>
          <a:p>
            <a:pPr algn="ctr" eaLnBrk="1" hangingPunct="1">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2168305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新</a:t>
            </a:r>
            <a:r>
              <a:rPr lang="zh-CN" altLang="en-US" sz="2000" b="1" dirty="0" smtClean="0">
                <a:latin typeface="微软雅黑" pitchFamily="34" charset="-122"/>
                <a:ea typeface="微软雅黑" pitchFamily="34" charset="-122"/>
              </a:rPr>
              <a:t>增分子公司处理方式</a:t>
            </a:r>
            <a:endParaRPr lang="en-US" altLang="zh-CN" sz="2000" b="1" dirty="0" smtClean="0">
              <a:latin typeface="微软雅黑" pitchFamily="34" charset="-122"/>
              <a:ea typeface="微软雅黑" pitchFamily="34" charset="-122"/>
            </a:endParaRPr>
          </a:p>
        </p:txBody>
      </p:sp>
      <p:sp>
        <p:nvSpPr>
          <p:cNvPr id="46" name="矩形 45"/>
          <p:cNvSpPr/>
          <p:nvPr/>
        </p:nvSpPr>
        <p:spPr>
          <a:xfrm>
            <a:off x="755576" y="1158418"/>
            <a:ext cx="7704856" cy="4862870"/>
          </a:xfrm>
          <a:prstGeom prst="rect">
            <a:avLst/>
          </a:prstGeom>
        </p:spPr>
        <p:txBody>
          <a:bodyPr wrap="square">
            <a:spAutoFit/>
          </a:bodyPr>
          <a:lstStyle/>
          <a:p>
            <a:pPr>
              <a:lnSpc>
                <a:spcPct val="120000"/>
              </a:lnSpc>
              <a:spcAft>
                <a:spcPts val="1200"/>
              </a:spcAft>
            </a:pPr>
            <a:r>
              <a:rPr lang="zh-CN" altLang="en-US" sz="2000" dirty="0" smtClean="0">
                <a:solidFill>
                  <a:schemeClr val="accent1"/>
                </a:solidFill>
                <a:latin typeface="微软雅黑" panose="020B0503020204020204" pitchFamily="34" charset="-122"/>
                <a:ea typeface="微软雅黑" panose="020B0503020204020204" pitchFamily="34" charset="-122"/>
              </a:rPr>
              <a:t>当</a:t>
            </a:r>
            <a:r>
              <a:rPr lang="en-US" altLang="zh-CN" sz="2000" dirty="0" smtClean="0">
                <a:solidFill>
                  <a:schemeClr val="accent1"/>
                </a:solidFill>
                <a:latin typeface="微软雅黑" panose="020B0503020204020204" pitchFamily="34" charset="-122"/>
                <a:ea typeface="微软雅黑" panose="020B0503020204020204" pitchFamily="34" charset="-122"/>
              </a:rPr>
              <a:t>Web</a:t>
            </a:r>
            <a:r>
              <a:rPr lang="zh-CN" altLang="en-US" sz="2000" dirty="0" smtClean="0">
                <a:solidFill>
                  <a:schemeClr val="accent1"/>
                </a:solidFill>
                <a:latin typeface="微软雅黑" panose="020B0503020204020204" pitchFamily="34" charset="-122"/>
                <a:ea typeface="微软雅黑" panose="020B0503020204020204" pitchFamily="34" charset="-122"/>
              </a:rPr>
              <a:t>平台功能需要推广到一个新的分子公司时，需要完成以下工作：</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lnSpc>
                <a:spcPct val="120000"/>
              </a:lnSpc>
              <a:spcAft>
                <a:spcPts val="1200"/>
              </a:spcAft>
            </a:pPr>
            <a:r>
              <a:rPr lang="zh-CN" altLang="en-US" sz="2000" dirty="0" smtClean="0">
                <a:solidFill>
                  <a:schemeClr val="accent1"/>
                </a:solidFill>
                <a:latin typeface="微软雅黑" panose="020B0503020204020204" pitchFamily="34" charset="-122"/>
                <a:ea typeface="微软雅黑" panose="020B0503020204020204" pitchFamily="34" charset="-122"/>
              </a:rPr>
              <a:t>第一：调研分析新公司的需求，并匹配已有功能。</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lnSpc>
                <a:spcPct val="120000"/>
              </a:lnSpc>
              <a:spcAft>
                <a:spcPts val="1200"/>
              </a:spcAft>
            </a:pPr>
            <a:r>
              <a:rPr lang="zh-CN" altLang="en-US" sz="2000" dirty="0">
                <a:solidFill>
                  <a:schemeClr val="accent1"/>
                </a:solidFill>
                <a:latin typeface="微软雅黑" panose="020B0503020204020204" pitchFamily="34" charset="-122"/>
                <a:ea typeface="微软雅黑" panose="020B0503020204020204" pitchFamily="34" charset="-122"/>
              </a:rPr>
              <a:t>第</a:t>
            </a:r>
            <a:r>
              <a:rPr lang="zh-CN" altLang="en-US" sz="2000" dirty="0" smtClean="0">
                <a:solidFill>
                  <a:schemeClr val="accent1"/>
                </a:solidFill>
                <a:latin typeface="微软雅黑" panose="020B0503020204020204" pitchFamily="34" charset="-122"/>
                <a:ea typeface="微软雅黑" panose="020B0503020204020204" pitchFamily="34" charset="-122"/>
              </a:rPr>
              <a:t>二：为新公司新增一个网址链接，并设计开发新公司的</a:t>
            </a:r>
            <a:r>
              <a:rPr lang="en-US" altLang="zh-CN" sz="2000" dirty="0" smtClean="0">
                <a:solidFill>
                  <a:schemeClr val="accent1"/>
                </a:solidFill>
                <a:latin typeface="微软雅黑" panose="020B0503020204020204" pitchFamily="34" charset="-122"/>
                <a:ea typeface="微软雅黑" panose="020B0503020204020204" pitchFamily="34" charset="-122"/>
              </a:rPr>
              <a:t>Web</a:t>
            </a:r>
            <a:r>
              <a:rPr lang="zh-CN" altLang="en-US" sz="2000" dirty="0" smtClean="0">
                <a:solidFill>
                  <a:schemeClr val="accent1"/>
                </a:solidFill>
                <a:latin typeface="微软雅黑" panose="020B0503020204020204" pitchFamily="34" charset="-122"/>
                <a:ea typeface="微软雅黑" panose="020B0503020204020204" pitchFamily="34" charset="-122"/>
              </a:rPr>
              <a:t>功能界面。</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spcAft>
                <a:spcPts val="1200"/>
              </a:spcAft>
            </a:pPr>
            <a:r>
              <a:rPr lang="zh-CN" altLang="en-US" sz="2000" dirty="0" smtClean="0">
                <a:solidFill>
                  <a:schemeClr val="accent1"/>
                </a:solidFill>
                <a:latin typeface="微软雅黑" panose="020B0503020204020204" pitchFamily="34" charset="-122"/>
                <a:ea typeface="微软雅黑" panose="020B0503020204020204" pitchFamily="34" charset="-122"/>
              </a:rPr>
              <a:t>第三：将新公司的代码及名称配置到登录界面的用户登录表中。</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spcAft>
                <a:spcPts val="1200"/>
              </a:spcAft>
            </a:pPr>
            <a:r>
              <a:rPr lang="zh-CN" altLang="en-US" sz="2000" dirty="0">
                <a:solidFill>
                  <a:schemeClr val="accent1"/>
                </a:solidFill>
                <a:latin typeface="微软雅黑" panose="020B0503020204020204" pitchFamily="34" charset="-122"/>
                <a:ea typeface="微软雅黑" panose="020B0503020204020204" pitchFamily="34" charset="-122"/>
              </a:rPr>
              <a:t>第</a:t>
            </a:r>
            <a:r>
              <a:rPr lang="zh-CN" altLang="en-US" sz="2000" dirty="0" smtClean="0">
                <a:solidFill>
                  <a:schemeClr val="accent1"/>
                </a:solidFill>
                <a:latin typeface="微软雅黑" panose="020B0503020204020204" pitchFamily="34" charset="-122"/>
                <a:ea typeface="微软雅黑" panose="020B0503020204020204" pitchFamily="34" charset="-122"/>
              </a:rPr>
              <a:t>四：将新公司网址链接到用户登录界面。</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spcAft>
                <a:spcPts val="1200"/>
              </a:spcAft>
            </a:pPr>
            <a:r>
              <a:rPr lang="zh-CN" altLang="en-US" sz="2000" dirty="0">
                <a:solidFill>
                  <a:schemeClr val="accent1"/>
                </a:solidFill>
                <a:latin typeface="微软雅黑" panose="020B0503020204020204" pitchFamily="34" charset="-122"/>
                <a:ea typeface="微软雅黑" panose="020B0503020204020204" pitchFamily="34" charset="-122"/>
              </a:rPr>
              <a:t>第</a:t>
            </a:r>
            <a:r>
              <a:rPr lang="zh-CN" altLang="en-US" sz="2000" dirty="0" smtClean="0">
                <a:solidFill>
                  <a:schemeClr val="accent1"/>
                </a:solidFill>
                <a:latin typeface="微软雅黑" panose="020B0503020204020204" pitchFamily="34" charset="-122"/>
                <a:ea typeface="微软雅黑" panose="020B0503020204020204" pitchFamily="34" charset="-122"/>
              </a:rPr>
              <a:t>五：设计新公司</a:t>
            </a:r>
            <a:r>
              <a:rPr lang="en-US" altLang="zh-CN" sz="2000" dirty="0" smtClean="0">
                <a:solidFill>
                  <a:schemeClr val="accent1"/>
                </a:solidFill>
                <a:latin typeface="微软雅黑" panose="020B0503020204020204" pitchFamily="34" charset="-122"/>
                <a:ea typeface="微软雅黑" panose="020B0503020204020204" pitchFamily="34" charset="-122"/>
              </a:rPr>
              <a:t>Web</a:t>
            </a:r>
            <a:r>
              <a:rPr lang="zh-CN" altLang="en-US" sz="2000" dirty="0" smtClean="0">
                <a:solidFill>
                  <a:schemeClr val="accent1"/>
                </a:solidFill>
                <a:latin typeface="微软雅黑" panose="020B0503020204020204" pitchFamily="34" charset="-122"/>
                <a:ea typeface="微软雅黑" panose="020B0503020204020204" pitchFamily="34" charset="-122"/>
              </a:rPr>
              <a:t>网页功能按钮同</a:t>
            </a:r>
            <a:r>
              <a:rPr lang="en-US" altLang="zh-CN" sz="2000" dirty="0" smtClean="0">
                <a:solidFill>
                  <a:schemeClr val="accent1"/>
                </a:solidFill>
                <a:latin typeface="微软雅黑" panose="020B0503020204020204" pitchFamily="34" charset="-122"/>
                <a:ea typeface="微软雅黑" panose="020B0503020204020204" pitchFamily="34" charset="-122"/>
              </a:rPr>
              <a:t>SAP</a:t>
            </a:r>
            <a:r>
              <a:rPr lang="zh-CN" altLang="en-US" sz="2000" dirty="0">
                <a:solidFill>
                  <a:schemeClr val="accent1"/>
                </a:solidFill>
                <a:latin typeface="微软雅黑" panose="020B0503020204020204" pitchFamily="34" charset="-122"/>
                <a:ea typeface="微软雅黑" panose="020B0503020204020204" pitchFamily="34" charset="-122"/>
              </a:rPr>
              <a:t>之</a:t>
            </a:r>
            <a:r>
              <a:rPr lang="zh-CN" altLang="en-US" sz="2000" dirty="0" smtClean="0">
                <a:solidFill>
                  <a:schemeClr val="accent1"/>
                </a:solidFill>
                <a:latin typeface="微软雅黑" panose="020B0503020204020204" pitchFamily="34" charset="-122"/>
                <a:ea typeface="微软雅黑" panose="020B0503020204020204" pitchFamily="34" charset="-122"/>
              </a:rPr>
              <a:t>间的接口功能，设计接口交互数据及交互的功能。</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spcAft>
                <a:spcPts val="1200"/>
              </a:spcAft>
            </a:pPr>
            <a:r>
              <a:rPr lang="zh-CN" altLang="en-US" sz="2000" dirty="0">
                <a:solidFill>
                  <a:schemeClr val="accent1"/>
                </a:solidFill>
                <a:latin typeface="微软雅黑" panose="020B0503020204020204" pitchFamily="34" charset="-122"/>
                <a:ea typeface="微软雅黑" panose="020B0503020204020204" pitchFamily="34" charset="-122"/>
              </a:rPr>
              <a:t>第</a:t>
            </a:r>
            <a:r>
              <a:rPr lang="zh-CN" altLang="en-US" sz="2000" dirty="0" smtClean="0">
                <a:solidFill>
                  <a:schemeClr val="accent1"/>
                </a:solidFill>
                <a:latin typeface="微软雅黑" panose="020B0503020204020204" pitchFamily="34" charset="-122"/>
                <a:ea typeface="微软雅黑" panose="020B0503020204020204" pitchFamily="34" charset="-122"/>
              </a:rPr>
              <a:t>六：在</a:t>
            </a:r>
            <a:r>
              <a:rPr lang="en-US" altLang="zh-CN" sz="2000" dirty="0" smtClean="0">
                <a:solidFill>
                  <a:schemeClr val="accent1"/>
                </a:solidFill>
                <a:latin typeface="微软雅黑" panose="020B0503020204020204" pitchFamily="34" charset="-122"/>
                <a:ea typeface="微软雅黑" panose="020B0503020204020204" pitchFamily="34" charset="-122"/>
              </a:rPr>
              <a:t>SAP</a:t>
            </a:r>
            <a:r>
              <a:rPr lang="zh-CN" altLang="en-US" sz="2000" dirty="0" smtClean="0">
                <a:solidFill>
                  <a:schemeClr val="accent1"/>
                </a:solidFill>
                <a:latin typeface="微软雅黑" panose="020B0503020204020204" pitchFamily="34" charset="-122"/>
                <a:ea typeface="微软雅黑" panose="020B0503020204020204" pitchFamily="34" charset="-122"/>
              </a:rPr>
              <a:t>系统中开发相应的功能函数供</a:t>
            </a:r>
            <a:r>
              <a:rPr lang="en-US" altLang="zh-CN" sz="2000" dirty="0" smtClean="0">
                <a:solidFill>
                  <a:schemeClr val="accent1"/>
                </a:solidFill>
                <a:latin typeface="微软雅黑" panose="020B0503020204020204" pitchFamily="34" charset="-122"/>
                <a:ea typeface="微软雅黑" panose="020B0503020204020204" pitchFamily="34" charset="-122"/>
              </a:rPr>
              <a:t>Web</a:t>
            </a:r>
            <a:r>
              <a:rPr lang="zh-CN" altLang="en-US" sz="2000" dirty="0">
                <a:solidFill>
                  <a:schemeClr val="accent1"/>
                </a:solidFill>
                <a:latin typeface="微软雅黑" panose="020B0503020204020204" pitchFamily="34" charset="-122"/>
                <a:ea typeface="微软雅黑" panose="020B0503020204020204" pitchFamily="34" charset="-122"/>
              </a:rPr>
              <a:t>平</a:t>
            </a:r>
            <a:r>
              <a:rPr lang="zh-CN" altLang="en-US" sz="2000" dirty="0" smtClean="0">
                <a:solidFill>
                  <a:schemeClr val="accent1"/>
                </a:solidFill>
                <a:latin typeface="微软雅黑" panose="020B0503020204020204" pitchFamily="34" charset="-122"/>
                <a:ea typeface="微软雅黑" panose="020B0503020204020204" pitchFamily="34" charset="-122"/>
              </a:rPr>
              <a:t>台调用。</a:t>
            </a:r>
            <a:endParaRPr lang="en-US" altLang="zh-CN" sz="2000" dirty="0" smtClean="0">
              <a:solidFill>
                <a:schemeClr val="accent1"/>
              </a:solidFill>
              <a:latin typeface="微软雅黑" panose="020B0503020204020204" pitchFamily="34" charset="-122"/>
              <a:ea typeface="微软雅黑" panose="020B0503020204020204" pitchFamily="34" charset="-122"/>
            </a:endParaRPr>
          </a:p>
          <a:p>
            <a:pPr>
              <a:spcAft>
                <a:spcPts val="1200"/>
              </a:spcAft>
            </a:pPr>
            <a:r>
              <a:rPr lang="zh-CN" altLang="en-US" sz="2000" dirty="0">
                <a:solidFill>
                  <a:schemeClr val="accent1"/>
                </a:solidFill>
                <a:latin typeface="微软雅黑" panose="020B0503020204020204" pitchFamily="34" charset="-122"/>
                <a:ea typeface="微软雅黑" panose="020B0503020204020204" pitchFamily="34" charset="-122"/>
              </a:rPr>
              <a:t>第</a:t>
            </a:r>
            <a:r>
              <a:rPr lang="zh-CN" altLang="en-US" sz="2000" dirty="0" smtClean="0">
                <a:solidFill>
                  <a:schemeClr val="accent1"/>
                </a:solidFill>
                <a:latin typeface="微软雅黑" panose="020B0503020204020204" pitchFamily="34" charset="-122"/>
                <a:ea typeface="微软雅黑" panose="020B0503020204020204" pitchFamily="34" charset="-122"/>
              </a:rPr>
              <a:t>七：功能联调测试，通过后通知相应的供应商使用。</a:t>
            </a:r>
            <a:endParaRPr lang="en-US" altLang="zh-CN" sz="2000" dirty="0" smtClean="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957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总览</a:t>
            </a:r>
            <a:endParaRPr lang="en-US" altLang="zh-CN" sz="2000" b="1" dirty="0" smtClean="0">
              <a:latin typeface="微软雅黑" pitchFamily="34" charset="-122"/>
              <a:ea typeface="微软雅黑" pitchFamily="34" charset="-122"/>
            </a:endParaRPr>
          </a:p>
        </p:txBody>
      </p:sp>
      <p:sp>
        <p:nvSpPr>
          <p:cNvPr id="36" name="TextBox 35"/>
          <p:cNvSpPr txBox="1"/>
          <p:nvPr/>
        </p:nvSpPr>
        <p:spPr>
          <a:xfrm>
            <a:off x="357158" y="980728"/>
            <a:ext cx="8391306" cy="4524315"/>
          </a:xfrm>
          <a:prstGeom prst="rect">
            <a:avLst/>
          </a:prstGeom>
          <a:noFill/>
        </p:spPr>
        <p:txBody>
          <a:bodyPr wrap="square" rtlCol="0">
            <a:spAutoFit/>
          </a:bodyPr>
          <a:lstStyle/>
          <a:p>
            <a:pPr>
              <a:lnSpc>
                <a:spcPct val="150000"/>
              </a:lnSpc>
            </a:pPr>
            <a:endParaRPr lang="en-US" altLang="zh-CN" sz="2800" b="1" dirty="0" smtClean="0">
              <a:solidFill>
                <a:srgbClr val="FF0000"/>
              </a:solidFill>
            </a:endParaRPr>
          </a:p>
          <a:p>
            <a:pPr marL="285750" indent="-285750">
              <a:lnSpc>
                <a:spcPct val="150000"/>
              </a:lnSpc>
              <a:buFont typeface="Wingdings" pitchFamily="2" charset="2"/>
              <a:buChar char="Ø"/>
            </a:pPr>
            <a:r>
              <a:rPr lang="en-US" altLang="zh-CN" sz="2000" dirty="0" smtClean="0">
                <a:latin typeface="微软雅黑" pitchFamily="34" charset="-122"/>
                <a:ea typeface="微软雅黑" pitchFamily="34" charset="-122"/>
              </a:rPr>
              <a:t>Web</a:t>
            </a:r>
            <a:r>
              <a:rPr lang="zh-CN" altLang="en-US" sz="2000" dirty="0" smtClean="0">
                <a:latin typeface="微软雅黑" pitchFamily="34" charset="-122"/>
                <a:ea typeface="微软雅黑" pitchFamily="34" charset="-122"/>
              </a:rPr>
              <a:t>网页构架</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Ø"/>
            </a:pPr>
            <a:endParaRPr lang="en-US" altLang="zh-CN" sz="2000" dirty="0">
              <a:latin typeface="微软雅黑" pitchFamily="34" charset="-122"/>
              <a:ea typeface="微软雅黑" pitchFamily="34" charset="-122"/>
            </a:endParaRPr>
          </a:p>
          <a:p>
            <a:pPr marL="285750" indent="-285750">
              <a:lnSpc>
                <a:spcPct val="150000"/>
              </a:lnSpc>
              <a:buFont typeface="Wingdings" pitchFamily="2" charset="2"/>
              <a:buChar char="Ø"/>
            </a:pPr>
            <a:r>
              <a:rPr lang="zh-CN" altLang="en-US" sz="2000" dirty="0" smtClean="0">
                <a:latin typeface="微软雅黑" pitchFamily="34" charset="-122"/>
                <a:ea typeface="微软雅黑" pitchFamily="34" charset="-122"/>
              </a:rPr>
              <a:t>账户及权限管理</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Ø"/>
            </a:pPr>
            <a:endParaRPr lang="en-US" altLang="zh-CN" sz="2000" dirty="0">
              <a:latin typeface="微软雅黑" pitchFamily="34" charset="-122"/>
              <a:ea typeface="微软雅黑" pitchFamily="34" charset="-122"/>
            </a:endParaRPr>
          </a:p>
          <a:p>
            <a:pPr marL="285750" indent="-285750">
              <a:lnSpc>
                <a:spcPct val="150000"/>
              </a:lnSpc>
              <a:buFont typeface="Wingdings" pitchFamily="2" charset="2"/>
              <a:buChar char="Ø"/>
            </a:pPr>
            <a:r>
              <a:rPr lang="zh-CN" altLang="en-US" sz="2000" dirty="0">
                <a:latin typeface="微软雅黑" pitchFamily="34" charset="-122"/>
                <a:ea typeface="微软雅黑" pitchFamily="34" charset="-122"/>
              </a:rPr>
              <a:t>核</a:t>
            </a:r>
            <a:r>
              <a:rPr lang="zh-CN" altLang="en-US" sz="2000" dirty="0" smtClean="0">
                <a:latin typeface="微软雅黑" pitchFamily="34" charset="-122"/>
                <a:ea typeface="微软雅黑" pitchFamily="34" charset="-122"/>
              </a:rPr>
              <a:t>心功能</a:t>
            </a:r>
            <a:endParaRPr lang="en-US" altLang="zh-CN" sz="2000" dirty="0" smtClean="0">
              <a:latin typeface="微软雅黑" pitchFamily="34" charset="-122"/>
              <a:ea typeface="微软雅黑" pitchFamily="34" charset="-122"/>
            </a:endParaRPr>
          </a:p>
          <a:p>
            <a:pPr marL="285750" indent="-285750">
              <a:lnSpc>
                <a:spcPct val="150000"/>
              </a:lnSpc>
              <a:buFont typeface="Wingdings" pitchFamily="2" charset="2"/>
              <a:buChar char="Ø"/>
            </a:pPr>
            <a:endParaRPr lang="en-US" altLang="zh-CN" sz="2000" dirty="0">
              <a:latin typeface="微软雅黑" pitchFamily="34" charset="-122"/>
              <a:ea typeface="微软雅黑" pitchFamily="34" charset="-122"/>
            </a:endParaRPr>
          </a:p>
          <a:p>
            <a:pPr marL="285750" indent="-285750">
              <a:lnSpc>
                <a:spcPct val="150000"/>
              </a:lnSpc>
              <a:buFont typeface="Wingdings" pitchFamily="2" charset="2"/>
              <a:buChar char="Ø"/>
            </a:pPr>
            <a:r>
              <a:rPr lang="zh-CN" altLang="en-US" sz="2000" dirty="0">
                <a:latin typeface="微软雅黑" pitchFamily="34" charset="-122"/>
                <a:ea typeface="微软雅黑" pitchFamily="34" charset="-122"/>
              </a:rPr>
              <a:t>新</a:t>
            </a:r>
            <a:r>
              <a:rPr lang="zh-CN" altLang="en-US" sz="2000" dirty="0" smtClean="0">
                <a:latin typeface="微软雅黑" pitchFamily="34" charset="-122"/>
                <a:ea typeface="微软雅黑" pitchFamily="34" charset="-122"/>
              </a:rPr>
              <a:t>增分子公司处理方式</a:t>
            </a:r>
          </a:p>
          <a:p>
            <a:pPr>
              <a:lnSpc>
                <a:spcPct val="150000"/>
              </a:lnSpc>
            </a:pPr>
            <a:endParaRPr lang="zh-CN" altLang="en-US" sz="1200" dirty="0" smtClean="0"/>
          </a:p>
          <a:p>
            <a:pPr>
              <a:lnSpc>
                <a:spcPct val="150000"/>
              </a:lnSpc>
            </a:pPr>
            <a:endParaRPr lang="en-US" altLang="zh-CN" sz="1200" dirty="0" smtClean="0"/>
          </a:p>
        </p:txBody>
      </p:sp>
    </p:spTree>
    <p:extLst>
      <p:ext uri="{BB962C8B-B14F-4D97-AF65-F5344CB8AC3E}">
        <p14:creationId xmlns:p14="http://schemas.microsoft.com/office/powerpoint/2010/main" val="403230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Web</a:t>
            </a:r>
            <a:r>
              <a:rPr lang="zh-CN" altLang="en-US" sz="2000" b="1" dirty="0" smtClean="0">
                <a:latin typeface="微软雅黑" pitchFamily="34" charset="-122"/>
                <a:ea typeface="微软雅黑" pitchFamily="34" charset="-122"/>
              </a:rPr>
              <a:t>网页构架</a:t>
            </a:r>
            <a:endParaRPr lang="en-US" altLang="zh-CN" sz="2000" b="1" dirty="0" smtClean="0">
              <a:latin typeface="微软雅黑" pitchFamily="34" charset="-122"/>
              <a:ea typeface="微软雅黑" pitchFamily="34" charset="-122"/>
            </a:endParaRPr>
          </a:p>
        </p:txBody>
      </p:sp>
      <p:sp>
        <p:nvSpPr>
          <p:cNvPr id="12" name="Rectangle 4"/>
          <p:cNvSpPr>
            <a:spLocks noChangeArrowheads="1"/>
          </p:cNvSpPr>
          <p:nvPr/>
        </p:nvSpPr>
        <p:spPr bwMode="gray">
          <a:xfrm>
            <a:off x="960884" y="2182534"/>
            <a:ext cx="2108200" cy="1143000"/>
          </a:xfrm>
          <a:prstGeom prst="rect">
            <a:avLst/>
          </a:prstGeom>
          <a:solidFill>
            <a:srgbClr val="3366FF">
              <a:alpha val="27058"/>
            </a:srgbClr>
          </a:solidFill>
          <a:ln w="9525">
            <a:miter lim="800000"/>
            <a:headEnd/>
            <a:tailEnd/>
          </a:ln>
          <a:scene3d>
            <a:camera prst="legacyObliqueTopLeft"/>
            <a:lightRig rig="legacyFlat3" dir="t"/>
          </a:scene3d>
          <a:sp3d extrusionH="430200" prstMaterial="legacyMatte">
            <a:bevelT w="13500" h="13500" prst="angle"/>
            <a:bevelB w="13500" h="13500" prst="angle"/>
            <a:extrusionClr>
              <a:srgbClr val="3366FF"/>
            </a:extrusionClr>
          </a:sp3d>
        </p:spPr>
        <p:txBody>
          <a:bodyPr wrap="none" lIns="0" tIns="0" rIns="0" bIns="0" anchor="ctr">
            <a:flatTx/>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3" name="Text Box 5"/>
          <p:cNvSpPr txBox="1">
            <a:spLocks noChangeArrowheads="1"/>
          </p:cNvSpPr>
          <p:nvPr/>
        </p:nvSpPr>
        <p:spPr bwMode="gray">
          <a:xfrm>
            <a:off x="1164084" y="2474634"/>
            <a:ext cx="1511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200" dirty="0" smtClean="0"/>
              <a:t>Web</a:t>
            </a:r>
            <a:r>
              <a:rPr lang="zh-CN" altLang="en-US" sz="2200" dirty="0" smtClean="0"/>
              <a:t>服务器</a:t>
            </a:r>
            <a:endParaRPr lang="en-US" altLang="zh-CN" sz="2200" dirty="0"/>
          </a:p>
        </p:txBody>
      </p:sp>
      <p:graphicFrame>
        <p:nvGraphicFramePr>
          <p:cNvPr id="14" name="Object 2"/>
          <p:cNvGraphicFramePr>
            <a:graphicFrameLocks noChangeAspect="1"/>
          </p:cNvGraphicFramePr>
          <p:nvPr>
            <p:extLst>
              <p:ext uri="{D42A27DB-BD31-4B8C-83A1-F6EECF244321}">
                <p14:modId xmlns:p14="http://schemas.microsoft.com/office/powerpoint/2010/main" val="3444877376"/>
              </p:ext>
            </p:extLst>
          </p:nvPr>
        </p:nvGraphicFramePr>
        <p:xfrm>
          <a:off x="4207495" y="1443081"/>
          <a:ext cx="1444625" cy="1847850"/>
        </p:xfrm>
        <a:graphic>
          <a:graphicData uri="http://schemas.openxmlformats.org/presentationml/2006/ole">
            <mc:AlternateContent xmlns:mc="http://schemas.openxmlformats.org/markup-compatibility/2006">
              <mc:Choice xmlns:v="urn:schemas-microsoft-com:vml" Requires="v">
                <p:oleObj spid="_x0000_s1028" name="Visio" r:id="rId3" imgW="1445057" imgH="1847698" progId="Visio.Drawing.11">
                  <p:embed/>
                </p:oleObj>
              </mc:Choice>
              <mc:Fallback>
                <p:oleObj name="Visio" r:id="rId3" imgW="1445057" imgH="184769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207495" y="1443081"/>
                        <a:ext cx="1444625" cy="1847850"/>
                      </a:xfrm>
                      <a:prstGeom prst="rect">
                        <a:avLst/>
                      </a:prstGeom>
                      <a:noFill/>
                      <a:ln>
                        <a:noFill/>
                      </a:ln>
                      <a:extLst>
                        <a:ext uri="{909E8E84-426E-40DD-AFC4-6F175D3DCCD1}">
                          <a14:hiddenFill xmlns:a14="http://schemas.microsoft.com/office/drawing/2010/main">
                            <a:solidFill>
                              <a:schemeClr val="bg2">
                                <a:alpha val="27000"/>
                              </a:schemeClr>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 name="Text Box 15"/>
          <p:cNvSpPr txBox="1">
            <a:spLocks noChangeArrowheads="1"/>
          </p:cNvSpPr>
          <p:nvPr/>
        </p:nvSpPr>
        <p:spPr bwMode="gray">
          <a:xfrm>
            <a:off x="4683572" y="2239684"/>
            <a:ext cx="558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1400" b="1" dirty="0" smtClean="0"/>
              <a:t>SAP</a:t>
            </a:r>
            <a:r>
              <a:rPr lang="zh-CN" altLang="en-US" sz="1400" b="1" dirty="0" smtClean="0"/>
              <a:t>服</a:t>
            </a:r>
            <a:r>
              <a:rPr lang="zh-CN" altLang="en-US" sz="1400" b="1" dirty="0"/>
              <a:t>务器</a:t>
            </a:r>
          </a:p>
        </p:txBody>
      </p:sp>
      <p:sp>
        <p:nvSpPr>
          <p:cNvPr id="16" name="Line 17"/>
          <p:cNvSpPr>
            <a:spLocks noChangeShapeType="1"/>
          </p:cNvSpPr>
          <p:nvPr/>
        </p:nvSpPr>
        <p:spPr bwMode="gray">
          <a:xfrm flipH="1">
            <a:off x="3030984" y="2239684"/>
            <a:ext cx="1203666" cy="48895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7" name="Line 18"/>
          <p:cNvSpPr>
            <a:spLocks noChangeShapeType="1"/>
          </p:cNvSpPr>
          <p:nvPr/>
        </p:nvSpPr>
        <p:spPr bwMode="gray">
          <a:xfrm flipH="1">
            <a:off x="3043684" y="2534847"/>
            <a:ext cx="1190966" cy="498587"/>
          </a:xfrm>
          <a:prstGeom prst="line">
            <a:avLst/>
          </a:prstGeom>
          <a:noFill/>
          <a:ln w="28575">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8" name="Text Box 19"/>
          <p:cNvSpPr txBox="1">
            <a:spLocks noChangeArrowheads="1"/>
          </p:cNvSpPr>
          <p:nvPr/>
        </p:nvSpPr>
        <p:spPr bwMode="gray">
          <a:xfrm>
            <a:off x="6445820" y="1261784"/>
            <a:ext cx="2698180"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eaLnBrk="1" hangingPunct="1">
              <a:lnSpc>
                <a:spcPct val="150000"/>
              </a:lnSpc>
              <a:spcBef>
                <a:spcPct val="50000"/>
              </a:spcBef>
              <a:buClr>
                <a:srgbClr val="FF6600"/>
              </a:buClr>
              <a:buFont typeface="Wingdings" panose="05000000000000000000" pitchFamily="2" charset="2"/>
              <a:buChar char="Ø"/>
            </a:pPr>
            <a:r>
              <a:rPr lang="en-US" altLang="zh-CN" sz="1600" dirty="0">
                <a:latin typeface="楷体" panose="02010609060101010101" pitchFamily="49" charset="-122"/>
                <a:ea typeface="楷体" panose="02010609060101010101" pitchFamily="49" charset="-122"/>
              </a:rPr>
              <a:t>W</a:t>
            </a:r>
            <a:r>
              <a:rPr lang="en-US" altLang="zh-CN" sz="1600" dirty="0" smtClean="0">
                <a:latin typeface="楷体" panose="02010609060101010101" pitchFamily="49" charset="-122"/>
                <a:ea typeface="楷体" panose="02010609060101010101" pitchFamily="49" charset="-122"/>
              </a:rPr>
              <a:t>eb</a:t>
            </a:r>
            <a:r>
              <a:rPr lang="zh-CN" altLang="en-US" sz="1600" dirty="0" smtClean="0">
                <a:latin typeface="楷体" panose="02010609060101010101" pitchFamily="49" charset="-122"/>
                <a:ea typeface="楷体" panose="02010609060101010101" pitchFamily="49" charset="-122"/>
              </a:rPr>
              <a:t>服务处于可以直接访问到</a:t>
            </a:r>
            <a:r>
              <a:rPr lang="en-US" altLang="zh-CN" sz="1600" dirty="0" smtClean="0">
                <a:latin typeface="楷体" panose="02010609060101010101" pitchFamily="49" charset="-122"/>
                <a:ea typeface="楷体" panose="02010609060101010101" pitchFamily="49" charset="-122"/>
              </a:rPr>
              <a:t>SAP</a:t>
            </a:r>
            <a:r>
              <a:rPr lang="zh-CN" altLang="en-US" sz="1600" dirty="0" smtClean="0">
                <a:latin typeface="楷体" panose="02010609060101010101" pitchFamily="49" charset="-122"/>
                <a:ea typeface="楷体" panose="02010609060101010101" pitchFamily="49" charset="-122"/>
              </a:rPr>
              <a:t>服务器的局域网中。</a:t>
            </a:r>
            <a:endParaRPr lang="en-US" altLang="zh-CN" sz="1600" dirty="0" smtClean="0">
              <a:latin typeface="楷体" panose="02010609060101010101" pitchFamily="49" charset="-122"/>
              <a:ea typeface="楷体" panose="02010609060101010101" pitchFamily="49" charset="-122"/>
            </a:endParaRPr>
          </a:p>
          <a:p>
            <a:pPr marL="285750" indent="-285750" eaLnBrk="1" hangingPunct="1">
              <a:lnSpc>
                <a:spcPct val="150000"/>
              </a:lnSpc>
              <a:spcBef>
                <a:spcPct val="50000"/>
              </a:spcBef>
              <a:buClr>
                <a:srgbClr val="FF6600"/>
              </a:buClr>
              <a:buFont typeface="Wingdings" panose="05000000000000000000" pitchFamily="2" charset="2"/>
              <a:buChar char="Ø"/>
            </a:pPr>
            <a:r>
              <a:rPr lang="zh-CN" altLang="en-US" sz="1600" dirty="0" smtClean="0">
                <a:latin typeface="楷体" panose="02010609060101010101" pitchFamily="49" charset="-122"/>
                <a:ea typeface="楷体" panose="02010609060101010101" pitchFamily="49" charset="-122"/>
              </a:rPr>
              <a:t>在</a:t>
            </a:r>
            <a:r>
              <a:rPr lang="en-US" altLang="zh-CN" sz="1600" dirty="0" smtClean="0">
                <a:latin typeface="楷体" panose="02010609060101010101" pitchFamily="49" charset="-122"/>
                <a:ea typeface="楷体" panose="02010609060101010101" pitchFamily="49" charset="-122"/>
              </a:rPr>
              <a:t>Web</a:t>
            </a:r>
            <a:r>
              <a:rPr lang="zh-CN" altLang="en-US" sz="1600" dirty="0" smtClean="0">
                <a:latin typeface="楷体" panose="02010609060101010101" pitchFamily="49" charset="-122"/>
                <a:ea typeface="楷体" panose="02010609060101010101" pitchFamily="49" charset="-122"/>
              </a:rPr>
              <a:t>服务器上通过第三方语言开发</a:t>
            </a:r>
            <a:r>
              <a:rPr lang="en-US" altLang="zh-CN" sz="1600" dirty="0" smtClean="0">
                <a:latin typeface="楷体" panose="02010609060101010101" pitchFamily="49" charset="-122"/>
                <a:ea typeface="楷体" panose="02010609060101010101" pitchFamily="49" charset="-122"/>
              </a:rPr>
              <a:t>Web</a:t>
            </a:r>
            <a:r>
              <a:rPr lang="zh-CN" altLang="en-US" sz="1600" dirty="0" smtClean="0">
                <a:latin typeface="楷体" panose="02010609060101010101" pitchFamily="49" charset="-122"/>
                <a:ea typeface="楷体" panose="02010609060101010101" pitchFamily="49" charset="-122"/>
              </a:rPr>
              <a:t>供应商管理平台，并将该相应的网址发布</a:t>
            </a:r>
            <a:r>
              <a:rPr lang="en-US" altLang="zh-CN" sz="1600" dirty="0" smtClean="0">
                <a:latin typeface="楷体" panose="02010609060101010101" pitchFamily="49" charset="-122"/>
                <a:ea typeface="楷体" panose="02010609060101010101" pitchFamily="49" charset="-122"/>
              </a:rPr>
              <a:t>/</a:t>
            </a:r>
            <a:r>
              <a:rPr lang="zh-CN" altLang="en-US" sz="1600" dirty="0" smtClean="0">
                <a:latin typeface="楷体" panose="02010609060101010101" pitchFamily="49" charset="-122"/>
                <a:ea typeface="楷体" panose="02010609060101010101" pitchFamily="49" charset="-122"/>
              </a:rPr>
              <a:t>开放给各个供应商。</a:t>
            </a:r>
            <a:endParaRPr lang="en-US" altLang="zh-CN" sz="1600" dirty="0" smtClean="0">
              <a:latin typeface="楷体" panose="02010609060101010101" pitchFamily="49" charset="-122"/>
              <a:ea typeface="楷体" panose="02010609060101010101" pitchFamily="49" charset="-122"/>
            </a:endParaRPr>
          </a:p>
          <a:p>
            <a:pPr marL="285750" indent="-285750" eaLnBrk="1" hangingPunct="1">
              <a:lnSpc>
                <a:spcPct val="150000"/>
              </a:lnSpc>
              <a:spcBef>
                <a:spcPct val="50000"/>
              </a:spcBef>
              <a:buClr>
                <a:srgbClr val="FF6600"/>
              </a:buClr>
              <a:buFont typeface="Wingdings" panose="05000000000000000000" pitchFamily="2" charset="2"/>
              <a:buChar char="Ø"/>
            </a:pPr>
            <a:r>
              <a:rPr lang="en-US" altLang="zh-CN" sz="1600" dirty="0" smtClean="0">
                <a:latin typeface="楷体" panose="02010609060101010101" pitchFamily="49" charset="-122"/>
                <a:ea typeface="楷体" panose="02010609060101010101" pitchFamily="49" charset="-122"/>
              </a:rPr>
              <a:t>Web</a:t>
            </a:r>
            <a:r>
              <a:rPr lang="zh-CN" altLang="en-US" sz="1600" dirty="0" smtClean="0">
                <a:latin typeface="楷体" panose="02010609060101010101" pitchFamily="49" charset="-122"/>
                <a:ea typeface="楷体" panose="02010609060101010101" pitchFamily="49" charset="-122"/>
              </a:rPr>
              <a:t>服务器通过</a:t>
            </a:r>
            <a:r>
              <a:rPr lang="en-US" altLang="zh-CN" sz="1600" dirty="0" smtClean="0">
                <a:latin typeface="楷体" panose="02010609060101010101" pitchFamily="49" charset="-122"/>
                <a:ea typeface="楷体" panose="02010609060101010101" pitchFamily="49" charset="-122"/>
              </a:rPr>
              <a:t>Web service</a:t>
            </a:r>
            <a:r>
              <a:rPr lang="zh-CN" altLang="en-US" sz="1600" dirty="0" smtClean="0">
                <a:latin typeface="楷体" panose="02010609060101010101" pitchFamily="49" charset="-122"/>
                <a:ea typeface="楷体" panose="02010609060101010101" pitchFamily="49" charset="-122"/>
              </a:rPr>
              <a:t>或者</a:t>
            </a:r>
            <a:r>
              <a:rPr lang="en-US" altLang="zh-CN" sz="1600" dirty="0" smtClean="0">
                <a:latin typeface="楷体" panose="02010609060101010101" pitchFamily="49" charset="-122"/>
                <a:ea typeface="楷体" panose="02010609060101010101" pitchFamily="49" charset="-122"/>
              </a:rPr>
              <a:t>RFC</a:t>
            </a:r>
            <a:r>
              <a:rPr lang="zh-CN" altLang="en-US" sz="1600" dirty="0" smtClean="0">
                <a:latin typeface="楷体" panose="02010609060101010101" pitchFamily="49" charset="-122"/>
                <a:ea typeface="楷体" panose="02010609060101010101" pitchFamily="49" charset="-122"/>
              </a:rPr>
              <a:t>来同</a:t>
            </a:r>
            <a:r>
              <a:rPr lang="en-US" altLang="zh-CN" sz="1600" dirty="0" smtClean="0">
                <a:latin typeface="楷体" panose="02010609060101010101" pitchFamily="49" charset="-122"/>
                <a:ea typeface="楷体" panose="02010609060101010101" pitchFamily="49" charset="-122"/>
              </a:rPr>
              <a:t>SAP</a:t>
            </a:r>
            <a:r>
              <a:rPr lang="zh-CN" altLang="en-US" sz="1600" dirty="0" smtClean="0">
                <a:latin typeface="楷体" panose="02010609060101010101" pitchFamily="49" charset="-122"/>
                <a:ea typeface="楷体" panose="02010609060101010101" pitchFamily="49" charset="-122"/>
              </a:rPr>
              <a:t>服务器做实时的数据交互，原则上不需要在</a:t>
            </a:r>
            <a:r>
              <a:rPr lang="en-US" altLang="zh-CN" sz="1600" dirty="0" smtClean="0">
                <a:latin typeface="楷体" panose="02010609060101010101" pitchFamily="49" charset="-122"/>
                <a:ea typeface="楷体" panose="02010609060101010101" pitchFamily="49" charset="-122"/>
              </a:rPr>
              <a:t>Web</a:t>
            </a:r>
            <a:r>
              <a:rPr lang="zh-CN" altLang="en-US" sz="1600" dirty="0" smtClean="0">
                <a:latin typeface="楷体" panose="02010609060101010101" pitchFamily="49" charset="-122"/>
                <a:ea typeface="楷体" panose="02010609060101010101" pitchFamily="49" charset="-122"/>
              </a:rPr>
              <a:t>服务器上存放任何数据。</a:t>
            </a:r>
            <a:endParaRPr lang="zh-CN" altLang="en-US" sz="1600" dirty="0">
              <a:latin typeface="楷体" panose="02010609060101010101" pitchFamily="49" charset="-122"/>
              <a:ea typeface="楷体" panose="02010609060101010101" pitchFamily="49" charset="-122"/>
            </a:endParaRPr>
          </a:p>
        </p:txBody>
      </p:sp>
      <p:pic>
        <p:nvPicPr>
          <p:cNvPr id="19" name="Picture 21"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02" y="4201932"/>
            <a:ext cx="15922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2387" y="4201932"/>
            <a:ext cx="15922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2972" y="4201932"/>
            <a:ext cx="15922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24"/>
          <p:cNvSpPr>
            <a:spLocks noChangeShapeType="1"/>
          </p:cNvSpPr>
          <p:nvPr/>
        </p:nvSpPr>
        <p:spPr bwMode="gray">
          <a:xfrm flipH="1" flipV="1">
            <a:off x="2843808" y="3325531"/>
            <a:ext cx="2592288" cy="876399"/>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3" name="Line 24"/>
          <p:cNvSpPr>
            <a:spLocks noChangeShapeType="1"/>
          </p:cNvSpPr>
          <p:nvPr/>
        </p:nvSpPr>
        <p:spPr bwMode="gray">
          <a:xfrm flipH="1" flipV="1">
            <a:off x="1919734" y="3325533"/>
            <a:ext cx="1149350" cy="876397"/>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4" name="Line 24"/>
          <p:cNvSpPr>
            <a:spLocks noChangeShapeType="1"/>
          </p:cNvSpPr>
          <p:nvPr/>
        </p:nvSpPr>
        <p:spPr bwMode="gray">
          <a:xfrm flipV="1">
            <a:off x="960884" y="3325533"/>
            <a:ext cx="574675" cy="876394"/>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 name="椭圆 24"/>
          <p:cNvSpPr/>
          <p:nvPr/>
        </p:nvSpPr>
        <p:spPr>
          <a:xfrm>
            <a:off x="251520" y="1130691"/>
            <a:ext cx="6122406" cy="2808312"/>
          </a:xfrm>
          <a:prstGeom prst="ellipse">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128186" y="2407671"/>
            <a:ext cx="1106464" cy="523220"/>
          </a:xfrm>
          <a:prstGeom prst="rect">
            <a:avLst/>
          </a:prstGeom>
          <a:noFill/>
        </p:spPr>
        <p:txBody>
          <a:bodyPr wrap="square" rtlCol="0">
            <a:spAutoFit/>
          </a:bodyPr>
          <a:lstStyle/>
          <a:p>
            <a:r>
              <a:rPr lang="en-US" altLang="zh-CN" sz="1400" b="1" dirty="0" smtClean="0">
                <a:solidFill>
                  <a:srgbClr val="FF0000"/>
                </a:solidFill>
                <a:latin typeface="Times New Roman" panose="02020603050405020304" pitchFamily="18" charset="0"/>
                <a:cs typeface="Times New Roman" panose="02020603050405020304" pitchFamily="18" charset="0"/>
              </a:rPr>
              <a:t>Web service </a:t>
            </a:r>
          </a:p>
          <a:p>
            <a:r>
              <a:rPr lang="en-US" altLang="zh-CN" sz="1400" b="1" dirty="0" smtClean="0">
                <a:solidFill>
                  <a:srgbClr val="FF0000"/>
                </a:solidFill>
                <a:latin typeface="Times New Roman" panose="02020603050405020304" pitchFamily="18" charset="0"/>
                <a:cs typeface="Times New Roman" panose="02020603050405020304" pitchFamily="18" charset="0"/>
              </a:rPr>
              <a:t>Or RFC</a:t>
            </a:r>
            <a:endParaRPr lang="zh-CN" altLang="en-US" sz="1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90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Web</a:t>
            </a:r>
            <a:r>
              <a:rPr lang="zh-CN" altLang="en-US" sz="2000" b="1" dirty="0" smtClean="0">
                <a:latin typeface="微软雅黑" pitchFamily="34" charset="-122"/>
                <a:ea typeface="微软雅黑" pitchFamily="34" charset="-122"/>
              </a:rPr>
              <a:t>网页构架</a:t>
            </a:r>
            <a:endParaRPr lang="en-US" altLang="zh-CN" sz="2000" b="1" dirty="0" smtClean="0">
              <a:latin typeface="微软雅黑" pitchFamily="34" charset="-122"/>
              <a:ea typeface="微软雅黑" pitchFamily="34" charset="-122"/>
            </a:endParaRPr>
          </a:p>
        </p:txBody>
      </p:sp>
      <p:sp>
        <p:nvSpPr>
          <p:cNvPr id="2" name="TextBox 1"/>
          <p:cNvSpPr txBox="1"/>
          <p:nvPr/>
        </p:nvSpPr>
        <p:spPr>
          <a:xfrm>
            <a:off x="5355087" y="1052736"/>
            <a:ext cx="2232248" cy="707886"/>
          </a:xfrm>
          <a:prstGeom prst="rect">
            <a:avLst/>
          </a:prstGeom>
          <a:solidFill>
            <a:srgbClr val="99FF99"/>
          </a:solidFill>
          <a:ln w="9525">
            <a:solidFill>
              <a:schemeClr val="tx1"/>
            </a:solidFill>
          </a:ln>
        </p:spPr>
        <p:txBody>
          <a:bodyPr wrap="square" rtlCol="0">
            <a:spAutoFit/>
          </a:bodyPr>
          <a:lstStyle/>
          <a:p>
            <a:pPr algn="ctr"/>
            <a:r>
              <a:rPr lang="en-US" altLang="zh-CN" sz="2000" dirty="0" smtClean="0"/>
              <a:t>1</a:t>
            </a:r>
            <a:r>
              <a:rPr lang="zh-CN" altLang="en-US" sz="2000" dirty="0" smtClean="0"/>
              <a:t>、供应商输入</a:t>
            </a:r>
            <a:r>
              <a:rPr lang="en-US" altLang="zh-CN" sz="2000" dirty="0" smtClean="0"/>
              <a:t>Web</a:t>
            </a:r>
            <a:r>
              <a:rPr lang="zh-CN" altLang="en-US" sz="2000" dirty="0" smtClean="0"/>
              <a:t>网址</a:t>
            </a:r>
            <a:endParaRPr lang="zh-CN" altLang="en-US" sz="2000" dirty="0"/>
          </a:p>
        </p:txBody>
      </p:sp>
      <p:sp>
        <p:nvSpPr>
          <p:cNvPr id="37" name="TextBox 36"/>
          <p:cNvSpPr txBox="1"/>
          <p:nvPr/>
        </p:nvSpPr>
        <p:spPr>
          <a:xfrm>
            <a:off x="5139063" y="2213187"/>
            <a:ext cx="2664296" cy="707886"/>
          </a:xfrm>
          <a:prstGeom prst="rect">
            <a:avLst/>
          </a:prstGeom>
          <a:solidFill>
            <a:srgbClr val="99FF99"/>
          </a:solidFill>
          <a:ln w="9525">
            <a:solidFill>
              <a:schemeClr val="tx1"/>
            </a:solidFill>
          </a:ln>
        </p:spPr>
        <p:txBody>
          <a:bodyPr wrap="square" rtlCol="0">
            <a:spAutoFit/>
          </a:bodyPr>
          <a:lstStyle/>
          <a:p>
            <a:pPr algn="ctr"/>
            <a:r>
              <a:rPr lang="en-US" altLang="zh-CN" sz="2000" dirty="0" smtClean="0"/>
              <a:t>2</a:t>
            </a:r>
            <a:r>
              <a:rPr lang="zh-CN" altLang="en-US" sz="2000" dirty="0" smtClean="0"/>
              <a:t>、</a:t>
            </a:r>
            <a:r>
              <a:rPr lang="en-US" altLang="zh-CN" sz="2000" dirty="0" smtClean="0"/>
              <a:t>Web</a:t>
            </a:r>
            <a:r>
              <a:rPr lang="zh-CN" altLang="en-US" sz="2000" dirty="0" smtClean="0"/>
              <a:t>导航进入</a:t>
            </a:r>
            <a:r>
              <a:rPr lang="en-US" altLang="zh-CN" sz="2000" dirty="0" smtClean="0"/>
              <a:t>NBHX</a:t>
            </a:r>
            <a:r>
              <a:rPr lang="zh-CN" altLang="en-US" sz="2000" dirty="0" smtClean="0"/>
              <a:t>集团供应商平台首页</a:t>
            </a:r>
            <a:endParaRPr lang="zh-CN" altLang="en-US" sz="2000" dirty="0"/>
          </a:p>
        </p:txBody>
      </p:sp>
      <p:sp>
        <p:nvSpPr>
          <p:cNvPr id="38" name="TextBox 37"/>
          <p:cNvSpPr txBox="1"/>
          <p:nvPr/>
        </p:nvSpPr>
        <p:spPr>
          <a:xfrm>
            <a:off x="5139063" y="3373638"/>
            <a:ext cx="2664296" cy="1015663"/>
          </a:xfrm>
          <a:prstGeom prst="rect">
            <a:avLst/>
          </a:prstGeom>
          <a:solidFill>
            <a:srgbClr val="99FF99"/>
          </a:solidFill>
          <a:ln w="9525">
            <a:solidFill>
              <a:schemeClr val="tx1"/>
            </a:solidFill>
          </a:ln>
        </p:spPr>
        <p:txBody>
          <a:bodyPr wrap="square" rtlCol="0">
            <a:spAutoFit/>
          </a:bodyPr>
          <a:lstStyle/>
          <a:p>
            <a:pPr algn="ctr"/>
            <a:r>
              <a:rPr lang="en-US" altLang="zh-CN" sz="2000" dirty="0" smtClean="0"/>
              <a:t>3</a:t>
            </a:r>
            <a:r>
              <a:rPr lang="zh-CN" altLang="en-US" sz="2000" dirty="0" smtClean="0"/>
              <a:t>、供应商输入账号、密码并选择本次需要进入的分子公司</a:t>
            </a:r>
            <a:endParaRPr lang="zh-CN" altLang="en-US" sz="2000" dirty="0"/>
          </a:p>
        </p:txBody>
      </p:sp>
      <p:sp>
        <p:nvSpPr>
          <p:cNvPr id="39" name="TextBox 38"/>
          <p:cNvSpPr txBox="1"/>
          <p:nvPr/>
        </p:nvSpPr>
        <p:spPr>
          <a:xfrm>
            <a:off x="4572000" y="4841865"/>
            <a:ext cx="3798422" cy="1323439"/>
          </a:xfrm>
          <a:prstGeom prst="rect">
            <a:avLst/>
          </a:prstGeom>
          <a:solidFill>
            <a:srgbClr val="99FF99"/>
          </a:solidFill>
          <a:ln w="9525">
            <a:solidFill>
              <a:schemeClr val="tx1"/>
            </a:solidFill>
          </a:ln>
        </p:spPr>
        <p:txBody>
          <a:bodyPr wrap="square" rtlCol="0">
            <a:spAutoFit/>
          </a:bodyPr>
          <a:lstStyle/>
          <a:p>
            <a:pPr algn="ctr"/>
            <a:r>
              <a:rPr lang="en-US" altLang="zh-CN" sz="2000" dirty="0" smtClean="0"/>
              <a:t>4</a:t>
            </a:r>
            <a:r>
              <a:rPr lang="zh-CN" altLang="en-US" sz="2000" dirty="0" smtClean="0"/>
              <a:t>、系统校验供应商用户有效性，校验该供应商是否有进入对应分子公司页面的权限，校验合格转入对应分子公司</a:t>
            </a:r>
            <a:r>
              <a:rPr lang="en-US" altLang="zh-CN" sz="2000" dirty="0" smtClean="0"/>
              <a:t>Web</a:t>
            </a:r>
            <a:r>
              <a:rPr lang="zh-CN" altLang="en-US" sz="2000" dirty="0" smtClean="0"/>
              <a:t>平台首页</a:t>
            </a:r>
            <a:endParaRPr lang="zh-CN" altLang="en-US" sz="2000" dirty="0"/>
          </a:p>
        </p:txBody>
      </p:sp>
      <p:cxnSp>
        <p:nvCxnSpPr>
          <p:cNvPr id="4" name="直接箭头连接符 3"/>
          <p:cNvCxnSpPr>
            <a:stCxn id="2" idx="2"/>
            <a:endCxn id="37" idx="0"/>
          </p:cNvCxnSpPr>
          <p:nvPr/>
        </p:nvCxnSpPr>
        <p:spPr>
          <a:xfrm>
            <a:off x="6471211" y="1760622"/>
            <a:ext cx="0" cy="452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7" idx="2"/>
            <a:endCxn id="38" idx="0"/>
          </p:cNvCxnSpPr>
          <p:nvPr/>
        </p:nvCxnSpPr>
        <p:spPr>
          <a:xfrm>
            <a:off x="6471211" y="2921073"/>
            <a:ext cx="0" cy="452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8" idx="2"/>
            <a:endCxn id="39" idx="0"/>
          </p:cNvCxnSpPr>
          <p:nvPr/>
        </p:nvCxnSpPr>
        <p:spPr>
          <a:xfrm>
            <a:off x="6471211" y="4389301"/>
            <a:ext cx="0" cy="452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51520" y="908720"/>
            <a:ext cx="3906434" cy="5382564"/>
          </a:xfrm>
          <a:prstGeom prst="rect">
            <a:avLst/>
          </a:prstGeom>
        </p:spPr>
        <p:txBody>
          <a:bodyPr wrap="square">
            <a:spAutoFit/>
          </a:bodyPr>
          <a:lstStyle/>
          <a:p>
            <a:pPr>
              <a:lnSpc>
                <a:spcPct val="120000"/>
              </a:lnSpc>
            </a:pP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网页设计考虑的几点主要因素：</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、作为宁波华翔通用的一个</a:t>
            </a: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供应商电子交互平台，既需要体现宁波华翔作为一个集团公司的统一性要求，也需要考虑各个分子公司各自的业务需求，实现统一账户管理，分开权限维护的功能。</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、由于各个分子公司可能拥有同一个供应商，建议无论哪个分子公司的</a:t>
            </a: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平台，都通过一个统一的网址发布出去，供应商在进入一个统一的集团首页后登陆选择进入某个分子公司页面。</a:t>
            </a:r>
            <a:endParaRPr lang="en-US" altLang="zh-CN" b="1" dirty="0" smtClean="0">
              <a:latin typeface="微软雅黑" panose="020B0503020204020204" pitchFamily="34" charset="-122"/>
              <a:ea typeface="微软雅黑" panose="020B0503020204020204" pitchFamily="34" charset="-122"/>
            </a:endParaRPr>
          </a:p>
          <a:p>
            <a:pPr>
              <a:lnSpc>
                <a:spcPct val="120000"/>
              </a:lnSpc>
            </a:pP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、各个分子公司的页面可以具备自己的特点，一些通用的功能可以保持一致。</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448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Web</a:t>
            </a:r>
            <a:r>
              <a:rPr lang="zh-CN" altLang="en-US" sz="2000" b="1" dirty="0" smtClean="0">
                <a:latin typeface="微软雅黑" pitchFamily="34" charset="-122"/>
                <a:ea typeface="微软雅黑" pitchFamily="34" charset="-122"/>
              </a:rPr>
              <a:t>网页构架</a:t>
            </a:r>
            <a:endParaRPr lang="en-US" altLang="zh-CN" sz="2000" b="1" dirty="0" smtClean="0">
              <a:latin typeface="微软雅黑" pitchFamily="34" charset="-122"/>
              <a:ea typeface="微软雅黑" pitchFamily="34" charset="-122"/>
            </a:endParaRPr>
          </a:p>
        </p:txBody>
      </p:sp>
      <p:sp>
        <p:nvSpPr>
          <p:cNvPr id="12" name="Text Box 3"/>
          <p:cNvSpPr txBox="1">
            <a:spLocks noChangeArrowheads="1"/>
          </p:cNvSpPr>
          <p:nvPr/>
        </p:nvSpPr>
        <p:spPr bwMode="auto">
          <a:xfrm>
            <a:off x="1101010" y="988872"/>
            <a:ext cx="7607300" cy="46038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spcBef>
                <a:spcPts val="600"/>
              </a:spcBef>
            </a:pPr>
            <a:r>
              <a:rPr lang="zh-CN" altLang="en-US" dirty="0" smtClean="0">
                <a:solidFill>
                  <a:schemeClr val="tx1"/>
                </a:solidFill>
                <a:ea typeface="宋体" pitchFamily="2" charset="-122"/>
              </a:rPr>
              <a:t>在登录界面</a:t>
            </a:r>
            <a:r>
              <a:rPr lang="en-US" altLang="zh-CN" dirty="0" smtClean="0">
                <a:solidFill>
                  <a:schemeClr val="tx1"/>
                </a:solidFill>
                <a:ea typeface="宋体" pitchFamily="2" charset="-122"/>
              </a:rPr>
              <a:t>, </a:t>
            </a:r>
            <a:r>
              <a:rPr lang="zh-CN" altLang="en-US" dirty="0" smtClean="0">
                <a:solidFill>
                  <a:schemeClr val="tx1"/>
                </a:solidFill>
                <a:ea typeface="宋体" pitchFamily="2" charset="-122"/>
              </a:rPr>
              <a:t>除用户名 </a:t>
            </a:r>
            <a:r>
              <a:rPr lang="en-US" altLang="zh-CN" dirty="0" smtClean="0">
                <a:solidFill>
                  <a:schemeClr val="tx1"/>
                </a:solidFill>
                <a:ea typeface="宋体" pitchFamily="2" charset="-122"/>
              </a:rPr>
              <a:t>/ </a:t>
            </a:r>
            <a:r>
              <a:rPr lang="zh-CN" altLang="en-US" dirty="0" smtClean="0">
                <a:solidFill>
                  <a:schemeClr val="tx1"/>
                </a:solidFill>
                <a:ea typeface="宋体" pitchFamily="2" charset="-122"/>
              </a:rPr>
              <a:t>密码外</a:t>
            </a:r>
            <a:r>
              <a:rPr lang="en-US" altLang="zh-CN" dirty="0" smtClean="0">
                <a:solidFill>
                  <a:schemeClr val="tx1"/>
                </a:solidFill>
                <a:ea typeface="宋体" pitchFamily="2" charset="-122"/>
              </a:rPr>
              <a:t>, </a:t>
            </a:r>
            <a:r>
              <a:rPr lang="zh-CN" altLang="en-US" dirty="0" smtClean="0">
                <a:solidFill>
                  <a:schemeClr val="tx1"/>
                </a:solidFill>
                <a:ea typeface="宋体" pitchFamily="2" charset="-122"/>
              </a:rPr>
              <a:t>可以让用户选择登录后的默认分公司</a:t>
            </a:r>
            <a:endParaRPr lang="en-US" altLang="zh-CN" dirty="0">
              <a:solidFill>
                <a:schemeClr val="tx1"/>
              </a:solidFill>
              <a:ea typeface="宋体" pitchFamily="2" charset="-122"/>
            </a:endParaRPr>
          </a:p>
        </p:txBody>
      </p:sp>
      <p:pic>
        <p:nvPicPr>
          <p:cNvPr id="13" name="图片 12"/>
          <p:cNvPicPr>
            <a:picLocks noChangeAspect="1"/>
          </p:cNvPicPr>
          <p:nvPr/>
        </p:nvPicPr>
        <p:blipFill>
          <a:blip r:embed="rId2"/>
          <a:stretch>
            <a:fillRect/>
          </a:stretch>
        </p:blipFill>
        <p:spPr>
          <a:xfrm>
            <a:off x="2195736" y="1856072"/>
            <a:ext cx="6480000" cy="4309232"/>
          </a:xfrm>
          <a:prstGeom prst="rect">
            <a:avLst/>
          </a:prstGeom>
        </p:spPr>
      </p:pic>
      <p:sp>
        <p:nvSpPr>
          <p:cNvPr id="14" name="矩形 13"/>
          <p:cNvSpPr/>
          <p:nvPr/>
        </p:nvSpPr>
        <p:spPr>
          <a:xfrm>
            <a:off x="268417" y="2494403"/>
            <a:ext cx="1639287" cy="2086725"/>
          </a:xfrm>
          <a:prstGeom prst="rect">
            <a:avLst/>
          </a:prstGeom>
        </p:spPr>
        <p:txBody>
          <a:bodyPr wrap="square">
            <a:spAutoFit/>
          </a:bodyPr>
          <a:lstStyle/>
          <a:p>
            <a:pPr>
              <a:lnSpc>
                <a:spcPct val="120000"/>
              </a:lnSpc>
            </a:pPr>
            <a:r>
              <a:rPr lang="zh-CN" altLang="en-US" dirty="0" smtClean="0">
                <a:solidFill>
                  <a:schemeClr val="accent1"/>
                </a:solidFill>
                <a:latin typeface="微软雅黑" panose="020B0503020204020204" pitchFamily="34" charset="-122"/>
                <a:ea typeface="微软雅黑" panose="020B0503020204020204" pitchFamily="34" charset="-122"/>
              </a:rPr>
              <a:t>在整体的登陆界面可以以集团公司一些</a:t>
            </a:r>
            <a:r>
              <a:rPr lang="en-US" altLang="zh-CN" dirty="0" smtClean="0">
                <a:solidFill>
                  <a:schemeClr val="accent1"/>
                </a:solidFill>
                <a:latin typeface="微软雅黑" panose="020B0503020204020204" pitchFamily="34" charset="-122"/>
                <a:ea typeface="微软雅黑" panose="020B0503020204020204" pitchFamily="34" charset="-122"/>
              </a:rPr>
              <a:t>logo</a:t>
            </a:r>
            <a:r>
              <a:rPr lang="zh-CN" altLang="en-US" dirty="0" smtClean="0">
                <a:solidFill>
                  <a:schemeClr val="accent1"/>
                </a:solidFill>
                <a:latin typeface="微软雅黑" panose="020B0503020204020204" pitchFamily="34" charset="-122"/>
                <a:ea typeface="微软雅黑" panose="020B0503020204020204" pitchFamily="34" charset="-122"/>
              </a:rPr>
              <a:t>图标及公司宣传图片作为背景。</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 name="TextBox 2"/>
          <p:cNvSpPr txBox="1"/>
          <p:nvPr/>
        </p:nvSpPr>
        <p:spPr>
          <a:xfrm rot="-2700000">
            <a:off x="2699996" y="3197129"/>
            <a:ext cx="2027186" cy="461665"/>
          </a:xfrm>
          <a:prstGeom prst="rect">
            <a:avLst/>
          </a:prstGeom>
          <a:solidFill>
            <a:schemeClr val="accent6">
              <a:lumMod val="40000"/>
              <a:lumOff val="60000"/>
            </a:schemeClr>
          </a:solidFill>
        </p:spPr>
        <p:txBody>
          <a:bodyPr wrap="square" rtlCol="0">
            <a:spAutoFit/>
          </a:bodyPr>
          <a:lstStyle/>
          <a:p>
            <a:pPr algn="ctr"/>
            <a:r>
              <a:rPr lang="zh-CN" altLang="en-US" sz="2400" dirty="0" smtClean="0">
                <a:solidFill>
                  <a:srgbClr val="FF0000"/>
                </a:solidFill>
                <a:latin typeface="宋体" panose="02010600030101010101" pitchFamily="2" charset="-122"/>
              </a:rPr>
              <a:t>示 例</a:t>
            </a:r>
            <a:endParaRPr lang="zh-CN" altLang="en-US" sz="2400" dirty="0">
              <a:solidFill>
                <a:srgbClr val="FF0000"/>
              </a:solidFill>
              <a:latin typeface="宋体" panose="02010600030101010101" pitchFamily="2" charset="-122"/>
            </a:endParaRPr>
          </a:p>
        </p:txBody>
      </p:sp>
    </p:spTree>
    <p:extLst>
      <p:ext uri="{BB962C8B-B14F-4D97-AF65-F5344CB8AC3E}">
        <p14:creationId xmlns:p14="http://schemas.microsoft.com/office/powerpoint/2010/main" val="250777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Web</a:t>
            </a:r>
            <a:r>
              <a:rPr lang="zh-CN" altLang="en-US" sz="2000" b="1" dirty="0" smtClean="0">
                <a:latin typeface="微软雅黑" pitchFamily="34" charset="-122"/>
                <a:ea typeface="微软雅黑" pitchFamily="34" charset="-122"/>
              </a:rPr>
              <a:t>网页构架</a:t>
            </a:r>
            <a:endParaRPr lang="en-US" altLang="zh-CN" sz="2000" b="1" dirty="0" smtClean="0">
              <a:latin typeface="微软雅黑" pitchFamily="34" charset="-122"/>
              <a:ea typeface="微软雅黑" pitchFamily="34" charset="-122"/>
            </a:endParaRPr>
          </a:p>
        </p:txBody>
      </p:sp>
      <p:sp>
        <p:nvSpPr>
          <p:cNvPr id="7" name="Text Box 3"/>
          <p:cNvSpPr txBox="1">
            <a:spLocks noChangeArrowheads="1"/>
          </p:cNvSpPr>
          <p:nvPr/>
        </p:nvSpPr>
        <p:spPr bwMode="auto">
          <a:xfrm>
            <a:off x="768350" y="980728"/>
            <a:ext cx="7607300" cy="98488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indent="-342900">
              <a:spcBef>
                <a:spcPts val="600"/>
              </a:spcBef>
              <a:buAutoNum type="arabicPeriod"/>
            </a:pPr>
            <a:r>
              <a:rPr lang="zh-CN" altLang="en-US" sz="1600" dirty="0" smtClean="0">
                <a:solidFill>
                  <a:schemeClr val="tx1"/>
                </a:solidFill>
                <a:ea typeface="宋体" pitchFamily="2" charset="-122"/>
              </a:rPr>
              <a:t>大类导航</a:t>
            </a:r>
            <a:endParaRPr lang="en-US" altLang="zh-CN" sz="1600" dirty="0" smtClean="0">
              <a:solidFill>
                <a:schemeClr val="tx1"/>
              </a:solidFill>
              <a:ea typeface="宋体" pitchFamily="2" charset="-122"/>
            </a:endParaRPr>
          </a:p>
          <a:p>
            <a:pPr marL="342900" indent="-342900">
              <a:spcBef>
                <a:spcPts val="600"/>
              </a:spcBef>
              <a:buAutoNum type="arabicPeriod"/>
            </a:pPr>
            <a:r>
              <a:rPr lang="zh-CN" altLang="en-US" sz="1600" dirty="0" smtClean="0">
                <a:solidFill>
                  <a:schemeClr val="tx1"/>
                </a:solidFill>
                <a:ea typeface="宋体" pitchFamily="2" charset="-122"/>
              </a:rPr>
              <a:t>功能导航</a:t>
            </a:r>
            <a:endParaRPr lang="en-US" altLang="zh-CN" sz="1600" dirty="0" smtClean="0">
              <a:solidFill>
                <a:schemeClr val="tx1"/>
              </a:solidFill>
              <a:ea typeface="宋体" pitchFamily="2" charset="-122"/>
            </a:endParaRPr>
          </a:p>
          <a:p>
            <a:pPr marL="342900" indent="-342900">
              <a:spcBef>
                <a:spcPts val="600"/>
              </a:spcBef>
              <a:buAutoNum type="arabicPeriod"/>
            </a:pPr>
            <a:r>
              <a:rPr lang="zh-CN" altLang="en-US" sz="1600" dirty="0">
                <a:solidFill>
                  <a:schemeClr val="tx1"/>
                </a:solidFill>
                <a:ea typeface="宋体" pitchFamily="2" charset="-122"/>
              </a:rPr>
              <a:t>主</a:t>
            </a:r>
            <a:r>
              <a:rPr lang="zh-CN" altLang="en-US" sz="1600" dirty="0" smtClean="0">
                <a:solidFill>
                  <a:schemeClr val="tx1"/>
                </a:solidFill>
                <a:ea typeface="宋体" pitchFamily="2" charset="-122"/>
              </a:rPr>
              <a:t>操作区域</a:t>
            </a:r>
            <a:endParaRPr lang="en-US" altLang="zh-CN" sz="1600" dirty="0">
              <a:solidFill>
                <a:schemeClr val="tx1"/>
              </a:solidFill>
              <a:ea typeface="宋体" pitchFamily="2" charset="-122"/>
            </a:endParaRPr>
          </a:p>
        </p:txBody>
      </p:sp>
      <p:pic>
        <p:nvPicPr>
          <p:cNvPr id="8" name="图片 7"/>
          <p:cNvPicPr>
            <a:picLocks noChangeAspect="1"/>
          </p:cNvPicPr>
          <p:nvPr/>
        </p:nvPicPr>
        <p:blipFill>
          <a:blip r:embed="rId2"/>
          <a:stretch>
            <a:fillRect/>
          </a:stretch>
        </p:blipFill>
        <p:spPr>
          <a:xfrm>
            <a:off x="1050442" y="2089309"/>
            <a:ext cx="6480000" cy="4309232"/>
          </a:xfrm>
          <a:prstGeom prst="rect">
            <a:avLst/>
          </a:prstGeom>
        </p:spPr>
      </p:pic>
      <p:sp>
        <p:nvSpPr>
          <p:cNvPr id="9" name="TextBox 8"/>
          <p:cNvSpPr txBox="1"/>
          <p:nvPr/>
        </p:nvSpPr>
        <p:spPr>
          <a:xfrm rot="-2700000">
            <a:off x="4459880" y="4013092"/>
            <a:ext cx="2027186" cy="461665"/>
          </a:xfrm>
          <a:prstGeom prst="rect">
            <a:avLst/>
          </a:prstGeom>
          <a:solidFill>
            <a:schemeClr val="accent6">
              <a:lumMod val="40000"/>
              <a:lumOff val="60000"/>
            </a:schemeClr>
          </a:solidFill>
        </p:spPr>
        <p:txBody>
          <a:bodyPr wrap="square" rtlCol="0">
            <a:spAutoFit/>
          </a:bodyPr>
          <a:lstStyle/>
          <a:p>
            <a:pPr algn="ctr"/>
            <a:r>
              <a:rPr lang="zh-CN" altLang="en-US" sz="2400" dirty="0" smtClean="0">
                <a:solidFill>
                  <a:srgbClr val="FF0000"/>
                </a:solidFill>
                <a:latin typeface="宋体" panose="02010600030101010101" pitchFamily="2" charset="-122"/>
              </a:rPr>
              <a:t>示 例</a:t>
            </a:r>
            <a:endParaRPr lang="zh-CN" altLang="en-US" sz="2400" dirty="0">
              <a:solidFill>
                <a:srgbClr val="FF0000"/>
              </a:solidFill>
              <a:latin typeface="宋体" panose="02010600030101010101" pitchFamily="2" charset="-122"/>
            </a:endParaRPr>
          </a:p>
        </p:txBody>
      </p:sp>
    </p:spTree>
    <p:extLst>
      <p:ext uri="{BB962C8B-B14F-4D97-AF65-F5344CB8AC3E}">
        <p14:creationId xmlns:p14="http://schemas.microsoft.com/office/powerpoint/2010/main" val="2866490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Web</a:t>
            </a:r>
            <a:r>
              <a:rPr lang="zh-CN" altLang="en-US" sz="2000" b="1" dirty="0" smtClean="0">
                <a:latin typeface="微软雅黑" pitchFamily="34" charset="-122"/>
                <a:ea typeface="微软雅黑" pitchFamily="34" charset="-122"/>
              </a:rPr>
              <a:t>网页构架</a:t>
            </a:r>
            <a:endParaRPr lang="en-US" altLang="zh-CN" sz="2000" b="1" dirty="0" smtClean="0">
              <a:latin typeface="微软雅黑" pitchFamily="34" charset="-122"/>
              <a:ea typeface="微软雅黑" pitchFamily="34" charset="-122"/>
            </a:endParaRPr>
          </a:p>
        </p:txBody>
      </p:sp>
      <p:sp>
        <p:nvSpPr>
          <p:cNvPr id="3" name="Text Box 3"/>
          <p:cNvSpPr txBox="1">
            <a:spLocks noChangeArrowheads="1"/>
          </p:cNvSpPr>
          <p:nvPr/>
        </p:nvSpPr>
        <p:spPr bwMode="auto">
          <a:xfrm>
            <a:off x="768350" y="891507"/>
            <a:ext cx="7607300" cy="7888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spcBef>
                <a:spcPts val="600"/>
              </a:spcBef>
            </a:pPr>
            <a:r>
              <a:rPr lang="zh-CN" altLang="en-US" sz="1600" dirty="0" smtClean="0">
                <a:solidFill>
                  <a:schemeClr val="tx1"/>
                </a:solidFill>
                <a:ea typeface="宋体" pitchFamily="2" charset="-122"/>
              </a:rPr>
              <a:t>如果一个供应商同时承接华翔下多个分公司业务是</a:t>
            </a:r>
            <a:r>
              <a:rPr lang="en-US" altLang="zh-CN" sz="1600" dirty="0" smtClean="0">
                <a:solidFill>
                  <a:schemeClr val="tx1"/>
                </a:solidFill>
                <a:ea typeface="宋体" pitchFamily="2" charset="-122"/>
              </a:rPr>
              <a:t>, </a:t>
            </a:r>
            <a:r>
              <a:rPr lang="zh-CN" altLang="en-US" sz="1600" dirty="0" smtClean="0">
                <a:solidFill>
                  <a:schemeClr val="tx1"/>
                </a:solidFill>
                <a:ea typeface="宋体" pitchFamily="2" charset="-122"/>
              </a:rPr>
              <a:t>可以分别维护不同分公司对应的权限</a:t>
            </a:r>
            <a:r>
              <a:rPr lang="en-US" altLang="zh-CN" sz="1600" dirty="0" smtClean="0">
                <a:solidFill>
                  <a:schemeClr val="tx1"/>
                </a:solidFill>
                <a:ea typeface="宋体" pitchFamily="2" charset="-122"/>
              </a:rPr>
              <a:t>, </a:t>
            </a:r>
            <a:r>
              <a:rPr lang="zh-CN" altLang="en-US" sz="1600" dirty="0" smtClean="0">
                <a:solidFill>
                  <a:schemeClr val="tx1"/>
                </a:solidFill>
                <a:ea typeface="宋体" pitchFamily="2" charset="-122"/>
              </a:rPr>
              <a:t>用户可以在功能菜单中自行切换对应的分公司业务</a:t>
            </a:r>
            <a:endParaRPr lang="en-US" altLang="zh-CN" sz="1600" dirty="0">
              <a:solidFill>
                <a:schemeClr val="tx1"/>
              </a:solidFill>
              <a:ea typeface="宋体" pitchFamily="2" charset="-122"/>
            </a:endParaRPr>
          </a:p>
        </p:txBody>
      </p:sp>
      <p:pic>
        <p:nvPicPr>
          <p:cNvPr id="4" name="图片 3"/>
          <p:cNvPicPr>
            <a:picLocks noChangeAspect="1"/>
          </p:cNvPicPr>
          <p:nvPr/>
        </p:nvPicPr>
        <p:blipFill>
          <a:blip r:embed="rId2"/>
          <a:stretch>
            <a:fillRect/>
          </a:stretch>
        </p:blipFill>
        <p:spPr>
          <a:xfrm>
            <a:off x="1050442" y="1928080"/>
            <a:ext cx="6480000" cy="4309232"/>
          </a:xfrm>
          <a:prstGeom prst="rect">
            <a:avLst/>
          </a:prstGeom>
        </p:spPr>
      </p:pic>
      <p:sp>
        <p:nvSpPr>
          <p:cNvPr id="5" name="TextBox 4"/>
          <p:cNvSpPr txBox="1"/>
          <p:nvPr/>
        </p:nvSpPr>
        <p:spPr>
          <a:xfrm rot="-2700000">
            <a:off x="4006300" y="3646060"/>
            <a:ext cx="2027186" cy="461665"/>
          </a:xfrm>
          <a:prstGeom prst="rect">
            <a:avLst/>
          </a:prstGeom>
          <a:solidFill>
            <a:schemeClr val="accent6">
              <a:lumMod val="40000"/>
              <a:lumOff val="60000"/>
            </a:schemeClr>
          </a:solidFill>
        </p:spPr>
        <p:txBody>
          <a:bodyPr wrap="square" rtlCol="0">
            <a:spAutoFit/>
          </a:bodyPr>
          <a:lstStyle/>
          <a:p>
            <a:pPr algn="ctr"/>
            <a:r>
              <a:rPr lang="zh-CN" altLang="en-US" sz="2400" dirty="0" smtClean="0">
                <a:solidFill>
                  <a:srgbClr val="FF0000"/>
                </a:solidFill>
                <a:latin typeface="宋体" panose="02010600030101010101" pitchFamily="2" charset="-122"/>
              </a:rPr>
              <a:t>示 例</a:t>
            </a:r>
            <a:endParaRPr lang="zh-CN" altLang="en-US" sz="2400" dirty="0">
              <a:solidFill>
                <a:srgbClr val="FF0000"/>
              </a:solidFill>
              <a:latin typeface="宋体" panose="02010600030101010101" pitchFamily="2" charset="-122"/>
            </a:endParaRPr>
          </a:p>
        </p:txBody>
      </p:sp>
    </p:spTree>
    <p:extLst>
      <p:ext uri="{BB962C8B-B14F-4D97-AF65-F5344CB8AC3E}">
        <p14:creationId xmlns:p14="http://schemas.microsoft.com/office/powerpoint/2010/main" val="330056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账</a:t>
            </a:r>
            <a:r>
              <a:rPr lang="zh-CN" altLang="en-US" sz="2000" b="1" dirty="0" smtClean="0">
                <a:latin typeface="微软雅黑" pitchFamily="34" charset="-122"/>
                <a:ea typeface="微软雅黑" pitchFamily="34" charset="-122"/>
              </a:rPr>
              <a:t>户及权限管理</a:t>
            </a:r>
            <a:endParaRPr lang="en-US" altLang="zh-CN" sz="2000" b="1" dirty="0" smtClean="0">
              <a:latin typeface="微软雅黑" pitchFamily="34" charset="-122"/>
              <a:ea typeface="微软雅黑" pitchFamily="34" charset="-122"/>
            </a:endParaRPr>
          </a:p>
        </p:txBody>
      </p:sp>
      <p:sp>
        <p:nvSpPr>
          <p:cNvPr id="46" name="矩形 45"/>
          <p:cNvSpPr/>
          <p:nvPr/>
        </p:nvSpPr>
        <p:spPr>
          <a:xfrm>
            <a:off x="755576" y="1064227"/>
            <a:ext cx="7704856" cy="5029069"/>
          </a:xfrm>
          <a:prstGeom prst="rect">
            <a:avLst/>
          </a:prstGeom>
        </p:spPr>
        <p:txBody>
          <a:bodyPr wrap="square">
            <a:spAutoFit/>
          </a:bodyPr>
          <a:lstStyle/>
          <a:p>
            <a:pPr>
              <a:lnSpc>
                <a:spcPct val="120000"/>
              </a:lnSpc>
              <a:spcAft>
                <a:spcPts val="1200"/>
              </a:spcAft>
            </a:pP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平台账户分为三大类：</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1200"/>
              </a:spcAft>
            </a:pPr>
            <a:r>
              <a:rPr lang="zh-CN" altLang="en-US" b="1" dirty="0">
                <a:latin typeface="微软雅黑" panose="020B0503020204020204" pitchFamily="34" charset="-122"/>
                <a:ea typeface="微软雅黑" panose="020B0503020204020204" pitchFamily="34" charset="-122"/>
              </a:rPr>
              <a:t>第一</a:t>
            </a:r>
            <a:r>
              <a:rPr lang="zh-CN" altLang="en-US" b="1" dirty="0" smtClean="0">
                <a:latin typeface="微软雅黑" panose="020B0503020204020204" pitchFamily="34" charset="-122"/>
                <a:ea typeface="微软雅黑" panose="020B0503020204020204" pitchFamily="34" charset="-122"/>
              </a:rPr>
              <a:t>类：管理员账户，该账户登陆时只需要输入相应的用户名和密码，其主要权限是对该系统的账户进行管理，可以新增或者修改账户，可以锁定解锁账户，修改账户密码等，但该账户不建议具备操作业务的权限。</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1200"/>
              </a:spcAft>
            </a:pPr>
            <a:r>
              <a:rPr lang="zh-CN" altLang="en-US" b="1" dirty="0">
                <a:latin typeface="微软雅黑" panose="020B0503020204020204" pitchFamily="34" charset="-122"/>
                <a:ea typeface="微软雅黑" panose="020B0503020204020204" pitchFamily="34" charset="-122"/>
              </a:rPr>
              <a:t>第二</a:t>
            </a:r>
            <a:r>
              <a:rPr lang="zh-CN" altLang="en-US" b="1" dirty="0" smtClean="0">
                <a:latin typeface="微软雅黑" panose="020B0503020204020204" pitchFamily="34" charset="-122"/>
                <a:ea typeface="微软雅黑" panose="020B0503020204020204" pitchFamily="34" charset="-122"/>
              </a:rPr>
              <a:t>类：各个分子公司内部用户的权限，该账户登录时需要输入相应的用户名、密码并需要选择对应的分子公司，其主要权限是发布各自公司的一些通知、公告以及供应商的考评</a:t>
            </a:r>
            <a:r>
              <a:rPr lang="zh-CN" altLang="en-US" b="1" dirty="0">
                <a:latin typeface="微软雅黑" panose="020B0503020204020204" pitchFamily="34" charset="-122"/>
                <a:ea typeface="微软雅黑" panose="020B0503020204020204" pitchFamily="34" charset="-122"/>
              </a:rPr>
              <a:t>信息</a:t>
            </a:r>
            <a:r>
              <a:rPr lang="zh-CN" altLang="en-US" b="1" dirty="0" smtClean="0">
                <a:latin typeface="微软雅黑" panose="020B0503020204020204" pitchFamily="34" charset="-122"/>
                <a:ea typeface="微软雅黑" panose="020B0503020204020204" pitchFamily="34" charset="-122"/>
              </a:rPr>
              <a:t>等，其对应的业务权限也需要专门的定义，原则上该账户也不建议具备操作供应商业务的权限。</a:t>
            </a:r>
            <a:endParaRPr lang="en-US" altLang="zh-CN" b="1" dirty="0" smtClean="0">
              <a:latin typeface="微软雅黑" panose="020B0503020204020204" pitchFamily="34" charset="-122"/>
              <a:ea typeface="微软雅黑" panose="020B0503020204020204" pitchFamily="34" charset="-122"/>
            </a:endParaRPr>
          </a:p>
          <a:p>
            <a:pPr>
              <a:lnSpc>
                <a:spcPct val="120000"/>
              </a:lnSpc>
              <a:spcBef>
                <a:spcPts val="0"/>
              </a:spcBef>
              <a:spcAft>
                <a:spcPts val="1200"/>
              </a:spcAft>
            </a:pPr>
            <a:r>
              <a:rPr lang="zh-CN" altLang="en-US" b="1" dirty="0">
                <a:latin typeface="微软雅黑" panose="020B0503020204020204" pitchFamily="34" charset="-122"/>
                <a:ea typeface="微软雅黑" panose="020B0503020204020204" pitchFamily="34" charset="-122"/>
              </a:rPr>
              <a:t>第三</a:t>
            </a:r>
            <a:r>
              <a:rPr lang="zh-CN" altLang="en-US" b="1" dirty="0" smtClean="0">
                <a:latin typeface="微软雅黑" panose="020B0503020204020204" pitchFamily="34" charset="-122"/>
                <a:ea typeface="微软雅黑" panose="020B0503020204020204" pitchFamily="34" charset="-122"/>
              </a:rPr>
              <a:t>类：外部供应商用</a:t>
            </a:r>
            <a:r>
              <a:rPr lang="zh-CN" altLang="en-US" b="1" dirty="0">
                <a:latin typeface="微软雅黑" panose="020B0503020204020204" pitchFamily="34" charset="-122"/>
                <a:ea typeface="微软雅黑" panose="020B0503020204020204" pitchFamily="34" charset="-122"/>
              </a:rPr>
              <a:t>户，该账户登录时需要输入相应的用户名、密码并需要选择对应的分子公司</a:t>
            </a:r>
            <a:r>
              <a:rPr lang="zh-CN" altLang="en-US" b="1" dirty="0" smtClean="0">
                <a:latin typeface="微软雅黑" panose="020B0503020204020204" pitchFamily="34" charset="-122"/>
                <a:ea typeface="微软雅黑" panose="020B0503020204020204" pitchFamily="34" charset="-122"/>
              </a:rPr>
              <a:t>，系统会为每个供应商账户分配对应的分子公司，只有分配了对应的分子公司才能进入该分子公司的</a:t>
            </a: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页面。供应商账户的业务权限也需要专门的定义。</a:t>
            </a:r>
            <a:endParaRPr lang="en-US" altLang="zh-CN" b="1" dirty="0">
              <a:latin typeface="微软雅黑" panose="020B0503020204020204" pitchFamily="34" charset="-122"/>
              <a:ea typeface="微软雅黑" panose="020B0503020204020204" pitchFamily="34" charset="-122"/>
            </a:endParaRPr>
          </a:p>
          <a:p>
            <a:pPr>
              <a:lnSpc>
                <a:spcPct val="120000"/>
              </a:lnSpc>
            </a:pPr>
            <a:r>
              <a:rPr lang="zh-CN" altLang="en-US" b="1" dirty="0" smtClean="0">
                <a:latin typeface="微软雅黑" panose="020B0503020204020204" pitchFamily="34" charset="-122"/>
                <a:ea typeface="微软雅黑" panose="020B0503020204020204" pitchFamily="34" charset="-122"/>
              </a:rPr>
              <a:t>各个账户都具备修改自己账户密码及账户一些基本联系信息的权限。</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364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2"/>
          <p:cNvSpPr>
            <a:spLocks noGrp="1"/>
          </p:cNvSpPr>
          <p:nvPr>
            <p:ph type="ftr" sz="quarter" idx="10"/>
          </p:nvPr>
        </p:nvSpPr>
        <p:spPr/>
        <p:txBody>
          <a:bodyPr/>
          <a:lstStyle/>
          <a:p>
            <a:r>
              <a:rPr lang="en-US" altLang="zh-CN" dirty="0" smtClean="0"/>
              <a:t>Reserved Copyright of NBHX</a:t>
            </a:r>
            <a:endParaRPr lang="de-DE" altLang="zh-CN" smtClean="0"/>
          </a:p>
        </p:txBody>
      </p:sp>
      <p:sp>
        <p:nvSpPr>
          <p:cNvPr id="6" name="TextBox 5"/>
          <p:cNvSpPr txBox="1"/>
          <p:nvPr/>
        </p:nvSpPr>
        <p:spPr>
          <a:xfrm>
            <a:off x="1428728" y="142852"/>
            <a:ext cx="428628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核心功能</a:t>
            </a:r>
            <a:endParaRPr lang="en-US" altLang="zh-CN" sz="2000" b="1" dirty="0" smtClean="0">
              <a:latin typeface="微软雅黑" pitchFamily="34" charset="-122"/>
              <a:ea typeface="微软雅黑" pitchFamily="34" charset="-122"/>
            </a:endParaRPr>
          </a:p>
        </p:txBody>
      </p:sp>
      <p:sp>
        <p:nvSpPr>
          <p:cNvPr id="46" name="矩形 45"/>
          <p:cNvSpPr/>
          <p:nvPr/>
        </p:nvSpPr>
        <p:spPr>
          <a:xfrm>
            <a:off x="755576" y="692696"/>
            <a:ext cx="7704856" cy="5792355"/>
          </a:xfrm>
          <a:prstGeom prst="rect">
            <a:avLst/>
          </a:prstGeom>
        </p:spPr>
        <p:txBody>
          <a:bodyPr wrap="square">
            <a:spAutoFit/>
          </a:bodyPr>
          <a:lstStyle/>
          <a:p>
            <a:pPr>
              <a:lnSpc>
                <a:spcPct val="120000"/>
              </a:lnSpc>
              <a:spcAft>
                <a:spcPts val="1200"/>
              </a:spcAft>
            </a:pPr>
            <a:r>
              <a:rPr lang="en-US" altLang="zh-CN" b="1" dirty="0" smtClean="0">
                <a:latin typeface="微软雅黑" panose="020B0503020204020204" pitchFamily="34" charset="-122"/>
                <a:ea typeface="微软雅黑" panose="020B0503020204020204" pitchFamily="34" charset="-122"/>
              </a:rPr>
              <a:t>Web</a:t>
            </a:r>
            <a:r>
              <a:rPr lang="zh-CN" altLang="en-US" b="1" dirty="0" smtClean="0">
                <a:latin typeface="微软雅黑" panose="020B0503020204020204" pitchFamily="34" charset="-122"/>
                <a:ea typeface="微软雅黑" panose="020B0503020204020204" pitchFamily="34" charset="-122"/>
              </a:rPr>
              <a:t>平台需要具备的核心功能主要包括：</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1200"/>
              </a:spcAft>
            </a:pPr>
            <a:r>
              <a:rPr lang="zh-CN" altLang="en-US" b="1" dirty="0">
                <a:latin typeface="微软雅黑" panose="020B0503020204020204" pitchFamily="34" charset="-122"/>
                <a:ea typeface="微软雅黑" panose="020B0503020204020204" pitchFamily="34" charset="-122"/>
              </a:rPr>
              <a:t>第</a:t>
            </a:r>
            <a:r>
              <a:rPr lang="zh-CN" altLang="en-US" b="1" dirty="0" smtClean="0">
                <a:latin typeface="微软雅黑" panose="020B0503020204020204" pitchFamily="34" charset="-122"/>
                <a:ea typeface="微软雅黑" panose="020B0503020204020204" pitchFamily="34" charset="-122"/>
              </a:rPr>
              <a:t>一：发布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查询公司通知、公告及用户操作手册功能，发布</a:t>
            </a:r>
            <a:r>
              <a:rPr lang="en-US" altLang="zh-CN"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回</a:t>
            </a:r>
            <a:r>
              <a:rPr lang="zh-CN" altLang="en-US" b="1" dirty="0" smtClean="0">
                <a:latin typeface="微软雅黑" panose="020B0503020204020204" pitchFamily="34" charset="-122"/>
                <a:ea typeface="微软雅黑" panose="020B0503020204020204" pitchFamily="34" charset="-122"/>
              </a:rPr>
              <a:t>复项目调查。</a:t>
            </a:r>
            <a:endParaRPr lang="en-US" altLang="zh-CN" b="1" dirty="0" smtClean="0">
              <a:latin typeface="微软雅黑" panose="020B0503020204020204" pitchFamily="34" charset="-122"/>
              <a:ea typeface="微软雅黑" panose="020B0503020204020204" pitchFamily="34" charset="-122"/>
            </a:endParaRPr>
          </a:p>
          <a:p>
            <a:pPr>
              <a:lnSpc>
                <a:spcPct val="120000"/>
              </a:lnSpc>
              <a:spcAft>
                <a:spcPts val="1200"/>
              </a:spcAft>
            </a:pPr>
            <a:r>
              <a:rPr lang="zh-CN" altLang="en-US" b="1" dirty="0">
                <a:latin typeface="微软雅黑" panose="020B0503020204020204" pitchFamily="34" charset="-122"/>
                <a:ea typeface="微软雅黑" panose="020B0503020204020204" pitchFamily="34" charset="-122"/>
              </a:rPr>
              <a:t>第</a:t>
            </a:r>
            <a:r>
              <a:rPr lang="zh-CN" altLang="en-US" b="1" dirty="0" smtClean="0">
                <a:latin typeface="微软雅黑" panose="020B0503020204020204" pitchFamily="34" charset="-122"/>
                <a:ea typeface="微软雅黑" panose="020B0503020204020204" pitchFamily="34" charset="-122"/>
              </a:rPr>
              <a:t>二：电子信息交互功能：</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查询采购预测信息；</a:t>
            </a:r>
          </a:p>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供应商采购订单信息的确认接收；</a:t>
            </a:r>
          </a:p>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供应商送货单维护；</a:t>
            </a:r>
          </a:p>
          <a:p>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供应商送货单及外箱条码的打印；</a:t>
            </a:r>
          </a:p>
          <a:p>
            <a:r>
              <a:rPr lang="en-US" altLang="zh-CN" b="1" dirty="0" smtClean="0">
                <a:latin typeface="微软雅黑" panose="020B0503020204020204" pitchFamily="34" charset="-122"/>
                <a:ea typeface="微软雅黑" panose="020B0503020204020204" pitchFamily="34" charset="-122"/>
              </a:rPr>
              <a:t>5</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供应商送货单执行情况查询；</a:t>
            </a:r>
          </a:p>
          <a:p>
            <a:r>
              <a:rPr lang="en-US" altLang="zh-CN" b="1" dirty="0" smtClean="0">
                <a:latin typeface="微软雅黑" panose="020B0503020204020204" pitchFamily="34" charset="-122"/>
                <a:ea typeface="微软雅黑" panose="020B0503020204020204" pitchFamily="34" charset="-122"/>
              </a:rPr>
              <a:t>6</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供应商寄售库存的实时查询；</a:t>
            </a:r>
          </a:p>
          <a:p>
            <a:r>
              <a:rPr lang="en-US" altLang="zh-CN" b="1" dirty="0" smtClean="0">
                <a:latin typeface="微软雅黑" panose="020B0503020204020204" pitchFamily="34" charset="-122"/>
                <a:ea typeface="微软雅黑" panose="020B0503020204020204" pitchFamily="34" charset="-122"/>
              </a:rPr>
              <a:t>7</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供应商寄售库存的货物移动明细查询；</a:t>
            </a:r>
          </a:p>
          <a:p>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供应商开票对账；</a:t>
            </a:r>
          </a:p>
          <a:p>
            <a:r>
              <a:rPr lang="en-US" altLang="zh-CN" b="1" dirty="0" smtClean="0">
                <a:latin typeface="微软雅黑" panose="020B0503020204020204" pitchFamily="34" charset="-122"/>
                <a:ea typeface="微软雅黑" panose="020B0503020204020204" pitchFamily="34" charset="-122"/>
              </a:rPr>
              <a:t>9</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供应商入库质检不合格情况查询；</a:t>
            </a:r>
          </a:p>
          <a:p>
            <a:r>
              <a:rPr lang="en-US" altLang="zh-CN" b="1" dirty="0" smtClean="0">
                <a:latin typeface="微软雅黑" panose="020B0503020204020204" pitchFamily="34" charset="-122"/>
                <a:ea typeface="微软雅黑" panose="020B0503020204020204" pitchFamily="34" charset="-122"/>
              </a:rPr>
              <a:t>10</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采购相关的通知公告等简单信息的维护及发布；</a:t>
            </a:r>
          </a:p>
          <a:p>
            <a:pPr>
              <a:spcAft>
                <a:spcPts val="1200"/>
              </a:spcAft>
            </a:pPr>
            <a:r>
              <a:rPr lang="en-US" altLang="zh-CN" b="1" dirty="0" smtClean="0">
                <a:latin typeface="微软雅黑" panose="020B0503020204020204" pitchFamily="34" charset="-122"/>
                <a:ea typeface="微软雅黑" panose="020B0503020204020204" pitchFamily="34" charset="-122"/>
              </a:rPr>
              <a:t>11</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查询退货清单并打印对应的退货单</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spcAft>
                <a:spcPts val="1200"/>
              </a:spcAft>
            </a:pPr>
            <a:r>
              <a:rPr lang="zh-CN" altLang="en-US" b="1" dirty="0">
                <a:latin typeface="微软雅黑" panose="020B0503020204020204" pitchFamily="34" charset="-122"/>
                <a:ea typeface="微软雅黑" panose="020B0503020204020204" pitchFamily="34" charset="-122"/>
              </a:rPr>
              <a:t>第</a:t>
            </a:r>
            <a:r>
              <a:rPr lang="zh-CN" altLang="en-US" b="1" dirty="0" smtClean="0">
                <a:latin typeface="微软雅黑" panose="020B0503020204020204" pitchFamily="34" charset="-122"/>
                <a:ea typeface="微软雅黑" panose="020B0503020204020204" pitchFamily="34" charset="-122"/>
              </a:rPr>
              <a:t>三：发布对供应商的绩效考核</a:t>
            </a:r>
            <a:r>
              <a:rPr lang="zh-CN" altLang="en-US" b="1" smtClean="0">
                <a:latin typeface="微软雅黑" panose="020B0503020204020204" pitchFamily="34" charset="-122"/>
                <a:ea typeface="微软雅黑" panose="020B0503020204020204" pitchFamily="34" charset="-122"/>
              </a:rPr>
              <a:t>信</a:t>
            </a:r>
            <a:r>
              <a:rPr lang="zh-CN" altLang="en-US" b="1" smtClean="0">
                <a:latin typeface="微软雅黑" panose="020B0503020204020204" pitchFamily="34" charset="-122"/>
                <a:ea typeface="微软雅黑" panose="020B0503020204020204" pitchFamily="34" charset="-122"/>
              </a:rPr>
              <a:t>息（公布索赔信息）</a:t>
            </a:r>
            <a:endParaRPr lang="en-US" altLang="zh-CN" b="1" dirty="0" smtClean="0">
              <a:latin typeface="微软雅黑" panose="020B0503020204020204" pitchFamily="34" charset="-122"/>
              <a:ea typeface="微软雅黑" panose="020B0503020204020204" pitchFamily="34" charset="-122"/>
            </a:endParaRPr>
          </a:p>
          <a:p>
            <a:pPr>
              <a:spcAft>
                <a:spcPts val="1200"/>
              </a:spcAft>
            </a:pPr>
            <a:r>
              <a:rPr lang="zh-CN" altLang="en-US" b="1" dirty="0">
                <a:latin typeface="微软雅黑" panose="020B0503020204020204" pitchFamily="34" charset="-122"/>
                <a:ea typeface="微软雅黑" panose="020B0503020204020204" pitchFamily="34" charset="-122"/>
              </a:rPr>
              <a:t>第</a:t>
            </a:r>
            <a:r>
              <a:rPr lang="zh-CN" altLang="en-US" b="1" dirty="0" smtClean="0">
                <a:latin typeface="微软雅黑" panose="020B0503020204020204" pitchFamily="34" charset="-122"/>
                <a:ea typeface="微软雅黑" panose="020B0503020204020204" pitchFamily="34" charset="-122"/>
              </a:rPr>
              <a:t>四：登录账户个人信息维护</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343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13385</TotalTime>
  <Words>1572</Words>
  <Application>Microsoft Office PowerPoint</Application>
  <PresentationFormat>全屏显示(4:3)</PresentationFormat>
  <Paragraphs>81</Paragraphs>
  <Slides>10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dc:creator>
  <cp:lastModifiedBy>owner</cp:lastModifiedBy>
  <cp:revision>951</cp:revision>
  <dcterms:created xsi:type="dcterms:W3CDTF">2010-09-26T01:44:27Z</dcterms:created>
  <dcterms:modified xsi:type="dcterms:W3CDTF">2015-06-11T01:10:33Z</dcterms:modified>
</cp:coreProperties>
</file>