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3" r:id="rId6"/>
    <p:sldId id="274" r:id="rId7"/>
    <p:sldId id="275" r:id="rId8"/>
    <p:sldId id="262" r:id="rId9"/>
    <p:sldId id="266" r:id="rId10"/>
    <p:sldId id="265" r:id="rId11"/>
    <p:sldId id="268" r:id="rId12"/>
    <p:sldId id="267" r:id="rId13"/>
    <p:sldId id="270" r:id="rId14"/>
    <p:sldId id="276" r:id="rId15"/>
    <p:sldId id="271" r:id="rId16"/>
    <p:sldId id="272" r:id="rId17"/>
    <p:sldId id="261" r:id="rId18"/>
    <p:sldId id="260" r:id="rId19"/>
    <p:sldId id="259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2692F-D7AF-05A9-2D20-AB66242CD443}" v="1228" dt="2024-10-18T19:35:03.773"/>
    <p1510:client id="{CF6E285A-BDDB-AD87-80B6-37A32D2E3C57}" v="25" dt="2024-10-18T19:53:41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9CF34-17D4-49B6-9716-630CECF7F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9BD89C-2F47-493A-BDFD-6057B3EB0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22E959-7944-41D3-B721-28CB4F20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007F5-6C60-4BFB-98C1-5CBF6C9A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671CFC-D718-4AA9-8305-82CF9F7B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1EE8A-2850-43E9-A1D8-BA0273B9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EADD40-60D8-4A8C-9735-C8E54278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D817A-D2A0-4C1A-9FF4-70CF291A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F56199-6B12-418A-8BEC-BE53DBEC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AFDFC8-6AF1-43AB-93F6-BF49000C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51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D65477-BA5F-4317-A49C-9CA37F76F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FFE371-6EE7-4D28-B28C-B7DAB547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45407D-6205-4830-AC20-AFC85BB4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8DBD2F-3271-47B6-A514-18ED7873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6F93D-2277-4F09-AF88-4CCA3F3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940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6F67E-9EC8-4FCE-97D3-12F60666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E42BB-A07C-4564-856E-1885AB41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F5AEF-2C80-4C40-8A7F-9165A480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2B206C-03F4-4EEE-B5EA-FAC6B3C9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8FB700-0E4E-4E1B-A2B1-B449B49B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4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97C46-6845-4CF7-94AA-A6CF1379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852FEA-212D-4FA2-B887-AE4911BA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69688-78C6-4C7B-95D6-C3018038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8DAAD4-0263-42E9-90D7-9F8561E8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A04522-7351-4F39-9928-3C7A80E4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51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B7746-9AE6-4282-85E5-AE60BC98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0113F4-E2AF-4C79-9BA7-5224C6FB2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763A08-01FB-47B8-B8C4-28DFECFD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C10DF5-B94D-4DCD-82D4-1A7CB65A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79372-375F-4F78-9604-6DA7DE4C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528F24-290A-4349-A3A0-2EA944ED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2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F9C63-F1D5-4081-81E0-A47597C5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307F96-3247-4413-9BE8-90FB6885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9CBA24-CEC2-4C7F-82B6-268B3CB8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EC12BA-1F09-4A52-9223-121C8A4C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E618AF-08CD-4294-9BD6-106742CCE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93E24F-BBE1-407E-A066-0E5C585C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6E5619-7B7C-4005-9ABD-F10F4C67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F86AEC-487D-4E9D-BDB1-B27AD355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30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F2369-0215-4175-A96C-FD73D974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A982E5-8DBA-4D51-807C-18C99C55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269FAB-EC69-495D-B3AA-10366C85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EDAEF2-248A-400F-A977-51BB2538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27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2148CA-3436-454B-BBD1-AC98DE2D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7325DD-A990-4173-8646-AD155F26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CC9A81-D219-46BC-9423-894418B9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20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87724-2F64-4CCB-9772-23C9D7F8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4265-2E63-4F3D-894D-F8B135E0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FE452E-A20E-43DA-B2F3-C65DDC452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0FE444-EBB7-4522-BA18-67F330E2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BD3637-E309-4CE3-B6EB-FAD3F5F0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B71248-3387-45F5-B117-4D1EA9C4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D62EC-A1FF-44DA-B30F-CA18527A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304F873-3835-4A14-A760-4EC0910AA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A3A9D5-1E24-41A4-B78D-AE97D97F3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72EEDC-3E0C-4188-B6FB-05A009B7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70D067-55EB-4B88-9B60-6BCFC14C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448BF7-2FAC-4BE1-A339-56C9DE2F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64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D27AE9-A11D-49E5-B1FC-11900603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452C27-115B-4537-A4D8-2C2E34AB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0C4FC-67DB-4F3B-A052-D8FACD862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79A505-1131-4F6B-8C8F-3E2A0F2A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3CBA12-5DEB-4A98-BED5-A1DEA32E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662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32EFDD1-4075-4FAF-BBB9-BA1ECEEAF207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1AE17A-7166-4918-AB9E-509F7494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BA9C99B-F7FF-4E92-9DF2-C712E3198405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AA7313-7444-4222-9386-3DB7870E4B4F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6" y="965004"/>
            <a:ext cx="8405308" cy="2604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Data Engineering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2867722-3316-495E-9AB0-6FAD9648A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423352"/>
            <a:ext cx="6121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it-IT" sz="2800" b="1" dirty="0">
                <a:latin typeface="Calibri" charset="0"/>
                <a:ea typeface="Calibri" charset="0"/>
                <a:cs typeface="Calibri" charset="0"/>
              </a:rPr>
              <a:t>G. Gaglione – H. Zheng</a:t>
            </a:r>
            <a:endParaRPr lang="it-IT" sz="1600" dirty="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CE535D5-9475-4515-B77B-5BB07AE1C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458" y="5873079"/>
            <a:ext cx="1513084" cy="4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600" dirty="0">
                <a:solidFill>
                  <a:srgbClr val="262626"/>
                </a:solidFill>
                <a:latin typeface="+mn-lt"/>
                <a:cs typeface="Arial" charset="0"/>
              </a:rPr>
              <a:t>A. A. 2024-2025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A47AD2-7505-4944-916F-30F3B8A135DF}"/>
              </a:ext>
            </a:extLst>
          </p:cNvPr>
          <p:cNvSpPr txBox="1"/>
          <p:nvPr/>
        </p:nvSpPr>
        <p:spPr>
          <a:xfrm>
            <a:off x="4807313" y="3044510"/>
            <a:ext cx="257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Homework</a:t>
            </a:r>
            <a:r>
              <a:rPr lang="it-IT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#1</a:t>
            </a:r>
          </a:p>
        </p:txBody>
      </p:sp>
    </p:spTree>
    <p:extLst>
      <p:ext uri="{BB962C8B-B14F-4D97-AF65-F5344CB8AC3E}">
        <p14:creationId xmlns:p14="http://schemas.microsoft.com/office/powerpoint/2010/main" val="172853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F6082A-6604-41AE-AD3B-6E07D9DE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55" y="1171759"/>
            <a:ext cx="8986290" cy="535072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30AC09-B371-4731-8ABA-E93A7CFA69B8}"/>
              </a:ext>
            </a:extLst>
          </p:cNvPr>
          <p:cNvSpPr txBox="1"/>
          <p:nvPr/>
        </p:nvSpPr>
        <p:spPr>
          <a:xfrm>
            <a:off x="1857375" y="1000125"/>
            <a:ext cx="2036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Data </a:t>
            </a:r>
            <a:r>
              <a:rPr lang="it-IT" sz="2400" b="1" dirty="0" err="1"/>
              <a:t>Cleaning</a:t>
            </a:r>
            <a:r>
              <a:rPr lang="it-IT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9443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Total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9" name="Tabella 2">
            <a:extLst>
              <a:ext uri="{FF2B5EF4-FFF2-40B4-BE49-F238E27FC236}">
                <a16:creationId xmlns:a16="http://schemas.microsoft.com/office/drawing/2014/main" id="{B5BF81E0-BAA1-48C0-8E09-2554006AD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60613"/>
              </p:ext>
            </p:extLst>
          </p:nvPr>
        </p:nvGraphicFramePr>
        <p:xfrm>
          <a:off x="1254650" y="2217208"/>
          <a:ext cx="9543699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33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2825146257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# of </a:t>
                      </a:r>
                      <a:r>
                        <a:rPr lang="it-IT" sz="2400" dirty="0" err="1"/>
                        <a:t>tables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of </a:t>
                      </a:r>
                      <a:r>
                        <a:rPr lang="it-IT" sz="2400" dirty="0" err="1"/>
                        <a:t>which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equations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2811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2223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1636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467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3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J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SON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with 0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39E0395-A071-423D-AF22-6DE67660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76172"/>
              </p:ext>
            </p:extLst>
          </p:nvPr>
        </p:nvGraphicFramePr>
        <p:xfrm>
          <a:off x="1254650" y="2217208"/>
          <a:ext cx="9543700" cy="242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# of </a:t>
                      </a:r>
                      <a:r>
                        <a:rPr lang="it-IT" sz="2400" dirty="0" err="1"/>
                        <a:t>empty</a:t>
                      </a:r>
                      <a:r>
                        <a:rPr lang="it-IT" sz="2400" dirty="0"/>
                        <a:t> JSON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94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Average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3C25C8D0-511F-4D08-AC2C-99C17E0AC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46425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Average number of tables per JSON file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11,33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19,5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30,28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81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%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with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references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A9AE8895-3731-485B-9EA1-F3026EF7B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65936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Percantage</a:t>
                      </a:r>
                      <a:r>
                        <a:rPr lang="en-US" sz="2400" dirty="0"/>
                        <a:t> of tables with references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58,06%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34,82%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2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24,77%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54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T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ables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with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empty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caption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C4E14F5B-EE20-4D4A-ACCB-184B9BB4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10612"/>
              </p:ext>
            </p:extLst>
          </p:nvPr>
        </p:nvGraphicFramePr>
        <p:xfrm>
          <a:off x="1100191" y="2011262"/>
          <a:ext cx="9543699" cy="285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33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828167848"/>
                    </a:ext>
                  </a:extLst>
                </a:gridCol>
              </a:tblGrid>
              <a:tr h="810912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Total </a:t>
                      </a:r>
                      <a:r>
                        <a:rPr lang="en-US" sz="2400" err="1"/>
                        <a:t>numer</a:t>
                      </a:r>
                      <a:r>
                        <a:rPr lang="en-US" sz="2400" dirty="0"/>
                        <a:t> of tables with empty caption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Total number of equations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1103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2400" u="none" dirty="0"/>
                        <a:t>1091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2400" dirty="0"/>
                        <a:t>1636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2400" dirty="0"/>
                        <a:t>467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6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4200" b="1" i="1" dirty="0">
                <a:solidFill>
                  <a:sysClr val="window" lastClr="FFFFFF"/>
                </a:solidFill>
                <a:latin typeface="Calibri"/>
              </a:rPr>
              <a:t>Average Number of References 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C4E14F5B-EE20-4D4A-ACCB-184B9BB4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75875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Average Number of References per Table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0,87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0,51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0,46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62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Challenges and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difficulties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36FE2F-F2AC-4F8A-AF87-834EEF3155B3}"/>
              </a:ext>
            </a:extLst>
          </p:cNvPr>
          <p:cNvSpPr txBox="1"/>
          <p:nvPr/>
        </p:nvSpPr>
        <p:spPr>
          <a:xfrm>
            <a:off x="1237718" y="1782395"/>
            <a:ext cx="9577563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it-IT" sz="3200" b="1" dirty="0"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/>
              <a:t>Data Extraction  </a:t>
            </a:r>
          </a:p>
          <a:p>
            <a:pPr algn="just"/>
            <a:r>
              <a:rPr lang="en-US" sz="2800" dirty="0"/>
              <a:t> (caption, Footnotes and References Handling, text cleaning)</a:t>
            </a:r>
            <a:endParaRPr lang="it-IT" sz="2800">
              <a:cs typeface="Calibri" panose="020F0502020204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3200" b="1" dirty="0">
                <a:cs typeface="Calibri"/>
              </a:rPr>
              <a:t>Download </a:t>
            </a:r>
            <a:r>
              <a:rPr lang="it-IT" sz="3200" b="1" dirty="0" err="1">
                <a:cs typeface="Calibri"/>
              </a:rPr>
              <a:t>process</a:t>
            </a:r>
            <a:endParaRPr lang="it-IT" sz="3200" b="1">
              <a:cs typeface="Calibri"/>
            </a:endParaRPr>
          </a:p>
          <a:p>
            <a:pPr algn="just"/>
            <a:r>
              <a:rPr lang="it-IT" sz="2800" dirty="0"/>
              <a:t> (</a:t>
            </a:r>
            <a:r>
              <a:rPr lang="it-IT" sz="2800" dirty="0" err="1"/>
              <a:t>too</a:t>
            </a:r>
            <a:r>
              <a:rPr lang="it-IT" sz="2800" dirty="0"/>
              <a:t> </a:t>
            </a:r>
            <a:r>
              <a:rPr lang="it-IT" sz="2800" dirty="0" err="1"/>
              <a:t>many</a:t>
            </a:r>
            <a:r>
              <a:rPr lang="it-IT" sz="2800" dirty="0"/>
              <a:t> </a:t>
            </a:r>
            <a:r>
              <a:rPr lang="it-IT" sz="2800" dirty="0" err="1"/>
              <a:t>invalid</a:t>
            </a:r>
            <a:r>
              <a:rPr lang="it-IT" sz="2800" dirty="0"/>
              <a:t> paper links)</a:t>
            </a:r>
            <a:endParaRPr lang="it-IT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40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L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earnt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lessons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20E2C89-7C6B-45D7-8D3B-5B4E0D4BCF11}"/>
              </a:ext>
            </a:extLst>
          </p:cNvPr>
          <p:cNvSpPr txBox="1"/>
          <p:nvPr/>
        </p:nvSpPr>
        <p:spPr>
          <a:xfrm>
            <a:off x="2153634" y="2274838"/>
            <a:ext cx="7745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Importance</a:t>
            </a:r>
            <a:r>
              <a:rPr lang="it-IT" sz="3600" b="1" dirty="0"/>
              <a:t> of Data </a:t>
            </a:r>
            <a:r>
              <a:rPr lang="it-IT" sz="3600" b="1" dirty="0" err="1"/>
              <a:t>Standardization</a:t>
            </a:r>
            <a:endParaRPr lang="it-IT" sz="3600" b="1" dirty="0"/>
          </a:p>
          <a:p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Error</a:t>
            </a:r>
            <a:r>
              <a:rPr lang="it-IT" sz="3600" b="1" dirty="0"/>
              <a:t> Handling</a:t>
            </a:r>
          </a:p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Regular </a:t>
            </a:r>
            <a:r>
              <a:rPr lang="it-IT" sz="3600" b="1" dirty="0" err="1"/>
              <a:t>Expressions</a:t>
            </a:r>
            <a:r>
              <a:rPr lang="it-IT" sz="3600" b="1" dirty="0"/>
              <a:t> and </a:t>
            </a:r>
            <a:r>
              <a:rPr lang="it-IT" sz="3600" b="1" dirty="0" err="1"/>
              <a:t>XPath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52212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1BAC21-323C-4F3F-AE24-C333E390247E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5" y="2811623"/>
            <a:ext cx="8405308" cy="1285439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Data Engineering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4683ACF-BAEE-4679-88C3-D86B8F32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423352"/>
            <a:ext cx="6121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it-IT" sz="2800" b="1" dirty="0">
                <a:latin typeface="Calibri" charset="0"/>
                <a:ea typeface="Calibri" charset="0"/>
                <a:cs typeface="Calibri" charset="0"/>
              </a:rPr>
              <a:t>G. Gaglione – H. Zheng</a:t>
            </a:r>
            <a:endParaRPr lang="it-IT" sz="1600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9906F849-6214-4A7F-B494-8FAC1773A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407" y="5873079"/>
            <a:ext cx="1653186" cy="41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600" dirty="0">
                <a:solidFill>
                  <a:srgbClr val="262626"/>
                </a:solidFill>
                <a:cs typeface="Arial" charset="0"/>
              </a:rPr>
              <a:t>A. A. 2024-2025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E4B9F-527F-48CA-BCC9-10AB61BF1CE0}"/>
              </a:ext>
            </a:extLst>
          </p:cNvPr>
          <p:cNvSpPr txBox="1"/>
          <p:nvPr/>
        </p:nvSpPr>
        <p:spPr>
          <a:xfrm>
            <a:off x="4807313" y="3663635"/>
            <a:ext cx="257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Homework</a:t>
            </a:r>
            <a:r>
              <a:rPr lang="it-IT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#1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98C9AA5-2C65-4C38-940F-72949F157241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5" y="1543491"/>
            <a:ext cx="8405308" cy="1285439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Thank </a:t>
            </a:r>
            <a:r>
              <a:rPr lang="en-GB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you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for </a:t>
            </a:r>
            <a:r>
              <a:rPr lang="it-IT" sz="40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your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</a:t>
            </a:r>
            <a:r>
              <a:rPr lang="en-GB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attention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4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C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omputer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science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topic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CA98534-2F55-4F70-9051-45D6C3D3BA00}"/>
              </a:ext>
            </a:extLst>
          </p:cNvPr>
          <p:cNvSpPr txBox="1"/>
          <p:nvPr/>
        </p:nvSpPr>
        <p:spPr>
          <a:xfrm>
            <a:off x="1181100" y="1997839"/>
            <a:ext cx="982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Data </a:t>
            </a:r>
            <a:r>
              <a:rPr lang="it-IT" sz="3600" b="1" dirty="0" err="1"/>
              <a:t>Cleaning</a:t>
            </a:r>
            <a:r>
              <a:rPr lang="it-IT" sz="3600" b="1" dirty="0"/>
              <a:t> </a:t>
            </a:r>
            <a:r>
              <a:rPr lang="it-IT" sz="3600" dirty="0"/>
              <a:t>(first </a:t>
            </a:r>
            <a:r>
              <a:rPr lang="it-IT" sz="3600" dirty="0" err="1"/>
              <a:t>choice</a:t>
            </a:r>
            <a:r>
              <a:rPr lang="it-IT" sz="3600" dirty="0"/>
              <a:t>):</a:t>
            </a:r>
          </a:p>
          <a:p>
            <a:r>
              <a:rPr lang="it-IT" dirty="0"/>
              <a:t>	</a:t>
            </a:r>
            <a:r>
              <a:rPr lang="it-IT" sz="2400" dirty="0" err="1"/>
              <a:t>only</a:t>
            </a:r>
            <a:r>
              <a:rPr lang="it-IT" sz="2400" dirty="0"/>
              <a:t> 18 papers </a:t>
            </a:r>
            <a:r>
              <a:rPr lang="it-IT" sz="2400" dirty="0" err="1"/>
              <a:t>downloaded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dirty="0" err="1"/>
              <a:t>Retrieval-Augmented</a:t>
            </a:r>
            <a:r>
              <a:rPr lang="it-IT" sz="3600" b="1" dirty="0"/>
              <a:t> Generation</a:t>
            </a:r>
            <a:r>
              <a:rPr lang="it-IT" sz="3600" dirty="0"/>
              <a:t> (RAG):</a:t>
            </a:r>
          </a:p>
          <a:p>
            <a:pPr lvl="2"/>
            <a:r>
              <a:rPr lang="it-IT" sz="2400" dirty="0"/>
              <a:t>248 papers </a:t>
            </a:r>
            <a:r>
              <a:rPr lang="it-IT" sz="2400" dirty="0" err="1"/>
              <a:t>downloaded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dirty="0"/>
              <a:t>Data Fusion</a:t>
            </a:r>
            <a:r>
              <a:rPr lang="it-IT" sz="3600" dirty="0"/>
              <a:t>:</a:t>
            </a:r>
            <a:endParaRPr lang="it-IT" sz="2800" dirty="0"/>
          </a:p>
          <a:p>
            <a:pPr lvl="1"/>
            <a:r>
              <a:rPr lang="it-IT" sz="2400" dirty="0"/>
              <a:t>	114 papers </a:t>
            </a:r>
            <a:r>
              <a:rPr lang="it-IT" sz="2400" dirty="0" err="1"/>
              <a:t>downloaded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624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download_papers.py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A656E3-24AF-4356-B3F0-D779950A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436196"/>
            <a:ext cx="1101344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/>
              <a:t>By taking the name of the chosen topic, such as ‘Data Fusion’, this script automates the extraction of relevant research papers.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200" b="1" dirty="0"/>
              <a:t>Key steps include: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Scraping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fetch and parse HTML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search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results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it-IT" altLang="it-IT" sz="2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Cleaning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sanitize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filenames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invalid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characters</a:t>
            </a:r>
            <a:r>
              <a:rPr lang="it-IT" altLang="it-IT" sz="2200" dirty="0"/>
              <a:t>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Validation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point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HTML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before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attempting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download.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Download Management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HTML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first 200 papers (and an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additional</a:t>
            </a: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it-IT" altLang="it-IT" sz="2200" dirty="0"/>
              <a:t>2</a:t>
            </a: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00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keeping track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downloaded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in a text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handling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timeouts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HTTP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Rate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Limiting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Introduces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delay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between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avoid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overwhelming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server.</a:t>
            </a:r>
          </a:p>
        </p:txBody>
      </p:sp>
    </p:spTree>
    <p:extLst>
      <p:ext uri="{BB962C8B-B14F-4D97-AF65-F5344CB8AC3E}">
        <p14:creationId xmlns:p14="http://schemas.microsoft.com/office/powerpoint/2010/main" val="218781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e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xtraction.py 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CE66B5-A244-483B-AF2D-12BB3D08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605472"/>
            <a:ext cx="110134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script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automates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HTML files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research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2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steps include: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effectLst/>
              </a:rPr>
              <a:t>HTML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effectLst/>
              </a:rPr>
              <a:t>Parsing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effectLst/>
              </a:rPr>
              <a:t>Utilizes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effectLst/>
              </a:rPr>
              <a:t>BeautifulSoup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effectLst/>
              </a:rPr>
              <a:t>and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effectLst/>
              </a:rPr>
              <a:t>lxml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effectLst/>
              </a:rPr>
              <a:t>to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effectLst/>
              </a:rPr>
              <a:t>read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effectLst/>
              </a:rPr>
              <a:t> and navigate the HTML </a:t>
            </a:r>
            <a:r>
              <a:rPr lang="it-IT" altLang="it-IT" sz="2200" dirty="0" err="1"/>
              <a:t>content</a:t>
            </a:r>
            <a:r>
              <a:rPr lang="it-IT" altLang="it-IT" sz="2200" dirty="0"/>
              <a:t>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Identifies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present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HTML,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along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their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captions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footnotes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relevant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references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Organizes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information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JSON format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Management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in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separate JSON file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research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Directory Processing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script iterates through all HTML files in each previously created sources directory to automate the extraction process.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178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XP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ath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9A206E-DFC4-AB5E-F6F8-8283D9E0D2C3}"/>
              </a:ext>
            </a:extLst>
          </p:cNvPr>
          <p:cNvSpPr txBox="1"/>
          <p:nvPr/>
        </p:nvSpPr>
        <p:spPr>
          <a:xfrm>
            <a:off x="167016" y="1109681"/>
            <a:ext cx="1019217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400" dirty="0">
                <a:cs typeface="Calibri"/>
              </a:rPr>
              <a:t>To </a:t>
            </a:r>
            <a:r>
              <a:rPr lang="it-IT" sz="2400" err="1">
                <a:cs typeface="Calibri"/>
              </a:rPr>
              <a:t>extract</a:t>
            </a:r>
            <a:r>
              <a:rPr lang="it-IT" sz="2400" dirty="0">
                <a:cs typeface="Calibri"/>
              </a:rPr>
              <a:t> </a:t>
            </a:r>
            <a:r>
              <a:rPr lang="it-IT" sz="2400" err="1">
                <a:cs typeface="Calibri"/>
              </a:rPr>
              <a:t>all</a:t>
            </a:r>
            <a:r>
              <a:rPr lang="it-IT" sz="2400" dirty="0">
                <a:cs typeface="Calibri"/>
              </a:rPr>
              <a:t> </a:t>
            </a:r>
            <a:r>
              <a:rPr lang="it-IT" sz="2400" err="1">
                <a:cs typeface="Calibri"/>
              </a:rPr>
              <a:t>tables</a:t>
            </a:r>
            <a:r>
              <a:rPr lang="it-IT" sz="2400" dirty="0">
                <a:cs typeface="Calibri"/>
              </a:rPr>
              <a:t> </a:t>
            </a:r>
            <a:r>
              <a:rPr lang="it-IT" sz="2400" err="1">
                <a:cs typeface="Calibri"/>
              </a:rPr>
              <a:t>form</a:t>
            </a:r>
            <a:r>
              <a:rPr lang="it-IT" sz="2400" dirty="0">
                <a:cs typeface="Calibri"/>
              </a:rPr>
              <a:t> one paper:   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//</a:t>
            </a:r>
            <a:r>
              <a:rPr lang="it-IT" sz="2400" err="1">
                <a:solidFill>
                  <a:schemeClr val="tx2"/>
                </a:solidFill>
                <a:cs typeface="Calibri"/>
              </a:rPr>
              <a:t>table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</a:t>
            </a:r>
            <a:endParaRPr lang="it-IT" dirty="0">
              <a:solidFill>
                <a:schemeClr val="tx2"/>
              </a:solidFill>
            </a:endParaRPr>
          </a:p>
          <a:p>
            <a:endParaRPr lang="it-IT" dirty="0">
              <a:cs typeface="Calibri"/>
            </a:endParaRPr>
          </a:p>
        </p:txBody>
      </p:sp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6B846D2-AA11-5857-FBFA-FAFC3A7D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749" y="1114705"/>
            <a:ext cx="5155266" cy="20288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47C509-F076-1B44-3939-8B4ACB00FC85}"/>
              </a:ext>
            </a:extLst>
          </p:cNvPr>
          <p:cNvSpPr txBox="1"/>
          <p:nvPr/>
        </p:nvSpPr>
        <p:spPr>
          <a:xfrm>
            <a:off x="170700" y="4589768"/>
            <a:ext cx="60846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400" dirty="0">
                <a:cs typeface="Calibri"/>
              </a:rPr>
              <a:t>To </a:t>
            </a:r>
            <a:r>
              <a:rPr lang="it-IT" sz="2400" err="1">
                <a:cs typeface="Calibri"/>
              </a:rPr>
              <a:t>extract</a:t>
            </a:r>
            <a:r>
              <a:rPr lang="it-IT" sz="2400" dirty="0">
                <a:cs typeface="Calibri"/>
              </a:rPr>
              <a:t> the </a:t>
            </a:r>
            <a:r>
              <a:rPr lang="it-IT" sz="2400" err="1">
                <a:cs typeface="Calibri"/>
              </a:rPr>
              <a:t>caption</a:t>
            </a:r>
            <a:r>
              <a:rPr lang="it-IT" sz="2400" dirty="0">
                <a:cs typeface="Calibri"/>
              </a:rPr>
              <a:t> of the </a:t>
            </a:r>
            <a:r>
              <a:rPr lang="it-IT" sz="2400" err="1">
                <a:cs typeface="Calibri"/>
              </a:rPr>
              <a:t>table</a:t>
            </a:r>
            <a:r>
              <a:rPr lang="it-IT" sz="2400" dirty="0">
                <a:cs typeface="Calibri"/>
              </a:rPr>
              <a:t>: 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//</a:t>
            </a:r>
            <a:r>
              <a:rPr lang="it-IT" sz="2400" err="1">
                <a:solidFill>
                  <a:schemeClr val="tx2"/>
                </a:solidFill>
                <a:cs typeface="Calibri"/>
              </a:rPr>
              <a:t>table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/</a:t>
            </a:r>
            <a:r>
              <a:rPr lang="it-IT" sz="2400" err="1">
                <a:solidFill>
                  <a:schemeClr val="tx2"/>
                </a:solidFill>
                <a:latin typeface="Consolas"/>
                <a:cs typeface="Calibri"/>
              </a:rPr>
              <a:t>ancestor</a:t>
            </a:r>
            <a:r>
              <a:rPr lang="it-IT" sz="2400" dirty="0">
                <a:solidFill>
                  <a:schemeClr val="tx2"/>
                </a:solidFill>
                <a:latin typeface="Consolas"/>
                <a:cs typeface="Calibri"/>
              </a:rPr>
              <a:t>::figure/</a:t>
            </a:r>
            <a:r>
              <a:rPr lang="it-IT" sz="2400" err="1">
                <a:solidFill>
                  <a:schemeClr val="tx2"/>
                </a:solidFill>
                <a:latin typeface="Consolas"/>
                <a:cs typeface="Calibri"/>
              </a:rPr>
              <a:t>figcaption</a:t>
            </a:r>
            <a:endParaRPr lang="it-IT" err="1">
              <a:solidFill>
                <a:schemeClr val="tx2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cs typeface="Calibri"/>
            </a:endParaRPr>
          </a:p>
        </p:txBody>
      </p:sp>
      <p:pic>
        <p:nvPicPr>
          <p:cNvPr id="11" name="Immagine 10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644F8645-56E0-CA7F-A684-AA389126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05" y="3972486"/>
            <a:ext cx="5760384" cy="2050676"/>
          </a:xfrm>
          <a:prstGeom prst="rect">
            <a:avLst/>
          </a:prstGeom>
        </p:spPr>
      </p:pic>
      <p:pic>
        <p:nvPicPr>
          <p:cNvPr id="12" name="Immagine 11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567AF908-2095-908A-4102-61D7ACB1B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70" y="1954306"/>
            <a:ext cx="6257925" cy="7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6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XP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ath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9A206E-DFC4-AB5E-F6F8-8283D9E0D2C3}"/>
              </a:ext>
            </a:extLst>
          </p:cNvPr>
          <p:cNvSpPr txBox="1"/>
          <p:nvPr/>
        </p:nvSpPr>
        <p:spPr>
          <a:xfrm>
            <a:off x="167016" y="1109681"/>
            <a:ext cx="1019217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it-IT" sz="2400" dirty="0" err="1">
                <a:solidFill>
                  <a:srgbClr val="000000"/>
                </a:solidFill>
                <a:latin typeface="Calibri"/>
                <a:cs typeface="Calibri"/>
              </a:rPr>
              <a:t>extract</a:t>
            </a:r>
            <a:r>
              <a:rPr lang="it-IT"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alibri"/>
                <a:cs typeface="Calibri"/>
              </a:rPr>
              <a:t>footnotes</a:t>
            </a:r>
            <a:r>
              <a:rPr lang="it-IT"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alibri"/>
                <a:cs typeface="Calibri"/>
              </a:rPr>
              <a:t>related</a:t>
            </a:r>
            <a:r>
              <a:rPr lang="it-IT" sz="2400" dirty="0">
                <a:solidFill>
                  <a:srgbClr val="000000"/>
                </a:solidFill>
                <a:latin typeface="Calibri"/>
                <a:cs typeface="Calibri"/>
              </a:rPr>
              <a:t> to </a:t>
            </a:r>
            <a:r>
              <a:rPr lang="it-IT" sz="2400" dirty="0">
                <a:cs typeface="Calibri"/>
              </a:rPr>
              <a:t>the </a:t>
            </a:r>
            <a:r>
              <a:rPr lang="it-IT" sz="2400" dirty="0" err="1">
                <a:cs typeface="Calibri"/>
              </a:rPr>
              <a:t>table</a:t>
            </a:r>
            <a:r>
              <a:rPr lang="it-IT" sz="2400" dirty="0">
                <a:cs typeface="Calibri"/>
              </a:rPr>
              <a:t>:   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//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table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//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cite</a:t>
            </a:r>
            <a:endParaRPr lang="it-IT" sz="2400">
              <a:solidFill>
                <a:schemeClr val="tx2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it-IT" sz="2400" err="1">
                <a:ea typeface="+mn-lt"/>
                <a:cs typeface="+mn-lt"/>
              </a:rPr>
              <a:t>Extract</a:t>
            </a:r>
            <a:r>
              <a:rPr lang="it-IT" sz="2400" dirty="0">
                <a:ea typeface="+mn-lt"/>
                <a:cs typeface="+mn-lt"/>
              </a:rPr>
              <a:t> the </a:t>
            </a:r>
            <a:r>
              <a:rPr lang="it-IT" sz="2400" err="1">
                <a:ea typeface="+mn-lt"/>
                <a:cs typeface="+mn-lt"/>
              </a:rPr>
              <a:t>bibliography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associated</a:t>
            </a:r>
            <a:r>
              <a:rPr lang="it-IT" sz="2400" dirty="0">
                <a:ea typeface="+mn-lt"/>
                <a:cs typeface="+mn-lt"/>
              </a:rPr>
              <a:t> with </a:t>
            </a:r>
            <a:r>
              <a:rPr lang="it-IT" sz="2400" err="1">
                <a:ea typeface="+mn-lt"/>
                <a:cs typeface="+mn-lt"/>
              </a:rPr>
              <a:t>each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footnote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using</a:t>
            </a:r>
            <a:r>
              <a:rPr lang="it-IT" sz="2400" dirty="0">
                <a:ea typeface="+mn-lt"/>
                <a:cs typeface="+mn-lt"/>
              </a:rPr>
              <a:t> the id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</p:txBody>
      </p:sp>
      <p:pic>
        <p:nvPicPr>
          <p:cNvPr id="2" name="Immagine 1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4084C9E3-5E55-3433-E26E-5C2516E2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32" y="2170026"/>
            <a:ext cx="6988261" cy="38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7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XP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ath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9A206E-DFC4-AB5E-F6F8-8283D9E0D2C3}"/>
              </a:ext>
            </a:extLst>
          </p:cNvPr>
          <p:cNvSpPr txBox="1"/>
          <p:nvPr/>
        </p:nvSpPr>
        <p:spPr>
          <a:xfrm>
            <a:off x="167016" y="1109681"/>
            <a:ext cx="1024365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400" dirty="0">
                <a:latin typeface="Consolas"/>
                <a:ea typeface="+mn-lt"/>
                <a:cs typeface="+mn-lt"/>
              </a:rPr>
              <a:t>To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extract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paragraphs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that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contain</a:t>
            </a:r>
            <a:r>
              <a:rPr lang="it-IT" sz="2400" dirty="0">
                <a:latin typeface="Consolas"/>
                <a:ea typeface="+mn-lt"/>
                <a:cs typeface="+mn-lt"/>
              </a:rPr>
              <a:t> an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href</a:t>
            </a:r>
            <a:r>
              <a:rPr lang="it-IT" sz="2400" dirty="0">
                <a:latin typeface="Consolas"/>
                <a:ea typeface="+mn-lt"/>
                <a:cs typeface="+mn-lt"/>
              </a:rPr>
              <a:t> with the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fragment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that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refers</a:t>
            </a:r>
            <a:r>
              <a:rPr lang="it-IT" sz="2400" dirty="0">
                <a:latin typeface="Consolas"/>
                <a:ea typeface="+mn-lt"/>
                <a:cs typeface="+mn-lt"/>
              </a:rPr>
              <a:t> to the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current</a:t>
            </a:r>
            <a:r>
              <a:rPr lang="it-IT" sz="2400" dirty="0">
                <a:latin typeface="Consolas"/>
                <a:ea typeface="+mn-lt"/>
                <a:cs typeface="+mn-lt"/>
              </a:rPr>
              <a:t> </a:t>
            </a:r>
            <a:r>
              <a:rPr lang="it-IT" sz="2400" dirty="0" err="1">
                <a:latin typeface="Consolas"/>
                <a:ea typeface="+mn-lt"/>
                <a:cs typeface="+mn-lt"/>
              </a:rPr>
              <a:t>table</a:t>
            </a:r>
            <a:r>
              <a:rPr lang="it-IT" sz="2400" dirty="0">
                <a:latin typeface="Consolas"/>
                <a:ea typeface="+mn-lt"/>
                <a:cs typeface="+mn-lt"/>
              </a:rPr>
              <a:t>:</a:t>
            </a:r>
          </a:p>
          <a:p>
            <a:pPr marL="342900" indent="-342900">
              <a:buFont typeface="Arial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Arial"/>
            </a:pPr>
            <a:endParaRPr lang="it-IT" sz="2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it-IT" sz="2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pic>
        <p:nvPicPr>
          <p:cNvPr id="6" name="Immagine 5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ABFE8CD3-7079-02BF-7E86-DD05BE9B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12" y="2460668"/>
            <a:ext cx="8701216" cy="29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 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C069C2E-89B3-498E-8D45-E48A5A80F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30" y="1353023"/>
            <a:ext cx="8471940" cy="500991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4FCF97-1BF6-4FEA-BB1D-7041A0F8E591}"/>
              </a:ext>
            </a:extLst>
          </p:cNvPr>
          <p:cNvSpPr txBox="1"/>
          <p:nvPr/>
        </p:nvSpPr>
        <p:spPr>
          <a:xfrm>
            <a:off x="2095500" y="1019175"/>
            <a:ext cx="82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RAG:</a:t>
            </a:r>
          </a:p>
        </p:txBody>
      </p:sp>
    </p:spTree>
    <p:extLst>
      <p:ext uri="{BB962C8B-B14F-4D97-AF65-F5344CB8AC3E}">
        <p14:creationId xmlns:p14="http://schemas.microsoft.com/office/powerpoint/2010/main" val="14176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 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9083FB-4DAE-48DB-A533-5AA6517A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64" y="1216876"/>
            <a:ext cx="8846072" cy="523893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3A4B18-D5A2-49B8-A43F-F061A14D0E9E}"/>
              </a:ext>
            </a:extLst>
          </p:cNvPr>
          <p:cNvSpPr txBox="1"/>
          <p:nvPr/>
        </p:nvSpPr>
        <p:spPr>
          <a:xfrm>
            <a:off x="1857375" y="1000125"/>
            <a:ext cx="177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Data Fusion:</a:t>
            </a:r>
          </a:p>
        </p:txBody>
      </p:sp>
    </p:spTree>
    <p:extLst>
      <p:ext uri="{BB962C8B-B14F-4D97-AF65-F5344CB8AC3E}">
        <p14:creationId xmlns:p14="http://schemas.microsoft.com/office/powerpoint/2010/main" val="2515492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603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Gaglione</dc:creator>
  <cp:lastModifiedBy>Giulia Gaglione</cp:lastModifiedBy>
  <cp:revision>198</cp:revision>
  <dcterms:created xsi:type="dcterms:W3CDTF">2024-10-18T07:47:29Z</dcterms:created>
  <dcterms:modified xsi:type="dcterms:W3CDTF">2024-10-18T19:55:04Z</dcterms:modified>
</cp:coreProperties>
</file>