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3" r:id="rId6"/>
    <p:sldId id="262" r:id="rId7"/>
    <p:sldId id="266" r:id="rId8"/>
    <p:sldId id="265" r:id="rId9"/>
    <p:sldId id="268" r:id="rId10"/>
    <p:sldId id="267" r:id="rId11"/>
    <p:sldId id="270" r:id="rId12"/>
    <p:sldId id="269" r:id="rId13"/>
    <p:sldId id="271" r:id="rId14"/>
    <p:sldId id="272" r:id="rId15"/>
    <p:sldId id="261" r:id="rId16"/>
    <p:sldId id="260" r:id="rId17"/>
    <p:sldId id="25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9CF34-17D4-49B6-9716-630CECF7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BD89C-2F47-493A-BDFD-6057B3EB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2E959-7944-41D3-B721-28CB4F20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07F5-6C60-4BFB-98C1-5CBF6C9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671CFC-D718-4AA9-8305-82CF9F7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1EE8A-2850-43E9-A1D8-BA0273B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EADD40-60D8-4A8C-9735-C8E54278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D817A-D2A0-4C1A-9FF4-70CF291A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56199-6B12-418A-8BEC-BE53DBEC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AFDFC8-6AF1-43AB-93F6-BF49000C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65477-BA5F-4317-A49C-9CA37F76F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FE371-6EE7-4D28-B28C-B7DAB547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5407D-6205-4830-AC20-AFC85BB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8DBD2F-3271-47B6-A514-18ED7873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6F93D-2277-4F09-AF88-4CCA3F3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4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F67E-9EC8-4FCE-97D3-12F606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E42BB-A07C-4564-856E-1885AB41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F5AEF-2C80-4C40-8A7F-9165A48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B206C-03F4-4EEE-B5EA-FAC6B3C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FB700-0E4E-4E1B-A2B1-B449B49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4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97C46-6845-4CF7-94AA-A6CF1379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52FEA-212D-4FA2-B887-AE4911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69688-78C6-4C7B-95D6-C3018038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DAAD4-0263-42E9-90D7-9F8561E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04522-7351-4F39-9928-3C7A80E4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5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B7746-9AE6-4282-85E5-AE60BC9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0113F4-E2AF-4C79-9BA7-5224C6FB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63A08-01FB-47B8-B8C4-28DFECF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10DF5-B94D-4DCD-82D4-1A7CB65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79372-375F-4F78-9604-6DA7DE4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28F24-290A-4349-A3A0-2EA944E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2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F9C63-F1D5-4081-81E0-A47597C5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07F96-3247-4413-9BE8-90FB6885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9CBA24-CEC2-4C7F-82B6-268B3CB8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EC12BA-1F09-4A52-9223-121C8A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E618AF-08CD-4294-9BD6-106742CC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93E24F-BBE1-407E-A066-0E5C585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5619-7B7C-4005-9ABD-F10F4C6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F86AEC-487D-4E9D-BDB1-B27AD355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30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F2369-0215-4175-A96C-FD73D97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982E5-8DBA-4D51-807C-18C99C55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269FAB-EC69-495D-B3AA-10366C8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DAEF2-248A-400F-A977-51BB25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7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2148CA-3436-454B-BBD1-AC98DE2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7325DD-A990-4173-8646-AD155F2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CC9A81-D219-46BC-9423-894418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0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7724-2F64-4CCB-9772-23C9D7F8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4265-2E63-4F3D-894D-F8B135E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FE452E-A20E-43DA-B2F3-C65DDC45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FE444-EBB7-4522-BA18-67F330E2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D3637-E309-4CE3-B6EB-FAD3F5F0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71248-3387-45F5-B117-4D1EA9C4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62EC-A1FF-44DA-B30F-CA18527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04F873-3835-4A14-A760-4EC0910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3A9D5-1E24-41A4-B78D-AE97D97F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2EEDC-3E0C-4188-B6FB-05A009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0D067-55EB-4B88-9B60-6BCFC14C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8BF7-2FAC-4BE1-A339-56C9DE2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4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D27AE9-A11D-49E5-B1FC-11900603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452C27-115B-4537-A4D8-2C2E34A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0C4FC-67DB-4F3B-A052-D8FACD862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9D3-B7D9-4EFE-8B11-DF1349E05EA0}" type="datetimeFigureOut">
              <a:rPr lang="it-IT" smtClean="0"/>
              <a:t>18/10/2024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79A505-1131-4F6B-8C8F-3E2A0F2A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3CBA12-5DEB-4A98-BED5-A1DEA32E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5B0C-EDBA-4FDC-83A7-4D327C86605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6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32EFDD1-4075-4FAF-BBB9-BA1ECEEAF207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1AE17A-7166-4918-AB9E-509F7494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A9C99B-F7FF-4E92-9DF2-C712E3198405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AA7313-7444-4222-9386-3DB7870E4B4F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6" y="965004"/>
            <a:ext cx="8405308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2867722-3316-495E-9AB0-6FAD9648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CE535D5-9475-4515-B77B-5BB07AE1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458" y="5873079"/>
            <a:ext cx="1513084" cy="4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latin typeface="+mn-lt"/>
                <a:cs typeface="Arial" charset="0"/>
              </a:rPr>
              <a:t>A. A. 2024-2025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A47AD2-7505-4944-916F-30F3B8A135DF}"/>
              </a:ext>
            </a:extLst>
          </p:cNvPr>
          <p:cNvSpPr txBox="1"/>
          <p:nvPr/>
        </p:nvSpPr>
        <p:spPr>
          <a:xfrm>
            <a:off x="4807313" y="3044510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2853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J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SON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0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39E0395-A071-423D-AF22-6DE67660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76172"/>
              </p:ext>
            </p:extLst>
          </p:nvPr>
        </p:nvGraphicFramePr>
        <p:xfrm>
          <a:off x="1254650" y="2217208"/>
          <a:ext cx="9543700" cy="24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empty</a:t>
                      </a:r>
                      <a:r>
                        <a:rPr lang="it-IT" sz="2400" dirty="0"/>
                        <a:t> JSON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94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Average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3C25C8D0-511F-4D08-AC2C-99C17E0AC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4642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tables per JSON file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19,5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30,28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1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%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with</a:t>
            </a: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A9AE8895-3731-485B-9EA1-F3026EF7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8796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Percantage</a:t>
                      </a:r>
                      <a:r>
                        <a:rPr lang="en-US" sz="2400" dirty="0"/>
                        <a:t> of tables with references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24,77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34,82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58,06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9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T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ables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with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empty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caption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8919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Total </a:t>
                      </a:r>
                      <a:r>
                        <a:rPr lang="en-US" sz="2400" dirty="0" err="1"/>
                        <a:t>numer</a:t>
                      </a:r>
                      <a:r>
                        <a:rPr lang="en-US" sz="2400" dirty="0"/>
                        <a:t> of tables with empty caption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1103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6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i="1" dirty="0">
                <a:solidFill>
                  <a:sysClr val="window" lastClr="FFFFFF"/>
                </a:solidFill>
                <a:latin typeface="Calibri"/>
              </a:rPr>
              <a:t>Average Number of References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8" name="Tabella 2">
            <a:extLst>
              <a:ext uri="{FF2B5EF4-FFF2-40B4-BE49-F238E27FC236}">
                <a16:creationId xmlns:a16="http://schemas.microsoft.com/office/drawing/2014/main" id="{C4E14F5B-EE20-4D4A-ACCB-184B9BB4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75875"/>
              </p:ext>
            </p:extLst>
          </p:nvPr>
        </p:nvGraphicFramePr>
        <p:xfrm>
          <a:off x="1254650" y="2217208"/>
          <a:ext cx="9543700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850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4771850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Average Number of References per Table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u="none" dirty="0"/>
                        <a:t>0,87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62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 and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difficulties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6FE2F-F2AC-4F8A-AF87-834EEF3155B3}"/>
              </a:ext>
            </a:extLst>
          </p:cNvPr>
          <p:cNvSpPr txBox="1"/>
          <p:nvPr/>
        </p:nvSpPr>
        <p:spPr>
          <a:xfrm>
            <a:off x="1237718" y="1782395"/>
            <a:ext cx="95775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b="1" dirty="0"/>
              <a:t>HTML </a:t>
            </a:r>
            <a:r>
              <a:rPr lang="it-IT" sz="3200" b="1" dirty="0" err="1"/>
              <a:t>Parsing</a:t>
            </a:r>
            <a:r>
              <a:rPr lang="it-IT" sz="3200" b="1" dirty="0"/>
              <a:t> </a:t>
            </a:r>
            <a:r>
              <a:rPr lang="it-IT" sz="3200" b="1" dirty="0" err="1"/>
              <a:t>Complexity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Varied</a:t>
            </a:r>
            <a:r>
              <a:rPr lang="it-IT" sz="2800" dirty="0"/>
              <a:t> HTML </a:t>
            </a:r>
            <a:r>
              <a:rPr lang="it-IT" sz="2800" dirty="0" err="1"/>
              <a:t>Structures</a:t>
            </a:r>
            <a:r>
              <a:rPr lang="it-IT" sz="2800" dirty="0"/>
              <a:t>, </a:t>
            </a:r>
            <a:r>
              <a:rPr lang="it-IT" sz="2800" dirty="0" err="1"/>
              <a:t>Malformed</a:t>
            </a:r>
            <a:r>
              <a:rPr lang="it-IT" sz="2800" dirty="0"/>
              <a:t> HTML)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Data Extraction </a:t>
            </a:r>
          </a:p>
          <a:p>
            <a:pPr algn="just"/>
            <a:r>
              <a:rPr lang="en-US" sz="2800" b="1" dirty="0"/>
              <a:t>	</a:t>
            </a:r>
            <a:r>
              <a:rPr lang="en-US" sz="2800" dirty="0"/>
              <a:t>(Table Identification, Footnotes and References Handling, 	Nested Elements)</a:t>
            </a:r>
            <a:endParaRPr lang="it-IT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b="1" dirty="0"/>
              <a:t>Data </a:t>
            </a:r>
            <a:r>
              <a:rPr lang="it-IT" sz="3200" b="1" dirty="0" err="1"/>
              <a:t>Consistency</a:t>
            </a:r>
            <a:r>
              <a:rPr lang="it-IT" sz="3200" b="1" dirty="0"/>
              <a:t> </a:t>
            </a:r>
          </a:p>
          <a:p>
            <a:pPr algn="just"/>
            <a:r>
              <a:rPr lang="it-IT" sz="2800" b="1" dirty="0"/>
              <a:t>	</a:t>
            </a:r>
            <a:r>
              <a:rPr lang="it-IT" sz="2800" dirty="0"/>
              <a:t>(</a:t>
            </a:r>
            <a:r>
              <a:rPr lang="it-IT" sz="2800" dirty="0" err="1"/>
              <a:t>Inconsistent</a:t>
            </a:r>
            <a:r>
              <a:rPr lang="it-IT" sz="2800" dirty="0"/>
              <a:t> </a:t>
            </a:r>
            <a:r>
              <a:rPr lang="it-IT" sz="2800" dirty="0" err="1"/>
              <a:t>Terminology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40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L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earnt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lessons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E2C89-7C6B-45D7-8D3B-5B4E0D4BCF11}"/>
              </a:ext>
            </a:extLst>
          </p:cNvPr>
          <p:cNvSpPr txBox="1"/>
          <p:nvPr/>
        </p:nvSpPr>
        <p:spPr>
          <a:xfrm>
            <a:off x="2153634" y="2274838"/>
            <a:ext cx="77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Importance</a:t>
            </a:r>
            <a:r>
              <a:rPr lang="it-IT" sz="3600" b="1" dirty="0"/>
              <a:t> of Data </a:t>
            </a:r>
            <a:r>
              <a:rPr lang="it-IT" sz="3600" b="1" dirty="0" err="1"/>
              <a:t>Standardization</a:t>
            </a:r>
            <a:endParaRPr lang="it-IT" sz="3600" b="1" dirty="0"/>
          </a:p>
          <a:p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Error</a:t>
            </a:r>
            <a:r>
              <a:rPr lang="it-IT" sz="3600" b="1" dirty="0"/>
              <a:t> Handling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Regular </a:t>
            </a:r>
            <a:r>
              <a:rPr lang="it-IT" sz="3600" b="1" dirty="0" err="1"/>
              <a:t>Expressions</a:t>
            </a:r>
            <a:r>
              <a:rPr lang="it-IT" sz="3600" b="1" dirty="0"/>
              <a:t> and </a:t>
            </a:r>
            <a:r>
              <a:rPr lang="it-IT" sz="3600" b="1" dirty="0" err="1"/>
              <a:t>XPath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2212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1BAC21-323C-4F3F-AE24-C333E390247E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2811623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4683ACF-BAEE-4679-88C3-D86B8F32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423352"/>
            <a:ext cx="6121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it-IT" sz="2800" b="1" dirty="0">
                <a:latin typeface="Calibri" charset="0"/>
                <a:ea typeface="Calibri" charset="0"/>
                <a:cs typeface="Calibri" charset="0"/>
              </a:rPr>
              <a:t>G. Gaglione – H. Zheng</a:t>
            </a:r>
            <a:endParaRPr lang="it-IT" sz="1600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06F849-6214-4A7F-B494-8FAC1773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07" y="5873079"/>
            <a:ext cx="1653186" cy="4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600" dirty="0">
                <a:solidFill>
                  <a:srgbClr val="262626"/>
                </a:solidFill>
                <a:cs typeface="Arial" charset="0"/>
              </a:rPr>
              <a:t>A. A. 2024-2025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E4B9F-527F-48CA-BCC9-10AB61BF1CE0}"/>
              </a:ext>
            </a:extLst>
          </p:cNvPr>
          <p:cNvSpPr txBox="1"/>
          <p:nvPr/>
        </p:nvSpPr>
        <p:spPr>
          <a:xfrm>
            <a:off x="4807313" y="3663635"/>
            <a:ext cx="25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Homework</a:t>
            </a:r>
            <a:r>
              <a:rPr lang="it-IT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#1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98C9AA5-2C65-4C38-940F-72949F157241}"/>
              </a:ext>
            </a:extLst>
          </p:cNvPr>
          <p:cNvSpPr txBox="1">
            <a:spLocks noChangeArrowheads="1"/>
          </p:cNvSpPr>
          <p:nvPr/>
        </p:nvSpPr>
        <p:spPr>
          <a:xfrm>
            <a:off x="1893345" y="1543491"/>
            <a:ext cx="8405308" cy="1285439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Thank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for </a:t>
            </a:r>
            <a:r>
              <a:rPr lang="it-IT" sz="40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your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</a:t>
            </a:r>
            <a:r>
              <a:rPr lang="en-GB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attention</a:t>
            </a:r>
            <a:r>
              <a:rPr lang="it-IT" sz="40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4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omputer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science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topic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A98534-2F55-4F70-9051-45D6C3D3BA00}"/>
              </a:ext>
            </a:extLst>
          </p:cNvPr>
          <p:cNvSpPr txBox="1"/>
          <p:nvPr/>
        </p:nvSpPr>
        <p:spPr>
          <a:xfrm>
            <a:off x="1181100" y="1997839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Data </a:t>
            </a:r>
            <a:r>
              <a:rPr lang="it-IT" sz="3600" b="1" dirty="0" err="1"/>
              <a:t>Cleaning</a:t>
            </a:r>
            <a:r>
              <a:rPr lang="it-IT" sz="3600" b="1" dirty="0"/>
              <a:t> </a:t>
            </a:r>
            <a:r>
              <a:rPr lang="it-IT" sz="3600" dirty="0"/>
              <a:t>(first </a:t>
            </a:r>
            <a:r>
              <a:rPr lang="it-IT" sz="3600" dirty="0" err="1"/>
              <a:t>choice</a:t>
            </a:r>
            <a:r>
              <a:rPr lang="it-IT" sz="3600" dirty="0"/>
              <a:t>):</a:t>
            </a:r>
          </a:p>
          <a:p>
            <a:r>
              <a:rPr lang="it-IT" dirty="0"/>
              <a:t>	</a:t>
            </a:r>
            <a:r>
              <a:rPr lang="it-IT" sz="2400" dirty="0" err="1"/>
              <a:t>only</a:t>
            </a:r>
            <a:r>
              <a:rPr lang="it-IT" sz="2400" dirty="0"/>
              <a:t> 18 papers </a:t>
            </a:r>
            <a:r>
              <a:rPr lang="it-IT" sz="2400" dirty="0" err="1"/>
              <a:t>downloaded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 err="1"/>
              <a:t>Retrieval-Augmented</a:t>
            </a:r>
            <a:r>
              <a:rPr lang="it-IT" sz="3600" b="1" dirty="0"/>
              <a:t> Generation</a:t>
            </a:r>
            <a:r>
              <a:rPr lang="it-IT" sz="3600" dirty="0"/>
              <a:t> (RAG):</a:t>
            </a:r>
          </a:p>
          <a:p>
            <a:pPr lvl="2"/>
            <a:r>
              <a:rPr lang="it-IT" sz="2400" dirty="0"/>
              <a:t>248 papers </a:t>
            </a:r>
            <a:r>
              <a:rPr lang="it-IT" sz="2400" dirty="0" err="1"/>
              <a:t>downloaded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b="1" dirty="0"/>
              <a:t>Data Fusion</a:t>
            </a:r>
            <a:r>
              <a:rPr lang="it-IT" sz="3600" dirty="0"/>
              <a:t>:</a:t>
            </a:r>
            <a:endParaRPr lang="it-IT" sz="2800" dirty="0"/>
          </a:p>
          <a:p>
            <a:pPr lvl="1"/>
            <a:r>
              <a:rPr lang="it-IT" sz="2400" dirty="0"/>
              <a:t>	114 papers </a:t>
            </a:r>
            <a:r>
              <a:rPr lang="it-IT" sz="2400" dirty="0" err="1"/>
              <a:t>downloaded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62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download_papers.py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656E3-24AF-4356-B3F0-D779950A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436196"/>
            <a:ext cx="1101344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By taking the name of the chosen topic, such as ‘Data Fusion’, this script automates the extraction of relevant research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b="1" dirty="0"/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Scraping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fetch and parse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it-IT" altLang="it-IT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sanitize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filenames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characters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before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attempting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download.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HTML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first 200 papers (and an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altLang="it-IT" sz="2200" dirty="0"/>
              <a:t>2</a:t>
            </a:r>
            <a:r>
              <a:rPr kumimoji="0" lang="it-IT" altLang="it-IT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00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keeping track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downloaded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a text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timeouts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HTTP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Limiting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Introduces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delay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overwhelming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server.</a:t>
            </a:r>
          </a:p>
        </p:txBody>
      </p:sp>
    </p:spTree>
    <p:extLst>
      <p:ext uri="{BB962C8B-B14F-4D97-AF65-F5344CB8AC3E}">
        <p14:creationId xmlns:p14="http://schemas.microsoft.com/office/powerpoint/2010/main" val="21878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e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xtraction.py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66B5-A244-483B-AF2D-12BB3D08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605472"/>
            <a:ext cx="110134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script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HTML files of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2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steps include: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it-IT" altLang="it-IT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lxml</a:t>
            </a:r>
            <a:r>
              <a:rPr kumimoji="0" lang="it-IT" altLang="it-IT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it-IT" altLang="it-IT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navigate the HTML </a:t>
            </a:r>
            <a:r>
              <a:rPr kumimoji="0" lang="it-IT" altLang="it-IT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</a:t>
            </a:r>
            <a:r>
              <a:rPr lang="it-IT" altLang="it-IT" sz="2200" dirty="0"/>
              <a:t>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</a:t>
            </a: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Extraction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tables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HTML,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captions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footnotes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relevant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references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</a:t>
            </a:r>
            <a:r>
              <a:rPr kumimoji="0" lang="it-IT" altLang="it-IT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Organizes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format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Management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 a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separate JSON file for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research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paper.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Directory Processing</a:t>
            </a:r>
            <a:r>
              <a:rPr kumimoji="0" lang="it-IT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script iterates through all HTML files in each previously created sources directory to automate the extraction process.</a:t>
            </a: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XP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ath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9390CD-6075-4CE4-8C6C-81ACEED17847}"/>
              </a:ext>
            </a:extLst>
          </p:cNvPr>
          <p:cNvSpPr txBox="1"/>
          <p:nvPr/>
        </p:nvSpPr>
        <p:spPr>
          <a:xfrm>
            <a:off x="952499" y="1733550"/>
            <a:ext cx="9858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To </a:t>
            </a:r>
            <a:r>
              <a:rPr lang="it-IT" sz="2400" dirty="0" err="1"/>
              <a:t>extract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tables</a:t>
            </a:r>
            <a:r>
              <a:rPr lang="it-IT" sz="2400" dirty="0"/>
              <a:t>: 				</a:t>
            </a:r>
          </a:p>
          <a:p>
            <a:pPr algn="ctr"/>
            <a:r>
              <a:rPr lang="it-IT" sz="2400" b="0" dirty="0">
                <a:solidFill>
                  <a:srgbClr val="CE9178"/>
                </a:solidFill>
                <a:effectLst/>
              </a:rPr>
              <a:t>//</a:t>
            </a:r>
            <a:r>
              <a:rPr lang="it-IT" sz="2400" b="0" dirty="0" err="1">
                <a:solidFill>
                  <a:srgbClr val="CE9178"/>
                </a:solidFill>
                <a:effectLst/>
              </a:rPr>
              <a:t>table</a:t>
            </a:r>
            <a:endParaRPr lang="it-IT" sz="2400" b="0" dirty="0">
              <a:solidFill>
                <a:srgbClr val="CCCCCC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To </a:t>
            </a:r>
            <a:r>
              <a:rPr lang="it-IT" sz="2400" dirty="0" err="1"/>
              <a:t>extract</a:t>
            </a:r>
            <a:r>
              <a:rPr lang="it-IT" sz="2400" dirty="0"/>
              <a:t> </a:t>
            </a:r>
            <a:r>
              <a:rPr lang="en-US" sz="2400" dirty="0"/>
              <a:t>the caption of the table:			</a:t>
            </a:r>
          </a:p>
          <a:p>
            <a:pPr algn="ctr"/>
            <a:r>
              <a:rPr lang="it-IT" sz="2400" b="0" dirty="0">
                <a:solidFill>
                  <a:srgbClr val="CE9178"/>
                </a:solidFill>
                <a:effectLst/>
              </a:rPr>
              <a:t>./</a:t>
            </a:r>
            <a:r>
              <a:rPr lang="it-IT" sz="2400" b="0" dirty="0" err="1">
                <a:solidFill>
                  <a:srgbClr val="CE9178"/>
                </a:solidFill>
                <a:effectLst/>
              </a:rPr>
              <a:t>ancestor</a:t>
            </a:r>
            <a:r>
              <a:rPr lang="it-IT" sz="2400" b="0" dirty="0">
                <a:solidFill>
                  <a:srgbClr val="CE9178"/>
                </a:solidFill>
                <a:effectLst/>
              </a:rPr>
              <a:t>::figure/</a:t>
            </a:r>
            <a:r>
              <a:rPr lang="it-IT" sz="2400" b="0" dirty="0" err="1">
                <a:solidFill>
                  <a:srgbClr val="CE9178"/>
                </a:solidFill>
                <a:effectLst/>
              </a:rPr>
              <a:t>figcaption</a:t>
            </a:r>
            <a:endParaRPr lang="it-IT" sz="2400" b="0" dirty="0">
              <a:solidFill>
                <a:srgbClr val="CCCCCC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To </a:t>
            </a:r>
            <a:r>
              <a:rPr lang="it-IT" sz="2400" dirty="0" err="1"/>
              <a:t>extract</a:t>
            </a:r>
            <a:r>
              <a:rPr lang="it-IT" sz="2400" dirty="0"/>
              <a:t> </a:t>
            </a:r>
            <a:r>
              <a:rPr lang="en-US" sz="2400" dirty="0"/>
              <a:t>footnotes related to the table:		</a:t>
            </a:r>
          </a:p>
          <a:p>
            <a:pPr algn="ctr"/>
            <a:r>
              <a:rPr lang="it-IT" sz="2400" b="0" dirty="0">
                <a:solidFill>
                  <a:srgbClr val="CE9178"/>
                </a:solidFill>
                <a:effectLst/>
              </a:rPr>
              <a:t>.//</a:t>
            </a:r>
            <a:r>
              <a:rPr lang="it-IT" sz="2400" b="0" dirty="0" err="1">
                <a:solidFill>
                  <a:srgbClr val="CE9178"/>
                </a:solidFill>
                <a:effectLst/>
              </a:rPr>
              <a:t>cite</a:t>
            </a:r>
            <a:endParaRPr lang="it-IT" sz="2400" b="0" dirty="0">
              <a:solidFill>
                <a:srgbClr val="CCCCCC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find paragraphs that contain an </a:t>
            </a:r>
            <a:r>
              <a:rPr lang="en-US" sz="2400" dirty="0" err="1"/>
              <a:t>href</a:t>
            </a:r>
            <a:r>
              <a:rPr lang="en-US" sz="2400" dirty="0"/>
              <a:t> with the fragment that refers to the current table		</a:t>
            </a:r>
          </a:p>
          <a:p>
            <a:pPr algn="ctr"/>
            <a:r>
              <a:rPr lang="en-US" sz="2400" b="0" dirty="0">
                <a:solidFill>
                  <a:srgbClr val="CE9178"/>
                </a:solidFill>
                <a:effectLst/>
              </a:rPr>
              <a:t>//p[a[contains(@href, '#</a:t>
            </a:r>
            <a:r>
              <a:rPr lang="en-US" sz="2400" b="0" dirty="0">
                <a:solidFill>
                  <a:srgbClr val="569CD6"/>
                </a:solidFill>
                <a:effectLst/>
              </a:rPr>
              <a:t>{</a:t>
            </a:r>
            <a:r>
              <a:rPr lang="en-US" sz="2400" b="0" dirty="0">
                <a:solidFill>
                  <a:srgbClr val="CE9178"/>
                </a:solidFill>
                <a:effectLst/>
              </a:rPr>
              <a:t>'.'</a:t>
            </a:r>
            <a:r>
              <a:rPr lang="en-US" sz="2400" b="0" dirty="0">
                <a:solidFill>
                  <a:srgbClr val="CCCCCC"/>
                </a:solidFill>
                <a:effectLst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</a:rPr>
              <a:t>join</a:t>
            </a:r>
            <a:r>
              <a:rPr lang="en-US" sz="24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</a:rPr>
              <a:t>table_id</a:t>
            </a:r>
            <a:r>
              <a:rPr lang="en-US" sz="2400" b="0" dirty="0" err="1">
                <a:solidFill>
                  <a:srgbClr val="CCCCCC"/>
                </a:solidFill>
                <a:effectLst/>
              </a:rPr>
              <a:t>.split</a:t>
            </a:r>
            <a:r>
              <a:rPr lang="en-US" sz="24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</a:rPr>
              <a:t>'.'</a:t>
            </a:r>
            <a:r>
              <a:rPr lang="en-US" sz="2400" b="0" dirty="0">
                <a:solidFill>
                  <a:srgbClr val="CCCCCC"/>
                </a:solidFill>
                <a:effectLst/>
              </a:rPr>
              <a:t>)[:</a:t>
            </a:r>
            <a:r>
              <a:rPr lang="en-US" sz="2400" b="0" dirty="0">
                <a:solidFill>
                  <a:srgbClr val="B5CEA8"/>
                </a:solidFill>
                <a:effectLst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</a:rPr>
              <a:t>])</a:t>
            </a:r>
            <a:r>
              <a:rPr lang="en-US" sz="2400" b="0" dirty="0">
                <a:solidFill>
                  <a:srgbClr val="569CD6"/>
                </a:solidFill>
                <a:effectLst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</a:rPr>
              <a:t>')]]</a:t>
            </a:r>
            <a:endParaRPr lang="en-US" sz="2400" b="0" dirty="0">
              <a:solidFill>
                <a:srgbClr val="CCCC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29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69C2E-89B3-498E-8D45-E48A5A80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30" y="1353023"/>
            <a:ext cx="8471940" cy="500991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FCF97-1BF6-4FEA-BB1D-7041A0F8E591}"/>
              </a:ext>
            </a:extLst>
          </p:cNvPr>
          <p:cNvSpPr txBox="1"/>
          <p:nvPr/>
        </p:nvSpPr>
        <p:spPr>
          <a:xfrm>
            <a:off x="2095500" y="1019175"/>
            <a:ext cx="8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RAG:</a:t>
            </a:r>
          </a:p>
        </p:txBody>
      </p:sp>
    </p:spTree>
    <p:extLst>
      <p:ext uri="{BB962C8B-B14F-4D97-AF65-F5344CB8AC3E}">
        <p14:creationId xmlns:p14="http://schemas.microsoft.com/office/powerpoint/2010/main" val="1417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9083FB-4DAE-48DB-A533-5AA6517A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64" y="1216876"/>
            <a:ext cx="8846072" cy="523893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3A4B18-D5A2-49B8-A43F-F061A14D0E9E}"/>
              </a:ext>
            </a:extLst>
          </p:cNvPr>
          <p:cNvSpPr txBox="1"/>
          <p:nvPr/>
        </p:nvSpPr>
        <p:spPr>
          <a:xfrm>
            <a:off x="1857375" y="1000125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Fusion:</a:t>
            </a:r>
          </a:p>
        </p:txBody>
      </p:sp>
    </p:spTree>
    <p:extLst>
      <p:ext uri="{BB962C8B-B14F-4D97-AF65-F5344CB8AC3E}">
        <p14:creationId xmlns:p14="http://schemas.microsoft.com/office/powerpoint/2010/main" val="251549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Distribution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F6082A-6604-41AE-AD3B-6E07D9DE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55" y="1171759"/>
            <a:ext cx="8986290" cy="53507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0AC09-B371-4731-8ABA-E93A7CFA69B8}"/>
              </a:ext>
            </a:extLst>
          </p:cNvPr>
          <p:cNvSpPr txBox="1"/>
          <p:nvPr/>
        </p:nvSpPr>
        <p:spPr>
          <a:xfrm>
            <a:off x="1857375" y="1000125"/>
            <a:ext cx="203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</a:t>
            </a:r>
            <a:r>
              <a:rPr lang="it-IT" sz="2400" b="1" dirty="0" err="1"/>
              <a:t>Cleaning</a:t>
            </a:r>
            <a:r>
              <a:rPr lang="it-IT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443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34B922-91EB-46D9-ADFB-DE530F10C933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40887F2-24B6-4F98-BA60-077BFE8087AE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ED27F2-31E0-4EB3-8925-57C5F875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3"/>
            <a:ext cx="8190723" cy="853200"/>
          </a:xfrm>
          <a:prstGeom prst="rect">
            <a:avLst/>
          </a:prstGeom>
        </p:spPr>
      </p:pic>
      <p:sp>
        <p:nvSpPr>
          <p:cNvPr id="7" name="Titolo 9">
            <a:extLst>
              <a:ext uri="{FF2B5EF4-FFF2-40B4-BE49-F238E27FC236}">
                <a16:creationId xmlns:a16="http://schemas.microsoft.com/office/drawing/2014/main" id="{45749890-86AE-4131-97FF-CF8F18E36904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13288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Total 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tables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9" name="Tabella 2">
            <a:extLst>
              <a:ext uri="{FF2B5EF4-FFF2-40B4-BE49-F238E27FC236}">
                <a16:creationId xmlns:a16="http://schemas.microsoft.com/office/drawing/2014/main" id="{B5BF81E0-BAA1-48C0-8E09-2554006A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60613"/>
              </p:ext>
            </p:extLst>
          </p:nvPr>
        </p:nvGraphicFramePr>
        <p:xfrm>
          <a:off x="1254650" y="2217208"/>
          <a:ext cx="9543699" cy="26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33">
                  <a:extLst>
                    <a:ext uri="{9D8B030D-6E8A-4147-A177-3AD203B41FA5}">
                      <a16:colId xmlns:a16="http://schemas.microsoft.com/office/drawing/2014/main" val="2984667934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3060977030"/>
                    </a:ext>
                  </a:extLst>
                </a:gridCol>
                <a:gridCol w="3181233">
                  <a:extLst>
                    <a:ext uri="{9D8B030D-6E8A-4147-A177-3AD203B41FA5}">
                      <a16:colId xmlns:a16="http://schemas.microsoft.com/office/drawing/2014/main" val="2825146257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 err="1"/>
                        <a:t>Topic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# of </a:t>
                      </a:r>
                      <a:r>
                        <a:rPr lang="it-IT" sz="2400" dirty="0" err="1"/>
                        <a:t>tables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of </a:t>
                      </a:r>
                      <a:r>
                        <a:rPr lang="it-IT" sz="2400" dirty="0" err="1"/>
                        <a:t>which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equations</a:t>
                      </a:r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778474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Retrieval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Augmented</a:t>
                      </a:r>
                      <a:r>
                        <a:rPr lang="it-IT" sz="2400" b="0" kern="1200" dirty="0">
                          <a:solidFill>
                            <a:schemeClr val="dk1"/>
                          </a:solidFill>
                          <a:effectLst/>
                        </a:rPr>
                        <a:t> Generation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82637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2223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1636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241392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Data </a:t>
                      </a:r>
                      <a:r>
                        <a:rPr lang="it-IT" sz="2400" dirty="0" err="1"/>
                        <a:t>Cleaning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dirty="0"/>
                        <a:t>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3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603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20</cp:revision>
  <dcterms:created xsi:type="dcterms:W3CDTF">2024-10-18T07:47:29Z</dcterms:created>
  <dcterms:modified xsi:type="dcterms:W3CDTF">2024-10-18T18:41:13Z</dcterms:modified>
</cp:coreProperties>
</file>