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handoutMasterIdLst>
    <p:handoutMasterId r:id="rId3"/>
  </p:handoutMasterIdLst>
  <p:sldIdLst>
    <p:sldId id="256" r:id="rId2"/>
  </p:sldIdLst>
  <p:sldSz cx="32918400" cy="219456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26" autoAdjust="0"/>
  </p:normalViewPr>
  <p:slideViewPr>
    <p:cSldViewPr>
      <p:cViewPr>
        <p:scale>
          <a:sx n="53" d="100"/>
          <a:sy n="53" d="100"/>
        </p:scale>
        <p:origin x="-448" y="16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5/6/19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25915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6981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72631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195554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19939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7861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5/6/19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7954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5/6/19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19120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5/6/19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1011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5/6/19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5591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7058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48726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85D6BDF-9D0E-4E2B-85B8-D8F4790360C9}" type="datetimeFigureOut">
              <a:rPr lang="en-US" smtClean="0"/>
              <a:t>5/6/19</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5597901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close up of a logo&#10;&#10;Description automatically generated">
            <a:extLst>
              <a:ext uri="{FF2B5EF4-FFF2-40B4-BE49-F238E27FC236}">
                <a16:creationId xmlns:a16="http://schemas.microsoft.com/office/drawing/2014/main" id="{28178593-4506-B045-9502-7B597519B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75" y="18846515"/>
            <a:ext cx="31854825" cy="2670464"/>
          </a:xfrm>
          <a:prstGeom prst="rect">
            <a:avLst/>
          </a:prstGeom>
        </p:spPr>
      </p:pic>
      <p:sp>
        <p:nvSpPr>
          <p:cNvPr id="4" name="Text Box 122"/>
          <p:cNvSpPr txBox="1">
            <a:spLocks noChangeArrowheads="1"/>
          </p:cNvSpPr>
          <p:nvPr/>
        </p:nvSpPr>
        <p:spPr bwMode="auto">
          <a:xfrm>
            <a:off x="4114800" y="277000"/>
            <a:ext cx="24688800" cy="141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dirty="0">
                <a:solidFill>
                  <a:schemeClr val="accent3">
                    <a:lumMod val="20000"/>
                    <a:lumOff val="80000"/>
                  </a:schemeClr>
                </a:solidFill>
                <a:latin typeface="+mn-lt"/>
              </a:rPr>
              <a:t>Comparison of Multi-threading between C++ and Rust (OpenMP vs Rayon) </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Nishal Ancelette Pereira (</a:t>
            </a:r>
            <a:r>
              <a:rPr lang="en-US" sz="2800" dirty="0" err="1">
                <a:solidFill>
                  <a:schemeClr val="accent3">
                    <a:lumMod val="20000"/>
                    <a:lumOff val="80000"/>
                  </a:schemeClr>
                </a:solidFill>
                <a:latin typeface="+mn-lt"/>
              </a:rPr>
              <a:t>napereir@andrew.cmu.edu</a:t>
            </a:r>
            <a:r>
              <a:rPr lang="en-US" sz="2800" dirty="0">
                <a:solidFill>
                  <a:schemeClr val="accent3">
                    <a:lumMod val="20000"/>
                    <a:lumOff val="80000"/>
                  </a:schemeClr>
                </a:solidFill>
                <a:latin typeface="+mn-lt"/>
              </a:rPr>
              <a:t>), Supradeep Rangarajan (</a:t>
            </a:r>
            <a:r>
              <a:rPr lang="en-US" sz="2800" dirty="0" err="1">
                <a:solidFill>
                  <a:schemeClr val="accent3">
                    <a:lumMod val="20000"/>
                    <a:lumOff val="80000"/>
                  </a:schemeClr>
                </a:solidFill>
                <a:latin typeface="+mn-lt"/>
              </a:rPr>
              <a:t>strangar@andrew.cmu.edu</a:t>
            </a:r>
            <a:r>
              <a:rPr lang="en-US" sz="2800" dirty="0">
                <a:solidFill>
                  <a:schemeClr val="accent3">
                    <a:lumMod val="20000"/>
                    <a:lumOff val="80000"/>
                  </a:schemeClr>
                </a:solidFill>
                <a:latin typeface="+mn-lt"/>
              </a:rPr>
              <a:t>)</a:t>
            </a:r>
          </a:p>
          <a:p>
            <a:pPr algn="ctr" eaLnBrk="1" hangingPunct="1"/>
            <a:r>
              <a:rPr lang="en-US" sz="2800" dirty="0">
                <a:solidFill>
                  <a:schemeClr val="accent3">
                    <a:lumMod val="20000"/>
                    <a:lumOff val="80000"/>
                  </a:schemeClr>
                </a:solidFill>
                <a:latin typeface="+mn-lt"/>
              </a:rPr>
              <a:t>Electrical and Computer Engineering, Carnegie Mellon University</a:t>
            </a:r>
          </a:p>
        </p:txBody>
      </p:sp>
      <p:sp>
        <p:nvSpPr>
          <p:cNvPr id="10" name="Text Box 189"/>
          <p:cNvSpPr txBox="1">
            <a:spLocks noChangeArrowheads="1"/>
          </p:cNvSpPr>
          <p:nvPr/>
        </p:nvSpPr>
        <p:spPr bwMode="auto">
          <a:xfrm>
            <a:off x="1097280" y="3657601"/>
            <a:ext cx="9875520" cy="4188070"/>
          </a:xfrm>
          <a:prstGeom prst="rect">
            <a:avLst/>
          </a:prstGeom>
          <a:solidFill>
            <a:schemeClr val="bg1"/>
          </a:solidFill>
          <a:ln w="12700">
            <a:solidFill>
              <a:schemeClr val="accent1">
                <a:lumMod val="75000"/>
              </a:schemeClr>
            </a:solidFill>
          </a:ln>
          <a:effectLst/>
        </p:spPr>
        <p:txBody>
          <a:bodyPr wrap="square" lIns="365760" tIns="182880" rIns="36576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lnSpc>
                <a:spcPts val="3000"/>
              </a:lnSpc>
            </a:pPr>
            <a:r>
              <a:rPr lang="en-US" sz="2000" dirty="0">
                <a:latin typeface="Calibri" pitchFamily="34" charset="0"/>
              </a:rPr>
              <a:t>We implemented  and compared four benchmarks in Rust and C++ using Rayon and OpenMP respectively. To provide in-depth comparison, we have used multiple configurations for each benchmark. Rayon performed as good as OpenMP in cases where the underlying algorithm or compiler gave an advantage or edge. The downfalls of Rayon are the under-optimized computing function, cost of creating splits of work, and stealing when compared to a possible static scheduling. Rayon performed better for sorting and multiplication of larger matrices. In all other benchmarks, OpenMP had the upper hand. Another advantage Rayon possessed was the failure in compilation of code that had unsafe sharing of variables between threads, allowing us to write correct code always.</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88350" y="3687108"/>
            <a:ext cx="9875520" cy="17622517"/>
          </a:xfrm>
          <a:prstGeom prst="rect">
            <a:avLst/>
          </a:prstGeom>
          <a:solidFill>
            <a:schemeClr val="bg1"/>
          </a:solidFill>
          <a:ln w="12700">
            <a:solidFill>
              <a:schemeClr val="accent1">
                <a:lumMod val="75000"/>
              </a:schemeClr>
            </a:solidFill>
          </a:ln>
          <a:effectLst/>
        </p:spPr>
        <p:txBody>
          <a:bodyPr wrap="square" lIns="365760" tIns="182880" rIns="36576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u="sng" dirty="0">
                <a:latin typeface="Calibri" pitchFamily="34" charset="0"/>
              </a:rPr>
              <a:t>Mandelbrot:</a:t>
            </a: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algn="just" fontAlgn="base">
              <a:lnSpc>
                <a:spcPts val="3000"/>
              </a:lnSpc>
              <a:buFont typeface="Arial" panose="020B0604020202020204" pitchFamily="34" charset="0"/>
              <a:buChar char="•"/>
            </a:pPr>
            <a:r>
              <a:rPr lang="en-US" sz="2000" dirty="0">
                <a:latin typeface="Calibri" pitchFamily="34" charset="0"/>
              </a:rPr>
              <a:t>OpenMP performs marginally better than Rust.</a:t>
            </a:r>
          </a:p>
          <a:p>
            <a:pPr marL="342900" indent="-342900" fontAlgn="base">
              <a:lnSpc>
                <a:spcPts val="3000"/>
              </a:lnSpc>
              <a:buFont typeface="Arial" panose="020B0604020202020204" pitchFamily="34" charset="0"/>
              <a:buChar char="•"/>
            </a:pPr>
            <a:r>
              <a:rPr lang="en-US" sz="2000" dirty="0">
                <a:latin typeface="Calibri" pitchFamily="34" charset="0"/>
              </a:rPr>
              <a:t>The loop in </a:t>
            </a:r>
            <a:r>
              <a:rPr lang="en-US" sz="2000" dirty="0" err="1">
                <a:latin typeface="Courier" pitchFamily="2" charset="0"/>
              </a:rPr>
              <a:t>mandel_iter</a:t>
            </a:r>
            <a:r>
              <a:rPr lang="en-US" sz="2000" dirty="0">
                <a:latin typeface="Calibri" pitchFamily="34" charset="0"/>
              </a:rPr>
              <a:t> is </a:t>
            </a:r>
            <a:r>
              <a:rPr lang="en-US" sz="2000" u="sng" dirty="0">
                <a:latin typeface="Calibri" pitchFamily="34" charset="0"/>
              </a:rPr>
              <a:t>better optimized in C++</a:t>
            </a:r>
            <a:r>
              <a:rPr lang="en-US" sz="2000" dirty="0">
                <a:latin typeface="Calibri" pitchFamily="34" charset="0"/>
              </a:rPr>
              <a:t> than Rust.    </a:t>
            </a:r>
          </a:p>
          <a:p>
            <a:pPr marL="342900" indent="-342900" fontAlgn="base">
              <a:lnSpc>
                <a:spcPts val="3000"/>
              </a:lnSpc>
              <a:buFont typeface="Arial" panose="020B0604020202020204" pitchFamily="34" charset="0"/>
              <a:buChar char="•"/>
            </a:pPr>
            <a:r>
              <a:rPr lang="en-US" sz="2000" dirty="0">
                <a:latin typeface="Calibri" pitchFamily="34" charset="0"/>
              </a:rPr>
              <a:t>Large overhead of splitting jobs in the single thread version.  </a:t>
            </a:r>
          </a:p>
          <a:p>
            <a:pPr marL="342900" indent="-342900" fontAlgn="base">
              <a:lnSpc>
                <a:spcPts val="3000"/>
              </a:lnSpc>
              <a:buFont typeface="Arial" panose="020B0604020202020204" pitchFamily="34" charset="0"/>
              <a:buChar char="•"/>
            </a:pPr>
            <a:r>
              <a:rPr lang="en-US" sz="2000" dirty="0">
                <a:latin typeface="Calibri" pitchFamily="34" charset="0"/>
              </a:rPr>
              <a:t>C++ used dynamic scheduling to scale in accordance to Rust           </a:t>
            </a:r>
          </a:p>
          <a:p>
            <a:pPr fontAlgn="base">
              <a:lnSpc>
                <a:spcPts val="3000"/>
              </a:lnSpc>
            </a:pPr>
            <a:r>
              <a:rPr lang="en-US" sz="2000" dirty="0">
                <a:latin typeface="Calibri" pitchFamily="34" charset="0"/>
              </a:rPr>
              <a:t> </a:t>
            </a:r>
          </a:p>
          <a:p>
            <a:pPr eaLnBrk="1" hangingPunct="1"/>
            <a:r>
              <a:rPr lang="en-US" sz="2000" dirty="0">
                <a:latin typeface="Calibri" pitchFamily="34" charset="0"/>
              </a:rPr>
              <a:t>Matrix Multiplication:</a:t>
            </a: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lnSpc>
                <a:spcPts val="3000"/>
              </a:lnSpc>
              <a:buFont typeface="Arial" panose="020B0604020202020204" pitchFamily="34" charset="0"/>
              <a:buChar char="•"/>
            </a:pPr>
            <a:endParaRPr lang="en-US" sz="2000" dirty="0">
              <a:latin typeface="Calibri" pitchFamily="34" charset="0"/>
            </a:endParaRPr>
          </a:p>
          <a:p>
            <a:pPr marL="342900" indent="-342900" eaLnBrk="1" hangingPunct="1">
              <a:lnSpc>
                <a:spcPts val="3000"/>
              </a:lnSpc>
              <a:buFont typeface="Arial" panose="020B0604020202020204" pitchFamily="34" charset="0"/>
              <a:buChar char="•"/>
            </a:pPr>
            <a:r>
              <a:rPr lang="en-US" sz="2000" dirty="0">
                <a:latin typeface="Calibri" pitchFamily="34" charset="0"/>
              </a:rPr>
              <a:t>OpenMP performs better at 8 threads, Rayon performs better for higher threads for 1024 sized matrix.</a:t>
            </a:r>
          </a:p>
          <a:p>
            <a:pPr marL="342900" indent="-342900" eaLnBrk="1" hangingPunct="1">
              <a:lnSpc>
                <a:spcPts val="3000"/>
              </a:lnSpc>
              <a:buFont typeface="Arial" panose="020B0604020202020204" pitchFamily="34" charset="0"/>
              <a:buChar char="•"/>
            </a:pPr>
            <a:r>
              <a:rPr lang="en-US" sz="2000" dirty="0">
                <a:latin typeface="Calibri" pitchFamily="34" charset="0"/>
              </a:rPr>
              <a:t>Rayon performs better for 2048 size and has </a:t>
            </a:r>
            <a:r>
              <a:rPr lang="en-US" sz="2000" u="sng" dirty="0">
                <a:latin typeface="Calibri" pitchFamily="34" charset="0"/>
              </a:rPr>
              <a:t>smoother scaling</a:t>
            </a:r>
            <a:r>
              <a:rPr lang="en-US" sz="2000" dirty="0">
                <a:latin typeface="Calibri" pitchFamily="34" charset="0"/>
              </a:rPr>
              <a:t>.</a:t>
            </a:r>
          </a:p>
          <a:p>
            <a:pPr marL="342900" indent="-342900" eaLnBrk="1" hangingPunct="1">
              <a:lnSpc>
                <a:spcPts val="3000"/>
              </a:lnSpc>
              <a:buFont typeface="Arial" panose="020B0604020202020204" pitchFamily="34" charset="0"/>
              <a:buChar char="•"/>
            </a:pPr>
            <a:r>
              <a:rPr lang="en-US" sz="2000" dirty="0">
                <a:latin typeface="Calibri" pitchFamily="34" charset="0"/>
              </a:rPr>
              <a:t>Rayon has vector intrinsic while C++ does not.</a:t>
            </a:r>
          </a:p>
          <a:p>
            <a:pPr marL="342900" indent="-342900" eaLnBrk="1" hangingPunct="1">
              <a:lnSpc>
                <a:spcPts val="3000"/>
              </a:lnSpc>
              <a:buFont typeface="Arial" panose="020B0604020202020204" pitchFamily="34" charset="0"/>
              <a:buChar char="•"/>
            </a:pPr>
            <a:r>
              <a:rPr lang="en-US" sz="2000" dirty="0">
                <a:latin typeface="Calibri" pitchFamily="34" charset="0"/>
              </a:rPr>
              <a:t>Rayon uses </a:t>
            </a:r>
            <a:r>
              <a:rPr lang="en-US" sz="2000" dirty="0" err="1">
                <a:latin typeface="Courier" pitchFamily="2" charset="0"/>
              </a:rPr>
              <a:t>par_chunks</a:t>
            </a:r>
            <a:r>
              <a:rPr lang="en-US" sz="2000" dirty="0">
                <a:latin typeface="Courier" pitchFamily="2" charset="0"/>
              </a:rPr>
              <a:t>() </a:t>
            </a:r>
            <a:r>
              <a:rPr lang="en-US" sz="2000" dirty="0">
                <a:latin typeface="Calibri" pitchFamily="34" charset="0"/>
              </a:rPr>
              <a:t>which decides statically the smallest split of data.</a:t>
            </a:r>
          </a:p>
          <a:p>
            <a:pPr eaLnBrk="1" hangingPunct="1"/>
            <a:endParaRPr lang="en-US" sz="2000" dirty="0">
              <a:latin typeface="Calibri" pitchFamily="34" charset="0"/>
            </a:endParaRPr>
          </a:p>
          <a:p>
            <a:pPr eaLnBrk="1" hangingPunct="1"/>
            <a:r>
              <a:rPr lang="en-US" sz="2000" dirty="0">
                <a:latin typeface="Calibri" pitchFamily="34" charset="0"/>
              </a:rPr>
              <a:t>Unstable-Stable sorting:</a:t>
            </a: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lnSpc>
                <a:spcPts val="3000"/>
              </a:lnSpc>
              <a:buFont typeface="Arial" panose="020B0604020202020204" pitchFamily="34" charset="0"/>
              <a:buChar char="•"/>
            </a:pPr>
            <a:endParaRPr lang="en-US" sz="2000" dirty="0">
              <a:latin typeface="Calibri" pitchFamily="34" charset="0"/>
            </a:endParaRPr>
          </a:p>
          <a:p>
            <a:pPr marL="342900" indent="-342900" eaLnBrk="1" hangingPunct="1">
              <a:lnSpc>
                <a:spcPts val="3000"/>
              </a:lnSpc>
              <a:buFont typeface="Arial" panose="020B0604020202020204" pitchFamily="34" charset="0"/>
              <a:buChar char="•"/>
            </a:pPr>
            <a:r>
              <a:rPr lang="en-US" sz="2000" dirty="0">
                <a:latin typeface="Calibri" pitchFamily="34" charset="0"/>
              </a:rPr>
              <a:t>Rust scales better than C++ for stable sorting with increase in number of threads.</a:t>
            </a:r>
          </a:p>
          <a:p>
            <a:pPr marL="342900" indent="-342900" eaLnBrk="1" hangingPunct="1">
              <a:lnSpc>
                <a:spcPts val="3000"/>
              </a:lnSpc>
              <a:buFont typeface="Arial" panose="020B0604020202020204" pitchFamily="34" charset="0"/>
              <a:buChar char="•"/>
            </a:pPr>
            <a:r>
              <a:rPr lang="en-US" sz="2000" dirty="0">
                <a:latin typeface="Calibri" pitchFamily="34" charset="0"/>
              </a:rPr>
              <a:t>Rayon </a:t>
            </a:r>
            <a:r>
              <a:rPr lang="en-US" sz="2000" u="sng" dirty="0">
                <a:latin typeface="Calibri" pitchFamily="34" charset="0"/>
              </a:rPr>
              <a:t>benchmarked three </a:t>
            </a:r>
            <a:r>
              <a:rPr lang="en-US" sz="2000" u="sng" dirty="0" err="1">
                <a:latin typeface="Calibri" pitchFamily="34" charset="0"/>
              </a:rPr>
              <a:t>mergesort</a:t>
            </a:r>
            <a:r>
              <a:rPr lang="en-US" sz="2000" u="sng" dirty="0">
                <a:latin typeface="Calibri" pitchFamily="34" charset="0"/>
              </a:rPr>
              <a:t> techniques </a:t>
            </a:r>
            <a:r>
              <a:rPr lang="en-US" sz="2000" dirty="0">
                <a:latin typeface="Calibri" pitchFamily="34" charset="0"/>
              </a:rPr>
              <a:t>and implemented the best optimized.</a:t>
            </a:r>
          </a:p>
          <a:p>
            <a:pPr marL="342900" indent="-342900" eaLnBrk="1" hangingPunct="1">
              <a:lnSpc>
                <a:spcPts val="3000"/>
              </a:lnSpc>
              <a:buFont typeface="Arial" panose="020B0604020202020204" pitchFamily="34" charset="0"/>
              <a:buChar char="•"/>
            </a:pPr>
            <a:r>
              <a:rPr lang="en-US" sz="2000" dirty="0">
                <a:latin typeface="Calibri" pitchFamily="34" charset="0"/>
              </a:rPr>
              <a:t>Rayon uses </a:t>
            </a:r>
            <a:r>
              <a:rPr lang="en-US" sz="2000" u="sng" dirty="0">
                <a:latin typeface="Calibri" pitchFamily="34" charset="0"/>
              </a:rPr>
              <a:t>Pattern Defeating Quicksort (PDQ) </a:t>
            </a:r>
            <a:r>
              <a:rPr lang="en-US" sz="2000" dirty="0">
                <a:latin typeface="Calibri" pitchFamily="34" charset="0"/>
              </a:rPr>
              <a:t>which is faster than GCC implementation.</a:t>
            </a:r>
          </a:p>
          <a:p>
            <a:pPr marL="342900" indent="-342900" eaLnBrk="1" hangingPunct="1">
              <a:lnSpc>
                <a:spcPts val="3000"/>
              </a:lnSpc>
              <a:buFont typeface="Arial" panose="020B0604020202020204" pitchFamily="34" charset="0"/>
              <a:buChar char="•"/>
            </a:pPr>
            <a:r>
              <a:rPr lang="en-US" sz="2000" dirty="0">
                <a:latin typeface="Calibri" pitchFamily="34" charset="0"/>
              </a:rPr>
              <a:t>Rust/Rayon uses </a:t>
            </a:r>
            <a:r>
              <a:rPr lang="en-US" sz="2000" u="sng" dirty="0" err="1">
                <a:latin typeface="Calibri" pitchFamily="34" charset="0"/>
              </a:rPr>
              <a:t>block_size</a:t>
            </a:r>
            <a:r>
              <a:rPr lang="en-US" sz="2000" u="sng" dirty="0">
                <a:latin typeface="Calibri" pitchFamily="34" charset="0"/>
              </a:rPr>
              <a:t> 128</a:t>
            </a:r>
            <a:r>
              <a:rPr lang="en-US" sz="2000" dirty="0">
                <a:latin typeface="Calibri" pitchFamily="34" charset="0"/>
              </a:rPr>
              <a:t>, where as, C++/OpenMP uses </a:t>
            </a:r>
            <a:r>
              <a:rPr lang="en-US" sz="2000" u="sng" dirty="0">
                <a:latin typeface="Calibri" pitchFamily="34" charset="0"/>
              </a:rPr>
              <a:t>4</a:t>
            </a:r>
            <a:r>
              <a:rPr lang="en-US" sz="2000" dirty="0">
                <a:latin typeface="Calibri" pitchFamily="34" charset="0"/>
              </a:rPr>
              <a:t> for smallest partition.</a:t>
            </a:r>
          </a:p>
        </p:txBody>
      </p:sp>
      <p:sp>
        <p:nvSpPr>
          <p:cNvPr id="33" name="Rectangle 32"/>
          <p:cNvSpPr/>
          <p:nvPr/>
        </p:nvSpPr>
        <p:spPr>
          <a:xfrm>
            <a:off x="1097279" y="8064470"/>
            <a:ext cx="991210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97279" y="17009616"/>
            <a:ext cx="9912099" cy="4188070"/>
          </a:xfrm>
          <a:prstGeom prst="rect">
            <a:avLst/>
          </a:prstGeom>
          <a:solidFill>
            <a:schemeClr val="bg1"/>
          </a:solidFill>
          <a:ln w="12700">
            <a:solidFill>
              <a:schemeClr val="accent1">
                <a:lumMod val="75000"/>
              </a:schemeClr>
            </a:solidFill>
          </a:ln>
          <a:effectLst/>
        </p:spPr>
        <p:txBody>
          <a:bodyPr wrap="square" lIns="365760" tIns="182880" rIns="36576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lnSpc>
                <a:spcPts val="3000"/>
              </a:lnSpc>
            </a:pPr>
            <a:r>
              <a:rPr lang="en-US" sz="2000" dirty="0">
                <a:latin typeface="Calibri" pitchFamily="34" charset="0"/>
              </a:rPr>
              <a:t>We aimed to compared parallelism libraries (Rayon and OpenMP) in Rust and C++, respectively,  keeping the following objectives in mind:</a:t>
            </a:r>
          </a:p>
          <a:p>
            <a:pPr algn="just" eaLnBrk="1" hangingPunct="1">
              <a:lnSpc>
                <a:spcPts val="3000"/>
              </a:lnSpc>
            </a:pPr>
            <a:r>
              <a:rPr lang="en-US" sz="2000" dirty="0">
                <a:latin typeface="Calibri" pitchFamily="34" charset="0"/>
              </a:rPr>
              <a:t>1</a:t>
            </a:r>
            <a:r>
              <a:rPr lang="en-US" sz="2000" u="sng" dirty="0">
                <a:latin typeface="Calibri" pitchFamily="34" charset="0"/>
              </a:rPr>
              <a:t>. Ease of use</a:t>
            </a:r>
            <a:r>
              <a:rPr lang="en-US" sz="2000" dirty="0">
                <a:latin typeface="Calibri" pitchFamily="34" charset="0"/>
              </a:rPr>
              <a:t>	2. </a:t>
            </a:r>
            <a:r>
              <a:rPr lang="en-US" sz="2000" u="sng" dirty="0">
                <a:latin typeface="Calibri" pitchFamily="34" charset="0"/>
              </a:rPr>
              <a:t>Safe Concurrency</a:t>
            </a:r>
            <a:r>
              <a:rPr lang="en-US" sz="2000" dirty="0">
                <a:latin typeface="Calibri" pitchFamily="34" charset="0"/>
              </a:rPr>
              <a:t>	3</a:t>
            </a:r>
            <a:r>
              <a:rPr lang="en-US" sz="2000" u="sng" dirty="0">
                <a:latin typeface="Calibri" pitchFamily="34" charset="0"/>
              </a:rPr>
              <a:t>. Speed</a:t>
            </a:r>
            <a:r>
              <a:rPr lang="en-US" sz="2000" dirty="0">
                <a:latin typeface="Calibri" pitchFamily="34" charset="0"/>
              </a:rPr>
              <a:t>		4. </a:t>
            </a:r>
            <a:r>
              <a:rPr lang="en-US" sz="2000" u="sng" dirty="0">
                <a:latin typeface="Calibri" pitchFamily="34" charset="0"/>
              </a:rPr>
              <a:t>Handling of dynamic workload</a:t>
            </a:r>
          </a:p>
          <a:p>
            <a:pPr algn="just" eaLnBrk="1" hangingPunct="1">
              <a:lnSpc>
                <a:spcPts val="3000"/>
              </a:lnSpc>
            </a:pPr>
            <a:r>
              <a:rPr lang="en-US" sz="2000" dirty="0">
                <a:latin typeface="Calibri" pitchFamily="34" charset="0"/>
              </a:rPr>
              <a:t>With the above objectives in mind, we choose the following simpler but fundamental benchmarks:</a:t>
            </a:r>
          </a:p>
          <a:p>
            <a:pPr marL="457200" indent="-457200" algn="just" eaLnBrk="1" hangingPunct="1">
              <a:lnSpc>
                <a:spcPts val="3000"/>
              </a:lnSpc>
              <a:buFont typeface="Arial" panose="020B0604020202020204" pitchFamily="34" charset="0"/>
              <a:buChar char="•"/>
            </a:pPr>
            <a:r>
              <a:rPr lang="en-US" sz="2000" b="1" u="sng" dirty="0">
                <a:latin typeface="Calibri" pitchFamily="34" charset="0"/>
              </a:rPr>
              <a:t>Mandelbrot</a:t>
            </a:r>
            <a:r>
              <a:rPr lang="en-US" sz="2000" b="1" dirty="0">
                <a:latin typeface="Calibri" pitchFamily="34" charset="0"/>
              </a:rPr>
              <a:t>: </a:t>
            </a:r>
            <a:r>
              <a:rPr lang="en-US" sz="2000" dirty="0">
                <a:latin typeface="Calibri" pitchFamily="34" charset="0"/>
              </a:rPr>
              <a:t>An imbalanced workload to analyze scheduling amongst threads</a:t>
            </a:r>
          </a:p>
          <a:p>
            <a:pPr marL="457200" indent="-457200" algn="just" eaLnBrk="1" hangingPunct="1">
              <a:lnSpc>
                <a:spcPts val="3000"/>
              </a:lnSpc>
              <a:buFont typeface="Arial" panose="020B0604020202020204" pitchFamily="34" charset="0"/>
              <a:buChar char="•"/>
            </a:pPr>
            <a:r>
              <a:rPr lang="en-US" sz="2000" b="1" u="sng" dirty="0">
                <a:latin typeface="Calibri" pitchFamily="34" charset="0"/>
              </a:rPr>
              <a:t>Matrix Multiplication</a:t>
            </a:r>
            <a:r>
              <a:rPr lang="en-US" sz="2000" b="1" dirty="0">
                <a:latin typeface="Calibri" pitchFamily="34" charset="0"/>
              </a:rPr>
              <a:t>: </a:t>
            </a:r>
            <a:r>
              <a:rPr lang="en-US" sz="2000" dirty="0">
                <a:latin typeface="Calibri" pitchFamily="34" charset="0"/>
              </a:rPr>
              <a:t>A compute bound problem</a:t>
            </a:r>
          </a:p>
          <a:p>
            <a:pPr marL="457200" indent="-457200" algn="just" eaLnBrk="1" hangingPunct="1">
              <a:lnSpc>
                <a:spcPts val="3000"/>
              </a:lnSpc>
              <a:buFont typeface="Arial" panose="020B0604020202020204" pitchFamily="34" charset="0"/>
              <a:buChar char="•"/>
            </a:pPr>
            <a:r>
              <a:rPr lang="en-US" sz="2000" b="1" u="sng" dirty="0">
                <a:latin typeface="Calibri" pitchFamily="34" charset="0"/>
              </a:rPr>
              <a:t>Unstable-Stable sorting</a:t>
            </a:r>
            <a:r>
              <a:rPr lang="en-US" sz="2000" dirty="0">
                <a:latin typeface="Calibri" pitchFamily="34" charset="0"/>
              </a:rPr>
              <a:t>: Built-in sorting methods  of these libraries</a:t>
            </a:r>
          </a:p>
          <a:p>
            <a:pPr marL="457200" indent="-457200" algn="just" eaLnBrk="1" hangingPunct="1">
              <a:lnSpc>
                <a:spcPts val="3000"/>
              </a:lnSpc>
              <a:buFont typeface="Arial" panose="020B0604020202020204" pitchFamily="34" charset="0"/>
              <a:buChar char="•"/>
            </a:pPr>
            <a:r>
              <a:rPr lang="en-US" sz="2000" b="1" u="sng" dirty="0">
                <a:latin typeface="Calibri" pitchFamily="34" charset="0"/>
              </a:rPr>
              <a:t>Reduction Sum</a:t>
            </a:r>
            <a:r>
              <a:rPr lang="en-US" sz="2000" dirty="0">
                <a:latin typeface="Calibri" pitchFamily="34" charset="0"/>
              </a:rPr>
              <a:t>: A commonly used operation in Geometry and Physics  that is memory bound.</a:t>
            </a:r>
          </a:p>
        </p:txBody>
      </p:sp>
      <p:sp>
        <p:nvSpPr>
          <p:cNvPr id="34" name="Rectangle 33"/>
          <p:cNvSpPr/>
          <p:nvPr/>
        </p:nvSpPr>
        <p:spPr>
          <a:xfrm>
            <a:off x="1097279" y="16547734"/>
            <a:ext cx="9912099"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Approach</a:t>
            </a:r>
          </a:p>
        </p:txBody>
      </p:sp>
      <p:sp>
        <p:nvSpPr>
          <p:cNvPr id="14" name="Text Box 193"/>
          <p:cNvSpPr txBox="1">
            <a:spLocks noChangeArrowheads="1"/>
          </p:cNvSpPr>
          <p:nvPr/>
        </p:nvSpPr>
        <p:spPr bwMode="auto">
          <a:xfrm>
            <a:off x="21945601" y="9447821"/>
            <a:ext cx="9875520" cy="6881114"/>
          </a:xfrm>
          <a:prstGeom prst="rect">
            <a:avLst/>
          </a:prstGeom>
          <a:solidFill>
            <a:schemeClr val="bg1"/>
          </a:solidFill>
          <a:ln w="12700">
            <a:solidFill>
              <a:schemeClr val="accent1">
                <a:lumMod val="75000"/>
              </a:schemeClr>
            </a:solidFill>
          </a:ln>
          <a:effectLst/>
        </p:spPr>
        <p:txBody>
          <a:bodyPr lIns="365760" tIns="182880" rIns="36576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lnSpc>
                <a:spcPts val="3000"/>
              </a:lnSpc>
            </a:pPr>
            <a:r>
              <a:rPr lang="en-US" sz="2000" b="1" dirty="0">
                <a:latin typeface="Calibri" pitchFamily="34" charset="0"/>
              </a:rPr>
              <a:t>Key Remarks:</a:t>
            </a:r>
          </a:p>
          <a:p>
            <a:pPr marL="342900" indent="-342900" algn="just" fontAlgn="base">
              <a:lnSpc>
                <a:spcPts val="3000"/>
              </a:lnSpc>
              <a:buFont typeface="Arial" panose="020B0604020202020204" pitchFamily="34" charset="0"/>
              <a:buChar char="•"/>
            </a:pPr>
            <a:r>
              <a:rPr lang="en-US" sz="2000" dirty="0">
                <a:latin typeface="Calibri" pitchFamily="34" charset="0"/>
              </a:rPr>
              <a:t>From experimental results, </a:t>
            </a:r>
            <a:r>
              <a:rPr lang="en-US" sz="2000" u="sng" dirty="0">
                <a:latin typeface="Calibri" pitchFamily="34" charset="0"/>
              </a:rPr>
              <a:t>Rayon performed as well as OpenMP </a:t>
            </a:r>
            <a:r>
              <a:rPr lang="en-US" sz="2000" dirty="0">
                <a:latin typeface="Calibri" pitchFamily="34" charset="0"/>
              </a:rPr>
              <a:t>in cases where the underlying algorithm or compiler gave an advantage or edge. </a:t>
            </a:r>
          </a:p>
          <a:p>
            <a:pPr marL="342900" indent="-342900" algn="just" fontAlgn="base">
              <a:lnSpc>
                <a:spcPts val="3000"/>
              </a:lnSpc>
              <a:buFont typeface="Arial" panose="020B0604020202020204" pitchFamily="34" charset="0"/>
              <a:buChar char="•"/>
            </a:pPr>
            <a:r>
              <a:rPr lang="en-US" sz="2000" dirty="0">
                <a:latin typeface="Calibri" pitchFamily="34" charset="0"/>
              </a:rPr>
              <a:t>The downfalls of Rayon are the </a:t>
            </a:r>
            <a:r>
              <a:rPr lang="en-US" sz="2000" u="sng" dirty="0">
                <a:latin typeface="Calibri" pitchFamily="34" charset="0"/>
              </a:rPr>
              <a:t>under-optimized computing function</a:t>
            </a:r>
            <a:r>
              <a:rPr lang="en-US" sz="2000" dirty="0">
                <a:latin typeface="Calibri" pitchFamily="34" charset="0"/>
              </a:rPr>
              <a:t>, </a:t>
            </a:r>
            <a:r>
              <a:rPr lang="en-US" sz="2000" u="sng" dirty="0">
                <a:latin typeface="Calibri" pitchFamily="34" charset="0"/>
              </a:rPr>
              <a:t>cost of creating splits of work</a:t>
            </a:r>
            <a:r>
              <a:rPr lang="en-US" sz="2000" dirty="0">
                <a:latin typeface="Calibri" pitchFamily="34" charset="0"/>
              </a:rPr>
              <a:t>, and </a:t>
            </a:r>
            <a:r>
              <a:rPr lang="en-US" sz="2000" u="sng" dirty="0">
                <a:latin typeface="Calibri" pitchFamily="34" charset="0"/>
              </a:rPr>
              <a:t>stealing</a:t>
            </a:r>
            <a:r>
              <a:rPr lang="en-US" sz="2000" dirty="0">
                <a:latin typeface="Calibri" pitchFamily="34" charset="0"/>
              </a:rPr>
              <a:t> when compared to a possible static scheduling.</a:t>
            </a:r>
          </a:p>
          <a:p>
            <a:pPr marL="342900" indent="-342900" algn="just" fontAlgn="base">
              <a:lnSpc>
                <a:spcPts val="3000"/>
              </a:lnSpc>
              <a:buFont typeface="Arial" panose="020B0604020202020204" pitchFamily="34" charset="0"/>
              <a:buChar char="•"/>
            </a:pPr>
            <a:r>
              <a:rPr lang="en-US" sz="2000" dirty="0">
                <a:latin typeface="Calibri" pitchFamily="34" charset="0"/>
              </a:rPr>
              <a:t>Rayon performed better </a:t>
            </a:r>
            <a:r>
              <a:rPr lang="en-US" sz="2000" u="sng" dirty="0">
                <a:latin typeface="Calibri" pitchFamily="34" charset="0"/>
              </a:rPr>
              <a:t>for sorting and multiplication of larger matrices</a:t>
            </a:r>
            <a:r>
              <a:rPr lang="en-US" sz="2000" dirty="0">
                <a:latin typeface="Calibri" pitchFamily="34" charset="0"/>
              </a:rPr>
              <a:t>, but in all other benchmarks, OpenMP had the upper hand. </a:t>
            </a:r>
          </a:p>
          <a:p>
            <a:pPr marL="342900" indent="-342900" algn="just" fontAlgn="base">
              <a:lnSpc>
                <a:spcPts val="3000"/>
              </a:lnSpc>
              <a:buFont typeface="Arial" panose="020B0604020202020204" pitchFamily="34" charset="0"/>
              <a:buChar char="•"/>
            </a:pPr>
            <a:r>
              <a:rPr lang="en-US" sz="2000" dirty="0">
                <a:latin typeface="Calibri" pitchFamily="34" charset="0"/>
              </a:rPr>
              <a:t>No segmentation faults were faced using Rayon because of guaranteed data safety. </a:t>
            </a:r>
          </a:p>
          <a:p>
            <a:pPr algn="just" fontAlgn="base">
              <a:lnSpc>
                <a:spcPts val="3000"/>
              </a:lnSpc>
            </a:pPr>
            <a:endParaRPr lang="en-US" sz="2000" dirty="0">
              <a:latin typeface="Calibri" pitchFamily="34" charset="0"/>
            </a:endParaRPr>
          </a:p>
          <a:p>
            <a:pPr algn="just" fontAlgn="base">
              <a:lnSpc>
                <a:spcPts val="3000"/>
              </a:lnSpc>
            </a:pPr>
            <a:r>
              <a:rPr lang="en-US" sz="2000" b="1" dirty="0">
                <a:latin typeface="Calibri" pitchFamily="34" charset="0"/>
              </a:rPr>
              <a:t>Insights:</a:t>
            </a:r>
          </a:p>
          <a:p>
            <a:pPr marL="342900" indent="-342900" algn="just" fontAlgn="base">
              <a:lnSpc>
                <a:spcPts val="3000"/>
              </a:lnSpc>
              <a:buFont typeface="Arial" panose="020B0604020202020204" pitchFamily="34" charset="0"/>
              <a:buChar char="•"/>
            </a:pPr>
            <a:r>
              <a:rPr lang="en-US" sz="2000" dirty="0">
                <a:latin typeface="Calibri" pitchFamily="34" charset="0"/>
              </a:rPr>
              <a:t>Rayon is </a:t>
            </a:r>
            <a:r>
              <a:rPr lang="en-US" sz="2000" u="sng" dirty="0">
                <a:latin typeface="Calibri" pitchFamily="34" charset="0"/>
              </a:rPr>
              <a:t>still under development</a:t>
            </a:r>
            <a:r>
              <a:rPr lang="en-US" sz="2000" dirty="0">
                <a:latin typeface="Calibri" pitchFamily="34" charset="0"/>
              </a:rPr>
              <a:t>, having reached only version 1.0.3, while OpenMP has been there for a very longtime. </a:t>
            </a:r>
          </a:p>
          <a:p>
            <a:pPr marL="342900" indent="-342900" algn="just" fontAlgn="base">
              <a:lnSpc>
                <a:spcPts val="3000"/>
              </a:lnSpc>
              <a:buFont typeface="Arial" panose="020B0604020202020204" pitchFamily="34" charset="0"/>
              <a:buChar char="•"/>
            </a:pPr>
            <a:r>
              <a:rPr lang="en-US" sz="2000" dirty="0">
                <a:latin typeface="Calibri" pitchFamily="34" charset="0"/>
              </a:rPr>
              <a:t>It is possible that Rayon can soon achieve as good or better performance.</a:t>
            </a:r>
          </a:p>
          <a:p>
            <a:pPr marL="342900" indent="-342900" algn="just" fontAlgn="base">
              <a:lnSpc>
                <a:spcPts val="3000"/>
              </a:lnSpc>
              <a:buFont typeface="Arial" panose="020B0604020202020204" pitchFamily="34" charset="0"/>
              <a:buChar char="•"/>
            </a:pPr>
            <a:r>
              <a:rPr lang="en-US" sz="2000" dirty="0">
                <a:latin typeface="Calibri" pitchFamily="34" charset="0"/>
              </a:rPr>
              <a:t>Rayon-adaptive is going to be merged, which will allow </a:t>
            </a:r>
            <a:r>
              <a:rPr lang="en-US" sz="2000" u="sng" dirty="0">
                <a:latin typeface="Calibri" pitchFamily="34" charset="0"/>
              </a:rPr>
              <a:t>changing the underlying policies</a:t>
            </a:r>
            <a:r>
              <a:rPr lang="en-US" sz="2000" dirty="0">
                <a:latin typeface="Calibri" pitchFamily="34" charset="0"/>
              </a:rPr>
              <a:t> for the splitting. </a:t>
            </a:r>
          </a:p>
          <a:p>
            <a:pPr marL="342900" indent="-342900" algn="just" fontAlgn="base">
              <a:lnSpc>
                <a:spcPts val="3000"/>
              </a:lnSpc>
              <a:buFont typeface="Arial" panose="020B0604020202020204" pitchFamily="34" charset="0"/>
              <a:buChar char="•"/>
            </a:pPr>
            <a:r>
              <a:rPr lang="en-US" sz="2000" dirty="0">
                <a:latin typeface="Calibri" pitchFamily="34" charset="0"/>
              </a:rPr>
              <a:t>Another important modification for Rust would be changing the </a:t>
            </a:r>
            <a:r>
              <a:rPr lang="en-US" sz="2000" u="sng" dirty="0">
                <a:latin typeface="Calibri" pitchFamily="34" charset="0"/>
              </a:rPr>
              <a:t>backend to </a:t>
            </a:r>
            <a:r>
              <a:rPr lang="en-US" sz="2000" i="1" u="sng" dirty="0">
                <a:latin typeface="Calibri" pitchFamily="34" charset="0"/>
              </a:rPr>
              <a:t>GCC</a:t>
            </a:r>
            <a:r>
              <a:rPr lang="en-US" sz="2000" u="sng" dirty="0">
                <a:latin typeface="Calibri" pitchFamily="34" charset="0"/>
              </a:rPr>
              <a:t> from </a:t>
            </a:r>
            <a:r>
              <a:rPr lang="en-US" sz="2000" i="1" u="sng" dirty="0">
                <a:latin typeface="Calibri" pitchFamily="34" charset="0"/>
              </a:rPr>
              <a:t>Clang-LLVM</a:t>
            </a:r>
            <a:r>
              <a:rPr lang="en-US" sz="2000" dirty="0">
                <a:latin typeface="Calibri" pitchFamily="34" charset="0"/>
              </a:rPr>
              <a:t>, as generally GCC gives more optimized code.</a:t>
            </a:r>
          </a:p>
        </p:txBody>
      </p:sp>
      <p:sp>
        <p:nvSpPr>
          <p:cNvPr id="36" name="Rectangle 35"/>
          <p:cNvSpPr/>
          <p:nvPr/>
        </p:nvSpPr>
        <p:spPr>
          <a:xfrm>
            <a:off x="21945601" y="9013078"/>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097279" y="8521670"/>
            <a:ext cx="9912100" cy="7807265"/>
          </a:xfrm>
          <a:prstGeom prst="rect">
            <a:avLst/>
          </a:prstGeom>
          <a:solidFill>
            <a:schemeClr val="bg1"/>
          </a:solidFill>
          <a:ln w="12700">
            <a:solidFill>
              <a:schemeClr val="accent1">
                <a:lumMod val="75000"/>
              </a:schemeClr>
            </a:solidFill>
          </a:ln>
          <a:effectLst/>
        </p:spPr>
        <p:txBody>
          <a:bodyPr wrap="square" lIns="365760" tIns="182880" rIns="36576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lnSpc>
                <a:spcPts val="3000"/>
              </a:lnSpc>
              <a:buFont typeface="Arial" panose="020B0604020202020204" pitchFamily="34" charset="0"/>
              <a:buChar char="•"/>
            </a:pPr>
            <a:r>
              <a:rPr lang="en-US" sz="2000" dirty="0">
                <a:latin typeface="Calibri" pitchFamily="34" charset="0"/>
              </a:rPr>
              <a:t>While decomposing a given algorithm into parallel workloads, developers need to be careful about new kinds of error including deadlock, livelock and data-races.</a:t>
            </a:r>
          </a:p>
          <a:p>
            <a:pPr marL="342900" indent="-342900" algn="just" eaLnBrk="1" hangingPunct="1">
              <a:lnSpc>
                <a:spcPts val="3000"/>
              </a:lnSpc>
              <a:buFont typeface="Arial" panose="020B0604020202020204" pitchFamily="34" charset="0"/>
              <a:buChar char="•"/>
            </a:pPr>
            <a:r>
              <a:rPr lang="en-US" sz="2000" dirty="0">
                <a:latin typeface="Calibri" pitchFamily="34" charset="0"/>
              </a:rPr>
              <a:t>Rust provides an </a:t>
            </a:r>
            <a:r>
              <a:rPr lang="en-US" sz="2000" u="sng" dirty="0">
                <a:latin typeface="Calibri" pitchFamily="34" charset="0"/>
              </a:rPr>
              <a:t>abstraction with zero-cost</a:t>
            </a:r>
            <a:r>
              <a:rPr lang="en-US" sz="2000" dirty="0">
                <a:latin typeface="Calibri" pitchFamily="34" charset="0"/>
              </a:rPr>
              <a:t>, thus becoming highly popular among industries and developers </a:t>
            </a:r>
          </a:p>
          <a:p>
            <a:pPr marL="342900" indent="-342900" algn="just" eaLnBrk="1" hangingPunct="1">
              <a:lnSpc>
                <a:spcPts val="3000"/>
              </a:lnSpc>
              <a:buFont typeface="Arial" panose="020B0604020202020204" pitchFamily="34" charset="0"/>
              <a:buChar char="•"/>
            </a:pPr>
            <a:r>
              <a:rPr lang="en-US" sz="2000" dirty="0">
                <a:latin typeface="Calibri" pitchFamily="34" charset="0"/>
              </a:rPr>
              <a:t>Rayon (data parallelism library for Rust) allows simple conversion from serial to parallel code like OpenMP. Rust </a:t>
            </a:r>
            <a:r>
              <a:rPr lang="en-US" sz="2000" u="sng" dirty="0">
                <a:latin typeface="Calibri" pitchFamily="34" charset="0"/>
              </a:rPr>
              <a:t>does not allow thread unsafe code </a:t>
            </a:r>
            <a:r>
              <a:rPr lang="en-US" sz="2000" dirty="0">
                <a:latin typeface="Calibri" pitchFamily="34" charset="0"/>
              </a:rPr>
              <a:t>to compile making Rust more  scalable than C++.</a:t>
            </a:r>
          </a:p>
          <a:p>
            <a:pPr marL="342900" indent="-342900" algn="just" eaLnBrk="1" hangingPunct="1">
              <a:lnSpc>
                <a:spcPts val="3000"/>
              </a:lnSpc>
              <a:buFont typeface="Arial" panose="020B0604020202020204" pitchFamily="34" charset="0"/>
              <a:buChar char="•"/>
            </a:pPr>
            <a:r>
              <a:rPr lang="en-US" sz="2000" dirty="0">
                <a:latin typeface="Calibri" pitchFamily="34" charset="0"/>
              </a:rPr>
              <a:t>Rayon’s </a:t>
            </a:r>
            <a:r>
              <a:rPr lang="en-US" sz="2000" u="sng" dirty="0">
                <a:latin typeface="Calibri" pitchFamily="34" charset="0"/>
              </a:rPr>
              <a:t>work-stealing</a:t>
            </a:r>
            <a:r>
              <a:rPr lang="en-US" sz="2000" dirty="0">
                <a:latin typeface="Calibri" pitchFamily="34" charset="0"/>
              </a:rPr>
              <a:t> inherently divides the load almost equally amongst the threads providing good performance for imbalanced workload.</a:t>
            </a:r>
          </a:p>
          <a:p>
            <a:pPr marL="342900" indent="-342900" algn="just" eaLnBrk="1" hangingPunct="1">
              <a:lnSpc>
                <a:spcPts val="3000"/>
              </a:lnSpc>
              <a:buFont typeface="Arial" panose="020B0604020202020204" pitchFamily="34" charset="0"/>
              <a:buChar char="•"/>
            </a:pPr>
            <a:r>
              <a:rPr lang="en-US" sz="2000" dirty="0">
                <a:latin typeface="Calibri" pitchFamily="34" charset="0"/>
              </a:rPr>
              <a:t>However, since the Rayon crate is still in its nascency, it does not support features like auto-vectorization of the code unlike OpenMP</a:t>
            </a:r>
          </a:p>
          <a:p>
            <a:pPr algn="just" eaLnBrk="1" hangingPunct="1">
              <a:lnSpc>
                <a:spcPts val="3000"/>
              </a:lnSpc>
            </a:pPr>
            <a:endParaRPr lang="en-US" sz="2000" dirty="0">
              <a:latin typeface="Calibri" pitchFamily="34" charset="0"/>
            </a:endParaRPr>
          </a:p>
          <a:p>
            <a:pPr marL="342900" indent="-342900" algn="just" eaLnBrk="1" hangingPunct="1">
              <a:lnSpc>
                <a:spcPts val="3000"/>
              </a:lnSpc>
              <a:buFont typeface="Arial" panose="020B0604020202020204" pitchFamily="34" charset="0"/>
              <a:buChar char="•"/>
            </a:pPr>
            <a:endParaRPr lang="en-US" sz="2000" dirty="0">
              <a:latin typeface="Calibri" pitchFamily="34" charset="0"/>
            </a:endParaRPr>
          </a:p>
          <a:p>
            <a:pPr algn="just" eaLnBrk="1" hangingPunct="1">
              <a:lnSpc>
                <a:spcPts val="3000"/>
              </a:lnSpc>
            </a:pPr>
            <a:endParaRPr lang="en-US" sz="2000" dirty="0">
              <a:latin typeface="Calibri" pitchFamily="34" charset="0"/>
            </a:endParaRPr>
          </a:p>
          <a:p>
            <a:pPr algn="just" eaLnBrk="1" hangingPunct="1">
              <a:lnSpc>
                <a:spcPts val="3400"/>
              </a:lnSpc>
            </a:pPr>
            <a:endParaRPr lang="en-US" sz="2000" dirty="0">
              <a:latin typeface="Calibri" pitchFamily="34" charset="0"/>
            </a:endParaRPr>
          </a:p>
          <a:p>
            <a:pPr algn="just" eaLnBrk="1" hangingPunct="1">
              <a:lnSpc>
                <a:spcPts val="3400"/>
              </a:lnSpc>
            </a:pPr>
            <a:endParaRPr lang="en-US" sz="2000" dirty="0">
              <a:latin typeface="Calibri" pitchFamily="34" charset="0"/>
            </a:endParaRPr>
          </a:p>
          <a:p>
            <a:pPr algn="just" eaLnBrk="1" hangingPunct="1">
              <a:lnSpc>
                <a:spcPts val="3400"/>
              </a:lnSpc>
            </a:pPr>
            <a:endParaRPr lang="en-US" sz="2000" dirty="0">
              <a:latin typeface="Calibri" pitchFamily="34" charset="0"/>
            </a:endParaRPr>
          </a:p>
          <a:p>
            <a:pPr algn="just" eaLnBrk="1" hangingPunct="1">
              <a:lnSpc>
                <a:spcPts val="3400"/>
              </a:lnSpc>
            </a:pPr>
            <a:endParaRPr lang="en-US" sz="2000" dirty="0">
              <a:latin typeface="Calibri" pitchFamily="34" charset="0"/>
            </a:endParaRPr>
          </a:p>
          <a:p>
            <a:pPr algn="just" eaLnBrk="1" hangingPunct="1"/>
            <a:endParaRPr lang="en-US" sz="2000" dirty="0">
              <a:latin typeface="Calibri" pitchFamily="34" charset="0"/>
            </a:endParaRPr>
          </a:p>
        </p:txBody>
      </p:sp>
      <p:sp>
        <p:nvSpPr>
          <p:cNvPr id="45" name="Rectangle 44"/>
          <p:cNvSpPr/>
          <p:nvPr/>
        </p:nvSpPr>
        <p:spPr>
          <a:xfrm>
            <a:off x="11576482" y="3197522"/>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pic>
        <p:nvPicPr>
          <p:cNvPr id="22" name="Picture 21">
            <a:extLst>
              <a:ext uri="{FF2B5EF4-FFF2-40B4-BE49-F238E27FC236}">
                <a16:creationId xmlns:a16="http://schemas.microsoft.com/office/drawing/2014/main" id="{7550B099-D106-1F4A-A930-1408C14FE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 y="18775052"/>
            <a:ext cx="537417" cy="2741927"/>
          </a:xfrm>
          <a:prstGeom prst="rect">
            <a:avLst/>
          </a:prstGeom>
        </p:spPr>
      </p:pic>
      <p:pic>
        <p:nvPicPr>
          <p:cNvPr id="54" name="Picture 53">
            <a:extLst>
              <a:ext uri="{FF2B5EF4-FFF2-40B4-BE49-F238E27FC236}">
                <a16:creationId xmlns:a16="http://schemas.microsoft.com/office/drawing/2014/main" id="{1066FAF2-94CC-9544-B676-6886D245B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00" y="18768584"/>
            <a:ext cx="540642" cy="2748396"/>
          </a:xfrm>
          <a:prstGeom prst="rect">
            <a:avLst/>
          </a:prstGeom>
        </p:spPr>
      </p:pic>
      <p:sp>
        <p:nvSpPr>
          <p:cNvPr id="55" name="Rectangle 54">
            <a:extLst>
              <a:ext uri="{FF2B5EF4-FFF2-40B4-BE49-F238E27FC236}">
                <a16:creationId xmlns:a16="http://schemas.microsoft.com/office/drawing/2014/main" id="{7132B5B5-CC51-A940-80EC-006BF3438509}"/>
              </a:ext>
            </a:extLst>
          </p:cNvPr>
          <p:cNvSpPr/>
          <p:nvPr/>
        </p:nvSpPr>
        <p:spPr>
          <a:xfrm>
            <a:off x="21994369" y="17004934"/>
            <a:ext cx="9875518"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References</a:t>
            </a:r>
          </a:p>
        </p:txBody>
      </p:sp>
      <p:sp>
        <p:nvSpPr>
          <p:cNvPr id="56" name="Text Box 193">
            <a:extLst>
              <a:ext uri="{FF2B5EF4-FFF2-40B4-BE49-F238E27FC236}">
                <a16:creationId xmlns:a16="http://schemas.microsoft.com/office/drawing/2014/main" id="{BEC3E97B-5DC6-C242-B006-315CF973D263}"/>
              </a:ext>
            </a:extLst>
          </p:cNvPr>
          <p:cNvSpPr txBox="1">
            <a:spLocks noChangeArrowheads="1"/>
          </p:cNvSpPr>
          <p:nvPr/>
        </p:nvSpPr>
        <p:spPr bwMode="auto">
          <a:xfrm>
            <a:off x="22005259" y="17471936"/>
            <a:ext cx="9864628" cy="3796552"/>
          </a:xfrm>
          <a:prstGeom prst="rect">
            <a:avLst/>
          </a:prstGeom>
          <a:solidFill>
            <a:schemeClr val="bg1"/>
          </a:solidFill>
          <a:ln w="12700">
            <a:solidFill>
              <a:schemeClr val="accent1">
                <a:lumMod val="75000"/>
              </a:schemeClr>
            </a:solidFill>
          </a:ln>
          <a:effectLst/>
        </p:spPr>
        <p:txBody>
          <a:bodyPr wrap="square" lIns="365760" tIns="182880" rIns="36576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lnSpc>
                <a:spcPts val="3000"/>
              </a:lnSpc>
            </a:pPr>
            <a:r>
              <a:rPr lang="en-US" sz="2000" dirty="0">
                <a:latin typeface="Calibri" pitchFamily="34" charset="0"/>
              </a:rPr>
              <a:t>[1] Feature Request: OpenMP/TBB like Parallel For Loops,</a:t>
            </a:r>
            <a:r>
              <a:rPr lang="en-US" sz="2000" i="1" dirty="0">
                <a:latin typeface="Calibri" pitchFamily="34" charset="0"/>
              </a:rPr>
              <a:t> https://github.com/rust-lang/rfcs/issues/859</a:t>
            </a:r>
            <a:r>
              <a:rPr lang="en-US" sz="2000" dirty="0">
                <a:latin typeface="Calibri" pitchFamily="34" charset="0"/>
              </a:rPr>
              <a:t> </a:t>
            </a:r>
          </a:p>
          <a:p>
            <a:pPr fontAlgn="base">
              <a:lnSpc>
                <a:spcPts val="3000"/>
              </a:lnSpc>
            </a:pPr>
            <a:r>
              <a:rPr lang="en-US" sz="2000" dirty="0">
                <a:latin typeface="Calibri" pitchFamily="34" charset="0"/>
              </a:rPr>
              <a:t>[2] Rayon, </a:t>
            </a:r>
            <a:r>
              <a:rPr lang="en-US" sz="2000" i="1" dirty="0">
                <a:latin typeface="Calibri" pitchFamily="34" charset="0"/>
              </a:rPr>
              <a:t>https://github.com/rayon-rs/rayon </a:t>
            </a:r>
          </a:p>
          <a:p>
            <a:pPr fontAlgn="base">
              <a:lnSpc>
                <a:spcPts val="3000"/>
              </a:lnSpc>
            </a:pPr>
            <a:r>
              <a:rPr lang="en-US" sz="2000" dirty="0">
                <a:latin typeface="Calibri" pitchFamily="34" charset="0"/>
              </a:rPr>
              <a:t>[3] Rayon documentation, </a:t>
            </a:r>
            <a:r>
              <a:rPr lang="en-US" sz="2000" i="1" dirty="0">
                <a:latin typeface="Calibri" pitchFamily="34" charset="0"/>
              </a:rPr>
              <a:t>https://docs.rs/rayon/1.0.3/rayon/ </a:t>
            </a:r>
          </a:p>
          <a:p>
            <a:pPr fontAlgn="base">
              <a:lnSpc>
                <a:spcPts val="3000"/>
              </a:lnSpc>
            </a:pPr>
            <a:r>
              <a:rPr lang="en-US" sz="2000" dirty="0">
                <a:latin typeface="Calibri" pitchFamily="34" charset="0"/>
              </a:rPr>
              <a:t>[4] Rayon adaptive, </a:t>
            </a:r>
            <a:r>
              <a:rPr lang="en-US" sz="2000" i="1" dirty="0">
                <a:latin typeface="Calibri" pitchFamily="34" charset="0"/>
              </a:rPr>
              <a:t>https://github.com/wagnerf42/rayon-adaptive </a:t>
            </a:r>
          </a:p>
          <a:p>
            <a:pPr fontAlgn="base">
              <a:lnSpc>
                <a:spcPts val="3000"/>
              </a:lnSpc>
            </a:pPr>
            <a:r>
              <a:rPr lang="en-US" sz="2000" dirty="0">
                <a:latin typeface="Calibri" pitchFamily="34" charset="0"/>
              </a:rPr>
              <a:t>[5] OpenMP official documentation, </a:t>
            </a:r>
            <a:r>
              <a:rPr lang="en-US" sz="2000" i="1" dirty="0">
                <a:latin typeface="Calibri" pitchFamily="34" charset="0"/>
              </a:rPr>
              <a:t>https://www.openmp.org/wp-content/uploads/OpenMP4.0.0.pdf</a:t>
            </a:r>
            <a:r>
              <a:rPr lang="en-US" sz="2000" dirty="0">
                <a:latin typeface="Calibri" pitchFamily="34" charset="0"/>
              </a:rPr>
              <a:t> </a:t>
            </a:r>
          </a:p>
          <a:p>
            <a:pPr fontAlgn="base">
              <a:lnSpc>
                <a:spcPts val="3000"/>
              </a:lnSpc>
            </a:pPr>
            <a:r>
              <a:rPr lang="en-US" sz="2000" dirty="0">
                <a:latin typeface="Calibri" pitchFamily="34" charset="0"/>
              </a:rPr>
              <a:t>[6] Cargo Book, </a:t>
            </a:r>
            <a:r>
              <a:rPr lang="en-US" sz="2000" i="1" dirty="0">
                <a:latin typeface="Calibri" pitchFamily="34" charset="0"/>
              </a:rPr>
              <a:t>https://doc.rust-lang.org/cargo/index.html </a:t>
            </a:r>
          </a:p>
          <a:p>
            <a:pPr fontAlgn="base">
              <a:lnSpc>
                <a:spcPts val="3000"/>
              </a:lnSpc>
            </a:pPr>
            <a:r>
              <a:rPr lang="en-US" sz="2000" dirty="0">
                <a:latin typeface="Calibri" pitchFamily="34" charset="0"/>
              </a:rPr>
              <a:t>[7] Pattern Defeating Quicksort, </a:t>
            </a:r>
            <a:r>
              <a:rPr lang="en-US" sz="2000" i="1" dirty="0">
                <a:latin typeface="Calibri" pitchFamily="34" charset="0"/>
              </a:rPr>
              <a:t>https://github.com/orlp/pdqsort </a:t>
            </a:r>
          </a:p>
        </p:txBody>
      </p:sp>
      <p:pic>
        <p:nvPicPr>
          <p:cNvPr id="41" name="Picture 40" descr="A close up of a logo&#10;&#10;Description automatically generated">
            <a:extLst>
              <a:ext uri="{FF2B5EF4-FFF2-40B4-BE49-F238E27FC236}">
                <a16:creationId xmlns:a16="http://schemas.microsoft.com/office/drawing/2014/main" id="{6428031F-B40D-F144-972D-BA08801DB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0" y="21648791"/>
            <a:ext cx="4953000" cy="296809"/>
          </a:xfrm>
          <a:prstGeom prst="rect">
            <a:avLst/>
          </a:prstGeom>
        </p:spPr>
      </p:pic>
      <p:pic>
        <p:nvPicPr>
          <p:cNvPr id="59" name="Picture 58" descr="A close up of a logo&#10;&#10;Description automatically generated">
            <a:extLst>
              <a:ext uri="{FF2B5EF4-FFF2-40B4-BE49-F238E27FC236}">
                <a16:creationId xmlns:a16="http://schemas.microsoft.com/office/drawing/2014/main" id="{E816BA7E-5BBE-AB4C-B20C-C94D1CF46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65400" y="21638989"/>
            <a:ext cx="4953000" cy="296809"/>
          </a:xfrm>
          <a:prstGeom prst="rect">
            <a:avLst/>
          </a:prstGeom>
        </p:spPr>
      </p:pic>
      <p:pic>
        <p:nvPicPr>
          <p:cNvPr id="1042" name="Picture 18">
            <a:extLst>
              <a:ext uri="{FF2B5EF4-FFF2-40B4-BE49-F238E27FC236}">
                <a16:creationId xmlns:a16="http://schemas.microsoft.com/office/drawing/2014/main" id="{D5417D2C-86B4-0D42-A193-FCBD4B544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9841" y="4335582"/>
            <a:ext cx="4695035" cy="25447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CEB3A28-E619-1949-88B8-F8A5F13A9B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78208" y="4335582"/>
            <a:ext cx="3971992" cy="258552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6BADC7E5-E3C7-9A45-A088-64811D6480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36620" y="9247224"/>
            <a:ext cx="4526552" cy="27350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1D1B5112-DA40-4143-920F-CF3E725520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37551" y="9197653"/>
            <a:ext cx="4424432" cy="273502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BC62999C-9542-E649-829F-1CF12D4654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47999" y="15220607"/>
            <a:ext cx="4330209" cy="280866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nserting image...">
            <a:extLst>
              <a:ext uri="{FF2B5EF4-FFF2-40B4-BE49-F238E27FC236}">
                <a16:creationId xmlns:a16="http://schemas.microsoft.com/office/drawing/2014/main" id="{53CE4D19-F90B-E942-92C2-5D52359B7C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70702" y="15158239"/>
            <a:ext cx="4424432" cy="2913066"/>
          </a:xfrm>
          <a:prstGeom prst="rect">
            <a:avLst/>
          </a:prstGeom>
          <a:noFill/>
          <a:extLst>
            <a:ext uri="{909E8E84-426E-40DD-AFC4-6F175D3DCCD1}">
              <a14:hiddenFill xmlns:a14="http://schemas.microsoft.com/office/drawing/2010/main">
                <a:solidFill>
                  <a:srgbClr val="FFFFFF"/>
                </a:solidFill>
              </a14:hiddenFill>
            </a:ext>
          </a:extLst>
        </p:spPr>
      </p:pic>
      <p:sp>
        <p:nvSpPr>
          <p:cNvPr id="69" name="Text Box 193">
            <a:extLst>
              <a:ext uri="{FF2B5EF4-FFF2-40B4-BE49-F238E27FC236}">
                <a16:creationId xmlns:a16="http://schemas.microsoft.com/office/drawing/2014/main" id="{ACA4E689-5C2C-1A49-8157-EF95DF2836A0}"/>
              </a:ext>
            </a:extLst>
          </p:cNvPr>
          <p:cNvSpPr txBox="1">
            <a:spLocks noChangeArrowheads="1"/>
          </p:cNvSpPr>
          <p:nvPr/>
        </p:nvSpPr>
        <p:spPr bwMode="auto">
          <a:xfrm>
            <a:off x="21934646" y="3216345"/>
            <a:ext cx="9802494" cy="5342232"/>
          </a:xfrm>
          <a:prstGeom prst="rect">
            <a:avLst/>
          </a:prstGeom>
          <a:solidFill>
            <a:schemeClr val="bg1"/>
          </a:solidFill>
          <a:ln w="12700">
            <a:solidFill>
              <a:schemeClr val="accent1">
                <a:lumMod val="75000"/>
              </a:schemeClr>
            </a:solidFill>
          </a:ln>
          <a:effectLst/>
        </p:spPr>
        <p:txBody>
          <a:bodyPr wrap="square" lIns="365760" tIns="182880" rIns="36576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lnSpc>
                <a:spcPts val="3000"/>
              </a:lnSpc>
            </a:pPr>
            <a:r>
              <a:rPr lang="en-US" sz="2000" dirty="0">
                <a:latin typeface="Calibri" pitchFamily="34" charset="0"/>
              </a:rPr>
              <a:t>Reduction Sum:</a:t>
            </a:r>
          </a:p>
          <a:p>
            <a:pPr fontAlgn="base">
              <a:lnSpc>
                <a:spcPts val="3000"/>
              </a:lnSpc>
            </a:pPr>
            <a:endParaRPr lang="en-US" sz="2000" dirty="0">
              <a:latin typeface="Calibri" pitchFamily="34" charset="0"/>
            </a:endParaRPr>
          </a:p>
          <a:p>
            <a:pPr fontAlgn="base">
              <a:lnSpc>
                <a:spcPts val="3000"/>
              </a:lnSpc>
            </a:pPr>
            <a:endParaRPr lang="en-US" sz="2000" dirty="0">
              <a:latin typeface="Calibri" pitchFamily="34" charset="0"/>
            </a:endParaRPr>
          </a:p>
          <a:p>
            <a:pPr fontAlgn="base">
              <a:lnSpc>
                <a:spcPts val="3000"/>
              </a:lnSpc>
            </a:pPr>
            <a:endParaRPr lang="en-US" sz="2000" dirty="0">
              <a:latin typeface="Calibri" pitchFamily="34" charset="0"/>
            </a:endParaRPr>
          </a:p>
          <a:p>
            <a:pPr fontAlgn="base">
              <a:lnSpc>
                <a:spcPts val="3000"/>
              </a:lnSpc>
            </a:pPr>
            <a:endParaRPr lang="en-US" sz="2000" dirty="0">
              <a:latin typeface="Calibri" pitchFamily="34" charset="0"/>
            </a:endParaRPr>
          </a:p>
          <a:p>
            <a:pPr fontAlgn="base">
              <a:lnSpc>
                <a:spcPts val="3000"/>
              </a:lnSpc>
            </a:pPr>
            <a:endParaRPr lang="en-US" sz="2000" dirty="0">
              <a:latin typeface="Calibri" pitchFamily="34" charset="0"/>
            </a:endParaRPr>
          </a:p>
          <a:p>
            <a:pPr marL="342900" indent="-342900" algn="just" fontAlgn="base">
              <a:lnSpc>
                <a:spcPts val="3000"/>
              </a:lnSpc>
              <a:buFont typeface="Arial" panose="020B0604020202020204" pitchFamily="34" charset="0"/>
              <a:buChar char="•"/>
            </a:pPr>
            <a:endParaRPr lang="en-US" sz="2000" dirty="0">
              <a:latin typeface="Calibri" pitchFamily="34" charset="0"/>
            </a:endParaRPr>
          </a:p>
          <a:p>
            <a:pPr marL="342900" indent="-342900" algn="just" fontAlgn="base">
              <a:lnSpc>
                <a:spcPts val="3000"/>
              </a:lnSpc>
              <a:buFont typeface="Arial" panose="020B0604020202020204" pitchFamily="34" charset="0"/>
              <a:buChar char="•"/>
            </a:pPr>
            <a:endParaRPr lang="en-US" sz="2000" dirty="0">
              <a:latin typeface="Calibri" pitchFamily="34" charset="0"/>
            </a:endParaRPr>
          </a:p>
          <a:p>
            <a:pPr marL="342900" indent="-342900" algn="just" fontAlgn="base">
              <a:lnSpc>
                <a:spcPts val="3000"/>
              </a:lnSpc>
              <a:buFont typeface="Arial" panose="020B0604020202020204" pitchFamily="34" charset="0"/>
              <a:buChar char="•"/>
            </a:pPr>
            <a:endParaRPr lang="en-US" sz="2000" dirty="0">
              <a:latin typeface="Calibri" pitchFamily="34" charset="0"/>
            </a:endParaRPr>
          </a:p>
          <a:p>
            <a:pPr marL="342900" indent="-342900" algn="just" fontAlgn="base">
              <a:lnSpc>
                <a:spcPts val="3000"/>
              </a:lnSpc>
              <a:buFont typeface="Arial" panose="020B0604020202020204" pitchFamily="34" charset="0"/>
              <a:buChar char="•"/>
            </a:pPr>
            <a:r>
              <a:rPr lang="en-US" sz="2000" dirty="0">
                <a:latin typeface="Calibri" pitchFamily="34" charset="0"/>
              </a:rPr>
              <a:t>Rayon performs worse than OpenMP in all cases. </a:t>
            </a:r>
          </a:p>
          <a:p>
            <a:pPr marL="342900" indent="-342900" algn="just" fontAlgn="base">
              <a:lnSpc>
                <a:spcPts val="3000"/>
              </a:lnSpc>
              <a:buFont typeface="Arial" panose="020B0604020202020204" pitchFamily="34" charset="0"/>
              <a:buChar char="•"/>
            </a:pPr>
            <a:r>
              <a:rPr lang="en-US" sz="2000" dirty="0">
                <a:latin typeface="Calibri" pitchFamily="34" charset="0"/>
              </a:rPr>
              <a:t>The 500M curve shows the overhead in Rayon attributed to </a:t>
            </a:r>
            <a:r>
              <a:rPr lang="en-US" sz="2000" u="sng" dirty="0">
                <a:latin typeface="Calibri" pitchFamily="34" charset="0"/>
              </a:rPr>
              <a:t>splitting of work.</a:t>
            </a:r>
            <a:endParaRPr lang="en-US" sz="2000" dirty="0">
              <a:latin typeface="Calibri" pitchFamily="34" charset="0"/>
            </a:endParaRPr>
          </a:p>
          <a:p>
            <a:pPr marL="342900" indent="-342900" algn="just" fontAlgn="base">
              <a:lnSpc>
                <a:spcPts val="3000"/>
              </a:lnSpc>
              <a:buFont typeface="Arial" panose="020B0604020202020204" pitchFamily="34" charset="0"/>
              <a:buChar char="•"/>
            </a:pPr>
            <a:r>
              <a:rPr lang="en-US" sz="2000" u="sng" dirty="0">
                <a:latin typeface="Calibri" pitchFamily="34" charset="0"/>
              </a:rPr>
              <a:t>Under-optimized reduction function</a:t>
            </a:r>
            <a:r>
              <a:rPr lang="en-US" sz="2000" dirty="0">
                <a:latin typeface="Calibri" pitchFamily="34" charset="0"/>
              </a:rPr>
              <a:t> by Clang-LLVM compared to that of GCC. </a:t>
            </a:r>
          </a:p>
          <a:p>
            <a:pPr marL="342900" indent="-342900" algn="just" fontAlgn="base">
              <a:lnSpc>
                <a:spcPts val="3000"/>
              </a:lnSpc>
              <a:buFont typeface="Arial" panose="020B0604020202020204" pitchFamily="34" charset="0"/>
              <a:buChar char="•"/>
            </a:pPr>
            <a:r>
              <a:rPr lang="en-US" sz="2000" dirty="0">
                <a:latin typeface="Calibri" pitchFamily="34" charset="0"/>
              </a:rPr>
              <a:t>Rayon’s splits are made until it is enough to feed the CPUs.</a:t>
            </a:r>
          </a:p>
        </p:txBody>
      </p:sp>
      <p:pic>
        <p:nvPicPr>
          <p:cNvPr id="1060" name="Picture 36">
            <a:extLst>
              <a:ext uri="{FF2B5EF4-FFF2-40B4-BE49-F238E27FC236}">
                <a16:creationId xmlns:a16="http://schemas.microsoft.com/office/drawing/2014/main" id="{A0FDD920-1AB2-7E40-AD67-795FF292F0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68411" y="3744621"/>
            <a:ext cx="4600463" cy="275570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5B33E3DD-33D0-4541-870B-B95AA2A64E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72405" y="3717304"/>
            <a:ext cx="4612342" cy="27557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A screenshot of a cell phone&#10;&#10;Description automatically generated">
            <a:extLst>
              <a:ext uri="{FF2B5EF4-FFF2-40B4-BE49-F238E27FC236}">
                <a16:creationId xmlns:a16="http://schemas.microsoft.com/office/drawing/2014/main" id="{3B201C06-E586-3E42-BFC6-036276EB93A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82981" y="14501261"/>
            <a:ext cx="3255817" cy="1689100"/>
          </a:xfrm>
          <a:prstGeom prst="rect">
            <a:avLst/>
          </a:prstGeom>
        </p:spPr>
      </p:pic>
      <p:pic>
        <p:nvPicPr>
          <p:cNvPr id="47" name="Picture 46" descr="A screenshot of a cell phone&#10;&#10;Description automatically generated">
            <a:extLst>
              <a:ext uri="{FF2B5EF4-FFF2-40B4-BE49-F238E27FC236}">
                <a16:creationId xmlns:a16="http://schemas.microsoft.com/office/drawing/2014/main" id="{0594F943-F546-7D43-80BF-55F6DB32E2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1872" y="12928540"/>
            <a:ext cx="3356927" cy="1398510"/>
          </a:xfrm>
          <a:prstGeom prst="rect">
            <a:avLst/>
          </a:prstGeom>
        </p:spPr>
      </p:pic>
      <p:pic>
        <p:nvPicPr>
          <p:cNvPr id="57" name="Picture 56" descr="A screenshot of a cell phone&#10;&#10;Description automatically generated">
            <a:extLst>
              <a:ext uri="{FF2B5EF4-FFF2-40B4-BE49-F238E27FC236}">
                <a16:creationId xmlns:a16="http://schemas.microsoft.com/office/drawing/2014/main" id="{5A89C9F3-5216-F34D-A00B-EEB33F1BB3C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07713" y="12919530"/>
            <a:ext cx="3811258" cy="1262438"/>
          </a:xfrm>
          <a:prstGeom prst="rect">
            <a:avLst/>
          </a:prstGeom>
        </p:spPr>
      </p:pic>
      <p:pic>
        <p:nvPicPr>
          <p:cNvPr id="60" name="Picture 59" descr="A screenshot of a cell phone&#10;&#10;Description automatically generated">
            <a:extLst>
              <a:ext uri="{FF2B5EF4-FFF2-40B4-BE49-F238E27FC236}">
                <a16:creationId xmlns:a16="http://schemas.microsoft.com/office/drawing/2014/main" id="{378233F8-A9B7-BF4E-923A-F63A8794854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33112" y="14530249"/>
            <a:ext cx="3818185" cy="1517391"/>
          </a:xfrm>
          <a:prstGeom prst="rect">
            <a:avLst/>
          </a:prstGeom>
        </p:spPr>
      </p:pic>
      <p:sp>
        <p:nvSpPr>
          <p:cNvPr id="62" name="Down Arrow 61">
            <a:extLst>
              <a:ext uri="{FF2B5EF4-FFF2-40B4-BE49-F238E27FC236}">
                <a16:creationId xmlns:a16="http://schemas.microsoft.com/office/drawing/2014/main" id="{97C37265-FBF5-8643-9DEC-7399E2297349}"/>
              </a:ext>
            </a:extLst>
          </p:cNvPr>
          <p:cNvSpPr/>
          <p:nvPr/>
        </p:nvSpPr>
        <p:spPr>
          <a:xfrm>
            <a:off x="1911041" y="13383747"/>
            <a:ext cx="207639" cy="1904942"/>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a:extLst>
              <a:ext uri="{FF2B5EF4-FFF2-40B4-BE49-F238E27FC236}">
                <a16:creationId xmlns:a16="http://schemas.microsoft.com/office/drawing/2014/main" id="{FC54B45E-B086-4A49-9790-B23695F3DDD4}"/>
              </a:ext>
            </a:extLst>
          </p:cNvPr>
          <p:cNvSpPr/>
          <p:nvPr/>
        </p:nvSpPr>
        <p:spPr>
          <a:xfrm>
            <a:off x="10175987" y="13364286"/>
            <a:ext cx="207639" cy="1904942"/>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2971761F-4617-AB49-864E-155106F1B652}"/>
              </a:ext>
            </a:extLst>
          </p:cNvPr>
          <p:cNvSpPr txBox="1"/>
          <p:nvPr/>
        </p:nvSpPr>
        <p:spPr>
          <a:xfrm>
            <a:off x="1461842" y="14186547"/>
            <a:ext cx="615641" cy="307777"/>
          </a:xfrm>
          <a:prstGeom prst="rect">
            <a:avLst/>
          </a:prstGeom>
          <a:noFill/>
        </p:spPr>
        <p:txBody>
          <a:bodyPr wrap="square" rtlCol="0">
            <a:spAutoFit/>
          </a:bodyPr>
          <a:lstStyle/>
          <a:p>
            <a:r>
              <a:rPr lang="en-US" sz="1400" dirty="0"/>
              <a:t>C++</a:t>
            </a:r>
          </a:p>
        </p:txBody>
      </p:sp>
      <p:sp>
        <p:nvSpPr>
          <p:cNvPr id="88" name="TextBox 87">
            <a:extLst>
              <a:ext uri="{FF2B5EF4-FFF2-40B4-BE49-F238E27FC236}">
                <a16:creationId xmlns:a16="http://schemas.microsoft.com/office/drawing/2014/main" id="{EB181348-A85C-8A49-BBF2-8BBD1C7980AA}"/>
              </a:ext>
            </a:extLst>
          </p:cNvPr>
          <p:cNvSpPr txBox="1"/>
          <p:nvPr/>
        </p:nvSpPr>
        <p:spPr>
          <a:xfrm>
            <a:off x="10347208" y="14239328"/>
            <a:ext cx="615641" cy="307777"/>
          </a:xfrm>
          <a:prstGeom prst="rect">
            <a:avLst/>
          </a:prstGeom>
          <a:noFill/>
        </p:spPr>
        <p:txBody>
          <a:bodyPr wrap="square" rtlCol="0">
            <a:spAutoFit/>
          </a:bodyPr>
          <a:lstStyle/>
          <a:p>
            <a:r>
              <a:rPr lang="en-US" sz="1400" dirty="0"/>
              <a:t>Rust</a:t>
            </a:r>
          </a:p>
        </p:txBody>
      </p:sp>
      <p:sp>
        <p:nvSpPr>
          <p:cNvPr id="65" name="TextBox 64">
            <a:extLst>
              <a:ext uri="{FF2B5EF4-FFF2-40B4-BE49-F238E27FC236}">
                <a16:creationId xmlns:a16="http://schemas.microsoft.com/office/drawing/2014/main" id="{E897C4F0-FC4F-F341-AAE5-D49DE129EAC0}"/>
              </a:ext>
            </a:extLst>
          </p:cNvPr>
          <p:cNvSpPr txBox="1"/>
          <p:nvPr/>
        </p:nvSpPr>
        <p:spPr>
          <a:xfrm>
            <a:off x="1685505" y="13072396"/>
            <a:ext cx="827216" cy="307777"/>
          </a:xfrm>
          <a:prstGeom prst="rect">
            <a:avLst/>
          </a:prstGeom>
          <a:noFill/>
        </p:spPr>
        <p:txBody>
          <a:bodyPr wrap="square" rtlCol="0">
            <a:spAutoFit/>
          </a:bodyPr>
          <a:lstStyle/>
          <a:p>
            <a:r>
              <a:rPr lang="en-US" sz="1400" dirty="0"/>
              <a:t>Serial</a:t>
            </a:r>
          </a:p>
        </p:txBody>
      </p:sp>
      <p:sp>
        <p:nvSpPr>
          <p:cNvPr id="90" name="TextBox 89">
            <a:extLst>
              <a:ext uri="{FF2B5EF4-FFF2-40B4-BE49-F238E27FC236}">
                <a16:creationId xmlns:a16="http://schemas.microsoft.com/office/drawing/2014/main" id="{21EB2B27-4E00-D240-8C80-519F5718E88E}"/>
              </a:ext>
            </a:extLst>
          </p:cNvPr>
          <p:cNvSpPr txBox="1"/>
          <p:nvPr/>
        </p:nvSpPr>
        <p:spPr>
          <a:xfrm>
            <a:off x="9999404" y="13072397"/>
            <a:ext cx="827216" cy="307777"/>
          </a:xfrm>
          <a:prstGeom prst="rect">
            <a:avLst/>
          </a:prstGeom>
          <a:noFill/>
        </p:spPr>
        <p:txBody>
          <a:bodyPr wrap="square" rtlCol="0">
            <a:spAutoFit/>
          </a:bodyPr>
          <a:lstStyle/>
          <a:p>
            <a:r>
              <a:rPr lang="en-US" sz="1400" dirty="0"/>
              <a:t>Serial</a:t>
            </a:r>
          </a:p>
        </p:txBody>
      </p:sp>
      <p:sp>
        <p:nvSpPr>
          <p:cNvPr id="91" name="TextBox 90">
            <a:extLst>
              <a:ext uri="{FF2B5EF4-FFF2-40B4-BE49-F238E27FC236}">
                <a16:creationId xmlns:a16="http://schemas.microsoft.com/office/drawing/2014/main" id="{CA4992F5-EF5A-F548-8264-786F57FEE8C4}"/>
              </a:ext>
            </a:extLst>
          </p:cNvPr>
          <p:cNvSpPr txBox="1"/>
          <p:nvPr/>
        </p:nvSpPr>
        <p:spPr>
          <a:xfrm>
            <a:off x="10016751" y="15257612"/>
            <a:ext cx="827216" cy="307777"/>
          </a:xfrm>
          <a:prstGeom prst="rect">
            <a:avLst/>
          </a:prstGeom>
          <a:noFill/>
        </p:spPr>
        <p:txBody>
          <a:bodyPr wrap="square" rtlCol="0">
            <a:spAutoFit/>
          </a:bodyPr>
          <a:lstStyle/>
          <a:p>
            <a:r>
              <a:rPr lang="en-US" sz="1400" dirty="0"/>
              <a:t>Parallel</a:t>
            </a:r>
          </a:p>
        </p:txBody>
      </p:sp>
      <p:sp>
        <p:nvSpPr>
          <p:cNvPr id="92" name="TextBox 91">
            <a:extLst>
              <a:ext uri="{FF2B5EF4-FFF2-40B4-BE49-F238E27FC236}">
                <a16:creationId xmlns:a16="http://schemas.microsoft.com/office/drawing/2014/main" id="{BD84E01B-A1B5-A44B-8078-B1C00C232E2F}"/>
              </a:ext>
            </a:extLst>
          </p:cNvPr>
          <p:cNvSpPr txBox="1"/>
          <p:nvPr/>
        </p:nvSpPr>
        <p:spPr>
          <a:xfrm>
            <a:off x="1590311" y="15299596"/>
            <a:ext cx="827216" cy="307777"/>
          </a:xfrm>
          <a:prstGeom prst="rect">
            <a:avLst/>
          </a:prstGeom>
          <a:noFill/>
        </p:spPr>
        <p:txBody>
          <a:bodyPr wrap="square" rtlCol="0">
            <a:spAutoFit/>
          </a:bodyPr>
          <a:lstStyle/>
          <a:p>
            <a:r>
              <a:rPr lang="en-US" sz="1400" dirty="0"/>
              <a:t>Parallel</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3114</TotalTime>
  <Words>315</Words>
  <Application>Microsoft Macintosh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napereir</cp:lastModifiedBy>
  <cp:revision>127</cp:revision>
  <cp:lastPrinted>2019-05-07T00:19:35Z</cp:lastPrinted>
  <dcterms:created xsi:type="dcterms:W3CDTF">2013-02-10T21:14:48Z</dcterms:created>
  <dcterms:modified xsi:type="dcterms:W3CDTF">2019-05-07T00:23:32Z</dcterms:modified>
</cp:coreProperties>
</file>