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0" r:id="rId8"/>
    <p:sldId id="281" r:id="rId9"/>
    <p:sldId id="257" r:id="rId10"/>
    <p:sldId id="275" r:id="rId11"/>
    <p:sldId id="276" r:id="rId12"/>
    <p:sldId id="282" r:id="rId13"/>
    <p:sldId id="283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0"/>
            <p14:sldId id="281"/>
            <p14:sldId id="257"/>
            <p14:sldId id="275"/>
            <p14:sldId id="276"/>
          </p14:sldIdLst>
        </p14:section>
        <p14:section name="了解详细信息" id="{2CC34DB2-6590-42C0-AD4B-A04C6060184E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2020/2/16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2020/2/16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2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2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3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2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6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在“幻灯片放映”模式下，选择箭头访问相应链接。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The best location choice for opening a Pizza restaurant in Toronto.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8618F2-190C-47BD-B72A-5A1A98C418A9}"/>
              </a:ext>
            </a:extLst>
          </p:cNvPr>
          <p:cNvSpPr txBox="1"/>
          <p:nvPr/>
        </p:nvSpPr>
        <p:spPr>
          <a:xfrm>
            <a:off x="838200" y="3878981"/>
            <a:ext cx="3570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Haowen Yang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2DA29-E64C-48D1-8B9F-F360D8A4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975" y="1488065"/>
            <a:ext cx="6876288" cy="6400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 for watching.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923B8-9CA1-4324-818A-0FB455519F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70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7"/>
            <a:ext cx="10585194" cy="515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Our clients hope to open a Pizza restaurant in Toronto, and then aim to maximize the profits. What we can help is to choose a location in Toronto which tends to have a better future by using machine learning method.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cs typeface="Segoe UI Light" panose="020B0502040204020203" pitchFamily="34" charset="0"/>
              </a:rPr>
              <a:t>Data source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F370E9-F7F7-4ACD-8537-09775A4D8971}"/>
              </a:ext>
            </a:extLst>
          </p:cNvPr>
          <p:cNvSpPr txBox="1"/>
          <p:nvPr/>
        </p:nvSpPr>
        <p:spPr>
          <a:xfrm>
            <a:off x="521206" y="1424538"/>
            <a:ext cx="113948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The data set we used is all from foursquare, which is nearly the location information of different kinds of venues.</a:t>
            </a:r>
          </a:p>
          <a:p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To begin with, we focus our potential objectives on Central Toronto, the region representing the very center of this city. </a:t>
            </a:r>
          </a:p>
          <a:p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To get better turnover, we should try our best to avoid high density of the existed competitors.</a:t>
            </a:r>
          </a:p>
          <a:p>
            <a:endParaRPr lang="en-US" altLang="zh-CN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Cluster all the venues in city center, which aim to cluster the city center into different sub-centers.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cs typeface="Segoe UI Light" panose="020B0502040204020203" pitchFamily="34" charset="0"/>
              </a:rPr>
              <a:t>Methodology</a:t>
            </a:r>
            <a:endParaRPr lang="zh-CN" altLang="en-US" dirty="0"/>
          </a:p>
        </p:txBody>
      </p:sp>
      <p:sp>
        <p:nvSpPr>
          <p:cNvPr id="25" name="内容占位符 17"/>
          <p:cNvSpPr txBox="1">
            <a:spLocks/>
          </p:cNvSpPr>
          <p:nvPr/>
        </p:nvSpPr>
        <p:spPr>
          <a:xfrm>
            <a:off x="631271" y="1472431"/>
            <a:ext cx="4200610" cy="3956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Initially, we find the location of central Toronto, and zoom in. After which, we can get the location of all the Pizza restaurants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7" name="图片 6" descr="黄色的地图&#10;&#10;描述已自动生成">
            <a:extLst>
              <a:ext uri="{FF2B5EF4-FFF2-40B4-BE49-F238E27FC236}">
                <a16:creationId xmlns:a16="http://schemas.microsoft.com/office/drawing/2014/main" id="{F4FB124C-2DAD-40A4-AD1F-D33DB78B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881" y="1577594"/>
            <a:ext cx="6733033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cs typeface="Segoe UI Light" panose="020B0502040204020203" pitchFamily="34" charset="0"/>
              </a:rPr>
              <a:t>Methodology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 can consider the region with high density of different venues is prosperous region and is suitable to open a Pizza, and vice versa. The density distribution can be shown in right picture, where the red point is the location of city center and little blue points are venues.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12" name="内容占位符 11" descr="地图的截图&#10;&#10;描述已自动生成">
            <a:extLst>
              <a:ext uri="{FF2B5EF4-FFF2-40B4-BE49-F238E27FC236}">
                <a16:creationId xmlns:a16="http://schemas.microsoft.com/office/drawing/2014/main" id="{AC5439CF-44EB-4EA6-9EC1-80E19536EF9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005872" y="1540943"/>
            <a:ext cx="6329225" cy="4060960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/>
            <a:r>
              <a:rPr lang="en-US" altLang="zh-CN" dirty="0">
                <a:cs typeface="Segoe UI Light" panose="020B0502040204020203" pitchFamily="34" charset="0"/>
              </a:rPr>
              <a:t>Methodology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pic>
        <p:nvPicPr>
          <p:cNvPr id="4" name="内容占位符 3" descr="黄色的地图&#10;&#10;描述已自动生成">
            <a:extLst>
              <a:ext uri="{FF2B5EF4-FFF2-40B4-BE49-F238E27FC236}">
                <a16:creationId xmlns:a16="http://schemas.microsoft.com/office/drawing/2014/main" id="{D41B66F6-3541-4157-80B6-D30F19C85FE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505651" y="1725555"/>
            <a:ext cx="6237170" cy="38089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04FFD4-5B43-40DC-87B1-694D50D3B88A}"/>
              </a:ext>
            </a:extLst>
          </p:cNvPr>
          <p:cNvSpPr txBox="1"/>
          <p:nvPr/>
        </p:nvSpPr>
        <p:spPr>
          <a:xfrm>
            <a:off x="731520" y="1549667"/>
            <a:ext cx="4562375" cy="326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What we want to do is clustering these points and forms four sub-regions, using K-Means. We set the parameter is 4 clusters in </a:t>
            </a:r>
            <a:r>
              <a:rPr lang="en-US" altLang="zh-CN" sz="2000" dirty="0" err="1"/>
              <a:t>kmeans</a:t>
            </a:r>
            <a:r>
              <a:rPr lang="en-US" altLang="zh-CN" sz="2000" dirty="0"/>
              <a:t> and get the figure3, where we can see the conclusion of clustering: the four different colors mean different clusters.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cs typeface="Segoe UI Light" panose="020B0502040204020203" pitchFamily="34" charset="0"/>
              </a:rPr>
              <a:t>Results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204F91-7BC9-4D47-9C62-F3238A9DF153}"/>
              </a:ext>
            </a:extLst>
          </p:cNvPr>
          <p:cNvSpPr txBox="1"/>
          <p:nvPr/>
        </p:nvSpPr>
        <p:spPr>
          <a:xfrm>
            <a:off x="521207" y="1617044"/>
            <a:ext cx="4071487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We can notice the relationship between four sub-centers and our competitors. The little blue points are Pizza restaurants in Central Toronto.</a:t>
            </a:r>
            <a:endParaRPr lang="zh-CN" altLang="en-US" sz="2000" dirty="0"/>
          </a:p>
        </p:txBody>
      </p:sp>
      <p:pic>
        <p:nvPicPr>
          <p:cNvPr id="10" name="图片 9" descr="人的地图&#10;&#10;描述已自动生成">
            <a:extLst>
              <a:ext uri="{FF2B5EF4-FFF2-40B4-BE49-F238E27FC236}">
                <a16:creationId xmlns:a16="http://schemas.microsoft.com/office/drawing/2014/main" id="{DF1685D0-81D9-4FBB-AA7A-78B44EF9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34" y="1617044"/>
            <a:ext cx="6535554" cy="43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cs typeface="Segoe UI Light" panose="020B0502040204020203" pitchFamily="34" charset="0"/>
              </a:rPr>
              <a:t>Discussion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16" name="内容占位符 17"/>
          <p:cNvSpPr txBox="1">
            <a:spLocks/>
          </p:cNvSpPr>
          <p:nvPr/>
        </p:nvSpPr>
        <p:spPr>
          <a:xfrm>
            <a:off x="541609" y="1296100"/>
            <a:ext cx="10392690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To discuss the final decision, we need some statistical information. Let’s first decide which point located in the most popular region, that is red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point with 33 venues, purple point with 29 venues, blue point with 15 venues and yellow one with 23 venues. Next, it is important to know the low-density region of competitors, that is yellow point with least competitors, and is considered the best location.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We can also get the distance between them and city center. Since the difference is small, we cam just ignore it.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>
                <a:cs typeface="Segoe UI Light" panose="020B0502040204020203" pitchFamily="34" charset="0"/>
              </a:rPr>
              <a:t>Conclusion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1903F9-121E-4E87-A00B-AC5F9A303123}"/>
              </a:ext>
            </a:extLst>
          </p:cNvPr>
          <p:cNvSpPr txBox="1"/>
          <p:nvPr/>
        </p:nvSpPr>
        <p:spPr>
          <a:xfrm>
            <a:off x="604787" y="2521819"/>
            <a:ext cx="10982425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The concrete information is not enough in this report, for instance, we don’t consider the location which may induce the cost. In a nut shell, this is a prototype of the location choice problem and after considering more information, we can get a better model.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{09BF0B6E-7451-43C9-A70A-D459F8EE676C}tf10001108</Template>
  <TotalTime>0</TotalTime>
  <Words>479</Words>
  <Application>Microsoft Office PowerPoint</Application>
  <PresentationFormat>宽屏</PresentationFormat>
  <Paragraphs>37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Microsoft YaHei UI</vt:lpstr>
      <vt:lpstr>Arial</vt:lpstr>
      <vt:lpstr>Segoe UI</vt:lpstr>
      <vt:lpstr>欢迎文档</vt:lpstr>
      <vt:lpstr>The best location choice for opening a Pizza restaurant in Toronto.</vt:lpstr>
      <vt:lpstr>Introduction</vt:lpstr>
      <vt:lpstr>Data source</vt:lpstr>
      <vt:lpstr>Methodology</vt:lpstr>
      <vt:lpstr>Methodology</vt:lpstr>
      <vt:lpstr>Methodology</vt:lpstr>
      <vt:lpstr>Results</vt:lpstr>
      <vt:lpstr>Discussion</vt:lpstr>
      <vt:lpstr>Conclusion</vt:lpstr>
      <vt:lpstr>Thanks for watching.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2020-02-16T21:37:42Z</dcterms:created>
  <dcterms:modified xsi:type="dcterms:W3CDTF">2020-02-16T21:54:01Z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