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2F0D9"/>
    <a:srgbClr val="497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1" autoAdjust="0"/>
    <p:restoredTop sz="94660"/>
  </p:normalViewPr>
  <p:slideViewPr>
    <p:cSldViewPr snapToGrid="0">
      <p:cViewPr varScale="1">
        <p:scale>
          <a:sx n="98" d="100"/>
          <a:sy n="98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CEBE-D90E-A841-272C-DF40C959D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5725-88BC-9B71-7A7D-59F7E4FD8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3E29-866C-2401-EA41-0ABC054E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AA06A-D994-9C71-AEA2-D08E808C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E0BE-1A02-2AD2-3811-057CEBEC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94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51AE-53C9-109F-44E6-4687BF54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F09C-5E02-92B3-3AD8-9D46E6B3B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B04E-04B5-4CFF-8474-1984DC8C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977B-7698-63E1-01C1-92BE8C0D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3F7D-8B9E-774C-8F88-3FCC734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5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8487C-C80B-1837-4874-CECC331DE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785BB-D592-890F-4EED-D11883BD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5F9C7-E73B-E30D-3B84-F028E221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B24E-F919-831F-D28D-8DA478D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C256-31D5-1869-3863-386DD56D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84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A04E-6B99-D358-8178-4CEC0CFF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44E6-64F0-BEB2-80E5-AAC3EA25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58D2-CFE2-C84A-D163-453E6377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ABF4-28F8-F9DA-3E13-3A13702C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B2CB-5FE2-1CA3-A525-B87F9276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76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E8C5-CDA5-A5B7-2F1F-103E8D5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D5EE-DF3B-C69F-69BA-7205627FE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A71C3-92B6-4B9E-5C4D-A4176F90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AE84-21FE-2F9C-CA5D-B6CC2225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DD2A9-63C3-0579-89CC-668A045B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92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70DB-752D-48F2-7143-C77C0E30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F092-AE99-ED24-837F-F56CE150C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A4A7B-8D36-D7C9-DF64-EC930E437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E5D0-A3B3-0E91-5BBB-B8D665B8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30E04-0657-DA6F-5FD3-177B3B95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84152-19DF-52A8-90CF-83DFE2EB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18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B8C7-E991-878D-A6D5-72FB429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051F-B7C3-F93B-7000-AB416902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261DF-E11E-0B14-9B79-4FCA53E92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F224B-58F5-AB01-D921-57BD9D507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970D4-69F7-23BE-7BF0-FEECA05D0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42BC5-0205-F9F6-86FF-DC406A23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E3765-A218-ECC1-16C9-4FA50A4E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A95FA-82BA-B95A-441E-FC4D9C2C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44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28F-4B1C-198E-CA8C-19050345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415DF-DAE2-3A73-6910-861F13E0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17A65-7854-BEE5-3CF1-F92CB15E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3DB5A-DCAD-AFFB-1B1D-EBEAFF86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9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7D3CC-64D5-284F-BB38-52AD9C0D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2E624-6FA7-38F0-D455-88860AA1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85771-84FB-DD12-241E-C862D779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45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EDCE-BDFF-FF1F-F325-FA52645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C3FF-53A9-3C36-5A58-FB99AA6E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D7BF7-A088-7456-AF75-B4B6E2AD8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55C84-E491-E0BC-ECBB-FC01D82E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CDCA-4504-0022-51D8-6FC43C44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B754B-8172-2BBE-4923-B8D82837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95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1CCE-8053-77FE-321D-DD6DB98C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940B2-8C9E-C208-F5FB-CB6E1353B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18F17-905F-E7A3-989E-1A5D27EB4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CD6C-00F3-51D1-E2DF-737D4EC3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6CC5-E670-F862-895A-4768263D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7CCBA-E64F-EF6D-215D-2F9B12AF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5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1C2AB-3BBF-A144-B7B9-AF628B72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D8806-8A19-6B6B-2F9A-FF165F59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0739-036B-864B-8109-3C2C0E893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A4AE-289D-4E01-908F-2E6DD4C2861F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1B09A-6F97-C820-4E46-8C74DB569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0593-0AE8-246B-1976-CFAC1CC2E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3EF4-D05A-4A20-AABF-99E3E48D0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76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2334-834A-F811-41A1-34C1B67E3C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74226" y="3156641"/>
            <a:ext cx="12043547" cy="54471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iome Light" panose="020B0502040204020203" pitchFamily="34" charset="0"/>
              </a:rPr>
              <a:t>Diagnosing the categories of non-small cell lung cancer</a:t>
            </a:r>
            <a:endParaRPr lang="en-CA" sz="3200" b="1" dirty="0">
              <a:solidFill>
                <a:schemeClr val="accent6">
                  <a:lumMod val="20000"/>
                  <a:lumOff val="80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  <a:cs typeface="Biome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9E3AC-4B3B-C950-52C5-1CD2FABF7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524000" y="6448108"/>
            <a:ext cx="9144000" cy="3984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6">
                    <a:lumMod val="20000"/>
                    <a:lumOff val="80000"/>
                    <a:alpha val="36000"/>
                  </a:schemeClr>
                </a:solidFill>
                <a:latin typeface="Agency FB" panose="020B0503020202020204" pitchFamily="34" charset="0"/>
                <a:ea typeface="STXihei" panose="02010600040101010101" pitchFamily="2" charset="-122"/>
              </a:rPr>
              <a:t>ST7014-Haoxiang Xu</a:t>
            </a:r>
            <a:endParaRPr lang="en-CA" sz="2000" b="1" dirty="0">
              <a:solidFill>
                <a:schemeClr val="accent6">
                  <a:lumMod val="20000"/>
                  <a:lumOff val="80000"/>
                  <a:alpha val="36000"/>
                </a:schemeClr>
              </a:solidFill>
              <a:latin typeface="Agency FB" panose="020B0503020202020204" pitchFamily="34" charset="0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08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C30A547-156C-1657-FC34-3819102A11F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3507" y="1161764"/>
            <a:ext cx="12004985" cy="4398284"/>
            <a:chOff x="93507" y="1401174"/>
            <a:chExt cx="12004985" cy="4398284"/>
          </a:xfrm>
        </p:grpSpPr>
        <p:pic>
          <p:nvPicPr>
            <p:cNvPr id="12" name="Picture 11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DBEFC2F2-A209-F138-08D9-E5567B369B2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07" y="1401174"/>
              <a:ext cx="12004985" cy="1897502"/>
            </a:xfrm>
            <a:prstGeom prst="rect">
              <a:avLst/>
            </a:prstGeom>
          </p:spPr>
        </p:pic>
        <p:pic>
          <p:nvPicPr>
            <p:cNvPr id="14" name="Picture 1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FDAF16B8-D076-05D6-46C5-DBA07D0A14F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07" y="3005845"/>
              <a:ext cx="12004985" cy="2793613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C220CF6-2AE0-FA58-260A-E7BBDB2A86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043547" cy="54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iome Light" panose="020B0502040204020203" pitchFamily="34" charset="0"/>
              </a:rPr>
              <a:t>About the Dataset</a:t>
            </a:r>
            <a:endParaRPr lang="en-CA" sz="3200" b="1" dirty="0">
              <a:solidFill>
                <a:schemeClr val="accent6">
                  <a:lumMod val="20000"/>
                  <a:lumOff val="80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  <a:cs typeface="Biome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E5AAD4-1E51-52CB-FA32-DCAAD05280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98805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E2F0D9"/>
                </a:solidFill>
              </a:rPr>
              <a:t>https://www.kaggle.com/datasets/mohamedhanyyy/chest-ctscan-images/code</a:t>
            </a:r>
          </a:p>
        </p:txBody>
      </p:sp>
    </p:spTree>
    <p:extLst>
      <p:ext uri="{BB962C8B-B14F-4D97-AF65-F5344CB8AC3E}">
        <p14:creationId xmlns:p14="http://schemas.microsoft.com/office/powerpoint/2010/main" val="272934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4BCEED4-5ABD-C383-3ED2-B2186893F2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iome Light" panose="020B0502040204020203" pitchFamily="34" charset="0"/>
              </a:rPr>
              <a:t>Dataset Preprocessing</a:t>
            </a:r>
            <a:endParaRPr lang="en-CA" sz="3200" b="1" dirty="0">
              <a:solidFill>
                <a:schemeClr val="accent6">
                  <a:lumMod val="20000"/>
                  <a:lumOff val="80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  <a:cs typeface="Biome Light" panose="020B0502040204020203" pitchFamily="34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867945-7F4B-39F7-8887-FA56D04A3C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22" y="2004813"/>
            <a:ext cx="11002911" cy="28483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2FAA05F-6C70-4D2C-4B43-0B49EB3EE25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70042" y="905784"/>
            <a:ext cx="6993123" cy="707886"/>
            <a:chOff x="1070042" y="905784"/>
            <a:chExt cx="6993123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B35B89-D134-4242-6431-F8342B5B59A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70043" y="905784"/>
              <a:ext cx="5024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2F0D9"/>
                  </a:solidFill>
                </a:rPr>
                <a:t>- Normalization</a:t>
              </a:r>
              <a:endParaRPr lang="en-CA" sz="1600" dirty="0">
                <a:solidFill>
                  <a:srgbClr val="E2F0D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1AEC8A-9F79-1E31-F09E-A923E98D8F8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70042" y="1275116"/>
              <a:ext cx="69931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E2F0D9"/>
                  </a:solidFill>
                </a:rPr>
                <a:t>- Applying transformations</a:t>
              </a:r>
              <a:endParaRPr lang="en-CA" sz="1600" dirty="0">
                <a:solidFill>
                  <a:srgbClr val="E2F0D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91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7CF50C-7AE3-4160-1846-AB84DBB640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6371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iome Light" panose="020B0502040204020203" pitchFamily="34" charset="0"/>
              </a:rPr>
              <a:t>Implementation of AlexNet</a:t>
            </a:r>
            <a:endParaRPr lang="en-CA" sz="3200" b="1" dirty="0">
              <a:solidFill>
                <a:schemeClr val="accent6">
                  <a:lumMod val="20000"/>
                  <a:lumOff val="80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  <a:cs typeface="Biome Light" panose="020B0502040204020203" pitchFamily="34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54E595E-7062-AC4C-FF3A-9A7B67972D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r="447"/>
          <a:stretch/>
        </p:blipFill>
        <p:spPr>
          <a:xfrm>
            <a:off x="61822" y="1529321"/>
            <a:ext cx="12068356" cy="42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304EA2-4E8C-8E0C-E3AA-A926FDCC37B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51169" y="1546697"/>
            <a:ext cx="10486417" cy="4319081"/>
            <a:chOff x="0" y="914400"/>
            <a:chExt cx="12192000" cy="5029200"/>
          </a:xfrm>
        </p:grpSpPr>
        <p:pic>
          <p:nvPicPr>
            <p:cNvPr id="9" name="Picture 8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40ED2679-4227-FDA5-9DC5-4E39C2704DC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" t="16833" r="19906" b="9834"/>
            <a:stretch/>
          </p:blipFill>
          <p:spPr>
            <a:xfrm>
              <a:off x="0" y="914400"/>
              <a:ext cx="4335780" cy="5029200"/>
            </a:xfrm>
            <a:prstGeom prst="rect">
              <a:avLst/>
            </a:prstGeom>
          </p:spPr>
        </p:pic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EAC53C7-3B0F-B976-2C1C-D25C3227C99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7" t="16833" r="9033" b="9834"/>
            <a:stretch/>
          </p:blipFill>
          <p:spPr>
            <a:xfrm>
              <a:off x="4301489" y="914400"/>
              <a:ext cx="3589022" cy="5029200"/>
            </a:xfrm>
            <a:prstGeom prst="rect">
              <a:avLst/>
            </a:prstGeom>
          </p:spPr>
        </p:pic>
        <p:pic>
          <p:nvPicPr>
            <p:cNvPr id="13" name="Picture 1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A7AD980-91B9-1956-01B6-0B2D2534608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094" t="16833" r="323" b="9834"/>
            <a:stretch/>
          </p:blipFill>
          <p:spPr>
            <a:xfrm>
              <a:off x="7524752" y="914400"/>
              <a:ext cx="4667248" cy="50292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C5FA86-B020-E92C-FBF2-37702E7359C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iome Light" panose="020B0502040204020203" pitchFamily="34" charset="0"/>
              </a:rPr>
              <a:t>Web-based Chatbot GUI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81964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DC5D5E-A183-2B73-79F2-0A7E6F32CB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iome Light" panose="020B0502040204020203" pitchFamily="34" charset="0"/>
              </a:rPr>
              <a:t>Flask Python Web application</a:t>
            </a:r>
            <a:endParaRPr lang="en-CA" sz="3200" b="1" dirty="0">
              <a:solidFill>
                <a:schemeClr val="accent6">
                  <a:lumMod val="20000"/>
                  <a:lumOff val="80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  <a:cs typeface="Biome Light" panose="020B0502040204020203" pitchFamily="34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6CC9E59-A6AE-B0B9-649D-C7978B20C7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25" y="1219018"/>
            <a:ext cx="4320527" cy="259422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896275E-5D8F-96DA-59FB-2862547344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25" y="4171520"/>
            <a:ext cx="8059275" cy="22196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943A5E8-1606-2298-42AC-F218875BD5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18681" y="1457423"/>
            <a:ext cx="5272392" cy="1249270"/>
            <a:chOff x="1070042" y="905784"/>
            <a:chExt cx="6993123" cy="19611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78E651-CD9F-0BE9-4A7C-45BD52D2F48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70042" y="905784"/>
              <a:ext cx="6993123" cy="852491"/>
              <a:chOff x="1070042" y="905784"/>
              <a:chExt cx="6993123" cy="85249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E00E75-7195-FC7C-1D7A-6D2CFFD989F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70043" y="905784"/>
                <a:ext cx="5024335" cy="483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E2F0D9"/>
                    </a:solidFill>
                  </a:rPr>
                  <a:t>- JavaScript send POST request </a:t>
                </a:r>
                <a:endParaRPr lang="en-CA" sz="1400" dirty="0">
                  <a:solidFill>
                    <a:srgbClr val="E2F0D9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A0DC59-9601-8383-E8A0-9603F70EC4D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70042" y="1275116"/>
                <a:ext cx="6993123" cy="483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E2F0D9"/>
                    </a:solidFill>
                  </a:rPr>
                  <a:t>- Python receive POST request</a:t>
                </a:r>
                <a:endParaRPr lang="en-CA" sz="1400" dirty="0">
                  <a:solidFill>
                    <a:srgbClr val="E2F0D9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445EE2-A6E2-A221-2F00-9EFD7D24975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70042" y="1619795"/>
              <a:ext cx="6993123" cy="483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E2F0D9"/>
                  </a:solidFill>
                </a:rPr>
                <a:t>- Images goes to CNN</a:t>
              </a:r>
              <a:endParaRPr lang="en-CA" sz="1400" dirty="0">
                <a:solidFill>
                  <a:srgbClr val="E2F0D9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BC5766-80EE-B10A-6D8E-8F5ED2FEF9D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70042" y="1988601"/>
              <a:ext cx="6993123" cy="483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E2F0D9"/>
                  </a:solidFill>
                </a:rPr>
                <a:t>- Python send result back to JavaScript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ADB278-4883-7E6E-4D63-34FC72DC204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70042" y="2383778"/>
              <a:ext cx="6993123" cy="483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E2F0D9"/>
                  </a:solidFill>
                </a:rPr>
                <a:t>- JavaScript modifies HTML page</a:t>
              </a:r>
              <a:endParaRPr lang="en-CA" sz="1400" dirty="0">
                <a:solidFill>
                  <a:srgbClr val="E2F0D9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E0F3D6-9EBE-5D38-B67B-7A170705316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469" y="3142262"/>
            <a:ext cx="6993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2F0D9"/>
                </a:solidFill>
              </a:rPr>
              <a:t>Sever</a:t>
            </a:r>
            <a:endParaRPr lang="en-CA" sz="2000" b="1" dirty="0">
              <a:solidFill>
                <a:srgbClr val="E2F0D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18CD6C-C585-0F6C-1FFA-B11755DB5B6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469" y="1167321"/>
            <a:ext cx="6993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2F0D9"/>
                </a:solidFill>
              </a:rPr>
              <a:t>Prediction</a:t>
            </a:r>
            <a:endParaRPr lang="en-CA" sz="2000" b="1" dirty="0">
              <a:solidFill>
                <a:srgbClr val="E2F0D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463E60-3DE2-ADA8-BA03-1E4996697B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18681" y="3416669"/>
            <a:ext cx="5272392" cy="781385"/>
            <a:chOff x="1118681" y="3416669"/>
            <a:chExt cx="5272392" cy="7813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E0CBFC-5F3A-C4AE-5712-39B7148F201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18681" y="3416669"/>
              <a:ext cx="52723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E2F0D9"/>
                  </a:solidFill>
                </a:rPr>
                <a:t>- Create CNN object</a:t>
              </a:r>
              <a:endParaRPr lang="en-CA" sz="1400" dirty="0">
                <a:solidFill>
                  <a:srgbClr val="E2F0D9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A73DE0-B8DE-7C16-1DBC-9468431B9DF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18681" y="3648847"/>
              <a:ext cx="52723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E2F0D9"/>
                  </a:solidFill>
                </a:rPr>
                <a:t>- Loads trained weight for neurons</a:t>
              </a:r>
              <a:endParaRPr lang="en-CA" sz="1400" dirty="0">
                <a:solidFill>
                  <a:srgbClr val="E2F0D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D1F191-FF60-2EC5-F143-278E340DADE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18681" y="3890277"/>
              <a:ext cx="52723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E2F0D9"/>
                  </a:solidFill>
                </a:rPr>
                <a:t>- Waiting for prediction request</a:t>
              </a:r>
              <a:endParaRPr lang="en-CA" sz="1400" dirty="0">
                <a:solidFill>
                  <a:srgbClr val="E2F0D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62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8B0F4A-472D-83F3-2127-8442A609A0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iome Light" panose="020B0502040204020203" pitchFamily="34" charset="0"/>
              </a:rPr>
              <a:t>Credits</a:t>
            </a:r>
            <a:endParaRPr lang="en-CA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EF9C6-EBCA-5AB9-DB00-17E69823BC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115" y="584775"/>
            <a:ext cx="11040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E2F0D9"/>
                </a:solidFill>
              </a:rPr>
              <a:t>Krizhevsky, Alex; Sutskever, Ilya; Hinton, Geoffrey E. (2017-05-24). "ImageNet classification with deep convolutional neural networks" (PDF). Communications of the ACM. 60 (6): 84–90. doi:10.1145/3065386. ISSN 0001-0782. S2CID 195908774.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6C9D9-567F-DFBE-BA09-33C11500E0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115" y="1301354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E2F0D9"/>
                </a:solidFill>
              </a:rPr>
              <a:t>https://www.kaggle.com/datasets/mohamedhanyyy/chest-ctscan-images/code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37F4A-5B48-D8DC-7B76-E41F08594C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114" y="1802490"/>
            <a:ext cx="10748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E2F0D9"/>
                </a:solidFill>
              </a:rPr>
              <a:t>https://www.superdatascience.com/the-ultimate-guide-to-convolutional-neural-networks-cnn/</a:t>
            </a:r>
          </a:p>
        </p:txBody>
      </p:sp>
    </p:spTree>
    <p:extLst>
      <p:ext uri="{BB962C8B-B14F-4D97-AF65-F5344CB8AC3E}">
        <p14:creationId xmlns:p14="http://schemas.microsoft.com/office/powerpoint/2010/main" val="300876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164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STXihei</vt:lpstr>
      <vt:lpstr>Agency FB</vt:lpstr>
      <vt:lpstr>Arial</vt:lpstr>
      <vt:lpstr>Calibri</vt:lpstr>
      <vt:lpstr>Calibri Light</vt:lpstr>
      <vt:lpstr>Office Theme</vt:lpstr>
      <vt:lpstr>Diagnosing the categories of non-small cell lung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haoxiang</dc:creator>
  <cp:lastModifiedBy>xu haoxiang</cp:lastModifiedBy>
  <cp:revision>10</cp:revision>
  <dcterms:created xsi:type="dcterms:W3CDTF">2022-06-15T05:24:06Z</dcterms:created>
  <dcterms:modified xsi:type="dcterms:W3CDTF">2022-07-02T06:56:44Z</dcterms:modified>
</cp:coreProperties>
</file>