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handoutMasterIdLst>
    <p:handoutMasterId r:id="rId8"/>
  </p:handoutMasterIdLst>
  <p:sldIdLst>
    <p:sldId id="263" r:id="rId3"/>
    <p:sldId id="261" r:id="rId4"/>
    <p:sldId id="265" r:id="rId5"/>
    <p:sldId id="264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6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4AD0-A353-4E9E-B686-83E0EA73283B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A398-5C1F-41FE-931E-F4DE13605C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186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4541"/>
            <a:ext cx="7772400" cy="512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49324"/>
          </a:xfrm>
          <a:prstGeom prst="rect">
            <a:avLst/>
          </a:prstGeom>
        </p:spPr>
        <p:txBody>
          <a:bodyPr/>
          <a:lstStyle>
            <a:lvl1pPr algn="l">
              <a:defRPr sz="2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17681"/>
            <a:ext cx="8229600" cy="452596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latin typeface="+mj-ea"/>
                <a:ea typeface="+mj-ea"/>
              </a:defRPr>
            </a:lvl1pPr>
            <a:lvl2pPr marL="857250" indent="-400050" algn="l">
              <a:lnSpc>
                <a:spcPct val="150000"/>
              </a:lnSpc>
              <a:buFont typeface="Arial" pitchFamily="34" charset="0"/>
              <a:buChar char="•"/>
              <a:defRPr sz="1800">
                <a:latin typeface="+mj-ea"/>
                <a:ea typeface="+mj-ea"/>
              </a:defRPr>
            </a:lvl2pPr>
            <a:lvl3pPr marL="1314450" indent="-400050" algn="l">
              <a:lnSpc>
                <a:spcPct val="150000"/>
              </a:lnSpc>
              <a:buFont typeface="Arial" pitchFamily="34" charset="0"/>
              <a:buChar char="•"/>
              <a:defRPr sz="1600">
                <a:latin typeface="+mj-ea"/>
                <a:ea typeface="+mj-ea"/>
              </a:defRPr>
            </a:lvl3pPr>
            <a:lvl4pPr algn="l">
              <a:buNone/>
              <a:defRPr sz="1400">
                <a:latin typeface="+mj-ea"/>
                <a:ea typeface="+mj-ea"/>
              </a:defRPr>
            </a:lvl4pPr>
            <a:lvl5pPr>
              <a:buNone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第一级：单击此处编辑母版标题样式</a:t>
            </a:r>
          </a:p>
          <a:p>
            <a:pPr lvl="1"/>
            <a:r>
              <a:rPr lang="zh-CN" altLang="en-US" dirty="0" smtClean="0"/>
              <a:t>第二级：单击此处编辑母版标题样式</a:t>
            </a:r>
          </a:p>
          <a:p>
            <a:pPr lvl="2"/>
            <a:r>
              <a:rPr lang="zh-CN" altLang="en-US" dirty="0" smtClean="0"/>
              <a:t>第三级：单击此处编辑母版标题样式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143644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2018-5-4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EBCB-A38A-4D86-9BED-7BA271DF8189}" type="datetimeFigureOut">
              <a:rPr lang="zh-CN" altLang="en-US" smtClean="0"/>
              <a:t>2018-5-4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7FBF-94F8-465B-905E-650EA66846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 dirty="0" smtClean="0"/>
              <a:t>二、</a:t>
            </a:r>
            <a:r>
              <a:rPr lang="zh-CN" altLang="zh-CN" sz="2000" b="0" dirty="0" smtClean="0"/>
              <a:t>业</a:t>
            </a:r>
            <a:r>
              <a:rPr lang="zh-CN" altLang="zh-CN" sz="2000" b="0" dirty="0"/>
              <a:t>务模式</a:t>
            </a:r>
            <a:br>
              <a:rPr lang="zh-CN" altLang="zh-CN" sz="2000" b="0" dirty="0"/>
            </a:br>
            <a:endParaRPr lang="zh-CN" alt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051556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ToC</a:t>
            </a:r>
            <a:r>
              <a:rPr lang="zh-CN" altLang="en-US" dirty="0" smtClean="0"/>
              <a:t>类健康管理产品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051556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ToB</a:t>
            </a:r>
            <a:r>
              <a:rPr lang="zh-CN" altLang="en-US" dirty="0" smtClean="0"/>
              <a:t>类健康管理产品</a:t>
            </a:r>
            <a:endParaRPr lang="zh-CN" altLang="en-US" dirty="0"/>
          </a:p>
        </p:txBody>
      </p:sp>
      <p:pic>
        <p:nvPicPr>
          <p:cNvPr id="6" name="Picture 2" descr="http://www.ekangcn.com/Public/WebImages/logo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8"/>
          <a:stretch/>
        </p:blipFill>
        <p:spPr bwMode="auto">
          <a:xfrm>
            <a:off x="7020272" y="2740441"/>
            <a:ext cx="1248544" cy="6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gss1.bdstatic.com/9vo3dSag_xI4khGkpoWK1HF6hhy/baike/w%3D268%3Bg%3D0/sign=3c918fcfd439b6004dce08b1d16b5217/962bd40735fae6cd52d6274d0eb30f2442a70fb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25" y="2823692"/>
            <a:ext cx="1872208" cy="5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health-100.cn/Portal/Skins/_Default2/subuc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7" y="2855792"/>
            <a:ext cx="14859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static-mall.health.ikang.com/catalog/view/theme/default/image/newhome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50" y="2803598"/>
            <a:ext cx="1799009" cy="5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我们健康——中国职场医疗领导者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25" y="3492996"/>
            <a:ext cx="1610089" cy="7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://i.ukang.cc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64828"/>
            <a:ext cx="1381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www.ciming.com/statics/ciming/images/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0" y="3322518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srv.jk.cn/jk-partial/images/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50" y="3590246"/>
            <a:ext cx="1799009" cy="4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5" y="448373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200" dirty="0" smtClean="0"/>
              <a:t>ToC</a:t>
            </a:r>
            <a:r>
              <a:rPr lang="zh-CN" altLang="en-US" sz="1200" dirty="0" smtClean="0"/>
              <a:t>类产品大部分为健康管理机构自主运营，主要功能为体检预约，健康评估，健康档案，报告查询，干预方案等功能。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2018" y="448373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200" dirty="0" smtClean="0"/>
              <a:t>ToB</a:t>
            </a:r>
            <a:r>
              <a:rPr lang="zh-CN" altLang="en-US" sz="1200" dirty="0" smtClean="0"/>
              <a:t>类产品均为健康管理机构内部使用，主要功能为管理患者，管理健康管理师，健康评估，体检预约，健康干预，接口对接，用户分类，智能推送。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74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 dirty="0" smtClean="0"/>
              <a:t>三、</a:t>
            </a:r>
            <a:r>
              <a:rPr lang="zh-CN" altLang="en-US" sz="2000" b="0" dirty="0" smtClean="0"/>
              <a:t>系统主流程</a:t>
            </a:r>
            <a:endParaRPr lang="zh-CN" altLang="en-US" sz="20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548886" cy="488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 dirty="0" smtClean="0"/>
              <a:t>四、</a:t>
            </a:r>
            <a:r>
              <a:rPr lang="zh-CN" altLang="en-US" sz="2000" b="0" dirty="0" smtClean="0"/>
              <a:t>功能展示</a:t>
            </a:r>
            <a:endParaRPr lang="zh-CN" altLang="en-US" sz="2000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16225"/>
              </p:ext>
            </p:extLst>
          </p:nvPr>
        </p:nvGraphicFramePr>
        <p:xfrm>
          <a:off x="395536" y="1268760"/>
          <a:ext cx="4608510" cy="4843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821"/>
                <a:gridCol w="772821"/>
                <a:gridCol w="409140"/>
                <a:gridCol w="500061"/>
                <a:gridCol w="409140"/>
                <a:gridCol w="517107"/>
                <a:gridCol w="409140"/>
                <a:gridCol w="409140"/>
                <a:gridCol w="409140"/>
              </a:tblGrid>
              <a:tr h="117338"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优康云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美年大健康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爱康国宾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平安好医生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火箭蛙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每天健康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none" strike="noStrike">
                          <a:effectLst/>
                        </a:rPr>
                        <a:t>功能占比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体</a:t>
                      </a:r>
                      <a:r>
                        <a:rPr lang="zh-CN" altLang="en-US" sz="700" u="none" strike="noStrike" dirty="0">
                          <a:effectLst/>
                        </a:rPr>
                        <a:t>检预约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分类查询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就近搜索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套餐匹配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个性化体检方案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支付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购物车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订单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三方支付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33%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健</a:t>
                      </a:r>
                      <a:r>
                        <a:rPr lang="zh-CN" altLang="en-US" sz="700" u="none" strike="noStrike" dirty="0">
                          <a:effectLst/>
                        </a:rPr>
                        <a:t>康问卷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填写问卷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100%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提</a:t>
                      </a:r>
                      <a:r>
                        <a:rPr lang="zh-CN" altLang="en-US" sz="700" u="none" strike="noStrike" dirty="0">
                          <a:effectLst/>
                        </a:rPr>
                        <a:t>醒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预约成功提醒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检前提醒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报告提醒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报</a:t>
                      </a:r>
                      <a:r>
                        <a:rPr lang="zh-CN" altLang="en-US" sz="700" u="none" strike="noStrike" dirty="0">
                          <a:effectLst/>
                        </a:rPr>
                        <a:t>告查询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报告查询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报告对比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 smtClean="0">
                          <a:effectLst/>
                        </a:rPr>
                        <a:t>♢健</a:t>
                      </a:r>
                      <a:r>
                        <a:rPr lang="zh-CN" altLang="en-US" sz="700" u="none" strike="noStrike" dirty="0">
                          <a:effectLst/>
                        </a:rPr>
                        <a:t>康评测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风险测评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中医体质辨识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心理问卷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 smtClean="0">
                          <a:effectLst/>
                        </a:rPr>
                        <a:t>♢健</a:t>
                      </a:r>
                      <a:r>
                        <a:rPr lang="zh-CN" altLang="en-US" sz="700" u="none" strike="noStrike" dirty="0">
                          <a:effectLst/>
                        </a:rPr>
                        <a:t>康干预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人群分类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67%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健康干预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随访日记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67%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指标管理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医生工作站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 smtClean="0">
                          <a:effectLst/>
                        </a:rPr>
                        <a:t>处</a:t>
                      </a:r>
                      <a:r>
                        <a:rPr lang="zh-CN" altLang="en-US" sz="700" u="none" strike="noStrike" dirty="0">
                          <a:effectLst/>
                        </a:rPr>
                        <a:t>方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门诊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药品零售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药品管理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采购入库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库存管理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药品报损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有效期药品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过期药品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33%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u="none" strike="noStrike" dirty="0" smtClean="0">
                          <a:effectLst/>
                        </a:rPr>
                        <a:t>知</a:t>
                      </a:r>
                      <a:r>
                        <a:rPr lang="zh-CN" altLang="en-US" sz="700" u="none" strike="noStrike" dirty="0">
                          <a:effectLst/>
                        </a:rPr>
                        <a:t>识库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评估建议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健康方案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运动项目库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膳食库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疾病库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100%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 smtClean="0">
                          <a:effectLst/>
                        </a:rPr>
                        <a:t>♢统</a:t>
                      </a:r>
                      <a:r>
                        <a:rPr lang="zh-CN" altLang="en-US" sz="700" u="none" strike="noStrike" dirty="0">
                          <a:effectLst/>
                        </a:rPr>
                        <a:t>计分析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工作量统计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疾病统计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干预量统计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>
                          <a:effectLst/>
                        </a:rPr>
                        <a:t>50%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风险评估统计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u="none" strike="noStrike" dirty="0">
                          <a:effectLst/>
                        </a:rPr>
                        <a:t>50%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49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健康档案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膳食记录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66&amp;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418" marR="6418" marT="6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运动记录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66&amp;</a:t>
                      </a:r>
                    </a:p>
                  </a:txBody>
                  <a:tcPr marL="5868" marR="5868" marT="5868" marB="0" anchor="b"/>
                </a:tc>
              </a:tr>
              <a:tr h="11733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418" marR="6418" marT="64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外接设备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>
                          <a:effectLst/>
                        </a:rPr>
                        <a:t>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700" u="none" strike="noStrike" dirty="0">
                          <a:effectLst/>
                        </a:rPr>
                        <a:t>●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868" marR="5868" marT="5868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66&amp;</a:t>
                      </a:r>
                    </a:p>
                  </a:txBody>
                  <a:tcPr marL="5868" marR="5868" marT="5868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6136" y="494116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基础功能包括：体检预约、健康问卷、提醒、报告查询、知识库、健康档案。</a:t>
            </a:r>
            <a:endParaRPr lang="en-US" altLang="zh-CN" sz="1200" dirty="0" smtClean="0"/>
          </a:p>
          <a:p>
            <a:r>
              <a:rPr lang="zh-CN" altLang="en-US" sz="1200" dirty="0"/>
              <a:t>期望功</a:t>
            </a:r>
            <a:r>
              <a:rPr lang="zh-CN" altLang="en-US" sz="1200" dirty="0" smtClean="0"/>
              <a:t>能包括：健康评测、健康干预、统</a:t>
            </a:r>
            <a:r>
              <a:rPr lang="zh-CN" altLang="en-US" sz="1200" dirty="0" smtClean="0"/>
              <a:t>计</a:t>
            </a:r>
            <a:r>
              <a:rPr lang="zh-CN" altLang="en-US" sz="1200" dirty="0"/>
              <a:t>分</a:t>
            </a:r>
            <a:r>
              <a:rPr lang="zh-CN" altLang="en-US" sz="1200" dirty="0" smtClean="0"/>
              <a:t>析、健康资讯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63737"/>
              </p:ext>
            </p:extLst>
          </p:nvPr>
        </p:nvGraphicFramePr>
        <p:xfrm>
          <a:off x="5148064" y="1268760"/>
          <a:ext cx="3852217" cy="1584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994"/>
                <a:gridCol w="645994"/>
                <a:gridCol w="341997"/>
                <a:gridCol w="417997"/>
                <a:gridCol w="341997"/>
                <a:gridCol w="432247"/>
                <a:gridCol w="341997"/>
                <a:gridCol w="341997"/>
                <a:gridCol w="341997"/>
              </a:tblGrid>
              <a:tr h="93187"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优康云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美年大健康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爱康国宾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平安好医生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火箭蛙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每天健康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none" strike="noStrike">
                          <a:effectLst/>
                        </a:rPr>
                        <a:t>功能占比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500" u="none" strike="noStrike" dirty="0" smtClean="0">
                          <a:effectLst/>
                        </a:rPr>
                        <a:t>体</a:t>
                      </a:r>
                      <a:r>
                        <a:rPr lang="zh-CN" altLang="en-US" sz="500" u="none" strike="noStrike" dirty="0">
                          <a:effectLst/>
                        </a:rPr>
                        <a:t>检预约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分类查询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就近搜索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50%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套餐匹配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50%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个性化体检方案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50%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500" u="none" strike="noStrike" dirty="0" smtClean="0">
                          <a:effectLst/>
                        </a:rPr>
                        <a:t>提</a:t>
                      </a:r>
                      <a:r>
                        <a:rPr lang="zh-CN" altLang="en-US" sz="500" u="none" strike="noStrike" dirty="0">
                          <a:effectLst/>
                        </a:rPr>
                        <a:t>醒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预约成功提醒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检前提醒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报告提醒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♢</a:t>
                      </a:r>
                      <a:r>
                        <a:rPr lang="zh-CN" altLang="en-US" sz="500" u="none" strike="noStrike" dirty="0" smtClean="0">
                          <a:effectLst/>
                        </a:rPr>
                        <a:t>健</a:t>
                      </a:r>
                      <a:r>
                        <a:rPr lang="zh-CN" altLang="en-US" sz="500" u="none" strike="noStrike" dirty="0">
                          <a:effectLst/>
                        </a:rPr>
                        <a:t>康评测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风险测评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67%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中医体质辨识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33%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心理问卷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33%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♢</a:t>
                      </a:r>
                      <a:r>
                        <a:rPr lang="zh-CN" altLang="en-US" sz="500" u="none" strike="noStrike" dirty="0" smtClean="0">
                          <a:effectLst/>
                        </a:rPr>
                        <a:t>健</a:t>
                      </a:r>
                      <a:r>
                        <a:rPr lang="zh-CN" altLang="en-US" sz="500" u="none" strike="noStrike" dirty="0">
                          <a:effectLst/>
                        </a:rPr>
                        <a:t>康干预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人群分类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67%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健康干预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随访日记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67%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指标管理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 smtClean="0">
                          <a:effectLst/>
                        </a:rPr>
                        <a:t>※</a:t>
                      </a:r>
                      <a:r>
                        <a:rPr lang="zh-CN" altLang="en-US" sz="500" u="none" strike="noStrike" dirty="0" smtClean="0">
                          <a:effectLst/>
                        </a:rPr>
                        <a:t>报</a:t>
                      </a:r>
                      <a:r>
                        <a:rPr lang="zh-CN" altLang="en-US" sz="500" u="none" strike="noStrike" dirty="0">
                          <a:effectLst/>
                        </a:rPr>
                        <a:t>告查询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报告查询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>
                          <a:effectLst/>
                        </a:rPr>
                        <a:t>100%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  <a:tr h="93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报告对比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　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u="none" strike="noStrike">
                          <a:effectLst/>
                        </a:rPr>
                        <a:t>●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500" u="none" strike="noStrike" dirty="0">
                          <a:effectLst/>
                        </a:rPr>
                        <a:t>67%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905" marR="4905" marT="490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3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 dirty="0" smtClean="0"/>
              <a:t>五、</a:t>
            </a:r>
            <a:r>
              <a:rPr lang="zh-CN" altLang="zh-CN" sz="2000" b="0" dirty="0" smtClean="0"/>
              <a:t>功</a:t>
            </a:r>
            <a:r>
              <a:rPr lang="zh-CN" altLang="zh-CN" sz="2000" b="0" dirty="0"/>
              <a:t>能展示</a:t>
            </a:r>
            <a:br>
              <a:rPr lang="zh-CN" altLang="zh-CN" sz="2000" b="0" dirty="0"/>
            </a:br>
            <a:endParaRPr lang="zh-CN" altLang="en-US" sz="2000" b="0" dirty="0"/>
          </a:p>
        </p:txBody>
      </p:sp>
      <p:pic>
        <p:nvPicPr>
          <p:cNvPr id="6" name="图片 5" descr="C:\Users\admin\Desktop\健康管理微信端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34" y="2870652"/>
            <a:ext cx="4131597" cy="17394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76056" y="501317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1200" dirty="0"/>
              <a:t>核</a:t>
            </a:r>
            <a:r>
              <a:rPr lang="zh-CN" altLang="en-US" sz="1200" dirty="0" smtClean="0"/>
              <a:t>心功能包括：会员管理、体检预约、健康评估、健康干预、健康档案、知识库、统计分析、信息推送、报告查询</a:t>
            </a:r>
            <a:endParaRPr lang="zh-CN" altLang="en-US" sz="1200" dirty="0"/>
          </a:p>
        </p:txBody>
      </p:sp>
      <p:pic>
        <p:nvPicPr>
          <p:cNvPr id="1026" name="Picture 2" descr="C:\Users\admin\Desktop\健康管理系统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7" y="1268760"/>
            <a:ext cx="413960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05397"/>
            <a:ext cx="8229600" cy="649324"/>
          </a:xfrm>
        </p:spPr>
        <p:txBody>
          <a:bodyPr/>
          <a:lstStyle/>
          <a:p>
            <a:r>
              <a:rPr lang="zh-CN" altLang="en-US" sz="2000" b="0" dirty="0" smtClean="0"/>
              <a:t>六、</a:t>
            </a:r>
            <a:r>
              <a:rPr lang="zh-CN" altLang="en-US" sz="2000" b="0" dirty="0" smtClean="0"/>
              <a:t>产品结构图</a:t>
            </a:r>
            <a:endParaRPr lang="zh-CN" altLang="en-US" sz="2000" b="0" dirty="0"/>
          </a:p>
        </p:txBody>
      </p:sp>
      <p:sp>
        <p:nvSpPr>
          <p:cNvPr id="5" name="矩形 4"/>
          <p:cNvSpPr/>
          <p:nvPr/>
        </p:nvSpPr>
        <p:spPr>
          <a:xfrm>
            <a:off x="1187624" y="1700808"/>
            <a:ext cx="2088232" cy="34536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18623" y="2100419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微信公众号</a:t>
            </a:r>
            <a:endParaRPr lang="zh-CN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0591" y="2709500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预</a:t>
            </a:r>
            <a:r>
              <a:rPr lang="zh-CN" altLang="en-US" sz="900" dirty="0" smtClean="0"/>
              <a:t>约管理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169370" y="2709500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报告查询</a:t>
            </a:r>
            <a:endParaRPr lang="zh-CN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169369" y="3141258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健康档案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3141258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健康资讯</a:t>
            </a:r>
            <a:endParaRPr lang="zh-CN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3645024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体质辨识</a:t>
            </a:r>
            <a:endParaRPr lang="zh-CN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169368" y="3641328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心理测评</a:t>
            </a:r>
            <a:endParaRPr lang="zh-CN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401118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风险评估</a:t>
            </a:r>
            <a:endParaRPr lang="zh-CN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9549" y="401118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运动记录</a:t>
            </a:r>
            <a:endParaRPr lang="zh-CN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5424" y="4365104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健康日记</a:t>
            </a:r>
            <a:endParaRPr lang="zh-CN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123727" y="4365104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健康计划</a:t>
            </a:r>
            <a:endParaRPr lang="zh-CN" altLang="en-US" sz="900" dirty="0"/>
          </a:p>
        </p:txBody>
      </p:sp>
      <p:sp>
        <p:nvSpPr>
          <p:cNvPr id="21" name="矩形 20"/>
          <p:cNvSpPr/>
          <p:nvPr/>
        </p:nvSpPr>
        <p:spPr>
          <a:xfrm>
            <a:off x="5148064" y="1700808"/>
            <a:ext cx="2088232" cy="41404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679063" y="2100419"/>
            <a:ext cx="933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健康管理后台</a:t>
            </a:r>
            <a:endParaRPr lang="zh-CN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1031" y="2709500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预</a:t>
            </a:r>
            <a:r>
              <a:rPr lang="zh-CN" altLang="en-US" sz="900" dirty="0" smtClean="0"/>
              <a:t>约设置</a:t>
            </a:r>
            <a:endParaRPr lang="zh-CN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9810" y="2709500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预约管理</a:t>
            </a:r>
            <a:endParaRPr lang="zh-CN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129809" y="3141258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健康档案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64088" y="3551157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报告上传</a:t>
            </a:r>
            <a:endParaRPr lang="zh-CN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405492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体质辨识</a:t>
            </a:r>
            <a:endParaRPr lang="zh-CN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9808" y="3641328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心理测评</a:t>
            </a:r>
            <a:endParaRPr lang="zh-CN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364088" y="4421082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风险评估</a:t>
            </a:r>
            <a:endParaRPr lang="zh-CN" alt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6109989" y="401118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健康干预</a:t>
            </a:r>
            <a:endParaRPr lang="zh-CN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5864" y="477500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人群分类</a:t>
            </a:r>
            <a:endParaRPr lang="zh-CN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084167" y="4365104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随访</a:t>
            </a:r>
            <a:endParaRPr lang="zh-CN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345864" y="5142883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知识库管理</a:t>
            </a:r>
            <a:endParaRPr lang="zh-CN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6118977" y="4746340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统计分析</a:t>
            </a:r>
            <a:endParaRPr lang="zh-CN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5356695" y="5502424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权限管理</a:t>
            </a:r>
            <a:endParaRPr lang="zh-CN" altLang="en-US" sz="900" dirty="0"/>
          </a:p>
        </p:txBody>
      </p:sp>
      <p:sp>
        <p:nvSpPr>
          <p:cNvPr id="55" name="TextBox 54"/>
          <p:cNvSpPr txBox="1"/>
          <p:nvPr/>
        </p:nvSpPr>
        <p:spPr>
          <a:xfrm>
            <a:off x="6118977" y="5131049"/>
            <a:ext cx="973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健康资讯推送</a:t>
            </a:r>
            <a:endParaRPr lang="zh-CN" alt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6118977" y="5530205"/>
            <a:ext cx="773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用户管理</a:t>
            </a:r>
            <a:endParaRPr lang="zh-CN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5364088" y="3138125"/>
            <a:ext cx="773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会员管理</a:t>
            </a:r>
          </a:p>
        </p:txBody>
      </p:sp>
    </p:spTree>
    <p:extLst>
      <p:ext uri="{BB962C8B-B14F-4D97-AF65-F5344CB8AC3E}">
        <p14:creationId xmlns:p14="http://schemas.microsoft.com/office/powerpoint/2010/main" val="9211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prstDash val="sys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1093</Words>
  <Application>Microsoft Office PowerPoint</Application>
  <PresentationFormat>全屏显示(4:3)</PresentationFormat>
  <Paragraphs>513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自定义设计方案</vt:lpstr>
      <vt:lpstr>二、业务模式 </vt:lpstr>
      <vt:lpstr>三、系统主流程</vt:lpstr>
      <vt:lpstr>四、功能展示</vt:lpstr>
      <vt:lpstr>五、功能展示 </vt:lpstr>
      <vt:lpstr>六、产品结构图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71</cp:revision>
  <dcterms:created xsi:type="dcterms:W3CDTF">2015-06-29T07:19:00Z</dcterms:created>
  <dcterms:modified xsi:type="dcterms:W3CDTF">2018-05-04T08:06:10Z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