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62" r:id="rId4"/>
    <p:sldId id="269" r:id="rId5"/>
    <p:sldId id="270" r:id="rId6"/>
    <p:sldId id="257" r:id="rId7"/>
    <p:sldId id="258" r:id="rId8"/>
    <p:sldId id="265" r:id="rId9"/>
    <p:sldId id="266" r:id="rId10"/>
    <p:sldId id="264" r:id="rId11"/>
    <p:sldId id="272" r:id="rId12"/>
    <p:sldId id="268" r:id="rId13"/>
    <p:sldId id="267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D7D0C-4DFF-4ECD-B74A-7E9D27A396BD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15B03-0B10-4FB3-A850-0AC76A42B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207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15B03-0B10-4FB3-A850-0AC76A42B70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706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553C-3119-42E1-BE34-F43FA2B34A40}" type="datetime1">
              <a:rPr lang="en-US" altLang="zh-CN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B978-34FE-479F-83AD-19B524595861}" type="datetime1">
              <a:rPr lang="en-US" altLang="zh-CN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1CF3-157C-4799-97ED-E538C0DAA2A8}" type="datetime1">
              <a:rPr lang="en-US" altLang="zh-CN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40D2-8D03-4C3A-BF9F-2B106AD672DD}" type="datetime1">
              <a:rPr lang="en-US" altLang="zh-CN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729A-ACDA-4F98-8E77-7747FD0C26B7}" type="datetime1">
              <a:rPr lang="en-US" altLang="zh-CN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2D44-75B2-4F6B-8A5B-76EE2F928DCF}" type="datetime1">
              <a:rPr lang="en-US" altLang="zh-CN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A011-D79D-4E0F-8A69-E8E0A35DD313}" type="datetime1">
              <a:rPr lang="en-US" altLang="zh-CN" smtClean="0"/>
              <a:t>12/17/2017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4D4F-19E0-4B4E-A50C-C5985C8AAA15}" type="datetime1">
              <a:rPr lang="en-US" altLang="zh-CN" smtClean="0"/>
              <a:t>12/17/2017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75CA-D047-4D7F-94F9-7EABCA7167CA}" type="datetime1">
              <a:rPr lang="en-US" altLang="zh-CN" smtClean="0"/>
              <a:t>12/17/2017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A568F-CE9D-488E-8B0F-E310FF69992A}" type="datetime1">
              <a:rPr lang="en-US" altLang="zh-CN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542D-C176-4350-B25C-537F57D2CE9A}" type="datetime1">
              <a:rPr lang="en-US" altLang="zh-CN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32E57-24C8-4347-8699-F6A237D57FCF}" type="datetime1">
              <a:rPr lang="en-US" altLang="zh-CN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7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w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slide" Target="slide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板壳单元综合调研</a:t>
            </a:r>
            <a:endParaRPr lang="zh-CN" altLang="en-US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14400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FEM-3     </a:t>
            </a:r>
            <a:r>
              <a:rPr lang="zh-CN" altLang="en-US" sz="24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黄云帆</a:t>
            </a:r>
            <a:endParaRPr lang="en-US" altLang="zh-CN" sz="2400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2017.12.15</a:t>
            </a:r>
            <a:endParaRPr lang="zh-CN" altLang="en-US" sz="2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2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trike="sngStrike" dirty="0" smtClean="0">
                <a:latin typeface="等线" panose="02010600030101010101" pitchFamily="2" charset="-122"/>
                <a:ea typeface="等线" panose="02010600030101010101" pitchFamily="2" charset="-122"/>
              </a:rPr>
              <a:t>讨论：近期工作计划</a:t>
            </a:r>
            <a:endParaRPr lang="zh-CN" altLang="en-US" strike="sngStrike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73741" y="2438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感谢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大家的聆听！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643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讨论：近期工作计划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  <a:ea typeface="等线" panose="02010600030101010101" pitchFamily="2" charset="-122"/>
              </a:rPr>
              <a:t>1</a:t>
            </a:r>
            <a:r>
              <a:rPr lang="en-US" altLang="zh-CN" dirty="0" smtClean="0">
                <a:latin typeface="+mj-lt"/>
                <a:ea typeface="等线" panose="02010600030101010101" pitchFamily="2" charset="-122"/>
              </a:rPr>
              <a:t>. </a:t>
            </a:r>
            <a:r>
              <a:rPr lang="zh-CN" altLang="en-US" dirty="0" smtClean="0">
                <a:latin typeface="+mj-lt"/>
                <a:ea typeface="等线" panose="02010600030101010101" pitchFamily="2" charset="-122"/>
              </a:rPr>
              <a:t>前</a:t>
            </a:r>
            <a:r>
              <a:rPr lang="zh-CN" altLang="en-US" dirty="0">
                <a:latin typeface="+mj-lt"/>
                <a:ea typeface="等线" panose="02010600030101010101" pitchFamily="2" charset="-122"/>
              </a:rPr>
              <a:t>处理：材料性质输入</a:t>
            </a:r>
            <a:endParaRPr lang="en-US" altLang="zh-CN" dirty="0">
              <a:latin typeface="+mj-lt"/>
              <a:ea typeface="等线" panose="02010600030101010101" pitchFamily="2" charset="-122"/>
            </a:endParaRPr>
          </a:p>
          <a:p>
            <a:r>
              <a:rPr lang="en-US" altLang="zh-CN" dirty="0">
                <a:latin typeface="+mj-lt"/>
                <a:ea typeface="等线" panose="02010600030101010101" pitchFamily="2" charset="-122"/>
              </a:rPr>
              <a:t>2</a:t>
            </a:r>
            <a:r>
              <a:rPr lang="en-US" altLang="zh-CN" dirty="0" smtClean="0">
                <a:latin typeface="+mj-lt"/>
                <a:ea typeface="等线" panose="02010600030101010101" pitchFamily="2" charset="-122"/>
              </a:rPr>
              <a:t>. </a:t>
            </a:r>
            <a:r>
              <a:rPr lang="zh-CN" altLang="en-US" dirty="0" smtClean="0">
                <a:latin typeface="+mj-lt"/>
                <a:ea typeface="等线" panose="02010600030101010101" pitchFamily="2" charset="-122"/>
              </a:rPr>
              <a:t>后</a:t>
            </a:r>
            <a:r>
              <a:rPr lang="zh-CN" altLang="en-US" dirty="0">
                <a:latin typeface="+mj-lt"/>
                <a:ea typeface="等线" panose="02010600030101010101" pitchFamily="2" charset="-122"/>
              </a:rPr>
              <a:t>处理：六面</a:t>
            </a:r>
            <a:r>
              <a:rPr lang="zh-CN" altLang="en-US" dirty="0" smtClean="0">
                <a:latin typeface="+mj-lt"/>
                <a:ea typeface="等线" panose="02010600030101010101" pitchFamily="2" charset="-122"/>
              </a:rPr>
              <a:t>体</a:t>
            </a:r>
            <a:endParaRPr lang="en-US" altLang="zh-CN" dirty="0" smtClean="0">
              <a:latin typeface="+mj-lt"/>
              <a:ea typeface="等线" panose="02010600030101010101" pitchFamily="2" charset="-122"/>
            </a:endParaRPr>
          </a:p>
          <a:p>
            <a:pPr lvl="1"/>
            <a:r>
              <a:rPr lang="zh-CN" altLang="en-US" dirty="0">
                <a:latin typeface="+mj-lt"/>
                <a:ea typeface="等线" panose="02010600030101010101" pitchFamily="2" charset="-122"/>
              </a:rPr>
              <a:t>哪些应力分</a:t>
            </a:r>
            <a:r>
              <a:rPr lang="zh-CN" altLang="en-US" dirty="0" smtClean="0">
                <a:latin typeface="+mj-lt"/>
                <a:ea typeface="等线" panose="02010600030101010101" pitchFamily="2" charset="-122"/>
              </a:rPr>
              <a:t>量？</a:t>
            </a:r>
            <a:endParaRPr lang="en-US" altLang="zh-CN" dirty="0" smtClean="0">
              <a:latin typeface="+mj-lt"/>
              <a:ea typeface="等线" panose="02010600030101010101" pitchFamily="2" charset="-122"/>
            </a:endParaRPr>
          </a:p>
          <a:p>
            <a:pPr lvl="1"/>
            <a:r>
              <a:rPr lang="en-US" altLang="zh-CN" dirty="0" smtClean="0">
                <a:latin typeface="+mj-lt"/>
                <a:ea typeface="等线" panose="02010600030101010101" pitchFamily="2" charset="-122"/>
              </a:rPr>
              <a:t>“</a:t>
            </a:r>
            <a:r>
              <a:rPr lang="zh-CN" altLang="en-US" dirty="0" smtClean="0">
                <a:latin typeface="+mj-lt"/>
                <a:ea typeface="等线" panose="02010600030101010101" pitchFamily="2" charset="-122"/>
              </a:rPr>
              <a:t>最大</a:t>
            </a:r>
            <a:r>
              <a:rPr lang="en-US" altLang="zh-CN" dirty="0" smtClean="0">
                <a:latin typeface="+mj-lt"/>
                <a:ea typeface="等线" panose="02010600030101010101" pitchFamily="2" charset="-122"/>
              </a:rPr>
              <a:t>”</a:t>
            </a:r>
            <a:r>
              <a:rPr lang="zh-CN" altLang="en-US" dirty="0" smtClean="0">
                <a:latin typeface="+mj-lt"/>
                <a:ea typeface="等线" panose="02010600030101010101" pitchFamily="2" charset="-122"/>
              </a:rPr>
              <a:t>应力？</a:t>
            </a:r>
            <a:endParaRPr lang="en-US" altLang="zh-CN" dirty="0" smtClean="0">
              <a:latin typeface="+mj-lt"/>
              <a:ea typeface="等线" panose="02010600030101010101" pitchFamily="2" charset="-122"/>
            </a:endParaRPr>
          </a:p>
          <a:p>
            <a:pPr lvl="1"/>
            <a:endParaRPr lang="en-US" altLang="zh-CN" dirty="0" smtClean="0"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0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79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282562" cy="336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椭圆 5"/>
          <p:cNvSpPr/>
          <p:nvPr/>
        </p:nvSpPr>
        <p:spPr>
          <a:xfrm>
            <a:off x="1371599" y="3962400"/>
            <a:ext cx="3429001" cy="13955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70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78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390525"/>
            <a:ext cx="8658225" cy="607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674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1266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395288"/>
            <a:ext cx="8658225" cy="606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9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  <a:ea typeface="+mj-ea"/>
              </a:rPr>
              <a:t>板壳位移元简述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板壳单元基本构造思路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两个问</a:t>
            </a:r>
            <a:r>
              <a:rPr lang="zh-CN" altLang="en-US" dirty="0" smtClean="0">
                <a:latin typeface="+mj-ea"/>
                <a:ea typeface="+mj-ea"/>
              </a:rPr>
              <a:t>题及其解决方案</a:t>
            </a:r>
            <a:endParaRPr lang="en-US" altLang="zh-CN" dirty="0" smtClean="0">
              <a:latin typeface="+mj-ea"/>
              <a:ea typeface="+mj-ea"/>
            </a:endParaRPr>
          </a:p>
          <a:p>
            <a:pPr lvl="1"/>
            <a:r>
              <a:rPr lang="zh-CN" altLang="en-US" dirty="0" smtClean="0">
                <a:latin typeface="+mj-ea"/>
                <a:ea typeface="+mj-ea"/>
              </a:rPr>
              <a:t>有限元试函数的构造</a:t>
            </a:r>
            <a:endParaRPr lang="en-US" altLang="zh-CN" dirty="0" smtClean="0">
              <a:latin typeface="+mj-ea"/>
              <a:ea typeface="+mj-ea"/>
            </a:endParaRPr>
          </a:p>
          <a:p>
            <a:pPr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smtClean="0">
                <a:latin typeface="+mj-ea"/>
                <a:ea typeface="+mj-ea"/>
              </a:rPr>
              <a:t>   </a:t>
            </a:r>
            <a:r>
              <a:rPr lang="zh-CN" altLang="en-US" dirty="0" smtClean="0">
                <a:latin typeface="+mj-ea"/>
                <a:ea typeface="+mj-ea"/>
              </a:rPr>
              <a:t>向抗扭刚度缺失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讨论</a:t>
            </a:r>
            <a:endParaRPr lang="en-US" altLang="zh-CN" dirty="0" smtClean="0">
              <a:latin typeface="+mj-ea"/>
              <a:ea typeface="+mj-ea"/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177350"/>
              </p:ext>
            </p:extLst>
          </p:nvPr>
        </p:nvGraphicFramePr>
        <p:xfrm>
          <a:off x="1338356" y="3926634"/>
          <a:ext cx="3111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Equation" r:id="rId3" imgW="164880" imgH="228600" progId="Equation.DSMT4">
                  <p:embed/>
                </p:oleObj>
              </mc:Choice>
              <mc:Fallback>
                <p:oleObj name="Equation" r:id="rId3" imgW="164880" imgH="2286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356" y="3926634"/>
                        <a:ext cx="31115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072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板壳位移元简述</a:t>
            </a:r>
            <a:endParaRPr lang="en-US" altLang="zh-CN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基本理论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建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立途径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3D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弹性力学方程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构造内力分量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  <a:sym typeface="Wingdings" panose="05000000000000000000" pitchFamily="2" charset="2"/>
            </a:endParaRPr>
          </a:p>
          <a:p>
            <a:pPr lvl="2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构造能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量泛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函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泛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函极值问题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板壳理论基本假设：平截面假设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  <a:sym typeface="Wingdings" panose="05000000000000000000" pitchFamily="2" charset="2"/>
            </a:endParaRPr>
          </a:p>
          <a:p>
            <a:pPr lvl="2"/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  <a:sym typeface="Wingdings" panose="05000000000000000000" pitchFamily="2" charset="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882803"/>
              </p:ext>
            </p:extLst>
          </p:nvPr>
        </p:nvGraphicFramePr>
        <p:xfrm>
          <a:off x="247650" y="4114800"/>
          <a:ext cx="8882063" cy="219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Equation" r:id="rId3" imgW="5041800" imgH="1244520" progId="Equation.DSMT4">
                  <p:embed/>
                </p:oleObj>
              </mc:Choice>
              <mc:Fallback>
                <p:oleObj name="Equation" r:id="rId3" imgW="5041800" imgH="1244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650" y="4114800"/>
                        <a:ext cx="8882063" cy="2192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9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板壳位移元简述</a:t>
            </a:r>
            <a:endParaRPr lang="en-US" altLang="zh-CN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板的控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制方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程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混合形式：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不可约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形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式：引入薄板假设                ，有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924286"/>
              </p:ext>
            </p:extLst>
          </p:nvPr>
        </p:nvGraphicFramePr>
        <p:xfrm>
          <a:off x="2960688" y="2259012"/>
          <a:ext cx="1928812" cy="139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4" name="Equation" r:id="rId4" imgW="1015920" imgH="736560" progId="Equation.DSMT4">
                  <p:embed/>
                </p:oleObj>
              </mc:Choice>
              <mc:Fallback>
                <p:oleObj name="Equation" r:id="rId4" imgW="101592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60688" y="2259012"/>
                        <a:ext cx="1928812" cy="1398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436692"/>
              </p:ext>
            </p:extLst>
          </p:nvPr>
        </p:nvGraphicFramePr>
        <p:xfrm>
          <a:off x="5562600" y="4851400"/>
          <a:ext cx="1556657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5" name="Equation" r:id="rId6" imgW="698400" imgH="177480" progId="Equation.DSMT4">
                  <p:embed/>
                </p:oleObj>
              </mc:Choice>
              <mc:Fallback>
                <p:oleObj name="Equation" r:id="rId6" imgW="6984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62600" y="4851400"/>
                        <a:ext cx="1556657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240646"/>
              </p:ext>
            </p:extLst>
          </p:nvPr>
        </p:nvGraphicFramePr>
        <p:xfrm>
          <a:off x="3417888" y="5311775"/>
          <a:ext cx="22669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6" name="Equation" r:id="rId8" imgW="1282680" imgH="228600" progId="Equation.DSMT4">
                  <p:embed/>
                </p:oleObj>
              </mc:Choice>
              <mc:Fallback>
                <p:oleObj name="Equation" r:id="rId8" imgW="1282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8" y="5311775"/>
                        <a:ext cx="226695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651063"/>
              </p:ext>
            </p:extLst>
          </p:nvPr>
        </p:nvGraphicFramePr>
        <p:xfrm>
          <a:off x="5181600" y="2218042"/>
          <a:ext cx="2362200" cy="1363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7" name="Equation" r:id="rId10" imgW="1231560" imgH="711000" progId="Equation.DSMT4">
                  <p:embed/>
                </p:oleObj>
              </mc:Choice>
              <mc:Fallback>
                <p:oleObj name="Equation" r:id="rId10" imgW="12315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218042"/>
                        <a:ext cx="2362200" cy="13633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95400" y="2665274"/>
            <a:ext cx="17395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Mindliln</a:t>
            </a:r>
            <a:r>
              <a:rPr lang="zh-CN" altLang="en-US" b="1" dirty="0" smtClean="0"/>
              <a:t>板</a:t>
            </a:r>
            <a:r>
              <a:rPr lang="zh-CN" altLang="en-US" b="1" dirty="0"/>
              <a:t>单元</a:t>
            </a:r>
            <a:endParaRPr lang="en-US" altLang="zh-CN" b="1" dirty="0" smtClean="0"/>
          </a:p>
          <a:p>
            <a:r>
              <a:rPr lang="zh-CN" altLang="en-US" b="1" dirty="0" smtClean="0"/>
              <a:t>及其各种</a:t>
            </a:r>
            <a:r>
              <a:rPr lang="zh-CN" altLang="en-US" b="1" dirty="0"/>
              <a:t>形</a:t>
            </a:r>
            <a:r>
              <a:rPr lang="zh-CN" altLang="en-US" b="1" dirty="0" smtClean="0"/>
              <a:t>式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pPr algn="ctr"/>
            <a:r>
              <a:rPr lang="en-US" altLang="zh-CN" dirty="0" smtClean="0"/>
              <a:t>(</a:t>
            </a:r>
            <a:r>
              <a:rPr lang="zh-CN" altLang="en-US" dirty="0" smtClean="0"/>
              <a:t>略</a:t>
            </a:r>
            <a:r>
              <a:rPr lang="zh-CN" altLang="en-US" dirty="0"/>
              <a:t>*</a:t>
            </a:r>
            <a:r>
              <a:rPr lang="en-US" altLang="zh-CN" dirty="0" smtClean="0"/>
              <a:t>3)</a:t>
            </a:r>
            <a:endParaRPr lang="en-US" altLang="zh-CN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371600" y="5181600"/>
            <a:ext cx="1398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Kirchhoff </a:t>
            </a:r>
            <a:r>
              <a:rPr lang="zh-CN" altLang="en-US" b="1" dirty="0" smtClean="0"/>
              <a:t>板</a:t>
            </a:r>
            <a:endParaRPr lang="en-US" altLang="zh-CN" b="1" dirty="0" smtClean="0"/>
          </a:p>
          <a:p>
            <a:pPr algn="ctr"/>
            <a:r>
              <a:rPr lang="en-US" altLang="zh-CN" dirty="0"/>
              <a:t>(</a:t>
            </a:r>
            <a:r>
              <a:rPr lang="zh-CN" altLang="en-US" dirty="0"/>
              <a:t>略*</a:t>
            </a:r>
            <a:r>
              <a:rPr lang="en-US" altLang="zh-CN" dirty="0"/>
              <a:t>3</a:t>
            </a:r>
            <a:r>
              <a:rPr lang="en-US" altLang="zh-CN" dirty="0" smtClean="0"/>
              <a:t>)</a:t>
            </a:r>
            <a:endParaRPr lang="en-US" altLang="zh-CN" b="1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415232"/>
              </p:ext>
            </p:extLst>
          </p:nvPr>
        </p:nvGraphicFramePr>
        <p:xfrm>
          <a:off x="1575370" y="3352800"/>
          <a:ext cx="990600" cy="9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8" name="Equation" r:id="rId12" imgW="736560" imgH="711000" progId="Equation.DSMT4">
                  <p:embed/>
                </p:oleObj>
              </mc:Choice>
              <mc:Fallback>
                <p:oleObj name="Equation" r:id="rId12" imgW="7365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75370" y="3352800"/>
                        <a:ext cx="990600" cy="9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064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板壳位移元简述</a:t>
            </a:r>
            <a:endParaRPr lang="en-US" altLang="zh-CN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壳的控制方程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平板壳单元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一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般壳：三角形板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圆柱壳：矩形板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轴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对称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壳 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截锥单元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  <a:sym typeface="Wingdings" panose="05000000000000000000" pitchFamily="2" charset="2"/>
            </a:endParaRPr>
          </a:p>
          <a:p>
            <a:pPr lvl="2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二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维降为一维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扁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壳 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扁壳单元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  <a:sym typeface="Wingdings" panose="05000000000000000000" pitchFamily="2" charset="2"/>
            </a:endParaRPr>
          </a:p>
          <a:p>
            <a:pPr lvl="2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流动坐标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系近似正交坐标系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  <a:sym typeface="Wingdings" panose="05000000000000000000" pitchFamily="2" charset="2"/>
            </a:endParaRPr>
          </a:p>
          <a:p>
            <a:pPr lvl="2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深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壳：单元尺寸非常小时也适用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sym typeface="Wingdings" panose="05000000000000000000" pitchFamily="2" charset="2"/>
            </a:endParaRPr>
          </a:p>
          <a:p>
            <a:pPr lvl="1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“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厚壳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”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  <a:hlinkClick r:id="rId2" action="ppaction://hlinksldjump"/>
              </a:rPr>
              <a:t>退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  <a:hlinkClick r:id="rId2" action="ppaction://hlinksldjump"/>
              </a:rPr>
              <a:t>化型壳单元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  <a:sym typeface="Wingdings" panose="05000000000000000000" pitchFamily="2" charset="2"/>
            </a:endParaRPr>
          </a:p>
          <a:p>
            <a:pPr lvl="2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各种闭锁：剪切闭锁、薄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膜闭锁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52800" y="1645041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(</a:t>
            </a:r>
            <a:r>
              <a:rPr lang="zh-CN" altLang="en-US" sz="2400" dirty="0" smtClean="0"/>
              <a:t>略*</a:t>
            </a:r>
            <a:r>
              <a:rPr lang="en-US" altLang="zh-CN" sz="2400" dirty="0" smtClean="0"/>
              <a:t>3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1423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板壳单元基本构造思路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有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限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元格式构造方法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Ⅰ</a:t>
            </a:r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能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量原理</a:t>
            </a:r>
            <a:endParaRPr lang="en-US" altLang="zh-CN" sz="2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协调位移元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最小势能原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理</a:t>
            </a:r>
            <a:endParaRPr lang="en-US" altLang="zh-CN" sz="20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非协调位移元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分区势能原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理</a:t>
            </a:r>
            <a:endParaRPr lang="en-US" altLang="zh-CN" sz="20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广义协调位移元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(eneralized conforming element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分区势能原理的退化形式</a:t>
            </a:r>
            <a:endParaRPr lang="en-US" altLang="zh-CN" sz="16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应力杂交元（采用应力试函数，满足平衡微分方程）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最小余能原理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混合元（采用混合试函数，含位移、应力和应变）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广义变分原理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分区混合元（试函数：部分单元采用位移，其余采用应力）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分区混合能量原</a:t>
            </a:r>
            <a:r>
              <a:rPr lang="zh-CN" altLang="en-US" sz="16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理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有限元格式构造方法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Ⅱ-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控制方程的弱形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式</a:t>
            </a:r>
            <a:endParaRPr lang="en-US" altLang="zh-CN" sz="2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685800" y="6264275"/>
            <a:ext cx="5181600" cy="365125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chemeClr val="tx1"/>
                </a:solidFill>
                <a:latin typeface="+mj-ea"/>
              </a:rPr>
              <a:t>龙驭球，龙志飞，岑松</a:t>
            </a:r>
            <a:r>
              <a:rPr lang="en-US" altLang="zh-CN" dirty="0">
                <a:solidFill>
                  <a:schemeClr val="tx1"/>
                </a:solidFill>
                <a:latin typeface="+mj-ea"/>
              </a:rPr>
              <a:t>. </a:t>
            </a:r>
            <a:r>
              <a:rPr lang="zh-CN" altLang="en-US" dirty="0">
                <a:solidFill>
                  <a:schemeClr val="tx1"/>
                </a:solidFill>
                <a:latin typeface="+mj-ea"/>
              </a:rPr>
              <a:t>新型有限元论</a:t>
            </a:r>
            <a:r>
              <a:rPr lang="en-US" altLang="zh-CN" dirty="0">
                <a:solidFill>
                  <a:schemeClr val="tx1"/>
                </a:solidFill>
                <a:latin typeface="+mj-ea"/>
              </a:rPr>
              <a:t>. </a:t>
            </a:r>
            <a:r>
              <a:rPr lang="zh-CN" altLang="en-US" dirty="0">
                <a:solidFill>
                  <a:schemeClr val="tx1"/>
                </a:solidFill>
                <a:latin typeface="+mj-ea"/>
              </a:rPr>
              <a:t>北京：清华大学出版社，</a:t>
            </a:r>
            <a:r>
              <a:rPr lang="en-US" altLang="zh-CN" dirty="0">
                <a:solidFill>
                  <a:schemeClr val="tx1"/>
                </a:solidFill>
                <a:latin typeface="+mj-ea"/>
              </a:rPr>
              <a:t>2004.</a:t>
            </a:r>
          </a:p>
        </p:txBody>
      </p:sp>
    </p:spTree>
    <p:extLst>
      <p:ext uri="{BB962C8B-B14F-4D97-AF65-F5344CB8AC3E}">
        <p14:creationId xmlns:p14="http://schemas.microsoft.com/office/powerpoint/2010/main" val="20548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两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个问题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81400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试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函数选择：如何保证</a:t>
            </a: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收敛性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？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可约形式各变量直接独立插值：完备性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>
              <a:buFont typeface="Wingdings"/>
              <a:buChar char="à"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  <a:hlinkClick r:id="rId3" action="ppaction://hlinksldjump"/>
              </a:rPr>
              <a:t>各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  <a:hlinkClick r:id="rId3" action="ppaction://hlinksldjump"/>
              </a:rPr>
              <a:t>种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  <a:hlinkClick r:id="rId3" action="ppaction://hlinksldjump"/>
              </a:rPr>
              <a:t>闭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  <a:hlinkClick r:id="rId3" action="ppaction://hlinksldjump"/>
              </a:rPr>
              <a:t>锁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：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选择性缩减积分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零能模态？</a:t>
            </a:r>
            <a:endParaRPr lang="en-US" altLang="zh-CN" sz="20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>
              <a:buFont typeface="Wingdings"/>
              <a:buChar char="à"/>
            </a:pP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 一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致插值、</a:t>
            </a:r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假设剪应变√</a:t>
            </a:r>
            <a:endParaRPr lang="en-US" altLang="zh-CN" sz="20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过人工近似缩减为不可约形式：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  <a:hlinkClick r:id="rId4" action="ppaction://hlinksldjump"/>
              </a:rPr>
              <a:t>协调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  <a:hlinkClick r:id="rId4" action="ppaction://hlinksldjump"/>
              </a:rPr>
              <a:t>性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zh-CN" altLang="en-US" sz="2000" dirty="0" smtClean="0">
                <a:solidFill>
                  <a:srgbClr val="7030A0"/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广义协调元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！</a:t>
            </a:r>
            <a:endParaRPr lang="en-US" altLang="zh-CN" sz="20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    方向的刚度缺失：板</a:t>
            </a:r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/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平板壳单元疑难</a:t>
            </a:r>
            <a:endParaRPr lang="en-US" altLang="zh-CN" sz="2800" dirty="0" smtClean="0">
              <a:latin typeface="等线" panose="02010600030101010101" pitchFamily="2" charset="-122"/>
              <a:ea typeface="等线" panose="02010600030101010101" pitchFamily="2" charset="-122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	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zh-CN" altLang="en-US" sz="2000" dirty="0" smtClean="0">
                <a:solidFill>
                  <a:srgbClr val="7030A0"/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含旋转自由度的膜单元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！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232395"/>
              </p:ext>
            </p:extLst>
          </p:nvPr>
        </p:nvGraphicFramePr>
        <p:xfrm>
          <a:off x="984250" y="4217894"/>
          <a:ext cx="311150" cy="430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Equation" r:id="rId5" imgW="164880" imgH="228600" progId="Equation.DSMT4">
                  <p:embed/>
                </p:oleObj>
              </mc:Choice>
              <mc:Fallback>
                <p:oleObj name="Equation" r:id="rId5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4250" y="4217894"/>
                        <a:ext cx="311150" cy="4308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页脚占位符 7"/>
          <p:cNvSpPr>
            <a:spLocks noGrp="1"/>
          </p:cNvSpPr>
          <p:nvPr>
            <p:ph type="ftr" sz="quarter" idx="11"/>
          </p:nvPr>
        </p:nvSpPr>
        <p:spPr>
          <a:xfrm>
            <a:off x="685800" y="5638800"/>
            <a:ext cx="7391400" cy="91440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</a:rPr>
              <a:t>龙驭球，龙志飞，岑松</a:t>
            </a:r>
            <a:r>
              <a:rPr lang="en-US" altLang="zh-CN" dirty="0" smtClean="0">
                <a:solidFill>
                  <a:schemeClr val="tx1"/>
                </a:solidFill>
                <a:latin typeface="+mj-ea"/>
                <a:ea typeface="+mj-ea"/>
              </a:rPr>
              <a:t>. 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</a:rPr>
              <a:t>新型有限元论</a:t>
            </a:r>
            <a:r>
              <a:rPr lang="en-US" altLang="zh-CN" dirty="0" smtClean="0">
                <a:solidFill>
                  <a:schemeClr val="tx1"/>
                </a:solidFill>
                <a:latin typeface="+mj-ea"/>
                <a:ea typeface="+mj-ea"/>
              </a:rPr>
              <a:t>. 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</a:rPr>
              <a:t>北京：清华大学出版社，</a:t>
            </a:r>
            <a:r>
              <a:rPr lang="en-US" altLang="zh-CN" dirty="0" smtClean="0">
                <a:solidFill>
                  <a:schemeClr val="tx1"/>
                </a:solidFill>
                <a:latin typeface="+mj-ea"/>
                <a:ea typeface="+mj-ea"/>
              </a:rPr>
              <a:t>2004.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  <a:latin typeface="+mj-ea"/>
                <a:ea typeface="+mj-ea"/>
              </a:rPr>
              <a:t>Ibrahimberovic A., et al.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 A r</a:t>
            </a:r>
            <a:r>
              <a:rPr lang="en-US" altLang="zh-CN" dirty="0" smtClean="0">
                <a:solidFill>
                  <a:schemeClr val="tx1"/>
                </a:solidFill>
                <a:latin typeface="+mj-ea"/>
                <a:ea typeface="+mj-ea"/>
              </a:rPr>
              <a:t>obust quadrilateral membrane finite element with drilling degrees of freedom. IJNME, 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VOL. 30,445-457 (1990</a:t>
            </a:r>
            <a:r>
              <a:rPr lang="en-US" altLang="zh-CN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  <a:latin typeface="+mj-ea"/>
                <a:ea typeface="+mj-ea"/>
              </a:rPr>
              <a:t>Kugler S., et al. 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A highly efficient membrane finite element with </a:t>
            </a:r>
            <a:r>
              <a:rPr lang="en-US" altLang="zh-CN" dirty="0" smtClean="0">
                <a:solidFill>
                  <a:schemeClr val="tx1"/>
                </a:solidFill>
                <a:latin typeface="+mj-ea"/>
                <a:ea typeface="+mj-ea"/>
              </a:rPr>
              <a:t>drilling degrees 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of </a:t>
            </a:r>
            <a:r>
              <a:rPr lang="en-US" altLang="zh-CN" dirty="0" smtClean="0">
                <a:solidFill>
                  <a:schemeClr val="tx1"/>
                </a:solidFill>
                <a:latin typeface="+mj-ea"/>
                <a:ea typeface="+mj-ea"/>
              </a:rPr>
              <a:t>freedom.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 Acta Mech 213, 323–348 (2010)</a:t>
            </a:r>
            <a:endParaRPr 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6495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广义协调元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11"/>
          </p:nvPr>
        </p:nvSpPr>
        <p:spPr>
          <a:xfrm>
            <a:off x="685800" y="6172200"/>
            <a:ext cx="7391400" cy="38100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</a:rPr>
              <a:t>龙驭球，龙志飞，岑松</a:t>
            </a:r>
            <a:r>
              <a:rPr lang="en-US" altLang="zh-CN" dirty="0" smtClean="0">
                <a:solidFill>
                  <a:schemeClr val="tx1"/>
                </a:solidFill>
                <a:latin typeface="+mj-ea"/>
                <a:ea typeface="+mj-ea"/>
              </a:rPr>
              <a:t>. 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</a:rPr>
              <a:t>新型有限元论</a:t>
            </a:r>
            <a:r>
              <a:rPr lang="en-US" altLang="zh-CN" dirty="0" smtClean="0">
                <a:solidFill>
                  <a:schemeClr val="tx1"/>
                </a:solidFill>
                <a:latin typeface="+mj-ea"/>
                <a:ea typeface="+mj-ea"/>
              </a:rPr>
              <a:t>. 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</a:rPr>
              <a:t>北京：清华大学出版社，</a:t>
            </a:r>
            <a:r>
              <a:rPr lang="en-US" altLang="zh-CN" dirty="0" smtClean="0">
                <a:solidFill>
                  <a:schemeClr val="tx1"/>
                </a:solidFill>
                <a:latin typeface="+mj-ea"/>
                <a:ea typeface="+mj-ea"/>
              </a:rPr>
              <a:t>2004.</a:t>
            </a:r>
            <a:endParaRPr 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797143"/>
              </p:ext>
            </p:extLst>
          </p:nvPr>
        </p:nvGraphicFramePr>
        <p:xfrm>
          <a:off x="1981200" y="2057400"/>
          <a:ext cx="4970463" cy="235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3" imgW="2222280" imgH="1054080" progId="Equation.DSMT4">
                  <p:embed/>
                </p:oleObj>
              </mc:Choice>
              <mc:Fallback>
                <p:oleObj name="Equation" r:id="rId3" imgW="2222280" imgH="1054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200" y="2057400"/>
                        <a:ext cx="4970463" cy="2357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142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含旋转自由度的膜单元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11"/>
          </p:nvPr>
        </p:nvSpPr>
        <p:spPr>
          <a:xfrm>
            <a:off x="685800" y="5791200"/>
            <a:ext cx="7391400" cy="762000"/>
          </a:xfrm>
        </p:spPr>
        <p:txBody>
          <a:bodyPr/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  <a:latin typeface="+mj-ea"/>
                <a:ea typeface="+mj-ea"/>
              </a:rPr>
              <a:t>Ibrahimberovic A., et al.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 A r</a:t>
            </a:r>
            <a:r>
              <a:rPr lang="en-US" altLang="zh-CN" dirty="0" smtClean="0">
                <a:solidFill>
                  <a:schemeClr val="tx1"/>
                </a:solidFill>
                <a:latin typeface="+mj-ea"/>
                <a:ea typeface="+mj-ea"/>
              </a:rPr>
              <a:t>obust quadrilateral membrane finite element with drilling degrees of freedom. IJNME, 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VOL. 30,445-457 (1990</a:t>
            </a:r>
            <a:r>
              <a:rPr lang="en-US" altLang="zh-CN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  <a:latin typeface="+mj-ea"/>
                <a:ea typeface="+mj-ea"/>
              </a:rPr>
              <a:t>Kugler S., et al. 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A highly efficient membrane finite element with </a:t>
            </a:r>
            <a:r>
              <a:rPr lang="en-US" altLang="zh-CN" dirty="0" smtClean="0">
                <a:solidFill>
                  <a:schemeClr val="tx1"/>
                </a:solidFill>
                <a:latin typeface="+mj-ea"/>
                <a:ea typeface="+mj-ea"/>
              </a:rPr>
              <a:t>drilling degrees 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of </a:t>
            </a:r>
            <a:r>
              <a:rPr lang="en-US" altLang="zh-CN" dirty="0" smtClean="0">
                <a:solidFill>
                  <a:schemeClr val="tx1"/>
                </a:solidFill>
                <a:latin typeface="+mj-ea"/>
                <a:ea typeface="+mj-ea"/>
              </a:rPr>
              <a:t>freedom.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 Acta Mech 213, 323–348 (2010)</a:t>
            </a:r>
            <a:endParaRPr 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740552"/>
            <a:ext cx="2767679" cy="588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418" y="4719639"/>
            <a:ext cx="3447946" cy="614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988" y="2155515"/>
            <a:ext cx="2888806" cy="521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5519738" cy="4102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603" y="3038176"/>
            <a:ext cx="2528004" cy="77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655367"/>
            <a:ext cx="3066411" cy="3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7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339" y="3733800"/>
            <a:ext cx="413327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688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port">
      <a:majorFont>
        <a:latin typeface="Candara"/>
        <a:ea typeface="等线"/>
        <a:cs typeface=""/>
      </a:majorFont>
      <a:minorFont>
        <a:latin typeface="Candara"/>
        <a:ea typeface="等线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838</Words>
  <Application>Microsoft Office PowerPoint</Application>
  <PresentationFormat>全屏显示(4:3)</PresentationFormat>
  <Paragraphs>99</Paragraphs>
  <Slides>14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Office Theme</vt:lpstr>
      <vt:lpstr>Equation</vt:lpstr>
      <vt:lpstr>MathType 6.0 Equation</vt:lpstr>
      <vt:lpstr>板壳单元综合调研</vt:lpstr>
      <vt:lpstr>Outline</vt:lpstr>
      <vt:lpstr>板壳位移元简述</vt:lpstr>
      <vt:lpstr>板壳位移元简述</vt:lpstr>
      <vt:lpstr>板壳位移元简述</vt:lpstr>
      <vt:lpstr>板壳单元基本构造思路</vt:lpstr>
      <vt:lpstr>两个问题</vt:lpstr>
      <vt:lpstr>广义协调元</vt:lpstr>
      <vt:lpstr>含旋转自由度的膜单元</vt:lpstr>
      <vt:lpstr>讨论：近期工作计划</vt:lpstr>
      <vt:lpstr>讨论：近期工作计划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板壳单元综合调研</dc:title>
  <dc:creator/>
  <cp:lastModifiedBy>Yunfan H.</cp:lastModifiedBy>
  <cp:revision>53</cp:revision>
  <dcterms:created xsi:type="dcterms:W3CDTF">2006-08-16T00:00:00Z</dcterms:created>
  <dcterms:modified xsi:type="dcterms:W3CDTF">2017-12-17T12:49:04Z</dcterms:modified>
</cp:coreProperties>
</file>