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1" r:id="rId9"/>
    <p:sldId id="262" r:id="rId10"/>
    <p:sldId id="263" r:id="rId11"/>
    <p:sldId id="264"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97"/>
    <p:restoredTop sz="94689"/>
  </p:normalViewPr>
  <p:slideViewPr>
    <p:cSldViewPr snapToGrid="0">
      <p:cViewPr>
        <p:scale>
          <a:sx n="67" d="100"/>
          <a:sy n="67" d="100"/>
        </p:scale>
        <p:origin x="824"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8FC03-9F4A-40DA-8344-A70ECDB8864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381DBEC-8275-4992-BC8B-6D50DCF258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1C72F6F-4EB8-4AFE-B226-F8A0673EFEF6}"/>
              </a:ext>
            </a:extLst>
          </p:cNvPr>
          <p:cNvSpPr>
            <a:spLocks noGrp="1"/>
          </p:cNvSpPr>
          <p:nvPr>
            <p:ph type="dt" sz="half" idx="10"/>
          </p:nvPr>
        </p:nvSpPr>
        <p:spPr/>
        <p:txBody>
          <a:bodyPr/>
          <a:lstStyle/>
          <a:p>
            <a:fld id="{FFF4704A-9BA1-455C-B757-6A069018F2CA}" type="datetimeFigureOut">
              <a:rPr lang="zh-CN" altLang="en-US" smtClean="0"/>
              <a:t>2019/5/25</a:t>
            </a:fld>
            <a:endParaRPr lang="zh-CN" altLang="en-US"/>
          </a:p>
        </p:txBody>
      </p:sp>
      <p:sp>
        <p:nvSpPr>
          <p:cNvPr id="5" name="页脚占位符 4">
            <a:extLst>
              <a:ext uri="{FF2B5EF4-FFF2-40B4-BE49-F238E27FC236}">
                <a16:creationId xmlns:a16="http://schemas.microsoft.com/office/drawing/2014/main" id="{C8BCBB53-880D-4FB7-9F9A-BDC47E353B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B12D95-18EC-4B96-BD66-423A165982F3}"/>
              </a:ext>
            </a:extLst>
          </p:cNvPr>
          <p:cNvSpPr>
            <a:spLocks noGrp="1"/>
          </p:cNvSpPr>
          <p:nvPr>
            <p:ph type="sldNum" sz="quarter" idx="12"/>
          </p:nvPr>
        </p:nvSpPr>
        <p:spPr/>
        <p:txBody>
          <a:bodyPr/>
          <a:lstStyle/>
          <a:p>
            <a:fld id="{0699479F-A6B3-4512-BCB6-B94B8B3D524F}" type="slidenum">
              <a:rPr lang="zh-CN" altLang="en-US" smtClean="0"/>
              <a:t>‹#›</a:t>
            </a:fld>
            <a:endParaRPr lang="zh-CN" altLang="en-US"/>
          </a:p>
        </p:txBody>
      </p:sp>
    </p:spTree>
    <p:extLst>
      <p:ext uri="{BB962C8B-B14F-4D97-AF65-F5344CB8AC3E}">
        <p14:creationId xmlns:p14="http://schemas.microsoft.com/office/powerpoint/2010/main" val="3845066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845E0-02DB-4024-8011-14CC130254E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FDD570E-9CB2-48F8-AC9C-7A5EA84482F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30B1501-3F2F-45D0-8F80-829A1DDAF16C}"/>
              </a:ext>
            </a:extLst>
          </p:cNvPr>
          <p:cNvSpPr>
            <a:spLocks noGrp="1"/>
          </p:cNvSpPr>
          <p:nvPr>
            <p:ph type="dt" sz="half" idx="10"/>
          </p:nvPr>
        </p:nvSpPr>
        <p:spPr/>
        <p:txBody>
          <a:bodyPr/>
          <a:lstStyle/>
          <a:p>
            <a:fld id="{FFF4704A-9BA1-455C-B757-6A069018F2CA}" type="datetimeFigureOut">
              <a:rPr lang="zh-CN" altLang="en-US" smtClean="0"/>
              <a:t>2019/5/25</a:t>
            </a:fld>
            <a:endParaRPr lang="zh-CN" altLang="en-US"/>
          </a:p>
        </p:txBody>
      </p:sp>
      <p:sp>
        <p:nvSpPr>
          <p:cNvPr id="5" name="页脚占位符 4">
            <a:extLst>
              <a:ext uri="{FF2B5EF4-FFF2-40B4-BE49-F238E27FC236}">
                <a16:creationId xmlns:a16="http://schemas.microsoft.com/office/drawing/2014/main" id="{75AE4FB1-8E7B-49FF-8ED8-0AE0A28E0D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0DF7BF-373D-4234-B32E-789BE7D26832}"/>
              </a:ext>
            </a:extLst>
          </p:cNvPr>
          <p:cNvSpPr>
            <a:spLocks noGrp="1"/>
          </p:cNvSpPr>
          <p:nvPr>
            <p:ph type="sldNum" sz="quarter" idx="12"/>
          </p:nvPr>
        </p:nvSpPr>
        <p:spPr/>
        <p:txBody>
          <a:bodyPr/>
          <a:lstStyle/>
          <a:p>
            <a:fld id="{0699479F-A6B3-4512-BCB6-B94B8B3D524F}" type="slidenum">
              <a:rPr lang="zh-CN" altLang="en-US" smtClean="0"/>
              <a:t>‹#›</a:t>
            </a:fld>
            <a:endParaRPr lang="zh-CN" altLang="en-US"/>
          </a:p>
        </p:txBody>
      </p:sp>
    </p:spTree>
    <p:extLst>
      <p:ext uri="{BB962C8B-B14F-4D97-AF65-F5344CB8AC3E}">
        <p14:creationId xmlns:p14="http://schemas.microsoft.com/office/powerpoint/2010/main" val="2662270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7983A9A-37FE-42B8-AE8B-CC200AEC08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CD3B66E-1479-4203-BDA5-E09AD08E15D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A202C2-00F1-450B-BD11-A9BD5905B006}"/>
              </a:ext>
            </a:extLst>
          </p:cNvPr>
          <p:cNvSpPr>
            <a:spLocks noGrp="1"/>
          </p:cNvSpPr>
          <p:nvPr>
            <p:ph type="dt" sz="half" idx="10"/>
          </p:nvPr>
        </p:nvSpPr>
        <p:spPr/>
        <p:txBody>
          <a:bodyPr/>
          <a:lstStyle/>
          <a:p>
            <a:fld id="{FFF4704A-9BA1-455C-B757-6A069018F2CA}" type="datetimeFigureOut">
              <a:rPr lang="zh-CN" altLang="en-US" smtClean="0"/>
              <a:t>2019/5/25</a:t>
            </a:fld>
            <a:endParaRPr lang="zh-CN" altLang="en-US"/>
          </a:p>
        </p:txBody>
      </p:sp>
      <p:sp>
        <p:nvSpPr>
          <p:cNvPr id="5" name="页脚占位符 4">
            <a:extLst>
              <a:ext uri="{FF2B5EF4-FFF2-40B4-BE49-F238E27FC236}">
                <a16:creationId xmlns:a16="http://schemas.microsoft.com/office/drawing/2014/main" id="{17EC8677-7B14-4CC7-86F6-3BD7F70DA8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3558D2-83C4-431F-AF56-7E71DB3249F9}"/>
              </a:ext>
            </a:extLst>
          </p:cNvPr>
          <p:cNvSpPr>
            <a:spLocks noGrp="1"/>
          </p:cNvSpPr>
          <p:nvPr>
            <p:ph type="sldNum" sz="quarter" idx="12"/>
          </p:nvPr>
        </p:nvSpPr>
        <p:spPr/>
        <p:txBody>
          <a:bodyPr/>
          <a:lstStyle/>
          <a:p>
            <a:fld id="{0699479F-A6B3-4512-BCB6-B94B8B3D524F}" type="slidenum">
              <a:rPr lang="zh-CN" altLang="en-US" smtClean="0"/>
              <a:t>‹#›</a:t>
            </a:fld>
            <a:endParaRPr lang="zh-CN" altLang="en-US"/>
          </a:p>
        </p:txBody>
      </p:sp>
    </p:spTree>
    <p:extLst>
      <p:ext uri="{BB962C8B-B14F-4D97-AF65-F5344CB8AC3E}">
        <p14:creationId xmlns:p14="http://schemas.microsoft.com/office/powerpoint/2010/main" val="126481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F92A4B-0ABD-4C96-A99D-BD343C0785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D802AA6-169D-4E8C-A3BD-ADBB19886C2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5EC9945-4A06-4496-AEAF-2FDDC0F8DD64}"/>
              </a:ext>
            </a:extLst>
          </p:cNvPr>
          <p:cNvSpPr>
            <a:spLocks noGrp="1"/>
          </p:cNvSpPr>
          <p:nvPr>
            <p:ph type="dt" sz="half" idx="10"/>
          </p:nvPr>
        </p:nvSpPr>
        <p:spPr/>
        <p:txBody>
          <a:bodyPr/>
          <a:lstStyle/>
          <a:p>
            <a:fld id="{FFF4704A-9BA1-455C-B757-6A069018F2CA}" type="datetimeFigureOut">
              <a:rPr lang="zh-CN" altLang="en-US" smtClean="0"/>
              <a:t>2019/5/25</a:t>
            </a:fld>
            <a:endParaRPr lang="zh-CN" altLang="en-US"/>
          </a:p>
        </p:txBody>
      </p:sp>
      <p:sp>
        <p:nvSpPr>
          <p:cNvPr id="5" name="页脚占位符 4">
            <a:extLst>
              <a:ext uri="{FF2B5EF4-FFF2-40B4-BE49-F238E27FC236}">
                <a16:creationId xmlns:a16="http://schemas.microsoft.com/office/drawing/2014/main" id="{C8910AAC-A4AF-4EAC-9305-D71FB7C96F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28711C-937C-419F-8DCA-7FC7BEF2964E}"/>
              </a:ext>
            </a:extLst>
          </p:cNvPr>
          <p:cNvSpPr>
            <a:spLocks noGrp="1"/>
          </p:cNvSpPr>
          <p:nvPr>
            <p:ph type="sldNum" sz="quarter" idx="12"/>
          </p:nvPr>
        </p:nvSpPr>
        <p:spPr/>
        <p:txBody>
          <a:bodyPr/>
          <a:lstStyle/>
          <a:p>
            <a:fld id="{0699479F-A6B3-4512-BCB6-B94B8B3D524F}" type="slidenum">
              <a:rPr lang="zh-CN" altLang="en-US" smtClean="0"/>
              <a:t>‹#›</a:t>
            </a:fld>
            <a:endParaRPr lang="zh-CN" altLang="en-US"/>
          </a:p>
        </p:txBody>
      </p:sp>
    </p:spTree>
    <p:extLst>
      <p:ext uri="{BB962C8B-B14F-4D97-AF65-F5344CB8AC3E}">
        <p14:creationId xmlns:p14="http://schemas.microsoft.com/office/powerpoint/2010/main" val="137900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3A442A-B5CA-4BFC-89DC-FEA43213AAE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5019CF1-9CDC-4B9B-83F5-47ECDAD356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E9A50C9-1BDE-4537-8502-CDF08A6CCD78}"/>
              </a:ext>
            </a:extLst>
          </p:cNvPr>
          <p:cNvSpPr>
            <a:spLocks noGrp="1"/>
          </p:cNvSpPr>
          <p:nvPr>
            <p:ph type="dt" sz="half" idx="10"/>
          </p:nvPr>
        </p:nvSpPr>
        <p:spPr/>
        <p:txBody>
          <a:bodyPr/>
          <a:lstStyle/>
          <a:p>
            <a:fld id="{FFF4704A-9BA1-455C-B757-6A069018F2CA}" type="datetimeFigureOut">
              <a:rPr lang="zh-CN" altLang="en-US" smtClean="0"/>
              <a:t>2019/5/25</a:t>
            </a:fld>
            <a:endParaRPr lang="zh-CN" altLang="en-US"/>
          </a:p>
        </p:txBody>
      </p:sp>
      <p:sp>
        <p:nvSpPr>
          <p:cNvPr id="5" name="页脚占位符 4">
            <a:extLst>
              <a:ext uri="{FF2B5EF4-FFF2-40B4-BE49-F238E27FC236}">
                <a16:creationId xmlns:a16="http://schemas.microsoft.com/office/drawing/2014/main" id="{1CDD0E66-02D6-4CE4-A969-E555895191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643DEA-E260-4D16-A1EF-91B2E494E915}"/>
              </a:ext>
            </a:extLst>
          </p:cNvPr>
          <p:cNvSpPr>
            <a:spLocks noGrp="1"/>
          </p:cNvSpPr>
          <p:nvPr>
            <p:ph type="sldNum" sz="quarter" idx="12"/>
          </p:nvPr>
        </p:nvSpPr>
        <p:spPr/>
        <p:txBody>
          <a:bodyPr/>
          <a:lstStyle/>
          <a:p>
            <a:fld id="{0699479F-A6B3-4512-BCB6-B94B8B3D524F}" type="slidenum">
              <a:rPr lang="zh-CN" altLang="en-US" smtClean="0"/>
              <a:t>‹#›</a:t>
            </a:fld>
            <a:endParaRPr lang="zh-CN" altLang="en-US"/>
          </a:p>
        </p:txBody>
      </p:sp>
    </p:spTree>
    <p:extLst>
      <p:ext uri="{BB962C8B-B14F-4D97-AF65-F5344CB8AC3E}">
        <p14:creationId xmlns:p14="http://schemas.microsoft.com/office/powerpoint/2010/main" val="56185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554A23-E6C1-4FFF-B7FB-844B54EC6A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83DA72-3A57-48C7-B80B-DDDE1B3334A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6C33E7A-98A7-40B2-B5EE-B7383D54871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9FF50B9-A1D7-425A-9200-07D0615581BB}"/>
              </a:ext>
            </a:extLst>
          </p:cNvPr>
          <p:cNvSpPr>
            <a:spLocks noGrp="1"/>
          </p:cNvSpPr>
          <p:nvPr>
            <p:ph type="dt" sz="half" idx="10"/>
          </p:nvPr>
        </p:nvSpPr>
        <p:spPr/>
        <p:txBody>
          <a:bodyPr/>
          <a:lstStyle/>
          <a:p>
            <a:fld id="{FFF4704A-9BA1-455C-B757-6A069018F2CA}" type="datetimeFigureOut">
              <a:rPr lang="zh-CN" altLang="en-US" smtClean="0"/>
              <a:t>2019/5/25</a:t>
            </a:fld>
            <a:endParaRPr lang="zh-CN" altLang="en-US"/>
          </a:p>
        </p:txBody>
      </p:sp>
      <p:sp>
        <p:nvSpPr>
          <p:cNvPr id="6" name="页脚占位符 5">
            <a:extLst>
              <a:ext uri="{FF2B5EF4-FFF2-40B4-BE49-F238E27FC236}">
                <a16:creationId xmlns:a16="http://schemas.microsoft.com/office/drawing/2014/main" id="{E97001CE-1B20-41EE-9171-A1E720BC78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8BFB17-718F-4D86-AE8D-95BE489C96C3}"/>
              </a:ext>
            </a:extLst>
          </p:cNvPr>
          <p:cNvSpPr>
            <a:spLocks noGrp="1"/>
          </p:cNvSpPr>
          <p:nvPr>
            <p:ph type="sldNum" sz="quarter" idx="12"/>
          </p:nvPr>
        </p:nvSpPr>
        <p:spPr/>
        <p:txBody>
          <a:bodyPr/>
          <a:lstStyle/>
          <a:p>
            <a:fld id="{0699479F-A6B3-4512-BCB6-B94B8B3D524F}" type="slidenum">
              <a:rPr lang="zh-CN" altLang="en-US" smtClean="0"/>
              <a:t>‹#›</a:t>
            </a:fld>
            <a:endParaRPr lang="zh-CN" altLang="en-US"/>
          </a:p>
        </p:txBody>
      </p:sp>
    </p:spTree>
    <p:extLst>
      <p:ext uri="{BB962C8B-B14F-4D97-AF65-F5344CB8AC3E}">
        <p14:creationId xmlns:p14="http://schemas.microsoft.com/office/powerpoint/2010/main" val="2177186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62311-50D1-4F8C-9D9C-8E42E5AD40A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ED52578-14A8-473C-BF33-399439F868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41E249C-C3BA-4B46-A92D-CE081ED756B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575C72B-A894-4E02-981B-9E1F8053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2CD945C-8997-48C5-8940-8E0C13907AD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E9124DA-4E23-49CA-8938-5F05C315EF96}"/>
              </a:ext>
            </a:extLst>
          </p:cNvPr>
          <p:cNvSpPr>
            <a:spLocks noGrp="1"/>
          </p:cNvSpPr>
          <p:nvPr>
            <p:ph type="dt" sz="half" idx="10"/>
          </p:nvPr>
        </p:nvSpPr>
        <p:spPr/>
        <p:txBody>
          <a:bodyPr/>
          <a:lstStyle/>
          <a:p>
            <a:fld id="{FFF4704A-9BA1-455C-B757-6A069018F2CA}" type="datetimeFigureOut">
              <a:rPr lang="zh-CN" altLang="en-US" smtClean="0"/>
              <a:t>2019/5/25</a:t>
            </a:fld>
            <a:endParaRPr lang="zh-CN" altLang="en-US"/>
          </a:p>
        </p:txBody>
      </p:sp>
      <p:sp>
        <p:nvSpPr>
          <p:cNvPr id="8" name="页脚占位符 7">
            <a:extLst>
              <a:ext uri="{FF2B5EF4-FFF2-40B4-BE49-F238E27FC236}">
                <a16:creationId xmlns:a16="http://schemas.microsoft.com/office/drawing/2014/main" id="{A19E4C51-326E-4758-9D90-957E4AC1CE8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061159F-90C7-45CB-901F-57C3553F51B5}"/>
              </a:ext>
            </a:extLst>
          </p:cNvPr>
          <p:cNvSpPr>
            <a:spLocks noGrp="1"/>
          </p:cNvSpPr>
          <p:nvPr>
            <p:ph type="sldNum" sz="quarter" idx="12"/>
          </p:nvPr>
        </p:nvSpPr>
        <p:spPr/>
        <p:txBody>
          <a:bodyPr/>
          <a:lstStyle/>
          <a:p>
            <a:fld id="{0699479F-A6B3-4512-BCB6-B94B8B3D524F}" type="slidenum">
              <a:rPr lang="zh-CN" altLang="en-US" smtClean="0"/>
              <a:t>‹#›</a:t>
            </a:fld>
            <a:endParaRPr lang="zh-CN" altLang="en-US"/>
          </a:p>
        </p:txBody>
      </p:sp>
    </p:spTree>
    <p:extLst>
      <p:ext uri="{BB962C8B-B14F-4D97-AF65-F5344CB8AC3E}">
        <p14:creationId xmlns:p14="http://schemas.microsoft.com/office/powerpoint/2010/main" val="3574786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DBFAC-102A-400A-98EC-C728182BA1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8C94ACE-8064-4EBC-88D6-9CB16BE9B23B}"/>
              </a:ext>
            </a:extLst>
          </p:cNvPr>
          <p:cNvSpPr>
            <a:spLocks noGrp="1"/>
          </p:cNvSpPr>
          <p:nvPr>
            <p:ph type="dt" sz="half" idx="10"/>
          </p:nvPr>
        </p:nvSpPr>
        <p:spPr/>
        <p:txBody>
          <a:bodyPr/>
          <a:lstStyle/>
          <a:p>
            <a:fld id="{FFF4704A-9BA1-455C-B757-6A069018F2CA}" type="datetimeFigureOut">
              <a:rPr lang="zh-CN" altLang="en-US" smtClean="0"/>
              <a:t>2019/5/25</a:t>
            </a:fld>
            <a:endParaRPr lang="zh-CN" altLang="en-US"/>
          </a:p>
        </p:txBody>
      </p:sp>
      <p:sp>
        <p:nvSpPr>
          <p:cNvPr id="4" name="页脚占位符 3">
            <a:extLst>
              <a:ext uri="{FF2B5EF4-FFF2-40B4-BE49-F238E27FC236}">
                <a16:creationId xmlns:a16="http://schemas.microsoft.com/office/drawing/2014/main" id="{7C6CA6B3-7AE6-41B1-BECB-711B633EFD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B8BB8FE-4B18-4EA3-8842-FD032D27F806}"/>
              </a:ext>
            </a:extLst>
          </p:cNvPr>
          <p:cNvSpPr>
            <a:spLocks noGrp="1"/>
          </p:cNvSpPr>
          <p:nvPr>
            <p:ph type="sldNum" sz="quarter" idx="12"/>
          </p:nvPr>
        </p:nvSpPr>
        <p:spPr/>
        <p:txBody>
          <a:bodyPr/>
          <a:lstStyle/>
          <a:p>
            <a:fld id="{0699479F-A6B3-4512-BCB6-B94B8B3D524F}" type="slidenum">
              <a:rPr lang="zh-CN" altLang="en-US" smtClean="0"/>
              <a:t>‹#›</a:t>
            </a:fld>
            <a:endParaRPr lang="zh-CN" altLang="en-US"/>
          </a:p>
        </p:txBody>
      </p:sp>
    </p:spTree>
    <p:extLst>
      <p:ext uri="{BB962C8B-B14F-4D97-AF65-F5344CB8AC3E}">
        <p14:creationId xmlns:p14="http://schemas.microsoft.com/office/powerpoint/2010/main" val="1793527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E82F13-F978-43F9-ACC4-39C9C9BEFF42}"/>
              </a:ext>
            </a:extLst>
          </p:cNvPr>
          <p:cNvSpPr>
            <a:spLocks noGrp="1"/>
          </p:cNvSpPr>
          <p:nvPr>
            <p:ph type="dt" sz="half" idx="10"/>
          </p:nvPr>
        </p:nvSpPr>
        <p:spPr/>
        <p:txBody>
          <a:bodyPr/>
          <a:lstStyle/>
          <a:p>
            <a:fld id="{FFF4704A-9BA1-455C-B757-6A069018F2CA}" type="datetimeFigureOut">
              <a:rPr lang="zh-CN" altLang="en-US" smtClean="0"/>
              <a:t>2019/5/25</a:t>
            </a:fld>
            <a:endParaRPr lang="zh-CN" altLang="en-US"/>
          </a:p>
        </p:txBody>
      </p:sp>
      <p:sp>
        <p:nvSpPr>
          <p:cNvPr id="3" name="页脚占位符 2">
            <a:extLst>
              <a:ext uri="{FF2B5EF4-FFF2-40B4-BE49-F238E27FC236}">
                <a16:creationId xmlns:a16="http://schemas.microsoft.com/office/drawing/2014/main" id="{B7090614-5AB3-4D0B-8152-5C11640704B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584D48C-0465-4F5F-AEFF-C0A2E6DBD0FB}"/>
              </a:ext>
            </a:extLst>
          </p:cNvPr>
          <p:cNvSpPr>
            <a:spLocks noGrp="1"/>
          </p:cNvSpPr>
          <p:nvPr>
            <p:ph type="sldNum" sz="quarter" idx="12"/>
          </p:nvPr>
        </p:nvSpPr>
        <p:spPr/>
        <p:txBody>
          <a:bodyPr/>
          <a:lstStyle/>
          <a:p>
            <a:fld id="{0699479F-A6B3-4512-BCB6-B94B8B3D524F}" type="slidenum">
              <a:rPr lang="zh-CN" altLang="en-US" smtClean="0"/>
              <a:t>‹#›</a:t>
            </a:fld>
            <a:endParaRPr lang="zh-CN" altLang="en-US"/>
          </a:p>
        </p:txBody>
      </p:sp>
    </p:spTree>
    <p:extLst>
      <p:ext uri="{BB962C8B-B14F-4D97-AF65-F5344CB8AC3E}">
        <p14:creationId xmlns:p14="http://schemas.microsoft.com/office/powerpoint/2010/main" val="3355160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C0891-4F4C-4D30-8F92-BEC2963B1F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1BD4859-3F50-434F-92DA-3B42AF3149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C67AA8F-1F60-4EE8-A2CF-A23BC35DD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D8E2330-E536-438C-A9D2-BA5A33A00882}"/>
              </a:ext>
            </a:extLst>
          </p:cNvPr>
          <p:cNvSpPr>
            <a:spLocks noGrp="1"/>
          </p:cNvSpPr>
          <p:nvPr>
            <p:ph type="dt" sz="half" idx="10"/>
          </p:nvPr>
        </p:nvSpPr>
        <p:spPr/>
        <p:txBody>
          <a:bodyPr/>
          <a:lstStyle/>
          <a:p>
            <a:fld id="{FFF4704A-9BA1-455C-B757-6A069018F2CA}" type="datetimeFigureOut">
              <a:rPr lang="zh-CN" altLang="en-US" smtClean="0"/>
              <a:t>2019/5/25</a:t>
            </a:fld>
            <a:endParaRPr lang="zh-CN" altLang="en-US"/>
          </a:p>
        </p:txBody>
      </p:sp>
      <p:sp>
        <p:nvSpPr>
          <p:cNvPr id="6" name="页脚占位符 5">
            <a:extLst>
              <a:ext uri="{FF2B5EF4-FFF2-40B4-BE49-F238E27FC236}">
                <a16:creationId xmlns:a16="http://schemas.microsoft.com/office/drawing/2014/main" id="{D5D7BAAA-FB46-490C-8676-57968F80E0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C1350C-DC5A-4714-82C6-641B2C44CEAF}"/>
              </a:ext>
            </a:extLst>
          </p:cNvPr>
          <p:cNvSpPr>
            <a:spLocks noGrp="1"/>
          </p:cNvSpPr>
          <p:nvPr>
            <p:ph type="sldNum" sz="quarter" idx="12"/>
          </p:nvPr>
        </p:nvSpPr>
        <p:spPr/>
        <p:txBody>
          <a:bodyPr/>
          <a:lstStyle/>
          <a:p>
            <a:fld id="{0699479F-A6B3-4512-BCB6-B94B8B3D524F}" type="slidenum">
              <a:rPr lang="zh-CN" altLang="en-US" smtClean="0"/>
              <a:t>‹#›</a:t>
            </a:fld>
            <a:endParaRPr lang="zh-CN" altLang="en-US"/>
          </a:p>
        </p:txBody>
      </p:sp>
    </p:spTree>
    <p:extLst>
      <p:ext uri="{BB962C8B-B14F-4D97-AF65-F5344CB8AC3E}">
        <p14:creationId xmlns:p14="http://schemas.microsoft.com/office/powerpoint/2010/main" val="3794411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4EB23-89B1-43C2-9B32-1D8C65FD9D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1C257D-9E86-4A51-BF31-59911213C7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FEE4F92-31A9-44CB-9275-FF39ACC9E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D1AF14D-5E28-4936-A5B0-90A32155D49B}"/>
              </a:ext>
            </a:extLst>
          </p:cNvPr>
          <p:cNvSpPr>
            <a:spLocks noGrp="1"/>
          </p:cNvSpPr>
          <p:nvPr>
            <p:ph type="dt" sz="half" idx="10"/>
          </p:nvPr>
        </p:nvSpPr>
        <p:spPr/>
        <p:txBody>
          <a:bodyPr/>
          <a:lstStyle/>
          <a:p>
            <a:fld id="{FFF4704A-9BA1-455C-B757-6A069018F2CA}" type="datetimeFigureOut">
              <a:rPr lang="zh-CN" altLang="en-US" smtClean="0"/>
              <a:t>2019/5/25</a:t>
            </a:fld>
            <a:endParaRPr lang="zh-CN" altLang="en-US"/>
          </a:p>
        </p:txBody>
      </p:sp>
      <p:sp>
        <p:nvSpPr>
          <p:cNvPr id="6" name="页脚占位符 5">
            <a:extLst>
              <a:ext uri="{FF2B5EF4-FFF2-40B4-BE49-F238E27FC236}">
                <a16:creationId xmlns:a16="http://schemas.microsoft.com/office/drawing/2014/main" id="{AE5CD2D5-5503-4979-AD05-9DAD124FCA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42AB0F4-9B6B-4DC7-94CB-626F78D3A9AF}"/>
              </a:ext>
            </a:extLst>
          </p:cNvPr>
          <p:cNvSpPr>
            <a:spLocks noGrp="1"/>
          </p:cNvSpPr>
          <p:nvPr>
            <p:ph type="sldNum" sz="quarter" idx="12"/>
          </p:nvPr>
        </p:nvSpPr>
        <p:spPr/>
        <p:txBody>
          <a:bodyPr/>
          <a:lstStyle/>
          <a:p>
            <a:fld id="{0699479F-A6B3-4512-BCB6-B94B8B3D524F}" type="slidenum">
              <a:rPr lang="zh-CN" altLang="en-US" smtClean="0"/>
              <a:t>‹#›</a:t>
            </a:fld>
            <a:endParaRPr lang="zh-CN" altLang="en-US"/>
          </a:p>
        </p:txBody>
      </p:sp>
    </p:spTree>
    <p:extLst>
      <p:ext uri="{BB962C8B-B14F-4D97-AF65-F5344CB8AC3E}">
        <p14:creationId xmlns:p14="http://schemas.microsoft.com/office/powerpoint/2010/main" val="2867964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7E49501-4560-4C13-9946-B50E96585B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473D119-D3EA-436F-BEB0-6F91902C2A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F3F06EA-CA1B-4EA5-B6EF-95A659BB74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F4704A-9BA1-455C-B757-6A069018F2CA}" type="datetimeFigureOut">
              <a:rPr lang="zh-CN" altLang="en-US" smtClean="0"/>
              <a:t>2019/5/25</a:t>
            </a:fld>
            <a:endParaRPr lang="zh-CN" altLang="en-US"/>
          </a:p>
        </p:txBody>
      </p:sp>
      <p:sp>
        <p:nvSpPr>
          <p:cNvPr id="5" name="页脚占位符 4">
            <a:extLst>
              <a:ext uri="{FF2B5EF4-FFF2-40B4-BE49-F238E27FC236}">
                <a16:creationId xmlns:a16="http://schemas.microsoft.com/office/drawing/2014/main" id="{54F8FC06-33A6-4FC3-B78E-FD510E5E41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BFC0F89-24A2-49C7-967E-A91FE71751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99479F-A6B3-4512-BCB6-B94B8B3D524F}" type="slidenum">
              <a:rPr lang="zh-CN" altLang="en-US" smtClean="0"/>
              <a:t>‹#›</a:t>
            </a:fld>
            <a:endParaRPr lang="zh-CN" altLang="en-US"/>
          </a:p>
        </p:txBody>
      </p:sp>
    </p:spTree>
    <p:extLst>
      <p:ext uri="{BB962C8B-B14F-4D97-AF65-F5344CB8AC3E}">
        <p14:creationId xmlns:p14="http://schemas.microsoft.com/office/powerpoint/2010/main" val="3459292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78FA1-02AD-4935-B9DD-77129EDB1D6D}"/>
              </a:ext>
            </a:extLst>
          </p:cNvPr>
          <p:cNvSpPr>
            <a:spLocks noGrp="1"/>
          </p:cNvSpPr>
          <p:nvPr>
            <p:ph type="ctrTitle"/>
          </p:nvPr>
        </p:nvSpPr>
        <p:spPr/>
        <p:txBody>
          <a:bodyPr/>
          <a:lstStyle/>
          <a:p>
            <a:r>
              <a:rPr lang="zh-CN" altLang="en-US" dirty="0"/>
              <a:t>奇异等参元</a:t>
            </a:r>
          </a:p>
        </p:txBody>
      </p:sp>
      <p:sp>
        <p:nvSpPr>
          <p:cNvPr id="3" name="副标题 2">
            <a:extLst>
              <a:ext uri="{FF2B5EF4-FFF2-40B4-BE49-F238E27FC236}">
                <a16:creationId xmlns:a16="http://schemas.microsoft.com/office/drawing/2014/main" id="{D108E737-9913-40EF-A433-F939736204F0}"/>
              </a:ext>
            </a:extLst>
          </p:cNvPr>
          <p:cNvSpPr>
            <a:spLocks noGrp="1"/>
          </p:cNvSpPr>
          <p:nvPr>
            <p:ph type="subTitle" idx="1"/>
          </p:nvPr>
        </p:nvSpPr>
        <p:spPr/>
        <p:txBody>
          <a:bodyPr/>
          <a:lstStyle/>
          <a:p>
            <a:r>
              <a:rPr lang="zh-CN" altLang="en-US" dirty="0"/>
              <a:t>黄轩宇</a:t>
            </a:r>
          </a:p>
        </p:txBody>
      </p:sp>
    </p:spTree>
    <p:extLst>
      <p:ext uri="{BB962C8B-B14F-4D97-AF65-F5344CB8AC3E}">
        <p14:creationId xmlns:p14="http://schemas.microsoft.com/office/powerpoint/2010/main" val="284443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D97310-7BA0-4ECE-BBFA-1833B1237A24}"/>
              </a:ext>
            </a:extLst>
          </p:cNvPr>
          <p:cNvSpPr txBox="1"/>
          <p:nvPr/>
        </p:nvSpPr>
        <p:spPr>
          <a:xfrm>
            <a:off x="318052" y="212035"/>
            <a:ext cx="4558748" cy="584775"/>
          </a:xfrm>
          <a:prstGeom prst="rect">
            <a:avLst/>
          </a:prstGeom>
          <a:noFill/>
        </p:spPr>
        <p:txBody>
          <a:bodyPr wrap="square" rtlCol="0">
            <a:spAutoFit/>
          </a:bodyPr>
          <a:lstStyle/>
          <a:p>
            <a:r>
              <a:rPr lang="en-US" altLang="zh-CN" sz="3200" b="1" dirty="0"/>
              <a:t>6.</a:t>
            </a:r>
            <a:r>
              <a:rPr lang="zh-CN" altLang="en-US" sz="3200" b="1" dirty="0"/>
              <a:t>刚度阵</a:t>
            </a:r>
            <a:r>
              <a:rPr lang="en-US" altLang="zh-CN" sz="3200" b="1" dirty="0"/>
              <a:t>&amp;</a:t>
            </a:r>
            <a:r>
              <a:rPr lang="zh-CN" altLang="en-US" sz="3200" b="1" dirty="0"/>
              <a:t>应变能分析</a:t>
            </a:r>
          </a:p>
        </p:txBody>
      </p:sp>
      <p:pic>
        <p:nvPicPr>
          <p:cNvPr id="2" name="图片 1">
            <a:extLst>
              <a:ext uri="{FF2B5EF4-FFF2-40B4-BE49-F238E27FC236}">
                <a16:creationId xmlns:a16="http://schemas.microsoft.com/office/drawing/2014/main" id="{7A403AC1-839C-0249-8F7D-11E43E94C1F3}"/>
              </a:ext>
            </a:extLst>
          </p:cNvPr>
          <p:cNvPicPr>
            <a:picLocks noChangeAspect="1"/>
          </p:cNvPicPr>
          <p:nvPr/>
        </p:nvPicPr>
        <p:blipFill>
          <a:blip r:embed="rId2"/>
          <a:stretch>
            <a:fillRect/>
          </a:stretch>
        </p:blipFill>
        <p:spPr>
          <a:xfrm>
            <a:off x="1659213" y="1194502"/>
            <a:ext cx="1655487" cy="538033"/>
          </a:xfrm>
          <a:prstGeom prst="rect">
            <a:avLst/>
          </a:prstGeom>
        </p:spPr>
      </p:pic>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4163E1CE-DC4A-184E-B63B-3C9A1BC47D21}"/>
                  </a:ext>
                </a:extLst>
              </p:cNvPr>
              <p:cNvSpPr txBox="1"/>
              <p:nvPr/>
            </p:nvSpPr>
            <p:spPr>
              <a:xfrm>
                <a:off x="634240" y="1263463"/>
                <a:ext cx="1396448"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zh-CN" sz="2000" b="1" i="1" smtClean="0">
                          <a:latin typeface="Cambria Math" panose="02040503050406030204" pitchFamily="18" charset="0"/>
                        </a:rPr>
                        <m:t>𝑩</m:t>
                      </m:r>
                      <m:r>
                        <a:rPr kumimoji="1" lang="en-US" altLang="zh-CN" sz="2000" b="1" i="1" smtClean="0">
                          <a:latin typeface="Cambria Math" panose="02040503050406030204" pitchFamily="18" charset="0"/>
                        </a:rPr>
                        <m:t>=</m:t>
                      </m:r>
                    </m:oMath>
                  </m:oMathPara>
                </a14:m>
                <a:endParaRPr kumimoji="1" lang="zh-CN" altLang="en-US" sz="2000" b="1" dirty="0"/>
              </a:p>
            </p:txBody>
          </p:sp>
        </mc:Choice>
        <mc:Fallback>
          <p:sp>
            <p:nvSpPr>
              <p:cNvPr id="3" name="文本框 2">
                <a:extLst>
                  <a:ext uri="{FF2B5EF4-FFF2-40B4-BE49-F238E27FC236}">
                    <a16:creationId xmlns:a16="http://schemas.microsoft.com/office/drawing/2014/main" id="{4163E1CE-DC4A-184E-B63B-3C9A1BC47D21}"/>
                  </a:ext>
                </a:extLst>
              </p:cNvPr>
              <p:cNvSpPr txBox="1">
                <a:spLocks noRot="1" noChangeAspect="1" noMove="1" noResize="1" noEditPoints="1" noAdjustHandles="1" noChangeArrowheads="1" noChangeShapeType="1" noTextEdit="1"/>
              </p:cNvSpPr>
              <p:nvPr/>
            </p:nvSpPr>
            <p:spPr>
              <a:xfrm>
                <a:off x="634240" y="1263463"/>
                <a:ext cx="1396448" cy="400110"/>
              </a:xfrm>
              <a:prstGeom prst="rect">
                <a:avLst/>
              </a:prstGeom>
              <a:blipFill>
                <a:blip r:embed="rId3"/>
                <a:stretch>
                  <a:fillRect/>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D8387D50-7F58-1748-B1D9-7C833DECE58F}"/>
              </a:ext>
            </a:extLst>
          </p:cNvPr>
          <p:cNvSpPr/>
          <p:nvPr/>
        </p:nvSpPr>
        <p:spPr>
          <a:xfrm>
            <a:off x="1017207" y="1194501"/>
            <a:ext cx="2411793" cy="5380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5C6328F1-5D50-2844-A6ED-3EE6AB0AEE3A}"/>
              </a:ext>
            </a:extLst>
          </p:cNvPr>
          <p:cNvSpPr txBox="1"/>
          <p:nvPr/>
        </p:nvSpPr>
        <p:spPr>
          <a:xfrm>
            <a:off x="742530" y="1945559"/>
            <a:ext cx="3266248" cy="369332"/>
          </a:xfrm>
          <a:prstGeom prst="rect">
            <a:avLst/>
          </a:prstGeom>
          <a:noFill/>
        </p:spPr>
        <p:txBody>
          <a:bodyPr wrap="square" rtlCol="0">
            <a:spAutoFit/>
          </a:bodyPr>
          <a:lstStyle/>
          <a:p>
            <a:r>
              <a:rPr kumimoji="1" lang="zh-CN" altLang="en-US" dirty="0"/>
              <a:t>在裂纹尖端奇异（</a:t>
            </a:r>
            <a:r>
              <a:rPr kumimoji="1" lang="en-US" altLang="zh-CN" dirty="0"/>
              <a:t>-1</a:t>
            </a:r>
            <a:r>
              <a:rPr kumimoji="1" lang="zh-CN" altLang="en-US" dirty="0"/>
              <a:t>，</a:t>
            </a:r>
            <a:r>
              <a:rPr kumimoji="1" lang="en-US" altLang="zh-CN" dirty="0"/>
              <a:t>-1</a:t>
            </a:r>
            <a:r>
              <a:rPr kumimoji="1" lang="zh-CN" altLang="en-US" dirty="0"/>
              <a:t>）</a:t>
            </a:r>
          </a:p>
        </p:txBody>
      </p:sp>
      <p:pic>
        <p:nvPicPr>
          <p:cNvPr id="7" name="图片 6">
            <a:extLst>
              <a:ext uri="{FF2B5EF4-FFF2-40B4-BE49-F238E27FC236}">
                <a16:creationId xmlns:a16="http://schemas.microsoft.com/office/drawing/2014/main" id="{5EA6FFB7-3910-4348-9D98-5EEEF114879E}"/>
              </a:ext>
            </a:extLst>
          </p:cNvPr>
          <p:cNvPicPr>
            <a:picLocks noChangeAspect="1"/>
          </p:cNvPicPr>
          <p:nvPr/>
        </p:nvPicPr>
        <p:blipFill>
          <a:blip r:embed="rId4"/>
          <a:stretch>
            <a:fillRect/>
          </a:stretch>
        </p:blipFill>
        <p:spPr>
          <a:xfrm>
            <a:off x="318052" y="2765089"/>
            <a:ext cx="4115204" cy="728075"/>
          </a:xfrm>
          <a:prstGeom prst="rect">
            <a:avLst/>
          </a:prstGeom>
        </p:spPr>
      </p:pic>
      <p:cxnSp>
        <p:nvCxnSpPr>
          <p:cNvPr id="8" name="直线箭头连接符 7">
            <a:extLst>
              <a:ext uri="{FF2B5EF4-FFF2-40B4-BE49-F238E27FC236}">
                <a16:creationId xmlns:a16="http://schemas.microsoft.com/office/drawing/2014/main" id="{EFB80017-6234-DA42-A37D-B0EE53B1DA81}"/>
              </a:ext>
            </a:extLst>
          </p:cNvPr>
          <p:cNvCxnSpPr>
            <a:cxnSpLocks/>
            <a:stCxn id="6" idx="2"/>
            <a:endCxn id="7" idx="0"/>
          </p:cNvCxnSpPr>
          <p:nvPr/>
        </p:nvCxnSpPr>
        <p:spPr>
          <a:xfrm>
            <a:off x="2375654" y="2314891"/>
            <a:ext cx="0" cy="450198"/>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32F860D3-442A-9F4E-9AC7-D8219E02EB75}"/>
              </a:ext>
            </a:extLst>
          </p:cNvPr>
          <p:cNvSpPr txBox="1"/>
          <p:nvPr/>
        </p:nvSpPr>
        <p:spPr>
          <a:xfrm>
            <a:off x="1019667" y="3631852"/>
            <a:ext cx="3857133" cy="369332"/>
          </a:xfrm>
          <a:prstGeom prst="rect">
            <a:avLst/>
          </a:prstGeom>
          <a:noFill/>
        </p:spPr>
        <p:txBody>
          <a:bodyPr wrap="square" rtlCol="0">
            <a:spAutoFit/>
          </a:bodyPr>
          <a:lstStyle/>
          <a:p>
            <a:r>
              <a:rPr kumimoji="1" lang="zh-CN" altLang="en-US" dirty="0"/>
              <a:t>积分可能出现奇异</a:t>
            </a: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85DABE7C-3D6C-5441-B205-26538E4E9A55}"/>
                  </a:ext>
                </a:extLst>
              </p:cNvPr>
              <p:cNvSpPr txBox="1"/>
              <p:nvPr/>
            </p:nvSpPr>
            <p:spPr>
              <a:xfrm>
                <a:off x="172527" y="4140679"/>
                <a:ext cx="4382219" cy="2055563"/>
              </a:xfrm>
              <a:prstGeom prst="rect">
                <a:avLst/>
              </a:prstGeom>
              <a:noFill/>
            </p:spPr>
            <p:txBody>
              <a:bodyPr wrap="square" rtlCol="0">
                <a:spAutoFit/>
              </a:bodyPr>
              <a:lstStyle/>
              <a:p>
                <a:r>
                  <a:rPr kumimoji="1" lang="zh-CN" altLang="en-US" dirty="0"/>
                  <a:t>以</a:t>
                </a:r>
                <a14:m>
                  <m:oMath xmlns:m="http://schemas.openxmlformats.org/officeDocument/2006/math">
                    <m:r>
                      <a:rPr kumimoji="1" lang="en-US" altLang="zh-CN" b="0" i="1" smtClean="0">
                        <a:latin typeface="Cambria Math" panose="02040503050406030204" pitchFamily="18" charset="0"/>
                      </a:rPr>
                      <m:t>𝜉</m:t>
                    </m:r>
                  </m:oMath>
                </a14:m>
                <a:r>
                  <a:rPr kumimoji="1" lang="zh-CN" altLang="en-US" dirty="0"/>
                  <a:t>方向为例：</a:t>
                </a:r>
                <a:endParaRPr kumimoji="1" lang="en-US" altLang="zh-CN" dirty="0"/>
              </a:p>
              <a:p>
                <a14:m>
                  <m:oMathPara xmlns:m="http://schemas.openxmlformats.org/officeDocument/2006/math">
                    <m:oMathParaPr>
                      <m:jc m:val="centerGroup"/>
                    </m:oMathParaPr>
                    <m:oMath xmlns:m="http://schemas.openxmlformats.org/officeDocument/2006/math">
                      <m:sSup>
                        <m:sSupPr>
                          <m:ctrlPr>
                            <a:rPr kumimoji="1" lang="en-US" altLang="zh-CN" b="0" i="1" smtClean="0">
                              <a:latin typeface="Cambria Math" panose="02040503050406030204" pitchFamily="18" charset="0"/>
                            </a:rPr>
                          </m:ctrlPr>
                        </m:sSupPr>
                        <m:e>
                          <m:d>
                            <m:dPr>
                              <m:begChr m:val="["/>
                              <m:endChr m:val="]"/>
                              <m:ctrlPr>
                                <a:rPr kumimoji="1" lang="en-US" altLang="zh-CN" b="0" i="1" smtClean="0">
                                  <a:latin typeface="Cambria Math" panose="02040503050406030204" pitchFamily="18" charset="0"/>
                                </a:rPr>
                              </m:ctrlPr>
                            </m:dPr>
                            <m:e>
                              <m:r>
                                <a:rPr kumimoji="1" lang="en-US" altLang="zh-CN" b="1" i="0" smtClean="0">
                                  <a:latin typeface="Cambria Math" panose="02040503050406030204" pitchFamily="18" charset="0"/>
                                </a:rPr>
                                <m:t>𝐁</m:t>
                              </m:r>
                            </m:e>
                          </m:d>
                        </m:e>
                        <m:sup>
                          <m:r>
                            <a:rPr kumimoji="1" lang="en-US" altLang="zh-CN" b="0" i="1" smtClean="0">
                              <a:latin typeface="Cambria Math" panose="02040503050406030204" pitchFamily="18" charset="0"/>
                            </a:rPr>
                            <m:t>𝑇</m:t>
                          </m:r>
                        </m:sup>
                      </m:sSup>
                      <m:d>
                        <m:dPr>
                          <m:begChr m:val="["/>
                          <m:endChr m:val="]"/>
                          <m:ctrlPr>
                            <a:rPr kumimoji="1" lang="en-US" altLang="zh-CN" b="1" smtClean="0">
                              <a:latin typeface="Cambria Math" panose="02040503050406030204" pitchFamily="18" charset="0"/>
                            </a:rPr>
                          </m:ctrlPr>
                        </m:dPr>
                        <m:e>
                          <m:r>
                            <a:rPr kumimoji="1" lang="en-US" altLang="zh-CN" b="1" i="0" smtClean="0">
                              <a:latin typeface="Cambria Math" panose="02040503050406030204" pitchFamily="18" charset="0"/>
                            </a:rPr>
                            <m:t>𝐃</m:t>
                          </m:r>
                        </m:e>
                      </m:d>
                      <m:d>
                        <m:dPr>
                          <m:begChr m:val="["/>
                          <m:endChr m:val="]"/>
                          <m:ctrlPr>
                            <a:rPr kumimoji="1" lang="en-US" altLang="zh-CN" b="1" smtClean="0">
                              <a:latin typeface="Cambria Math" panose="02040503050406030204" pitchFamily="18" charset="0"/>
                            </a:rPr>
                          </m:ctrlPr>
                        </m:dPr>
                        <m:e>
                          <m:r>
                            <a:rPr kumimoji="1" lang="en-US" altLang="zh-CN" b="1" i="0" smtClean="0">
                              <a:latin typeface="Cambria Math" panose="02040503050406030204" pitchFamily="18" charset="0"/>
                            </a:rPr>
                            <m:t>𝐁</m:t>
                          </m:r>
                        </m:e>
                      </m:d>
                      <m:func>
                        <m:funcPr>
                          <m:ctrlPr>
                            <a:rPr kumimoji="1" lang="en-US" altLang="zh-CN" b="0" i="1" smtClean="0">
                              <a:latin typeface="Cambria Math" panose="02040503050406030204" pitchFamily="18" charset="0"/>
                            </a:rPr>
                          </m:ctrlPr>
                        </m:funcPr>
                        <m:fName>
                          <m:r>
                            <m:rPr>
                              <m:sty m:val="p"/>
                            </m:rPr>
                            <a:rPr kumimoji="1" lang="en-US" altLang="zh-CN" b="0" i="0" smtClean="0">
                              <a:latin typeface="Cambria Math" panose="02040503050406030204" pitchFamily="18" charset="0"/>
                            </a:rPr>
                            <m:t>det</m:t>
                          </m:r>
                        </m:fName>
                        <m:e>
                          <m:d>
                            <m:dPr>
                              <m:begChr m:val="|"/>
                              <m:endChr m:val="|"/>
                              <m:ctrlPr>
                                <a:rPr kumimoji="1" lang="en-US" altLang="zh-CN" b="0" i="1" smtClean="0">
                                  <a:latin typeface="Cambria Math" panose="02040503050406030204" pitchFamily="18" charset="0"/>
                                </a:rPr>
                              </m:ctrlPr>
                            </m:dPr>
                            <m:e>
                              <m:r>
                                <a:rPr kumimoji="1" lang="en-US" altLang="zh-CN" b="1" i="0" smtClean="0">
                                  <a:latin typeface="Cambria Math" panose="02040503050406030204" pitchFamily="18" charset="0"/>
                                </a:rPr>
                                <m:t>𝐉</m:t>
                              </m:r>
                            </m:e>
                          </m:d>
                        </m:e>
                      </m:func>
                      <m:sSub>
                        <m:sSubPr>
                          <m:ctrlPr>
                            <a:rPr kumimoji="1" lang="en-US" altLang="zh-CN" b="0" i="1" smtClean="0">
                              <a:latin typeface="Cambria Math" panose="02040503050406030204" pitchFamily="18" charset="0"/>
                            </a:rPr>
                          </m:ctrlPr>
                        </m:sSubPr>
                        <m:e>
                          <m:d>
                            <m:dPr>
                              <m:begChr m:val=""/>
                              <m:endChr m:val="|"/>
                              <m:ctrlPr>
                                <a:rPr kumimoji="1" lang="en-US" altLang="zh-CN" b="0" i="1" smtClean="0">
                                  <a:latin typeface="Cambria Math" panose="02040503050406030204" pitchFamily="18" charset="0"/>
                                </a:rPr>
                              </m:ctrlPr>
                            </m:dPr>
                            <m:e>
                              <m:r>
                                <a:rPr lang="zh-CN" altLang="en-US"/>
                                <m:t>​</m:t>
                              </m:r>
                            </m:e>
                          </m:d>
                        </m:e>
                        <m:sub>
                          <m:r>
                            <a:rPr kumimoji="1" lang="en-US" altLang="zh-CN" b="0" i="1" smtClean="0">
                              <a:latin typeface="Cambria Math" panose="02040503050406030204" pitchFamily="18" charset="0"/>
                            </a:rPr>
                            <m:t>𝑐𝑟𝑎𝑐𝑘</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𝑒𝑑𝑔𝑒</m:t>
                          </m:r>
                        </m:sub>
                      </m:sSub>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sSup>
                            <m:sSupPr>
                              <m:ctrlPr>
                                <a:rPr kumimoji="1" lang="en-US" altLang="zh-CN" b="0" i="1" smtClean="0">
                                  <a:latin typeface="Cambria Math" panose="02040503050406030204" pitchFamily="18" charset="0"/>
                                </a:rPr>
                              </m:ctrlPr>
                            </m:sSupPr>
                            <m:e>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𝜉</m:t>
                                  </m:r>
                                </m:e>
                              </m:d>
                            </m:e>
                            <m:sup>
                              <m:r>
                                <a:rPr kumimoji="1" lang="en-US" altLang="zh-CN" b="0" i="1" smtClean="0">
                                  <a:latin typeface="Cambria Math" panose="02040503050406030204" pitchFamily="18" charset="0"/>
                                </a:rPr>
                                <m:t>𝑛</m:t>
                              </m:r>
                            </m:sup>
                          </m:sSup>
                        </m:den>
                      </m:f>
                    </m:oMath>
                  </m:oMathPara>
                </a14:m>
                <a:endParaRPr kumimoji="1" lang="en-US" altLang="zh-CN" dirty="0"/>
              </a:p>
              <a:p>
                <a:r>
                  <a:rPr kumimoji="1" lang="zh-CN" altLang="en-US" dirty="0"/>
                  <a:t>其积分对应：</a:t>
                </a:r>
                <a:endParaRPr kumimoji="1" lang="en-US" altLang="zh-CN" dirty="0"/>
              </a:p>
              <a:p>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𝑛</m:t>
                          </m:r>
                          <m:r>
                            <a:rPr kumimoji="1" lang="en-US" altLang="zh-CN" b="0" i="1" smtClean="0">
                              <a:latin typeface="Cambria Math" panose="02040503050406030204" pitchFamily="18" charset="0"/>
                            </a:rPr>
                            <m:t>−1</m:t>
                          </m:r>
                        </m:den>
                      </m:f>
                      <m:f>
                        <m:fPr>
                          <m:ctrlPr>
                            <a:rPr kumimoji="1" lang="en-US" altLang="zh-CN" i="1">
                              <a:latin typeface="Cambria Math" panose="02040503050406030204" pitchFamily="18" charset="0"/>
                            </a:rPr>
                          </m:ctrlPr>
                        </m:fPr>
                        <m:num>
                          <m:r>
                            <a:rPr kumimoji="1" lang="en-US" altLang="zh-CN" i="1">
                              <a:latin typeface="Cambria Math" panose="02040503050406030204" pitchFamily="18" charset="0"/>
                            </a:rPr>
                            <m:t>1</m:t>
                          </m:r>
                        </m:num>
                        <m:den>
                          <m:sSup>
                            <m:sSupPr>
                              <m:ctrlPr>
                                <a:rPr kumimoji="1" lang="en-US" altLang="zh-CN" i="1">
                                  <a:latin typeface="Cambria Math" panose="02040503050406030204" pitchFamily="18" charset="0"/>
                                </a:rPr>
                              </m:ctrlPr>
                            </m:sSupPr>
                            <m:e>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1+</m:t>
                                  </m:r>
                                  <m:r>
                                    <a:rPr kumimoji="1" lang="en-US" altLang="zh-CN" i="1">
                                      <a:latin typeface="Cambria Math" panose="02040503050406030204" pitchFamily="18" charset="0"/>
                                    </a:rPr>
                                    <m:t>𝜉</m:t>
                                  </m:r>
                                </m:e>
                              </m:d>
                            </m:e>
                            <m:sup>
                              <m:r>
                                <a:rPr kumimoji="1" lang="en-US" altLang="zh-CN" i="1">
                                  <a:latin typeface="Cambria Math" panose="02040503050406030204" pitchFamily="18" charset="0"/>
                                </a:rPr>
                                <m:t>𝑛</m:t>
                              </m:r>
                              <m:r>
                                <a:rPr kumimoji="1" lang="en-US" altLang="zh-CN" b="0" i="1" smtClean="0">
                                  <a:latin typeface="Cambria Math" panose="02040503050406030204" pitchFamily="18" charset="0"/>
                                </a:rPr>
                                <m:t>−1</m:t>
                              </m:r>
                            </m:sup>
                          </m:sSup>
                        </m:den>
                      </m:f>
                    </m:oMath>
                  </m:oMathPara>
                </a14:m>
                <a:endParaRPr kumimoji="1" lang="en-US" altLang="zh-CN" dirty="0"/>
              </a:p>
              <a:p>
                <a:r>
                  <a:rPr kumimoji="1" lang="zh-CN" altLang="en-US" dirty="0"/>
                  <a:t>要在</a:t>
                </a:r>
                <a14:m>
                  <m:oMath xmlns:m="http://schemas.openxmlformats.org/officeDocument/2006/math">
                    <m:r>
                      <a:rPr kumimoji="1" lang="en-US" altLang="zh-CN" b="0" i="1" smtClean="0">
                        <a:latin typeface="Cambria Math" panose="02040503050406030204" pitchFamily="18" charset="0"/>
                      </a:rPr>
                      <m:t>𝜉</m:t>
                    </m:r>
                    <m:r>
                      <a:rPr kumimoji="1" lang="en-US" altLang="zh-CN" b="0" i="1" smtClean="0">
                        <a:latin typeface="Cambria Math" panose="02040503050406030204" pitchFamily="18" charset="0"/>
                      </a:rPr>
                      <m:t>=−1</m:t>
                    </m:r>
                  </m:oMath>
                </a14:m>
                <a:r>
                  <a:rPr kumimoji="1" lang="zh-CN" altLang="en-US" dirty="0"/>
                  <a:t>处不奇异，则</a:t>
                </a:r>
                <a14:m>
                  <m:oMath xmlns:m="http://schemas.openxmlformats.org/officeDocument/2006/math">
                    <m:r>
                      <a:rPr kumimoji="1" lang="en-US" altLang="zh-CN" b="0" i="1" smtClean="0">
                        <a:latin typeface="Cambria Math" panose="02040503050406030204" pitchFamily="18" charset="0"/>
                      </a:rPr>
                      <m:t>𝑛</m:t>
                    </m:r>
                    <m:r>
                      <a:rPr kumimoji="1" lang="en-US" altLang="zh-CN" b="0" i="1" smtClean="0">
                        <a:latin typeface="Cambria Math" panose="02040503050406030204" pitchFamily="18" charset="0"/>
                      </a:rPr>
                      <m:t>&lt;1</m:t>
                    </m:r>
                  </m:oMath>
                </a14:m>
                <a:endParaRPr kumimoji="1" lang="zh-CN" altLang="en-US" dirty="0"/>
              </a:p>
            </p:txBody>
          </p:sp>
        </mc:Choice>
        <mc:Fallback>
          <p:sp>
            <p:nvSpPr>
              <p:cNvPr id="13" name="文本框 12">
                <a:extLst>
                  <a:ext uri="{FF2B5EF4-FFF2-40B4-BE49-F238E27FC236}">
                    <a16:creationId xmlns:a16="http://schemas.microsoft.com/office/drawing/2014/main" id="{85DABE7C-3D6C-5441-B205-26538E4E9A55}"/>
                  </a:ext>
                </a:extLst>
              </p:cNvPr>
              <p:cNvSpPr txBox="1">
                <a:spLocks noRot="1" noChangeAspect="1" noMove="1" noResize="1" noEditPoints="1" noAdjustHandles="1" noChangeArrowheads="1" noChangeShapeType="1" noTextEdit="1"/>
              </p:cNvSpPr>
              <p:nvPr/>
            </p:nvSpPr>
            <p:spPr>
              <a:xfrm>
                <a:off x="172527" y="4140679"/>
                <a:ext cx="4382219" cy="2055563"/>
              </a:xfrm>
              <a:prstGeom prst="rect">
                <a:avLst/>
              </a:prstGeom>
              <a:blipFill>
                <a:blip r:embed="rId5"/>
                <a:stretch>
                  <a:fillRect l="-1156" t="-25153" b="-3681"/>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4FFFBECD-AB22-6D4E-9E98-D54D5F1B3103}"/>
              </a:ext>
            </a:extLst>
          </p:cNvPr>
          <p:cNvSpPr txBox="1"/>
          <p:nvPr/>
        </p:nvSpPr>
        <p:spPr>
          <a:xfrm>
            <a:off x="5676404" y="564380"/>
            <a:ext cx="6197543" cy="1754326"/>
          </a:xfrm>
          <a:prstGeom prst="rect">
            <a:avLst/>
          </a:prstGeom>
          <a:noFill/>
        </p:spPr>
        <p:txBody>
          <a:bodyPr wrap="square" rtlCol="0">
            <a:spAutoFit/>
          </a:bodyPr>
          <a:lstStyle/>
          <a:p>
            <a:r>
              <a:rPr kumimoji="1" lang="zh-CN" altLang="en-US" dirty="0"/>
              <a:t>从理论上：</a:t>
            </a:r>
            <a:endParaRPr kumimoji="1" lang="en-US" altLang="zh-CN" dirty="0"/>
          </a:p>
          <a:p>
            <a:endParaRPr kumimoji="1" lang="en-US" altLang="zh-CN" dirty="0"/>
          </a:p>
          <a:p>
            <a:r>
              <a:rPr kumimoji="1" lang="en-US" altLang="zh-CN" dirty="0"/>
              <a:t>1.</a:t>
            </a:r>
            <a:r>
              <a:rPr kumimoji="1" lang="zh-CN" altLang="en-US" dirty="0"/>
              <a:t>三角形单元和棱柱单元的刚度阵元素对应裂纹尖端节点的元素是有限的（广义积分收敛）</a:t>
            </a:r>
            <a:endParaRPr kumimoji="1" lang="en-US" altLang="zh-CN" dirty="0"/>
          </a:p>
          <a:p>
            <a:endParaRPr kumimoji="1" lang="en-US" altLang="zh-CN" dirty="0"/>
          </a:p>
          <a:p>
            <a:endParaRPr kumimoji="1" lang="zh-CN" altLang="en-US" dirty="0"/>
          </a:p>
        </p:txBody>
      </p:sp>
      <p:sp>
        <p:nvSpPr>
          <p:cNvPr id="15" name="文本框 14">
            <a:extLst>
              <a:ext uri="{FF2B5EF4-FFF2-40B4-BE49-F238E27FC236}">
                <a16:creationId xmlns:a16="http://schemas.microsoft.com/office/drawing/2014/main" id="{682FFC42-2F6A-DB42-975A-1F9873277C5A}"/>
              </a:ext>
            </a:extLst>
          </p:cNvPr>
          <p:cNvSpPr txBox="1"/>
          <p:nvPr/>
        </p:nvSpPr>
        <p:spPr>
          <a:xfrm>
            <a:off x="5697413" y="2103872"/>
            <a:ext cx="6176527" cy="923330"/>
          </a:xfrm>
          <a:prstGeom prst="rect">
            <a:avLst/>
          </a:prstGeom>
          <a:noFill/>
        </p:spPr>
        <p:txBody>
          <a:bodyPr wrap="square" rtlCol="0">
            <a:spAutoFit/>
          </a:bodyPr>
          <a:lstStyle/>
          <a:p>
            <a:r>
              <a:rPr kumimoji="1" lang="en-US" altLang="zh-CN" dirty="0"/>
              <a:t>2.</a:t>
            </a:r>
            <a:r>
              <a:rPr kumimoji="1" lang="zh-CN" altLang="en-US" dirty="0"/>
              <a:t>但是矩形单元和</a:t>
            </a:r>
            <a:r>
              <a:rPr kumimoji="1" lang="en-US" altLang="zh-CN" dirty="0"/>
              <a:t>6</a:t>
            </a:r>
            <a:r>
              <a:rPr kumimoji="1" lang="zh-CN" altLang="en-US" dirty="0"/>
              <a:t>面体（砖块）单元就存在刚度阵元素奇异的问题</a:t>
            </a:r>
            <a:endParaRPr kumimoji="1" lang="en-US" altLang="zh-CN" dirty="0"/>
          </a:p>
          <a:p>
            <a:endParaRPr kumimoji="1" lang="zh-CN" altLang="en-US" dirty="0"/>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CA1571E3-1B74-5548-84F6-167BB19A53EC}"/>
                  </a:ext>
                </a:extLst>
              </p:cNvPr>
              <p:cNvSpPr txBox="1"/>
              <p:nvPr/>
            </p:nvSpPr>
            <p:spPr>
              <a:xfrm>
                <a:off x="6386732" y="3027202"/>
                <a:ext cx="4009293" cy="121244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zh-CN" b="0" i="1" smtClean="0">
                              <a:latin typeface="Cambria Math" panose="02040503050406030204" pitchFamily="18" charset="0"/>
                            </a:rPr>
                          </m:ctrlPr>
                        </m:dPr>
                        <m:e>
                          <m:r>
                            <a:rPr kumimoji="1" lang="en-US" altLang="zh-CN" b="1" i="0" smtClean="0">
                              <a:latin typeface="Cambria Math" panose="02040503050406030204" pitchFamily="18" charset="0"/>
                            </a:rPr>
                            <m:t>𝐁</m:t>
                          </m:r>
                        </m:e>
                      </m:d>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𝜉</m:t>
                              </m:r>
                            </m:e>
                          </m:d>
                        </m:den>
                      </m:f>
                      <m:r>
                        <a:rPr kumimoji="1" lang="en-US" altLang="zh-CN" b="0" i="1" smtClean="0">
                          <a:latin typeface="Cambria Math" panose="02040503050406030204" pitchFamily="18" charset="0"/>
                        </a:rPr>
                        <m:t>,</m:t>
                      </m:r>
                      <m:func>
                        <m:funcPr>
                          <m:ctrlPr>
                            <a:rPr kumimoji="1" lang="en-US" altLang="zh-CN" b="0" i="1" smtClean="0">
                              <a:latin typeface="Cambria Math" panose="02040503050406030204" pitchFamily="18" charset="0"/>
                            </a:rPr>
                          </m:ctrlPr>
                        </m:funcPr>
                        <m:fName>
                          <m:r>
                            <m:rPr>
                              <m:sty m:val="p"/>
                            </m:rPr>
                            <a:rPr kumimoji="1" lang="en-US" altLang="zh-CN" b="0" i="0" smtClean="0">
                              <a:latin typeface="Cambria Math" panose="02040503050406030204" pitchFamily="18" charset="0"/>
                            </a:rPr>
                            <m:t>det</m:t>
                          </m:r>
                        </m:fName>
                        <m:e>
                          <m:d>
                            <m:dPr>
                              <m:begChr m:val="|"/>
                              <m:endChr m:val="|"/>
                              <m:ctrlPr>
                                <a:rPr kumimoji="1" lang="en-US" altLang="zh-CN" b="0" i="1" smtClean="0">
                                  <a:latin typeface="Cambria Math" panose="02040503050406030204" pitchFamily="18" charset="0"/>
                                </a:rPr>
                              </m:ctrlPr>
                            </m:dPr>
                            <m:e>
                              <m:r>
                                <a:rPr kumimoji="1" lang="en-US" altLang="zh-CN" b="1" i="0" smtClean="0">
                                  <a:latin typeface="Cambria Math" panose="02040503050406030204" pitchFamily="18" charset="0"/>
                                </a:rPr>
                                <m:t>𝐉</m:t>
                              </m:r>
                            </m:e>
                          </m:d>
                        </m:e>
                      </m:func>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𝜉</m:t>
                      </m:r>
                      <m:r>
                        <a:rPr kumimoji="1" lang="en-US" altLang="zh-CN" b="0" i="1" smtClean="0">
                          <a:latin typeface="Cambria Math" panose="02040503050406030204" pitchFamily="18" charset="0"/>
                        </a:rPr>
                        <m:t>)</m:t>
                      </m:r>
                    </m:oMath>
                  </m:oMathPara>
                </a14:m>
                <a:endParaRPr kumimoji="1" lang="en-US" altLang="zh-CN" dirty="0"/>
              </a:p>
              <a:p>
                <a:r>
                  <a:rPr kumimoji="1" lang="zh-CN" altLang="en-US" dirty="0"/>
                  <a:t>因此</a:t>
                </a:r>
                <a14:m>
                  <m:oMath xmlns:m="http://schemas.openxmlformats.org/officeDocument/2006/math">
                    <m:r>
                      <a:rPr kumimoji="1" lang="en-US" altLang="zh-CN" b="0" i="1" smtClean="0">
                        <a:latin typeface="Cambria Math" panose="02040503050406030204" pitchFamily="18" charset="0"/>
                      </a:rPr>
                      <m:t>𝑛</m:t>
                    </m:r>
                    <m:r>
                      <a:rPr kumimoji="1" lang="en-US" altLang="zh-CN" b="0" i="1" smtClean="0">
                        <a:latin typeface="Cambria Math" panose="02040503050406030204" pitchFamily="18" charset="0"/>
                      </a:rPr>
                      <m:t>=1</m:t>
                    </m:r>
                  </m:oMath>
                </a14:m>
                <a:endParaRPr kumimoji="1" lang="en-US" altLang="zh-CN" b="0" dirty="0"/>
              </a:p>
              <a:p>
                <a:pPr algn="ctr"/>
                <a:r>
                  <a:rPr kumimoji="1" lang="zh-CN" altLang="en-US" dirty="0"/>
                  <a:t>因此是发散的</a:t>
                </a:r>
              </a:p>
            </p:txBody>
          </p:sp>
        </mc:Choice>
        <mc:Fallback>
          <p:sp>
            <p:nvSpPr>
              <p:cNvPr id="16" name="文本框 15">
                <a:extLst>
                  <a:ext uri="{FF2B5EF4-FFF2-40B4-BE49-F238E27FC236}">
                    <a16:creationId xmlns:a16="http://schemas.microsoft.com/office/drawing/2014/main" id="{CA1571E3-1B74-5548-84F6-167BB19A53EC}"/>
                  </a:ext>
                </a:extLst>
              </p:cNvPr>
              <p:cNvSpPr txBox="1">
                <a:spLocks noRot="1" noChangeAspect="1" noMove="1" noResize="1" noEditPoints="1" noAdjustHandles="1" noChangeArrowheads="1" noChangeShapeType="1" noTextEdit="1"/>
              </p:cNvSpPr>
              <p:nvPr/>
            </p:nvSpPr>
            <p:spPr>
              <a:xfrm>
                <a:off x="6386732" y="3027202"/>
                <a:ext cx="4009293" cy="1212448"/>
              </a:xfrm>
              <a:prstGeom prst="rect">
                <a:avLst/>
              </a:prstGeom>
              <a:blipFill>
                <a:blip r:embed="rId6"/>
                <a:stretch>
                  <a:fillRect l="-1262" b="-7216"/>
                </a:stretch>
              </a:blipFill>
            </p:spPr>
            <p:txBody>
              <a:bodyPr/>
              <a:lstStyle/>
              <a:p>
                <a:r>
                  <a:rPr lang="zh-CN" altLang="en-US">
                    <a:noFill/>
                  </a:rPr>
                  <a:t> </a:t>
                </a:r>
              </a:p>
            </p:txBody>
          </p:sp>
        </mc:Fallback>
      </mc:AlternateContent>
      <p:cxnSp>
        <p:nvCxnSpPr>
          <p:cNvPr id="19" name="直线箭头连接符 18">
            <a:extLst>
              <a:ext uri="{FF2B5EF4-FFF2-40B4-BE49-F238E27FC236}">
                <a16:creationId xmlns:a16="http://schemas.microsoft.com/office/drawing/2014/main" id="{0B773C81-77C6-D94B-8F81-8F85159A11C2}"/>
              </a:ext>
            </a:extLst>
          </p:cNvPr>
          <p:cNvCxnSpPr>
            <a:cxnSpLocks/>
          </p:cNvCxnSpPr>
          <p:nvPr/>
        </p:nvCxnSpPr>
        <p:spPr>
          <a:xfrm>
            <a:off x="8391378" y="4239650"/>
            <a:ext cx="0" cy="708496"/>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2" name="文本框 21">
            <a:extLst>
              <a:ext uri="{FF2B5EF4-FFF2-40B4-BE49-F238E27FC236}">
                <a16:creationId xmlns:a16="http://schemas.microsoft.com/office/drawing/2014/main" id="{BF1D105B-B8AD-C949-8E2C-821418C733D4}"/>
              </a:ext>
            </a:extLst>
          </p:cNvPr>
          <p:cNvSpPr txBox="1"/>
          <p:nvPr/>
        </p:nvSpPr>
        <p:spPr>
          <a:xfrm>
            <a:off x="6386732" y="5168460"/>
            <a:ext cx="4304714" cy="369332"/>
          </a:xfrm>
          <a:prstGeom prst="rect">
            <a:avLst/>
          </a:prstGeom>
          <a:noFill/>
        </p:spPr>
        <p:txBody>
          <a:bodyPr wrap="square" rtlCol="0">
            <a:spAutoFit/>
          </a:bodyPr>
          <a:lstStyle/>
          <a:p>
            <a:r>
              <a:rPr kumimoji="1" lang="zh-CN" altLang="en-US" dirty="0"/>
              <a:t>数值积分，在一定精度上解决此问题</a:t>
            </a:r>
          </a:p>
        </p:txBody>
      </p:sp>
    </p:spTree>
    <p:extLst>
      <p:ext uri="{BB962C8B-B14F-4D97-AF65-F5344CB8AC3E}">
        <p14:creationId xmlns:p14="http://schemas.microsoft.com/office/powerpoint/2010/main" val="253572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linds(horizontal)">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blinds(horizontal)">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linds(horizontal)">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blinds(horizontal)">
                                      <p:cBhvr>
                                        <p:cTn id="54" dur="500"/>
                                        <p:tgtEl>
                                          <p:spTgt spid="19"/>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blinds(horizontal)">
                                      <p:cBhvr>
                                        <p:cTn id="5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p:bldP spid="12" grpId="0"/>
      <p:bldP spid="13" grpId="0"/>
      <p:bldP spid="14" grpId="0"/>
      <p:bldP spid="15" grpId="0"/>
      <p:bldP spid="16"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D97310-7BA0-4ECE-BBFA-1833B1237A24}"/>
              </a:ext>
            </a:extLst>
          </p:cNvPr>
          <p:cNvSpPr txBox="1"/>
          <p:nvPr/>
        </p:nvSpPr>
        <p:spPr>
          <a:xfrm>
            <a:off x="331303" y="265044"/>
            <a:ext cx="5883965" cy="584775"/>
          </a:xfrm>
          <a:prstGeom prst="rect">
            <a:avLst/>
          </a:prstGeom>
          <a:noFill/>
        </p:spPr>
        <p:txBody>
          <a:bodyPr wrap="square" rtlCol="0">
            <a:spAutoFit/>
          </a:bodyPr>
          <a:lstStyle/>
          <a:p>
            <a:r>
              <a:rPr lang="en-US" altLang="zh-CN" sz="3200" b="1" dirty="0"/>
              <a:t>7.</a:t>
            </a:r>
            <a:r>
              <a:rPr lang="zh-CN" altLang="en-US" sz="3200" b="1" dirty="0"/>
              <a:t>计算例子和精确性检验</a:t>
            </a:r>
          </a:p>
        </p:txBody>
      </p:sp>
      <p:pic>
        <p:nvPicPr>
          <p:cNvPr id="2" name="图片 1">
            <a:extLst>
              <a:ext uri="{FF2B5EF4-FFF2-40B4-BE49-F238E27FC236}">
                <a16:creationId xmlns:a16="http://schemas.microsoft.com/office/drawing/2014/main" id="{10E95A67-1854-BA4F-A657-28CE60136A08}"/>
              </a:ext>
            </a:extLst>
          </p:cNvPr>
          <p:cNvPicPr>
            <a:picLocks noChangeAspect="1"/>
          </p:cNvPicPr>
          <p:nvPr/>
        </p:nvPicPr>
        <p:blipFill>
          <a:blip r:embed="rId2"/>
          <a:stretch>
            <a:fillRect/>
          </a:stretch>
        </p:blipFill>
        <p:spPr>
          <a:xfrm>
            <a:off x="176558" y="1049996"/>
            <a:ext cx="4733527" cy="3803358"/>
          </a:xfrm>
          <a:prstGeom prst="rect">
            <a:avLst/>
          </a:prstGeom>
        </p:spPr>
      </p:pic>
      <p:sp>
        <p:nvSpPr>
          <p:cNvPr id="3" name="文本框 2">
            <a:extLst>
              <a:ext uri="{FF2B5EF4-FFF2-40B4-BE49-F238E27FC236}">
                <a16:creationId xmlns:a16="http://schemas.microsoft.com/office/drawing/2014/main" id="{C2E2AD08-A727-C142-AC53-E8FFC1077E89}"/>
              </a:ext>
            </a:extLst>
          </p:cNvPr>
          <p:cNvSpPr txBox="1"/>
          <p:nvPr/>
        </p:nvSpPr>
        <p:spPr>
          <a:xfrm>
            <a:off x="75321" y="4853354"/>
            <a:ext cx="5176911" cy="646331"/>
          </a:xfrm>
          <a:prstGeom prst="rect">
            <a:avLst/>
          </a:prstGeom>
          <a:noFill/>
        </p:spPr>
        <p:txBody>
          <a:bodyPr wrap="square" rtlCol="0">
            <a:spAutoFit/>
          </a:bodyPr>
          <a:lstStyle/>
          <a:p>
            <a:pPr algn="ctr"/>
            <a:r>
              <a:rPr kumimoji="1" lang="zh-CN" altLang="en-US" dirty="0"/>
              <a:t>对称裂纹的平面应变问题</a:t>
            </a:r>
            <a:endParaRPr kumimoji="1" lang="en-US" altLang="zh-CN" dirty="0"/>
          </a:p>
          <a:p>
            <a:pPr algn="ctr"/>
            <a:endParaRPr kumimoji="1" lang="en-US" altLang="zh-CN" dirty="0"/>
          </a:p>
        </p:txBody>
      </p:sp>
      <p:pic>
        <p:nvPicPr>
          <p:cNvPr id="5" name="图片 4">
            <a:extLst>
              <a:ext uri="{FF2B5EF4-FFF2-40B4-BE49-F238E27FC236}">
                <a16:creationId xmlns:a16="http://schemas.microsoft.com/office/drawing/2014/main" id="{D495E25F-E284-C741-940C-194ECE7E9A8C}"/>
              </a:ext>
            </a:extLst>
          </p:cNvPr>
          <p:cNvPicPr>
            <a:picLocks noChangeAspect="1"/>
          </p:cNvPicPr>
          <p:nvPr/>
        </p:nvPicPr>
        <p:blipFill>
          <a:blip r:embed="rId3"/>
          <a:stretch>
            <a:fillRect/>
          </a:stretch>
        </p:blipFill>
        <p:spPr>
          <a:xfrm>
            <a:off x="6384079" y="1188132"/>
            <a:ext cx="3421101" cy="944224"/>
          </a:xfrm>
          <a:prstGeom prst="rect">
            <a:avLst/>
          </a:prstGeom>
        </p:spPr>
      </p:pic>
      <p:sp>
        <p:nvSpPr>
          <p:cNvPr id="6" name="文本框 5">
            <a:extLst>
              <a:ext uri="{FF2B5EF4-FFF2-40B4-BE49-F238E27FC236}">
                <a16:creationId xmlns:a16="http://schemas.microsoft.com/office/drawing/2014/main" id="{E1C4BC10-DA65-BC44-92AD-A67AFDB42E0F}"/>
              </a:ext>
            </a:extLst>
          </p:cNvPr>
          <p:cNvSpPr txBox="1"/>
          <p:nvPr/>
        </p:nvSpPr>
        <p:spPr>
          <a:xfrm>
            <a:off x="5852160" y="849819"/>
            <a:ext cx="3319975" cy="369332"/>
          </a:xfrm>
          <a:prstGeom prst="rect">
            <a:avLst/>
          </a:prstGeom>
          <a:noFill/>
        </p:spPr>
        <p:txBody>
          <a:bodyPr wrap="square" rtlCol="0">
            <a:spAutoFit/>
          </a:bodyPr>
          <a:lstStyle/>
          <a:p>
            <a:r>
              <a:rPr kumimoji="1" lang="zh-CN" altLang="en-US" dirty="0"/>
              <a:t>裂纹应力强度因子：</a:t>
            </a:r>
          </a:p>
        </p:txBody>
      </p:sp>
      <p:sp>
        <p:nvSpPr>
          <p:cNvPr id="7" name="文本框 6">
            <a:extLst>
              <a:ext uri="{FF2B5EF4-FFF2-40B4-BE49-F238E27FC236}">
                <a16:creationId xmlns:a16="http://schemas.microsoft.com/office/drawing/2014/main" id="{2CE547CF-587C-444C-B6A6-08EA40461BFE}"/>
              </a:ext>
            </a:extLst>
          </p:cNvPr>
          <p:cNvSpPr txBox="1"/>
          <p:nvPr/>
        </p:nvSpPr>
        <p:spPr>
          <a:xfrm>
            <a:off x="5852160" y="2278966"/>
            <a:ext cx="2489982" cy="369332"/>
          </a:xfrm>
          <a:prstGeom prst="rect">
            <a:avLst/>
          </a:prstGeom>
          <a:noFill/>
        </p:spPr>
        <p:txBody>
          <a:bodyPr wrap="square" rtlCol="0">
            <a:spAutoFit/>
          </a:bodyPr>
          <a:lstStyle/>
          <a:p>
            <a:r>
              <a:rPr kumimoji="1" lang="zh-CN" altLang="en-US" dirty="0"/>
              <a:t>在此问题中：</a:t>
            </a:r>
          </a:p>
        </p:txBody>
      </p:sp>
      <p:pic>
        <p:nvPicPr>
          <p:cNvPr id="8" name="图片 7">
            <a:extLst>
              <a:ext uri="{FF2B5EF4-FFF2-40B4-BE49-F238E27FC236}">
                <a16:creationId xmlns:a16="http://schemas.microsoft.com/office/drawing/2014/main" id="{3C1B7B1E-5164-6444-8AC0-77E5CA2AF6EB}"/>
              </a:ext>
            </a:extLst>
          </p:cNvPr>
          <p:cNvPicPr>
            <a:picLocks noChangeAspect="1"/>
          </p:cNvPicPr>
          <p:nvPr/>
        </p:nvPicPr>
        <p:blipFill>
          <a:blip r:embed="rId4"/>
          <a:stretch>
            <a:fillRect/>
          </a:stretch>
        </p:blipFill>
        <p:spPr>
          <a:xfrm>
            <a:off x="6194476" y="2617240"/>
            <a:ext cx="3709180" cy="668869"/>
          </a:xfrm>
          <a:prstGeom prst="rect">
            <a:avLst/>
          </a:prstGeom>
        </p:spPr>
      </p:pic>
      <p:pic>
        <p:nvPicPr>
          <p:cNvPr id="9" name="图片 8">
            <a:extLst>
              <a:ext uri="{FF2B5EF4-FFF2-40B4-BE49-F238E27FC236}">
                <a16:creationId xmlns:a16="http://schemas.microsoft.com/office/drawing/2014/main" id="{01DDDE26-A3FA-0D49-971E-F24ECD174FB4}"/>
              </a:ext>
            </a:extLst>
          </p:cNvPr>
          <p:cNvPicPr>
            <a:picLocks noChangeAspect="1"/>
          </p:cNvPicPr>
          <p:nvPr/>
        </p:nvPicPr>
        <p:blipFill>
          <a:blip r:embed="rId5"/>
          <a:stretch>
            <a:fillRect/>
          </a:stretch>
        </p:blipFill>
        <p:spPr>
          <a:xfrm>
            <a:off x="6093216" y="3987124"/>
            <a:ext cx="2837861" cy="1820880"/>
          </a:xfrm>
          <a:prstGeom prst="rect">
            <a:avLst/>
          </a:prstGeom>
        </p:spPr>
      </p:pic>
      <p:sp>
        <p:nvSpPr>
          <p:cNvPr id="10" name="文本框 9">
            <a:extLst>
              <a:ext uri="{FF2B5EF4-FFF2-40B4-BE49-F238E27FC236}">
                <a16:creationId xmlns:a16="http://schemas.microsoft.com/office/drawing/2014/main" id="{D5EBA6FC-99A2-E541-82B1-CE1EB9DE478E}"/>
              </a:ext>
            </a:extLst>
          </p:cNvPr>
          <p:cNvSpPr txBox="1"/>
          <p:nvPr/>
        </p:nvSpPr>
        <p:spPr>
          <a:xfrm>
            <a:off x="9172135" y="3987124"/>
            <a:ext cx="3019865" cy="369332"/>
          </a:xfrm>
          <a:prstGeom prst="rect">
            <a:avLst/>
          </a:prstGeom>
          <a:noFill/>
        </p:spPr>
        <p:txBody>
          <a:bodyPr wrap="square" rtlCol="0">
            <a:spAutoFit/>
          </a:bodyPr>
          <a:lstStyle/>
          <a:p>
            <a:r>
              <a:rPr kumimoji="1" lang="zh-CN" altLang="en-US" dirty="0"/>
              <a:t>这里应力强度因子的定义：</a:t>
            </a:r>
            <a:endParaRPr kumimoji="1" lang="en-US" altLang="zh-CN" dirty="0"/>
          </a:p>
        </p:txBody>
      </p:sp>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217F2446-46C2-3F4C-9A37-7A0DE82E91CB}"/>
                  </a:ext>
                </a:extLst>
              </p:cNvPr>
              <p:cNvSpPr/>
              <p:nvPr/>
            </p:nvSpPr>
            <p:spPr>
              <a:xfrm>
                <a:off x="9052997" y="4396387"/>
                <a:ext cx="2962445" cy="1442446"/>
              </a:xfrm>
              <a:prstGeom prst="rect">
                <a:avLst/>
              </a:prstGeom>
            </p:spPr>
            <p:txBody>
              <a:bodyPr wrap="square">
                <a:spAutoFit/>
              </a:bodyPr>
              <a:lstStyle/>
              <a:p>
                <a:r>
                  <a:rPr kumimoji="1" lang="zh-CN" altLang="en-US" dirty="0"/>
                  <a:t>施加应力</a:t>
                </a:r>
                <a14:m>
                  <m:oMath xmlns:m="http://schemas.openxmlformats.org/officeDocument/2006/math">
                    <m:r>
                      <a:rPr kumimoji="1" lang="en-US" altLang="zh-CN" i="1">
                        <a:latin typeface="Cambria Math" panose="02040503050406030204" pitchFamily="18" charset="0"/>
                      </a:rPr>
                      <m:t>𝜎</m:t>
                    </m:r>
                  </m:oMath>
                </a14:m>
                <a:r>
                  <a:rPr kumimoji="1" lang="zh-CN" altLang="en-US" dirty="0"/>
                  <a:t>后，裂纹处的最大应力</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𝑚𝑎𝑥</m:t>
                        </m:r>
                      </m:sub>
                    </m:sSub>
                  </m:oMath>
                </a14:m>
                <a:r>
                  <a:rPr kumimoji="1" lang="zh-CN" altLang="en-US" dirty="0"/>
                  <a:t>与其比值：</a:t>
                </a:r>
                <a:endParaRPr kumimoji="1" lang="en-US" altLang="zh-CN" dirty="0"/>
              </a:p>
              <a:p>
                <a:endParaRPr kumimoji="1" lang="en-US" altLang="zh-CN" dirty="0"/>
              </a:p>
              <a:p>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𝐾</m:t>
                          </m:r>
                        </m:e>
                        <m:sub>
                          <m:r>
                            <a:rPr kumimoji="1" lang="en-US" altLang="zh-CN" b="0" i="1" smtClean="0">
                              <a:latin typeface="Cambria Math" panose="02040503050406030204" pitchFamily="18" charset="0"/>
                            </a:rPr>
                            <m:t>𝐼</m:t>
                          </m:r>
                        </m:sub>
                      </m:sSub>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𝑚𝑎𝑥</m:t>
                              </m:r>
                            </m:sub>
                          </m:sSub>
                        </m:num>
                        <m:den>
                          <m:r>
                            <a:rPr kumimoji="1" lang="en-US" altLang="zh-CN" b="0" i="1" smtClean="0">
                              <a:latin typeface="Cambria Math" panose="02040503050406030204" pitchFamily="18" charset="0"/>
                            </a:rPr>
                            <m:t>𝜎</m:t>
                          </m:r>
                        </m:den>
                      </m:f>
                    </m:oMath>
                  </m:oMathPara>
                </a14:m>
                <a:endParaRPr kumimoji="1" lang="zh-CN" altLang="en-US" dirty="0"/>
              </a:p>
            </p:txBody>
          </p:sp>
        </mc:Choice>
        <mc:Fallback>
          <p:sp>
            <p:nvSpPr>
              <p:cNvPr id="11" name="矩形 10">
                <a:extLst>
                  <a:ext uri="{FF2B5EF4-FFF2-40B4-BE49-F238E27FC236}">
                    <a16:creationId xmlns:a16="http://schemas.microsoft.com/office/drawing/2014/main" id="{217F2446-46C2-3F4C-9A37-7A0DE82E91CB}"/>
                  </a:ext>
                </a:extLst>
              </p:cNvPr>
              <p:cNvSpPr>
                <a:spLocks noRot="1" noChangeAspect="1" noMove="1" noResize="1" noEditPoints="1" noAdjustHandles="1" noChangeArrowheads="1" noChangeShapeType="1" noTextEdit="1"/>
              </p:cNvSpPr>
              <p:nvPr/>
            </p:nvSpPr>
            <p:spPr>
              <a:xfrm>
                <a:off x="9052997" y="4396387"/>
                <a:ext cx="2962445" cy="1442446"/>
              </a:xfrm>
              <a:prstGeom prst="rect">
                <a:avLst/>
              </a:prstGeom>
              <a:blipFill>
                <a:blip r:embed="rId6"/>
                <a:stretch>
                  <a:fillRect l="-1709" t="-870"/>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8D88C266-E94E-6D45-8150-7EA7F98D7E2F}"/>
              </a:ext>
            </a:extLst>
          </p:cNvPr>
          <p:cNvSpPr/>
          <p:nvPr/>
        </p:nvSpPr>
        <p:spPr>
          <a:xfrm>
            <a:off x="331303" y="5623338"/>
            <a:ext cx="4974439" cy="369332"/>
          </a:xfrm>
          <a:prstGeom prst="rect">
            <a:avLst/>
          </a:prstGeom>
        </p:spPr>
        <p:txBody>
          <a:bodyPr wrap="none">
            <a:spAutoFit/>
          </a:bodyPr>
          <a:lstStyle/>
          <a:p>
            <a:r>
              <a:rPr lang="en-US" altLang="zh-CN" dirty="0">
                <a:latin typeface="LMRoman10-Regular-Identity-H"/>
              </a:rPr>
              <a:t>252 </a:t>
            </a:r>
            <a:r>
              <a:rPr lang="zh-CN" altLang="en-US" dirty="0">
                <a:latin typeface="STSong" panose="02010600040101010101" pitchFamily="2" charset="-122"/>
                <a:ea typeface="STSong" panose="02010600040101010101" pitchFamily="2" charset="-122"/>
              </a:rPr>
              <a:t>个单元，</a:t>
            </a:r>
            <a:r>
              <a:rPr lang="en-US" altLang="zh-CN" dirty="0">
                <a:latin typeface="LMRoman10-Regular-Identity-H"/>
              </a:rPr>
              <a:t>300 </a:t>
            </a:r>
            <a:r>
              <a:rPr lang="zh-CN" altLang="en-US" dirty="0">
                <a:latin typeface="STSong" panose="02010600040101010101" pitchFamily="2" charset="-122"/>
                <a:ea typeface="STSong" panose="02010600040101010101" pitchFamily="2" charset="-122"/>
              </a:rPr>
              <a:t>个节点和 </a:t>
            </a:r>
            <a:r>
              <a:rPr lang="en-US" altLang="zh-CN" dirty="0">
                <a:latin typeface="LMRoman10-Regular-Identity-H"/>
              </a:rPr>
              <a:t>548 </a:t>
            </a:r>
            <a:r>
              <a:rPr lang="zh-CN" altLang="en-US" dirty="0">
                <a:latin typeface="STSong" panose="02010600040101010101" pitchFamily="2" charset="-122"/>
                <a:ea typeface="STSong" panose="02010600040101010101" pitchFamily="2" charset="-122"/>
              </a:rPr>
              <a:t>个自由度的网格 </a:t>
            </a:r>
            <a:endParaRPr lang="zh-CN" altLang="en-US" dirty="0"/>
          </a:p>
        </p:txBody>
      </p:sp>
      <p:sp>
        <p:nvSpPr>
          <p:cNvPr id="14" name="矩形 13">
            <a:extLst>
              <a:ext uri="{FF2B5EF4-FFF2-40B4-BE49-F238E27FC236}">
                <a16:creationId xmlns:a16="http://schemas.microsoft.com/office/drawing/2014/main" id="{B3057819-36B7-EA4D-B586-443C4FE694D7}"/>
              </a:ext>
            </a:extLst>
          </p:cNvPr>
          <p:cNvSpPr/>
          <p:nvPr/>
        </p:nvSpPr>
        <p:spPr>
          <a:xfrm>
            <a:off x="3015540" y="3680078"/>
            <a:ext cx="2954655" cy="369332"/>
          </a:xfrm>
          <a:prstGeom prst="rect">
            <a:avLst/>
          </a:prstGeom>
        </p:spPr>
        <p:txBody>
          <a:bodyPr wrap="none">
            <a:spAutoFit/>
          </a:bodyPr>
          <a:lstStyle/>
          <a:p>
            <a:pPr algn="ctr"/>
            <a:r>
              <a:rPr kumimoji="1" lang="zh-CN" altLang="en-US" dirty="0"/>
              <a:t>采用三角形平面奇异等参元</a:t>
            </a:r>
          </a:p>
        </p:txBody>
      </p:sp>
      <p:sp>
        <p:nvSpPr>
          <p:cNvPr id="15" name="椭圆 14">
            <a:extLst>
              <a:ext uri="{FF2B5EF4-FFF2-40B4-BE49-F238E27FC236}">
                <a16:creationId xmlns:a16="http://schemas.microsoft.com/office/drawing/2014/main" id="{E2A544D9-4DFA-EB4D-8D12-DDB4D46E6360}"/>
              </a:ext>
            </a:extLst>
          </p:cNvPr>
          <p:cNvSpPr/>
          <p:nvPr/>
        </p:nvSpPr>
        <p:spPr>
          <a:xfrm>
            <a:off x="3444799" y="2799986"/>
            <a:ext cx="817235" cy="75643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79376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par>
                                <p:cTn id="29" presetID="3" presetClass="entr" presetSubtype="1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par>
                                <p:cTn id="37" presetID="3" presetClass="entr" presetSubtype="1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linds(horizontal)">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linds(horizontal)">
                                      <p:cBhvr>
                                        <p:cTn id="44" dur="500"/>
                                        <p:tgtEl>
                                          <p:spTgt spid="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blinds(horizontal)">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10" grpId="0"/>
      <p:bldP spid="11" grpId="0"/>
      <p:bldP spid="13" grpId="0"/>
      <p:bldP spid="14"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D97310-7BA0-4ECE-BBFA-1833B1237A24}"/>
              </a:ext>
            </a:extLst>
          </p:cNvPr>
          <p:cNvSpPr txBox="1"/>
          <p:nvPr/>
        </p:nvSpPr>
        <p:spPr>
          <a:xfrm>
            <a:off x="331303" y="265044"/>
            <a:ext cx="5883965" cy="584775"/>
          </a:xfrm>
          <a:prstGeom prst="rect">
            <a:avLst/>
          </a:prstGeom>
          <a:noFill/>
        </p:spPr>
        <p:txBody>
          <a:bodyPr wrap="square" rtlCol="0">
            <a:spAutoFit/>
          </a:bodyPr>
          <a:lstStyle/>
          <a:p>
            <a:r>
              <a:rPr lang="en-US" altLang="zh-CN" sz="3200" b="1" dirty="0"/>
              <a:t>7.</a:t>
            </a:r>
            <a:r>
              <a:rPr lang="zh-CN" altLang="en-US" sz="3200" b="1" dirty="0"/>
              <a:t>计算例子和精确性检验</a:t>
            </a:r>
          </a:p>
        </p:txBody>
      </p:sp>
      <p:pic>
        <p:nvPicPr>
          <p:cNvPr id="12" name="图片 11">
            <a:extLst>
              <a:ext uri="{FF2B5EF4-FFF2-40B4-BE49-F238E27FC236}">
                <a16:creationId xmlns:a16="http://schemas.microsoft.com/office/drawing/2014/main" id="{942EAF84-5B33-694B-B0AF-CE5DE5EC2EDB}"/>
              </a:ext>
            </a:extLst>
          </p:cNvPr>
          <p:cNvPicPr>
            <a:picLocks noChangeAspect="1"/>
          </p:cNvPicPr>
          <p:nvPr/>
        </p:nvPicPr>
        <p:blipFill>
          <a:blip r:embed="rId2"/>
          <a:stretch>
            <a:fillRect/>
          </a:stretch>
        </p:blipFill>
        <p:spPr>
          <a:xfrm>
            <a:off x="538674" y="1357823"/>
            <a:ext cx="10680700" cy="3708400"/>
          </a:xfrm>
          <a:prstGeom prst="rect">
            <a:avLst/>
          </a:prstGeom>
        </p:spPr>
      </p:pic>
      <p:sp>
        <p:nvSpPr>
          <p:cNvPr id="13" name="文本框 12">
            <a:extLst>
              <a:ext uri="{FF2B5EF4-FFF2-40B4-BE49-F238E27FC236}">
                <a16:creationId xmlns:a16="http://schemas.microsoft.com/office/drawing/2014/main" id="{A41FFE4E-4047-CA42-B6D6-861F4FC267EE}"/>
              </a:ext>
            </a:extLst>
          </p:cNvPr>
          <p:cNvSpPr txBox="1"/>
          <p:nvPr/>
        </p:nvSpPr>
        <p:spPr>
          <a:xfrm>
            <a:off x="3585503" y="5315511"/>
            <a:ext cx="7733654" cy="369332"/>
          </a:xfrm>
          <a:prstGeom prst="rect">
            <a:avLst/>
          </a:prstGeom>
          <a:noFill/>
        </p:spPr>
        <p:txBody>
          <a:bodyPr wrap="square" rtlCol="0">
            <a:spAutoFit/>
          </a:bodyPr>
          <a:lstStyle/>
          <a:p>
            <a:r>
              <a:rPr kumimoji="1" lang="zh-CN" altLang="en-US" dirty="0"/>
              <a:t>有限元计算的应力场结果和理论结果的比对</a:t>
            </a:r>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5AE81A8C-F86B-CA4E-864F-14FD85980525}"/>
                  </a:ext>
                </a:extLst>
              </p:cNvPr>
              <p:cNvSpPr txBox="1"/>
              <p:nvPr/>
            </p:nvSpPr>
            <p:spPr>
              <a:xfrm>
                <a:off x="1904927" y="1056667"/>
                <a:ext cx="713850" cy="51777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kumimoji="1" lang="en-US" altLang="zh-CN" b="0" i="1" smtClean="0">
                              <a:latin typeface="Cambria Math" panose="02040503050406030204" pitchFamily="18" charset="0"/>
                            </a:rPr>
                          </m:ctrlPr>
                        </m:fPr>
                        <m:num>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𝑥</m:t>
                              </m:r>
                            </m:sub>
                          </m:sSub>
                        </m:num>
                        <m:den>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ea typeface="Cambria Math" panose="02040503050406030204" pitchFamily="18" charset="0"/>
                                </a:rPr>
                                <m:t>∞</m:t>
                              </m:r>
                            </m:sub>
                          </m:sSub>
                        </m:den>
                      </m:f>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𝜃</m:t>
                      </m:r>
                      <m:r>
                        <a:rPr kumimoji="1" lang="en-US" altLang="zh-CN" b="0" i="1" smtClean="0">
                          <a:latin typeface="Cambria Math" panose="02040503050406030204" pitchFamily="18" charset="0"/>
                          <a:ea typeface="Cambria Math" panose="02040503050406030204" pitchFamily="18" charset="0"/>
                        </a:rPr>
                        <m:t>)</m:t>
                      </m:r>
                    </m:oMath>
                  </m:oMathPara>
                </a14:m>
                <a:endParaRPr kumimoji="1" lang="zh-CN" altLang="en-US" dirty="0"/>
              </a:p>
            </p:txBody>
          </p:sp>
        </mc:Choice>
        <mc:Fallback>
          <p:sp>
            <p:nvSpPr>
              <p:cNvPr id="14" name="文本框 13">
                <a:extLst>
                  <a:ext uri="{FF2B5EF4-FFF2-40B4-BE49-F238E27FC236}">
                    <a16:creationId xmlns:a16="http://schemas.microsoft.com/office/drawing/2014/main" id="{5AE81A8C-F86B-CA4E-864F-14FD85980525}"/>
                  </a:ext>
                </a:extLst>
              </p:cNvPr>
              <p:cNvSpPr txBox="1">
                <a:spLocks noRot="1" noChangeAspect="1" noMove="1" noResize="1" noEditPoints="1" noAdjustHandles="1" noChangeArrowheads="1" noChangeShapeType="1" noTextEdit="1"/>
              </p:cNvSpPr>
              <p:nvPr/>
            </p:nvSpPr>
            <p:spPr>
              <a:xfrm>
                <a:off x="1904927" y="1056667"/>
                <a:ext cx="713850" cy="517770"/>
              </a:xfrm>
              <a:prstGeom prst="rect">
                <a:avLst/>
              </a:prstGeom>
              <a:blipFill>
                <a:blip r:embed="rId3"/>
                <a:stretch>
                  <a:fillRect l="-1754" r="-10526" b="-71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13C54AAF-1B92-9C4B-B8AB-65B689530BC0}"/>
                  </a:ext>
                </a:extLst>
              </p:cNvPr>
              <p:cNvSpPr txBox="1"/>
              <p:nvPr/>
            </p:nvSpPr>
            <p:spPr>
              <a:xfrm>
                <a:off x="5522099" y="1049100"/>
                <a:ext cx="713849" cy="525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kumimoji="1" lang="en-US" altLang="zh-CN" b="0" i="1" smtClean="0">
                              <a:latin typeface="Cambria Math" panose="02040503050406030204" pitchFamily="18" charset="0"/>
                            </a:rPr>
                          </m:ctrlPr>
                        </m:fPr>
                        <m:num>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𝑦</m:t>
                              </m:r>
                            </m:sub>
                          </m:sSub>
                        </m:num>
                        <m:den>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ea typeface="Cambria Math" panose="02040503050406030204" pitchFamily="18" charset="0"/>
                                </a:rPr>
                                <m:t>∞</m:t>
                              </m:r>
                            </m:sub>
                          </m:sSub>
                        </m:den>
                      </m:f>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𝜃</m:t>
                      </m:r>
                      <m:r>
                        <a:rPr kumimoji="1" lang="en-US" altLang="zh-CN" i="1">
                          <a:latin typeface="Cambria Math" panose="02040503050406030204" pitchFamily="18" charset="0"/>
                          <a:ea typeface="Cambria Math" panose="02040503050406030204" pitchFamily="18" charset="0"/>
                        </a:rPr>
                        <m:t>)</m:t>
                      </m:r>
                    </m:oMath>
                  </m:oMathPara>
                </a14:m>
                <a:endParaRPr kumimoji="1" lang="zh-CN" altLang="en-US" dirty="0"/>
              </a:p>
            </p:txBody>
          </p:sp>
        </mc:Choice>
        <mc:Fallback>
          <p:sp>
            <p:nvSpPr>
              <p:cNvPr id="15" name="文本框 14">
                <a:extLst>
                  <a:ext uri="{FF2B5EF4-FFF2-40B4-BE49-F238E27FC236}">
                    <a16:creationId xmlns:a16="http://schemas.microsoft.com/office/drawing/2014/main" id="{13C54AAF-1B92-9C4B-B8AB-65B689530BC0}"/>
                  </a:ext>
                </a:extLst>
              </p:cNvPr>
              <p:cNvSpPr txBox="1">
                <a:spLocks noRot="1" noChangeAspect="1" noMove="1" noResize="1" noEditPoints="1" noAdjustHandles="1" noChangeArrowheads="1" noChangeShapeType="1" noTextEdit="1"/>
              </p:cNvSpPr>
              <p:nvPr/>
            </p:nvSpPr>
            <p:spPr>
              <a:xfrm>
                <a:off x="5522099" y="1049100"/>
                <a:ext cx="713849" cy="525337"/>
              </a:xfrm>
              <a:prstGeom prst="rect">
                <a:avLst/>
              </a:prstGeom>
              <a:blipFill>
                <a:blip r:embed="rId4"/>
                <a:stretch>
                  <a:fillRect l="-1754" r="-8772" b="-47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BFFF06BD-01D7-5449-B3E7-E9D20D385175}"/>
                  </a:ext>
                </a:extLst>
              </p:cNvPr>
              <p:cNvSpPr txBox="1"/>
              <p:nvPr/>
            </p:nvSpPr>
            <p:spPr>
              <a:xfrm>
                <a:off x="9139270" y="1025469"/>
                <a:ext cx="756168" cy="525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kumimoji="1" lang="en-US" altLang="zh-CN" b="0" i="1" smtClean="0">
                              <a:latin typeface="Cambria Math" panose="02040503050406030204" pitchFamily="18" charset="0"/>
                            </a:rPr>
                          </m:ctrlPr>
                        </m:fPr>
                        <m:num>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𝜏</m:t>
                              </m:r>
                            </m:e>
                            <m:sub>
                              <m:r>
                                <a:rPr kumimoji="1" lang="en-US" altLang="zh-CN" b="0" i="1" smtClean="0">
                                  <a:latin typeface="Cambria Math" panose="02040503050406030204" pitchFamily="18" charset="0"/>
                                  <a:ea typeface="Cambria Math" panose="02040503050406030204" pitchFamily="18" charset="0"/>
                                </a:rPr>
                                <m:t>𝑥𝑦</m:t>
                              </m:r>
                            </m:sub>
                          </m:sSub>
                        </m:num>
                        <m:den>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ea typeface="Cambria Math" panose="02040503050406030204" pitchFamily="18" charset="0"/>
                                </a:rPr>
                                <m:t>∞</m:t>
                              </m:r>
                            </m:sub>
                          </m:sSub>
                        </m:den>
                      </m:f>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𝜃</m:t>
                      </m:r>
                      <m:r>
                        <a:rPr kumimoji="1" lang="en-US" altLang="zh-CN" i="1">
                          <a:latin typeface="Cambria Math" panose="02040503050406030204" pitchFamily="18" charset="0"/>
                          <a:ea typeface="Cambria Math" panose="02040503050406030204" pitchFamily="18" charset="0"/>
                        </a:rPr>
                        <m:t>)</m:t>
                      </m:r>
                    </m:oMath>
                  </m:oMathPara>
                </a14:m>
                <a:endParaRPr kumimoji="1" lang="zh-CN" altLang="en-US" dirty="0"/>
              </a:p>
            </p:txBody>
          </p:sp>
        </mc:Choice>
        <mc:Fallback>
          <p:sp>
            <p:nvSpPr>
              <p:cNvPr id="16" name="文本框 15">
                <a:extLst>
                  <a:ext uri="{FF2B5EF4-FFF2-40B4-BE49-F238E27FC236}">
                    <a16:creationId xmlns:a16="http://schemas.microsoft.com/office/drawing/2014/main" id="{BFFF06BD-01D7-5449-B3E7-E9D20D385175}"/>
                  </a:ext>
                </a:extLst>
              </p:cNvPr>
              <p:cNvSpPr txBox="1">
                <a:spLocks noRot="1" noChangeAspect="1" noMove="1" noResize="1" noEditPoints="1" noAdjustHandles="1" noChangeArrowheads="1" noChangeShapeType="1" noTextEdit="1"/>
              </p:cNvSpPr>
              <p:nvPr/>
            </p:nvSpPr>
            <p:spPr>
              <a:xfrm>
                <a:off x="9139270" y="1025469"/>
                <a:ext cx="756168" cy="525337"/>
              </a:xfrm>
              <a:prstGeom prst="rect">
                <a:avLst/>
              </a:prstGeom>
              <a:blipFill>
                <a:blip r:embed="rId5"/>
                <a:stretch>
                  <a:fillRect l="-3390" r="-10169" b="-47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0847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FA1C2A-B399-F74D-A2A1-DC10B2291D22}"/>
              </a:ext>
            </a:extLst>
          </p:cNvPr>
          <p:cNvSpPr txBox="1"/>
          <p:nvPr/>
        </p:nvSpPr>
        <p:spPr>
          <a:xfrm>
            <a:off x="331303" y="265044"/>
            <a:ext cx="5883965" cy="584775"/>
          </a:xfrm>
          <a:prstGeom prst="rect">
            <a:avLst/>
          </a:prstGeom>
          <a:noFill/>
        </p:spPr>
        <p:txBody>
          <a:bodyPr wrap="square" rtlCol="0">
            <a:spAutoFit/>
          </a:bodyPr>
          <a:lstStyle/>
          <a:p>
            <a:r>
              <a:rPr lang="en-US" altLang="zh-CN" sz="3200" b="1" dirty="0"/>
              <a:t>8.</a:t>
            </a:r>
            <a:r>
              <a:rPr lang="zh-CN" altLang="en-US" sz="3200" b="1" dirty="0"/>
              <a:t>参考文献</a:t>
            </a:r>
          </a:p>
        </p:txBody>
      </p:sp>
      <p:sp>
        <p:nvSpPr>
          <p:cNvPr id="5" name="矩形 4">
            <a:extLst>
              <a:ext uri="{FF2B5EF4-FFF2-40B4-BE49-F238E27FC236}">
                <a16:creationId xmlns:a16="http://schemas.microsoft.com/office/drawing/2014/main" id="{9290CFCB-375B-5C4D-848A-671CE01E1DB8}"/>
              </a:ext>
            </a:extLst>
          </p:cNvPr>
          <p:cNvSpPr/>
          <p:nvPr/>
        </p:nvSpPr>
        <p:spPr>
          <a:xfrm>
            <a:off x="592369" y="849819"/>
            <a:ext cx="11007261" cy="5632311"/>
          </a:xfrm>
          <a:prstGeom prst="rect">
            <a:avLst/>
          </a:prstGeom>
        </p:spPr>
        <p:txBody>
          <a:bodyPr wrap="square">
            <a:spAutoFit/>
          </a:bodyPr>
          <a:lstStyle/>
          <a:p>
            <a:r>
              <a:rPr lang="en" altLang="zh-CN" sz="2400" dirty="0">
                <a:latin typeface="Times New Roman" panose="02020603050405020304" pitchFamily="18" charset="0"/>
                <a:cs typeface="Times New Roman" panose="02020603050405020304" pitchFamily="18" charset="0"/>
              </a:rPr>
              <a:t>[1]</a:t>
            </a:r>
            <a:r>
              <a:rPr lang="en" altLang="zh-CN" sz="2400" dirty="0" err="1">
                <a:latin typeface="Times New Roman" panose="02020603050405020304" pitchFamily="18" charset="0"/>
                <a:cs typeface="Times New Roman" panose="02020603050405020304" pitchFamily="18" charset="0"/>
              </a:rPr>
              <a:t>Barsoum</a:t>
            </a:r>
            <a:r>
              <a:rPr lang="en" altLang="zh-CN" sz="2400" dirty="0">
                <a:latin typeface="Times New Roman" panose="02020603050405020304" pitchFamily="18" charset="0"/>
                <a:cs typeface="Times New Roman" panose="02020603050405020304" pitchFamily="18" charset="0"/>
              </a:rPr>
              <a:t> R S . On the use of </a:t>
            </a:r>
            <a:r>
              <a:rPr lang="en" altLang="zh-CN" sz="2400" dirty="0" err="1">
                <a:latin typeface="Times New Roman" panose="02020603050405020304" pitchFamily="18" charset="0"/>
                <a:cs typeface="Times New Roman" panose="02020603050405020304" pitchFamily="18" charset="0"/>
              </a:rPr>
              <a:t>isoparametric</a:t>
            </a:r>
            <a:r>
              <a:rPr lang="en" altLang="zh-CN" sz="2400" dirty="0">
                <a:latin typeface="Times New Roman" panose="02020603050405020304" pitchFamily="18" charset="0"/>
                <a:cs typeface="Times New Roman" panose="02020603050405020304" pitchFamily="18" charset="0"/>
              </a:rPr>
              <a:t> finite elements in linear fracture mechanics[J]. International Journal for Numerical Methods in Engineering, 1976, 10(1):25-37. </a:t>
            </a:r>
          </a:p>
          <a:p>
            <a:r>
              <a:rPr lang="en" altLang="zh-CN" sz="2400" dirty="0">
                <a:latin typeface="Times New Roman" panose="02020603050405020304" pitchFamily="18" charset="0"/>
                <a:cs typeface="Times New Roman" panose="02020603050405020304" pitchFamily="18" charset="0"/>
              </a:rPr>
              <a:t>[2]</a:t>
            </a:r>
            <a:r>
              <a:rPr lang="en" altLang="zh-CN" sz="2400" dirty="0" err="1">
                <a:latin typeface="Times New Roman" panose="02020603050405020304" pitchFamily="18" charset="0"/>
                <a:cs typeface="Times New Roman" panose="02020603050405020304" pitchFamily="18" charset="0"/>
              </a:rPr>
              <a:t>Byskov</a:t>
            </a:r>
            <a:r>
              <a:rPr lang="en" altLang="zh-CN" sz="2400" dirty="0">
                <a:latin typeface="Times New Roman" panose="02020603050405020304" pitchFamily="18" charset="0"/>
                <a:cs typeface="Times New Roman" panose="02020603050405020304" pitchFamily="18" charset="0"/>
              </a:rPr>
              <a:t> E. The calculation of stress intensity factors using the finite element method with cracked elements[J]. International Journal of Fracture Mechanics, 1970, 6(2):159-167. </a:t>
            </a:r>
          </a:p>
          <a:p>
            <a:r>
              <a:rPr lang="en" altLang="zh-CN" sz="2400" dirty="0">
                <a:latin typeface="Times New Roman" panose="02020603050405020304" pitchFamily="18" charset="0"/>
                <a:cs typeface="Times New Roman" panose="02020603050405020304" pitchFamily="18" charset="0"/>
              </a:rPr>
              <a:t>’[3]Irons B M, </a:t>
            </a:r>
            <a:r>
              <a:rPr lang="en" altLang="zh-CN" sz="2400" dirty="0" err="1">
                <a:latin typeface="Times New Roman" panose="02020603050405020304" pitchFamily="18" charset="0"/>
                <a:cs typeface="Times New Roman" panose="02020603050405020304" pitchFamily="18" charset="0"/>
              </a:rPr>
              <a:t>Razzaque</a:t>
            </a:r>
            <a:r>
              <a:rPr lang="en" altLang="zh-CN" sz="2400" dirty="0">
                <a:latin typeface="Times New Roman" panose="02020603050405020304" pitchFamily="18" charset="0"/>
                <a:cs typeface="Times New Roman" panose="02020603050405020304" pitchFamily="18" charset="0"/>
              </a:rPr>
              <a:t> A. EXPERIENCE WITH THE PATCH TEST FOR CONVERGENCE OF FINITE ELEMENTS[J]. 1972. </a:t>
            </a:r>
          </a:p>
          <a:p>
            <a:r>
              <a:rPr lang="en" altLang="zh-CN" sz="2400" dirty="0">
                <a:latin typeface="Times New Roman" panose="02020603050405020304" pitchFamily="18" charset="0"/>
                <a:cs typeface="Times New Roman" panose="02020603050405020304" pitchFamily="18" charset="0"/>
              </a:rPr>
              <a:t>[4]Hellen T K. On the method of virtual crack extensions[J]. International Journal for Numerical Methods in Engineering, 2010, 9(1):187-207. </a:t>
            </a:r>
          </a:p>
          <a:p>
            <a:r>
              <a:rPr lang="en" altLang="zh-CN" sz="2400" dirty="0">
                <a:latin typeface="Times New Roman" panose="02020603050405020304" pitchFamily="18" charset="0"/>
                <a:cs typeface="Times New Roman" panose="02020603050405020304" pitchFamily="18" charset="0"/>
              </a:rPr>
              <a:t>[5]</a:t>
            </a:r>
            <a:r>
              <a:rPr lang="en" altLang="zh-CN" sz="2400" dirty="0" err="1">
                <a:latin typeface="Times New Roman" panose="02020603050405020304" pitchFamily="18" charset="0"/>
                <a:cs typeface="Times New Roman" panose="02020603050405020304" pitchFamily="18" charset="0"/>
              </a:rPr>
              <a:t>Barsoum</a:t>
            </a:r>
            <a:r>
              <a:rPr lang="en" altLang="zh-CN" sz="2400" dirty="0">
                <a:latin typeface="Times New Roman" panose="02020603050405020304" pitchFamily="18" charset="0"/>
                <a:cs typeface="Times New Roman" panose="02020603050405020304" pitchFamily="18" charset="0"/>
              </a:rPr>
              <a:t> R S. Discussion: </a:t>
            </a:r>
            <a:r>
              <a:rPr lang="en" altLang="zh-CN" sz="2400" dirty="0">
                <a:latin typeface="Times New Roman" panose="02020603050405020304" pitchFamily="18" charset="0"/>
                <a:ea typeface="STSong" panose="02010600040101010101" pitchFamily="2" charset="-122"/>
                <a:cs typeface="Times New Roman" panose="02020603050405020304" pitchFamily="18" charset="0"/>
              </a:rPr>
              <a:t>“</a:t>
            </a:r>
            <a:r>
              <a:rPr lang="en" altLang="zh-CN" sz="2400" dirty="0">
                <a:latin typeface="Times New Roman" panose="02020603050405020304" pitchFamily="18" charset="0"/>
                <a:cs typeface="Times New Roman" panose="02020603050405020304" pitchFamily="18" charset="0"/>
              </a:rPr>
              <a:t>Crack extension modeling with singular quadratic </a:t>
            </a:r>
            <a:r>
              <a:rPr lang="en" altLang="zh-CN" sz="2400" dirty="0" err="1">
                <a:latin typeface="Times New Roman" panose="02020603050405020304" pitchFamily="18" charset="0"/>
                <a:cs typeface="Times New Roman" panose="02020603050405020304" pitchFamily="18" charset="0"/>
              </a:rPr>
              <a:t>isoparametric</a:t>
            </a:r>
            <a:r>
              <a:rPr lang="en" altLang="zh-CN" sz="2400" dirty="0">
                <a:latin typeface="Times New Roman" panose="02020603050405020304" pitchFamily="18" charset="0"/>
                <a:cs typeface="Times New Roman" panose="02020603050405020304" pitchFamily="18" charset="0"/>
              </a:rPr>
              <a:t> elements,</a:t>
            </a:r>
            <a:r>
              <a:rPr lang="en" altLang="zh-CN" sz="2400" dirty="0">
                <a:latin typeface="Times New Roman" panose="02020603050405020304" pitchFamily="18" charset="0"/>
                <a:ea typeface="STSong" panose="02010600040101010101" pitchFamily="2" charset="-122"/>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C. F. Shih et al[J]. International Journal of Fracture, 1976, 12(5):763-763. </a:t>
            </a:r>
          </a:p>
          <a:p>
            <a:r>
              <a:rPr lang="en" altLang="zh-CN" sz="2400" dirty="0">
                <a:latin typeface="Times New Roman" panose="02020603050405020304" pitchFamily="18" charset="0"/>
                <a:cs typeface="Times New Roman" panose="02020603050405020304" pitchFamily="18" charset="0"/>
              </a:rPr>
              <a:t>[6]</a:t>
            </a:r>
            <a:r>
              <a:rPr lang="en" altLang="zh-CN" sz="2400" dirty="0" err="1">
                <a:latin typeface="Times New Roman" panose="02020603050405020304" pitchFamily="18" charset="0"/>
                <a:cs typeface="Times New Roman" panose="02020603050405020304" pitchFamily="18" charset="0"/>
              </a:rPr>
              <a:t>Hibbitt</a:t>
            </a:r>
            <a:r>
              <a:rPr lang="en" altLang="zh-CN" sz="2400" dirty="0">
                <a:latin typeface="Times New Roman" panose="02020603050405020304" pitchFamily="18" charset="0"/>
                <a:cs typeface="Times New Roman" panose="02020603050405020304" pitchFamily="18" charset="0"/>
              </a:rPr>
              <a:t> H D . Some properties of singular </a:t>
            </a:r>
            <a:r>
              <a:rPr lang="en" altLang="zh-CN" sz="2400" dirty="0" err="1">
                <a:latin typeface="Times New Roman" panose="02020603050405020304" pitchFamily="18" charset="0"/>
                <a:cs typeface="Times New Roman" panose="02020603050405020304" pitchFamily="18" charset="0"/>
              </a:rPr>
              <a:t>isoparametric</a:t>
            </a:r>
            <a:r>
              <a:rPr lang="en" altLang="zh-CN" sz="2400" dirty="0">
                <a:latin typeface="Times New Roman" panose="02020603050405020304" pitchFamily="18" charset="0"/>
                <a:cs typeface="Times New Roman" panose="02020603050405020304" pitchFamily="18" charset="0"/>
              </a:rPr>
              <a:t> elements[J]. International Journal for </a:t>
            </a:r>
            <a:r>
              <a:rPr lang="en" altLang="zh-CN" sz="2400" dirty="0" err="1">
                <a:latin typeface="Times New Roman" panose="02020603050405020304" pitchFamily="18" charset="0"/>
                <a:cs typeface="Times New Roman" panose="02020603050405020304" pitchFamily="18" charset="0"/>
              </a:rPr>
              <a:t>Numer</a:t>
            </a:r>
            <a:r>
              <a:rPr lang="en" altLang="zh-CN" sz="2400" dirty="0">
                <a:latin typeface="Times New Roman" panose="02020603050405020304" pitchFamily="18" charset="0"/>
                <a:cs typeface="Times New Roman" panose="02020603050405020304" pitchFamily="18" charset="0"/>
              </a:rPr>
              <a:t>- </a:t>
            </a:r>
            <a:r>
              <a:rPr lang="en" altLang="zh-CN" sz="2400" dirty="0" err="1">
                <a:latin typeface="Times New Roman" panose="02020603050405020304" pitchFamily="18" charset="0"/>
                <a:cs typeface="Times New Roman" panose="02020603050405020304" pitchFamily="18" charset="0"/>
              </a:rPr>
              <a:t>ical</a:t>
            </a:r>
            <a:r>
              <a:rPr lang="en" altLang="zh-CN" sz="2400" dirty="0">
                <a:latin typeface="Times New Roman" panose="02020603050405020304" pitchFamily="18" charset="0"/>
                <a:cs typeface="Times New Roman" panose="02020603050405020304" pitchFamily="18" charset="0"/>
              </a:rPr>
              <a:t> Methods in Engineering, 1977, 11(1):180-184. </a:t>
            </a:r>
          </a:p>
        </p:txBody>
      </p:sp>
    </p:spTree>
    <p:extLst>
      <p:ext uri="{BB962C8B-B14F-4D97-AF65-F5344CB8AC3E}">
        <p14:creationId xmlns:p14="http://schemas.microsoft.com/office/powerpoint/2010/main" val="379312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3733A9-CE55-4421-BFF1-CE1CA66916B2}"/>
              </a:ext>
            </a:extLst>
          </p:cNvPr>
          <p:cNvSpPr>
            <a:spLocks noGrp="1"/>
          </p:cNvSpPr>
          <p:nvPr>
            <p:ph type="title"/>
          </p:nvPr>
        </p:nvSpPr>
        <p:spPr/>
        <p:txBody>
          <a:bodyPr/>
          <a:lstStyle/>
          <a:p>
            <a:r>
              <a:rPr lang="zh-CN" altLang="en-US" dirty="0"/>
              <a:t>报告内容</a:t>
            </a:r>
          </a:p>
        </p:txBody>
      </p:sp>
      <p:sp>
        <p:nvSpPr>
          <p:cNvPr id="3" name="内容占位符 2">
            <a:extLst>
              <a:ext uri="{FF2B5EF4-FFF2-40B4-BE49-F238E27FC236}">
                <a16:creationId xmlns:a16="http://schemas.microsoft.com/office/drawing/2014/main" id="{23AB50B3-48A9-4413-B52C-BA34BCB99FBD}"/>
              </a:ext>
            </a:extLst>
          </p:cNvPr>
          <p:cNvSpPr>
            <a:spLocks noGrp="1"/>
          </p:cNvSpPr>
          <p:nvPr>
            <p:ph idx="1"/>
          </p:nvPr>
        </p:nvSpPr>
        <p:spPr>
          <a:xfrm>
            <a:off x="838200" y="1690688"/>
            <a:ext cx="10515600" cy="4351338"/>
          </a:xfrm>
        </p:spPr>
        <p:txBody>
          <a:bodyPr>
            <a:normAutofit fontScale="92500" lnSpcReduction="20000"/>
          </a:bodyPr>
          <a:lstStyle/>
          <a:p>
            <a:r>
              <a:rPr lang="zh-CN" altLang="en-US" dirty="0"/>
              <a:t>一</a:t>
            </a:r>
            <a:r>
              <a:rPr lang="en-US" altLang="zh-CN" dirty="0"/>
              <a:t>.</a:t>
            </a:r>
            <a:r>
              <a:rPr lang="zh-CN" altLang="en-US" dirty="0"/>
              <a:t>奇异等参元简介</a:t>
            </a:r>
            <a:endParaRPr lang="en-US" altLang="zh-CN" dirty="0"/>
          </a:p>
          <a:p>
            <a:r>
              <a:rPr lang="en-US" altLang="zh-CN" dirty="0"/>
              <a:t>1.</a:t>
            </a:r>
            <a:r>
              <a:rPr lang="zh-CN" altLang="en-US" dirty="0"/>
              <a:t>提出背景</a:t>
            </a:r>
            <a:endParaRPr lang="en-US" altLang="zh-CN" dirty="0"/>
          </a:p>
          <a:p>
            <a:r>
              <a:rPr lang="en-US" altLang="zh-CN" dirty="0"/>
              <a:t>2.</a:t>
            </a:r>
            <a:r>
              <a:rPr lang="zh-CN" altLang="en-US" dirty="0"/>
              <a:t>奇异等参元的构建</a:t>
            </a:r>
            <a:endParaRPr lang="en-US" altLang="zh-CN" dirty="0"/>
          </a:p>
          <a:p>
            <a:r>
              <a:rPr lang="en-US" altLang="zh-CN" dirty="0"/>
              <a:t>3.</a:t>
            </a:r>
            <a:r>
              <a:rPr lang="zh-CN" altLang="en-US" dirty="0"/>
              <a:t>奇异等参元举例</a:t>
            </a:r>
            <a:endParaRPr lang="en-US" altLang="zh-CN" dirty="0"/>
          </a:p>
          <a:p>
            <a:r>
              <a:rPr lang="en-US" altLang="zh-CN" dirty="0"/>
              <a:t>4.</a:t>
            </a:r>
            <a:r>
              <a:rPr lang="zh-CN" altLang="en-US" dirty="0"/>
              <a:t>奇异等参元的性质</a:t>
            </a:r>
            <a:endParaRPr lang="en-US" altLang="zh-CN" dirty="0"/>
          </a:p>
          <a:p>
            <a:r>
              <a:rPr lang="zh-CN" altLang="en-US" dirty="0"/>
              <a:t>二</a:t>
            </a:r>
            <a:r>
              <a:rPr lang="en-US" altLang="zh-CN" dirty="0"/>
              <a:t>.</a:t>
            </a:r>
            <a:r>
              <a:rPr lang="zh-CN" altLang="en-US" dirty="0"/>
              <a:t>奇异等参元的可用性分析</a:t>
            </a:r>
            <a:endParaRPr lang="en-US" altLang="zh-CN" dirty="0"/>
          </a:p>
          <a:p>
            <a:r>
              <a:rPr lang="en-US" altLang="zh-CN" dirty="0"/>
              <a:t>5.</a:t>
            </a:r>
            <a:r>
              <a:rPr lang="zh-CN" altLang="en-US" dirty="0"/>
              <a:t>收敛性分析</a:t>
            </a:r>
            <a:endParaRPr lang="en-US" altLang="zh-CN" dirty="0"/>
          </a:p>
          <a:p>
            <a:r>
              <a:rPr lang="en-US" altLang="zh-CN" dirty="0"/>
              <a:t>6.</a:t>
            </a:r>
            <a:r>
              <a:rPr lang="zh-CN" altLang="en-US" dirty="0"/>
              <a:t>刚度阵</a:t>
            </a:r>
            <a:r>
              <a:rPr lang="en-US" altLang="zh-CN" dirty="0"/>
              <a:t>&amp;</a:t>
            </a:r>
            <a:r>
              <a:rPr lang="zh-CN" altLang="en-US" dirty="0"/>
              <a:t>应变能分析</a:t>
            </a:r>
            <a:endParaRPr lang="en-US" altLang="zh-CN" dirty="0"/>
          </a:p>
          <a:p>
            <a:r>
              <a:rPr lang="en-US" altLang="zh-CN" dirty="0"/>
              <a:t>7.</a:t>
            </a:r>
            <a:r>
              <a:rPr lang="zh-CN" altLang="en-US" dirty="0"/>
              <a:t>计算例子与精确性检验</a:t>
            </a:r>
            <a:endParaRPr lang="en-US" altLang="zh-CN" dirty="0"/>
          </a:p>
          <a:p>
            <a:r>
              <a:rPr lang="en-US" altLang="zh-CN" dirty="0"/>
              <a:t>8.</a:t>
            </a:r>
            <a:r>
              <a:rPr lang="zh-CN" altLang="en-US" dirty="0"/>
              <a:t>参考文献</a:t>
            </a:r>
          </a:p>
        </p:txBody>
      </p:sp>
    </p:spTree>
    <p:extLst>
      <p:ext uri="{BB962C8B-B14F-4D97-AF65-F5344CB8AC3E}">
        <p14:creationId xmlns:p14="http://schemas.microsoft.com/office/powerpoint/2010/main" val="62631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D97310-7BA0-4ECE-BBFA-1833B1237A24}"/>
              </a:ext>
            </a:extLst>
          </p:cNvPr>
          <p:cNvSpPr txBox="1"/>
          <p:nvPr/>
        </p:nvSpPr>
        <p:spPr>
          <a:xfrm>
            <a:off x="344557" y="225287"/>
            <a:ext cx="4558748" cy="584775"/>
          </a:xfrm>
          <a:prstGeom prst="rect">
            <a:avLst/>
          </a:prstGeom>
          <a:noFill/>
        </p:spPr>
        <p:txBody>
          <a:bodyPr wrap="square" rtlCol="0">
            <a:spAutoFit/>
          </a:bodyPr>
          <a:lstStyle/>
          <a:p>
            <a:r>
              <a:rPr lang="en-US" altLang="zh-CN" sz="3200" b="1" dirty="0"/>
              <a:t>1.</a:t>
            </a:r>
            <a:r>
              <a:rPr lang="zh-CN" altLang="en-US" sz="3200" b="1" dirty="0"/>
              <a:t>提出背景</a:t>
            </a:r>
          </a:p>
        </p:txBody>
      </p:sp>
      <p:sp>
        <p:nvSpPr>
          <p:cNvPr id="8" name="文本框 7">
            <a:extLst>
              <a:ext uri="{FF2B5EF4-FFF2-40B4-BE49-F238E27FC236}">
                <a16:creationId xmlns:a16="http://schemas.microsoft.com/office/drawing/2014/main" id="{1F00431A-6D29-45D6-8485-340A0E0578C7}"/>
              </a:ext>
            </a:extLst>
          </p:cNvPr>
          <p:cNvSpPr txBox="1"/>
          <p:nvPr/>
        </p:nvSpPr>
        <p:spPr>
          <a:xfrm>
            <a:off x="1150456" y="6033333"/>
            <a:ext cx="3238500" cy="461665"/>
          </a:xfrm>
          <a:prstGeom prst="rect">
            <a:avLst/>
          </a:prstGeom>
          <a:noFill/>
        </p:spPr>
        <p:txBody>
          <a:bodyPr wrap="square" rtlCol="0">
            <a:spAutoFit/>
          </a:bodyPr>
          <a:lstStyle/>
          <a:p>
            <a:r>
              <a:rPr lang="zh-CN" altLang="en-US" sz="2400" dirty="0"/>
              <a:t>断裂力学</a:t>
            </a:r>
            <a:r>
              <a:rPr lang="en-US" altLang="zh-CN" sz="2400" dirty="0"/>
              <a:t>-</a:t>
            </a:r>
            <a:r>
              <a:rPr lang="zh-CN" altLang="en-US" sz="2400" dirty="0"/>
              <a:t>裂纹问题</a:t>
            </a:r>
          </a:p>
        </p:txBody>
      </p:sp>
      <p:pic>
        <p:nvPicPr>
          <p:cNvPr id="9" name="图片 8">
            <a:extLst>
              <a:ext uri="{FF2B5EF4-FFF2-40B4-BE49-F238E27FC236}">
                <a16:creationId xmlns:a16="http://schemas.microsoft.com/office/drawing/2014/main" id="{FFEBE63D-6519-4497-927D-20DF668905E6}"/>
              </a:ext>
            </a:extLst>
          </p:cNvPr>
          <p:cNvPicPr>
            <a:picLocks noChangeAspect="1"/>
          </p:cNvPicPr>
          <p:nvPr/>
        </p:nvPicPr>
        <p:blipFill>
          <a:blip r:embed="rId2"/>
          <a:stretch>
            <a:fillRect/>
          </a:stretch>
        </p:blipFill>
        <p:spPr>
          <a:xfrm>
            <a:off x="649357" y="1033555"/>
            <a:ext cx="3388233" cy="2280772"/>
          </a:xfrm>
          <a:prstGeom prst="rect">
            <a:avLst/>
          </a:prstGeom>
        </p:spPr>
      </p:pic>
      <p:pic>
        <p:nvPicPr>
          <p:cNvPr id="10" name="图片 9">
            <a:extLst>
              <a:ext uri="{FF2B5EF4-FFF2-40B4-BE49-F238E27FC236}">
                <a16:creationId xmlns:a16="http://schemas.microsoft.com/office/drawing/2014/main" id="{C52932F2-FE70-4141-A2C3-9367B465425B}"/>
              </a:ext>
            </a:extLst>
          </p:cNvPr>
          <p:cNvPicPr>
            <a:picLocks noChangeAspect="1"/>
          </p:cNvPicPr>
          <p:nvPr/>
        </p:nvPicPr>
        <p:blipFill>
          <a:blip r:embed="rId3"/>
          <a:stretch>
            <a:fillRect/>
          </a:stretch>
        </p:blipFill>
        <p:spPr>
          <a:xfrm>
            <a:off x="649357" y="3314328"/>
            <a:ext cx="3388233" cy="2372236"/>
          </a:xfrm>
          <a:prstGeom prst="rect">
            <a:avLst/>
          </a:prstGeom>
        </p:spPr>
      </p:pic>
      <p:pic>
        <p:nvPicPr>
          <p:cNvPr id="11" name="图片 10">
            <a:extLst>
              <a:ext uri="{FF2B5EF4-FFF2-40B4-BE49-F238E27FC236}">
                <a16:creationId xmlns:a16="http://schemas.microsoft.com/office/drawing/2014/main" id="{90AA0BE3-EAB3-4961-ABD3-B58F6AA32D17}"/>
              </a:ext>
            </a:extLst>
          </p:cNvPr>
          <p:cNvPicPr>
            <a:picLocks noChangeAspect="1"/>
          </p:cNvPicPr>
          <p:nvPr/>
        </p:nvPicPr>
        <p:blipFill>
          <a:blip r:embed="rId4"/>
          <a:stretch>
            <a:fillRect/>
          </a:stretch>
        </p:blipFill>
        <p:spPr>
          <a:xfrm>
            <a:off x="4823792" y="568115"/>
            <a:ext cx="4704522" cy="1988103"/>
          </a:xfrm>
          <a:prstGeom prst="rect">
            <a:avLst/>
          </a:prstGeom>
        </p:spPr>
      </p:pic>
      <p:sp>
        <p:nvSpPr>
          <p:cNvPr id="12" name="文本框 11">
            <a:extLst>
              <a:ext uri="{FF2B5EF4-FFF2-40B4-BE49-F238E27FC236}">
                <a16:creationId xmlns:a16="http://schemas.microsoft.com/office/drawing/2014/main" id="{0E03B0AC-BE03-4385-B806-7194178C88C8}"/>
              </a:ext>
            </a:extLst>
          </p:cNvPr>
          <p:cNvSpPr txBox="1"/>
          <p:nvPr/>
        </p:nvSpPr>
        <p:spPr>
          <a:xfrm>
            <a:off x="7288697" y="225287"/>
            <a:ext cx="5393635" cy="369332"/>
          </a:xfrm>
          <a:prstGeom prst="rect">
            <a:avLst/>
          </a:prstGeom>
          <a:noFill/>
        </p:spPr>
        <p:txBody>
          <a:bodyPr wrap="square" rtlCol="0">
            <a:spAutoFit/>
          </a:bodyPr>
          <a:lstStyle/>
          <a:p>
            <a:r>
              <a:rPr lang="zh-CN" altLang="en-US" dirty="0"/>
              <a:t>裂纹的三种模式</a:t>
            </a:r>
          </a:p>
        </p:txBody>
      </p:sp>
      <p:pic>
        <p:nvPicPr>
          <p:cNvPr id="13" name="图片 12">
            <a:extLst>
              <a:ext uri="{FF2B5EF4-FFF2-40B4-BE49-F238E27FC236}">
                <a16:creationId xmlns:a16="http://schemas.microsoft.com/office/drawing/2014/main" id="{4410E9FB-B1F6-45E9-8BEE-19E0F14C0469}"/>
              </a:ext>
            </a:extLst>
          </p:cNvPr>
          <p:cNvPicPr>
            <a:picLocks noChangeAspect="1"/>
          </p:cNvPicPr>
          <p:nvPr/>
        </p:nvPicPr>
        <p:blipFill>
          <a:blip r:embed="rId5"/>
          <a:stretch>
            <a:fillRect/>
          </a:stretch>
        </p:blipFill>
        <p:spPr>
          <a:xfrm>
            <a:off x="9541566" y="1164544"/>
            <a:ext cx="2520030" cy="821749"/>
          </a:xfrm>
          <a:prstGeom prst="rect">
            <a:avLst/>
          </a:prstGeom>
        </p:spPr>
      </p:pic>
      <p:sp>
        <p:nvSpPr>
          <p:cNvPr id="14" name="文本框 13">
            <a:extLst>
              <a:ext uri="{FF2B5EF4-FFF2-40B4-BE49-F238E27FC236}">
                <a16:creationId xmlns:a16="http://schemas.microsoft.com/office/drawing/2014/main" id="{8DF6275F-F7D0-4BDA-B923-E8C0A95DC66C}"/>
              </a:ext>
            </a:extLst>
          </p:cNvPr>
          <p:cNvSpPr txBox="1"/>
          <p:nvPr/>
        </p:nvSpPr>
        <p:spPr>
          <a:xfrm>
            <a:off x="4214190" y="3161608"/>
            <a:ext cx="7195932" cy="646331"/>
          </a:xfrm>
          <a:prstGeom prst="rect">
            <a:avLst/>
          </a:prstGeom>
          <a:noFill/>
        </p:spPr>
        <p:txBody>
          <a:bodyPr wrap="square" rtlCol="0">
            <a:spAutoFit/>
          </a:bodyPr>
          <a:lstStyle/>
          <a:p>
            <a:r>
              <a:rPr lang="zh-CN" altLang="en-US" dirty="0"/>
              <a:t>之前的方法：特殊的裂纹尖端有限单元</a:t>
            </a:r>
            <a:endParaRPr lang="en-US" altLang="zh-CN" dirty="0"/>
          </a:p>
          <a:p>
            <a:r>
              <a:rPr lang="en-US" altLang="zh-CN" dirty="0"/>
              <a:t>                              </a:t>
            </a:r>
            <a:r>
              <a:rPr lang="zh-CN" altLang="en-US" dirty="0"/>
              <a:t>（非奇异单元）</a:t>
            </a:r>
          </a:p>
        </p:txBody>
      </p:sp>
      <p:sp>
        <p:nvSpPr>
          <p:cNvPr id="15" name="左大括号 14">
            <a:extLst>
              <a:ext uri="{FF2B5EF4-FFF2-40B4-BE49-F238E27FC236}">
                <a16:creationId xmlns:a16="http://schemas.microsoft.com/office/drawing/2014/main" id="{2B2B82E0-109F-4B62-9DA8-BDC786A6F939}"/>
              </a:ext>
            </a:extLst>
          </p:cNvPr>
          <p:cNvSpPr/>
          <p:nvPr/>
        </p:nvSpPr>
        <p:spPr>
          <a:xfrm>
            <a:off x="8313434" y="2782906"/>
            <a:ext cx="141738" cy="151887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E3B8B780-0618-458D-9428-E4D641B19A5F}"/>
              </a:ext>
            </a:extLst>
          </p:cNvPr>
          <p:cNvSpPr txBox="1"/>
          <p:nvPr/>
        </p:nvSpPr>
        <p:spPr>
          <a:xfrm>
            <a:off x="8799442" y="2587604"/>
            <a:ext cx="2915479" cy="369332"/>
          </a:xfrm>
          <a:prstGeom prst="rect">
            <a:avLst/>
          </a:prstGeom>
          <a:noFill/>
        </p:spPr>
        <p:txBody>
          <a:bodyPr wrap="square" rtlCol="0">
            <a:spAutoFit/>
          </a:bodyPr>
          <a:lstStyle/>
          <a:p>
            <a:r>
              <a:rPr lang="zh-CN" altLang="en-US" dirty="0"/>
              <a:t>单元内部应变场产生奇点</a:t>
            </a:r>
          </a:p>
        </p:txBody>
      </p:sp>
      <p:sp>
        <p:nvSpPr>
          <p:cNvPr id="17" name="文本框 16">
            <a:extLst>
              <a:ext uri="{FF2B5EF4-FFF2-40B4-BE49-F238E27FC236}">
                <a16:creationId xmlns:a16="http://schemas.microsoft.com/office/drawing/2014/main" id="{B7C8C5AD-FA22-46F9-85B5-0688C422B1E4}"/>
              </a:ext>
            </a:extLst>
          </p:cNvPr>
          <p:cNvSpPr txBox="1"/>
          <p:nvPr/>
        </p:nvSpPr>
        <p:spPr>
          <a:xfrm>
            <a:off x="8552260" y="3009530"/>
            <a:ext cx="4063812" cy="369332"/>
          </a:xfrm>
          <a:prstGeom prst="rect">
            <a:avLst/>
          </a:prstGeom>
          <a:noFill/>
        </p:spPr>
        <p:txBody>
          <a:bodyPr wrap="square" rtlCol="0">
            <a:spAutoFit/>
          </a:bodyPr>
          <a:lstStyle/>
          <a:p>
            <a:r>
              <a:rPr lang="zh-CN" altLang="en-US" dirty="0"/>
              <a:t>不一定收敛（不能通过分片测试）</a:t>
            </a:r>
          </a:p>
        </p:txBody>
      </p:sp>
      <p:sp>
        <p:nvSpPr>
          <p:cNvPr id="18" name="文本框 17">
            <a:extLst>
              <a:ext uri="{FF2B5EF4-FFF2-40B4-BE49-F238E27FC236}">
                <a16:creationId xmlns:a16="http://schemas.microsoft.com/office/drawing/2014/main" id="{FC5B7DC2-6237-47D5-811A-9B3337A0F4D2}"/>
              </a:ext>
            </a:extLst>
          </p:cNvPr>
          <p:cNvSpPr txBox="1"/>
          <p:nvPr/>
        </p:nvSpPr>
        <p:spPr>
          <a:xfrm>
            <a:off x="8728860" y="3446105"/>
            <a:ext cx="3710611" cy="369332"/>
          </a:xfrm>
          <a:prstGeom prst="rect">
            <a:avLst/>
          </a:prstGeom>
          <a:noFill/>
        </p:spPr>
        <p:txBody>
          <a:bodyPr wrap="square" rtlCol="0">
            <a:spAutoFit/>
          </a:bodyPr>
          <a:lstStyle/>
          <a:p>
            <a:r>
              <a:rPr lang="zh-CN" altLang="en-US" dirty="0"/>
              <a:t>缺乏常应变和刚体运动模式</a:t>
            </a:r>
          </a:p>
        </p:txBody>
      </p:sp>
      <p:sp>
        <p:nvSpPr>
          <p:cNvPr id="19" name="箭头: 下 18">
            <a:extLst>
              <a:ext uri="{FF2B5EF4-FFF2-40B4-BE49-F238E27FC236}">
                <a16:creationId xmlns:a16="http://schemas.microsoft.com/office/drawing/2014/main" id="{6C260939-B2BE-4515-8BA0-2D12E87842A4}"/>
              </a:ext>
            </a:extLst>
          </p:cNvPr>
          <p:cNvSpPr/>
          <p:nvPr/>
        </p:nvSpPr>
        <p:spPr>
          <a:xfrm>
            <a:off x="7650829" y="4429829"/>
            <a:ext cx="503583" cy="5194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14641D66-72AA-4268-B1B6-01299CDBBDD3}"/>
              </a:ext>
            </a:extLst>
          </p:cNvPr>
          <p:cNvSpPr txBox="1"/>
          <p:nvPr/>
        </p:nvSpPr>
        <p:spPr>
          <a:xfrm>
            <a:off x="4408835" y="5644923"/>
            <a:ext cx="7089912" cy="369332"/>
          </a:xfrm>
          <a:prstGeom prst="rect">
            <a:avLst/>
          </a:prstGeom>
          <a:noFill/>
        </p:spPr>
        <p:txBody>
          <a:bodyPr wrap="square" rtlCol="0">
            <a:spAutoFit/>
          </a:bodyPr>
          <a:lstStyle/>
          <a:p>
            <a:r>
              <a:rPr lang="zh-CN" altLang="en-US" dirty="0"/>
              <a:t>奇异等参元</a:t>
            </a:r>
          </a:p>
        </p:txBody>
      </p:sp>
      <p:cxnSp>
        <p:nvCxnSpPr>
          <p:cNvPr id="23" name="直接连接符 22">
            <a:extLst>
              <a:ext uri="{FF2B5EF4-FFF2-40B4-BE49-F238E27FC236}">
                <a16:creationId xmlns:a16="http://schemas.microsoft.com/office/drawing/2014/main" id="{F36B5119-BB0A-4A63-89B4-1B9B2E2CBDCD}"/>
              </a:ext>
            </a:extLst>
          </p:cNvPr>
          <p:cNvCxnSpPr/>
          <p:nvPr/>
        </p:nvCxnSpPr>
        <p:spPr>
          <a:xfrm flipV="1">
            <a:off x="5755906" y="5274366"/>
            <a:ext cx="662609" cy="528719"/>
          </a:xfrm>
          <a:prstGeom prst="line">
            <a:avLst/>
          </a:prstGeom>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3F847FC6-2EAE-4BB9-8366-49849D1EC673}"/>
              </a:ext>
            </a:extLst>
          </p:cNvPr>
          <p:cNvSpPr txBox="1"/>
          <p:nvPr/>
        </p:nvSpPr>
        <p:spPr>
          <a:xfrm>
            <a:off x="6467061" y="5041261"/>
            <a:ext cx="6149010" cy="369332"/>
          </a:xfrm>
          <a:prstGeom prst="rect">
            <a:avLst/>
          </a:prstGeom>
          <a:noFill/>
        </p:spPr>
        <p:txBody>
          <a:bodyPr wrap="square" rtlCol="0">
            <a:spAutoFit/>
          </a:bodyPr>
          <a:lstStyle/>
          <a:p>
            <a:r>
              <a:rPr lang="zh-CN" altLang="en-US" dirty="0"/>
              <a:t>奇异：单元的某一节点对应裂纹尖端，出现应变奇点</a:t>
            </a:r>
          </a:p>
        </p:txBody>
      </p:sp>
      <p:cxnSp>
        <p:nvCxnSpPr>
          <p:cNvPr id="25" name="直接连接符 24">
            <a:extLst>
              <a:ext uri="{FF2B5EF4-FFF2-40B4-BE49-F238E27FC236}">
                <a16:creationId xmlns:a16="http://schemas.microsoft.com/office/drawing/2014/main" id="{EF2EEE94-C38B-4876-A324-4C1C41262985}"/>
              </a:ext>
            </a:extLst>
          </p:cNvPr>
          <p:cNvCxnSpPr>
            <a:cxnSpLocks/>
            <a:endCxn id="27" idx="1"/>
          </p:cNvCxnSpPr>
          <p:nvPr/>
        </p:nvCxnSpPr>
        <p:spPr>
          <a:xfrm>
            <a:off x="5755906" y="5888353"/>
            <a:ext cx="711155" cy="474526"/>
          </a:xfrm>
          <a:prstGeom prst="line">
            <a:avLst/>
          </a:prstGeom>
        </p:spPr>
        <p:style>
          <a:lnRef idx="1">
            <a:schemeClr val="dk1"/>
          </a:lnRef>
          <a:fillRef idx="0">
            <a:schemeClr val="dk1"/>
          </a:fillRef>
          <a:effectRef idx="0">
            <a:schemeClr val="dk1"/>
          </a:effectRef>
          <a:fontRef idx="minor">
            <a:schemeClr val="tx1"/>
          </a:fontRef>
        </p:style>
      </p:cxnSp>
      <p:sp>
        <p:nvSpPr>
          <p:cNvPr id="27" name="文本框 26">
            <a:extLst>
              <a:ext uri="{FF2B5EF4-FFF2-40B4-BE49-F238E27FC236}">
                <a16:creationId xmlns:a16="http://schemas.microsoft.com/office/drawing/2014/main" id="{53E7E564-B922-4FA2-B61A-E8AEF9127DC7}"/>
              </a:ext>
            </a:extLst>
          </p:cNvPr>
          <p:cNvSpPr txBox="1"/>
          <p:nvPr/>
        </p:nvSpPr>
        <p:spPr>
          <a:xfrm>
            <a:off x="6467061" y="6178213"/>
            <a:ext cx="6149010" cy="369332"/>
          </a:xfrm>
          <a:prstGeom prst="rect">
            <a:avLst/>
          </a:prstGeom>
          <a:noFill/>
        </p:spPr>
        <p:txBody>
          <a:bodyPr wrap="square" rtlCol="0">
            <a:spAutoFit/>
          </a:bodyPr>
          <a:lstStyle/>
          <a:p>
            <a:r>
              <a:rPr lang="zh-CN" altLang="en-US" dirty="0"/>
              <a:t>等参元：保证单元的连续性，相容性和收敛性</a:t>
            </a:r>
          </a:p>
        </p:txBody>
      </p:sp>
      <p:sp>
        <p:nvSpPr>
          <p:cNvPr id="29" name="文本框 28">
            <a:extLst>
              <a:ext uri="{FF2B5EF4-FFF2-40B4-BE49-F238E27FC236}">
                <a16:creationId xmlns:a16="http://schemas.microsoft.com/office/drawing/2014/main" id="{8E670357-CF82-42DE-8944-379890C255E6}"/>
              </a:ext>
            </a:extLst>
          </p:cNvPr>
          <p:cNvSpPr txBox="1"/>
          <p:nvPr/>
        </p:nvSpPr>
        <p:spPr>
          <a:xfrm>
            <a:off x="8423777" y="3886486"/>
            <a:ext cx="3710611" cy="646331"/>
          </a:xfrm>
          <a:prstGeom prst="rect">
            <a:avLst/>
          </a:prstGeom>
          <a:noFill/>
        </p:spPr>
        <p:txBody>
          <a:bodyPr wrap="square" rtlCol="0">
            <a:spAutoFit/>
          </a:bodyPr>
          <a:lstStyle/>
          <a:p>
            <a:pPr algn="ctr"/>
            <a:r>
              <a:rPr lang="zh-CN" altLang="en-US" dirty="0"/>
              <a:t>需要对奇异的应变点做特殊处理</a:t>
            </a:r>
            <a:r>
              <a:rPr lang="en-US" altLang="zh-CN" dirty="0"/>
              <a:t>        </a:t>
            </a:r>
            <a:r>
              <a:rPr lang="zh-CN" altLang="en-US" dirty="0"/>
              <a:t>（增大计算量）</a:t>
            </a:r>
          </a:p>
        </p:txBody>
      </p:sp>
    </p:spTree>
    <p:extLst>
      <p:ext uri="{BB962C8B-B14F-4D97-AF65-F5344CB8AC3E}">
        <p14:creationId xmlns:p14="http://schemas.microsoft.com/office/powerpoint/2010/main" val="303230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linds(horizontal)">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blinds(horizontal)">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blinds(horizontal)">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blinds(horizontal)">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blinds(horizontal)">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blinds(horizontal)">
                                      <p:cBhvr>
                                        <p:cTn id="70" dur="500"/>
                                        <p:tgtEl>
                                          <p:spTgt spid="23"/>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blinds(horizontal)">
                                      <p:cBhvr>
                                        <p:cTn id="73" dur="5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blinds(horizontal)">
                                      <p:cBhvr>
                                        <p:cTn id="78" dur="500"/>
                                        <p:tgtEl>
                                          <p:spTgt spid="25"/>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blinds(horizontal)">
                                      <p:cBhvr>
                                        <p:cTn id="8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4" grpId="0"/>
      <p:bldP spid="15" grpId="0" animBg="1"/>
      <p:bldP spid="16" grpId="0"/>
      <p:bldP spid="17" grpId="0"/>
      <p:bldP spid="18" grpId="0"/>
      <p:bldP spid="19" grpId="0" animBg="1"/>
      <p:bldP spid="20" grpId="0"/>
      <p:bldP spid="24" grpId="0"/>
      <p:bldP spid="27"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D97310-7BA0-4ECE-BBFA-1833B1237A24}"/>
              </a:ext>
            </a:extLst>
          </p:cNvPr>
          <p:cNvSpPr txBox="1"/>
          <p:nvPr/>
        </p:nvSpPr>
        <p:spPr>
          <a:xfrm>
            <a:off x="331305" y="251792"/>
            <a:ext cx="4558748" cy="584775"/>
          </a:xfrm>
          <a:prstGeom prst="rect">
            <a:avLst/>
          </a:prstGeom>
          <a:noFill/>
        </p:spPr>
        <p:txBody>
          <a:bodyPr wrap="square" rtlCol="0">
            <a:spAutoFit/>
          </a:bodyPr>
          <a:lstStyle/>
          <a:p>
            <a:r>
              <a:rPr lang="en-US" altLang="zh-CN" sz="3200" b="1" dirty="0"/>
              <a:t>2.</a:t>
            </a:r>
            <a:r>
              <a:rPr lang="zh-CN" altLang="en-US" sz="3200" b="1" dirty="0"/>
              <a:t>奇异等参元的构建</a:t>
            </a:r>
          </a:p>
        </p:txBody>
      </p:sp>
      <p:pic>
        <p:nvPicPr>
          <p:cNvPr id="3" name="图片 2">
            <a:extLst>
              <a:ext uri="{FF2B5EF4-FFF2-40B4-BE49-F238E27FC236}">
                <a16:creationId xmlns:a16="http://schemas.microsoft.com/office/drawing/2014/main" id="{3A516729-1331-4B15-905B-DC3D5721BCBE}"/>
              </a:ext>
            </a:extLst>
          </p:cNvPr>
          <p:cNvPicPr>
            <a:picLocks noChangeAspect="1"/>
          </p:cNvPicPr>
          <p:nvPr/>
        </p:nvPicPr>
        <p:blipFill>
          <a:blip r:embed="rId2"/>
          <a:stretch>
            <a:fillRect/>
          </a:stretch>
        </p:blipFill>
        <p:spPr>
          <a:xfrm>
            <a:off x="726179" y="1403052"/>
            <a:ext cx="4481926" cy="910476"/>
          </a:xfrm>
          <a:prstGeom prst="rect">
            <a:avLst/>
          </a:prstGeom>
        </p:spPr>
      </p:pic>
      <p:sp>
        <p:nvSpPr>
          <p:cNvPr id="5" name="文本框 4">
            <a:extLst>
              <a:ext uri="{FF2B5EF4-FFF2-40B4-BE49-F238E27FC236}">
                <a16:creationId xmlns:a16="http://schemas.microsoft.com/office/drawing/2014/main" id="{5F6AB24C-5A47-4BEE-BD51-54CB34F5CC12}"/>
              </a:ext>
            </a:extLst>
          </p:cNvPr>
          <p:cNvSpPr txBox="1"/>
          <p:nvPr/>
        </p:nvSpPr>
        <p:spPr>
          <a:xfrm>
            <a:off x="92766" y="1033719"/>
            <a:ext cx="7076659" cy="369332"/>
          </a:xfrm>
          <a:prstGeom prst="rect">
            <a:avLst/>
          </a:prstGeom>
          <a:noFill/>
        </p:spPr>
        <p:txBody>
          <a:bodyPr wrap="square" rtlCol="0">
            <a:spAutoFit/>
          </a:bodyPr>
          <a:lstStyle/>
          <a:p>
            <a:r>
              <a:rPr lang="zh-CN" altLang="en-US" dirty="0"/>
              <a:t>建立物理空间坐标和母单元坐标之间的插值关系：</a:t>
            </a:r>
          </a:p>
        </p:txBody>
      </p:sp>
      <p:sp>
        <p:nvSpPr>
          <p:cNvPr id="6" name="文本框 5">
            <a:extLst>
              <a:ext uri="{FF2B5EF4-FFF2-40B4-BE49-F238E27FC236}">
                <a16:creationId xmlns:a16="http://schemas.microsoft.com/office/drawing/2014/main" id="{DDB5905C-9DBF-4DE5-BB6B-07F47CB5AD47}"/>
              </a:ext>
            </a:extLst>
          </p:cNvPr>
          <p:cNvSpPr txBox="1"/>
          <p:nvPr/>
        </p:nvSpPr>
        <p:spPr>
          <a:xfrm>
            <a:off x="726179" y="2360936"/>
            <a:ext cx="3723860" cy="646331"/>
          </a:xfrm>
          <a:prstGeom prst="rect">
            <a:avLst/>
          </a:prstGeom>
          <a:noFill/>
        </p:spPr>
        <p:txBody>
          <a:bodyPr wrap="square" rtlCol="0">
            <a:spAutoFit/>
          </a:bodyPr>
          <a:lstStyle/>
          <a:p>
            <a:pPr algn="ctr"/>
            <a:r>
              <a:rPr lang="zh-CN" altLang="en-US" dirty="0"/>
              <a:t>同时由等参元的性质，位移场的插值关系也采用类似的插值关系</a:t>
            </a:r>
          </a:p>
        </p:txBody>
      </p:sp>
      <p:sp>
        <p:nvSpPr>
          <p:cNvPr id="7" name="箭头: 下 6">
            <a:extLst>
              <a:ext uri="{FF2B5EF4-FFF2-40B4-BE49-F238E27FC236}">
                <a16:creationId xmlns:a16="http://schemas.microsoft.com/office/drawing/2014/main" id="{61390903-0149-4AF7-907C-8906547F36D9}"/>
              </a:ext>
            </a:extLst>
          </p:cNvPr>
          <p:cNvSpPr/>
          <p:nvPr/>
        </p:nvSpPr>
        <p:spPr>
          <a:xfrm>
            <a:off x="2418522" y="3056963"/>
            <a:ext cx="384313" cy="49895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0EE58C35-82A9-4442-B0A7-CFE7EBC0374A}"/>
              </a:ext>
            </a:extLst>
          </p:cNvPr>
          <p:cNvPicPr>
            <a:picLocks noChangeAspect="1"/>
          </p:cNvPicPr>
          <p:nvPr/>
        </p:nvPicPr>
        <p:blipFill>
          <a:blip r:embed="rId3"/>
          <a:stretch>
            <a:fillRect/>
          </a:stretch>
        </p:blipFill>
        <p:spPr>
          <a:xfrm>
            <a:off x="599245" y="3697425"/>
            <a:ext cx="1952625" cy="904875"/>
          </a:xfrm>
          <a:prstGeom prst="rect">
            <a:avLst/>
          </a:prstGeom>
        </p:spPr>
      </p:pic>
      <p:pic>
        <p:nvPicPr>
          <p:cNvPr id="9" name="图片 8">
            <a:extLst>
              <a:ext uri="{FF2B5EF4-FFF2-40B4-BE49-F238E27FC236}">
                <a16:creationId xmlns:a16="http://schemas.microsoft.com/office/drawing/2014/main" id="{B2FE40B4-C0AB-4142-B2D2-A64EC849A926}"/>
              </a:ext>
            </a:extLst>
          </p:cNvPr>
          <p:cNvPicPr>
            <a:picLocks noChangeAspect="1"/>
          </p:cNvPicPr>
          <p:nvPr/>
        </p:nvPicPr>
        <p:blipFill>
          <a:blip r:embed="rId4"/>
          <a:stretch>
            <a:fillRect/>
          </a:stretch>
        </p:blipFill>
        <p:spPr>
          <a:xfrm>
            <a:off x="2630553" y="3617913"/>
            <a:ext cx="2018085" cy="1113114"/>
          </a:xfrm>
          <a:prstGeom prst="rect">
            <a:avLst/>
          </a:prstGeom>
        </p:spPr>
      </p:pic>
      <p:pic>
        <p:nvPicPr>
          <p:cNvPr id="10" name="图片 9">
            <a:extLst>
              <a:ext uri="{FF2B5EF4-FFF2-40B4-BE49-F238E27FC236}">
                <a16:creationId xmlns:a16="http://schemas.microsoft.com/office/drawing/2014/main" id="{F8B024AB-1CFC-4C43-A48B-B87BF312E467}"/>
              </a:ext>
            </a:extLst>
          </p:cNvPr>
          <p:cNvPicPr>
            <a:picLocks noChangeAspect="1"/>
          </p:cNvPicPr>
          <p:nvPr/>
        </p:nvPicPr>
        <p:blipFill>
          <a:blip r:embed="rId5"/>
          <a:stretch>
            <a:fillRect/>
          </a:stretch>
        </p:blipFill>
        <p:spPr>
          <a:xfrm>
            <a:off x="24104" y="5106445"/>
            <a:ext cx="2473929" cy="1116871"/>
          </a:xfrm>
          <a:prstGeom prst="rect">
            <a:avLst/>
          </a:prstGeom>
        </p:spPr>
      </p:pic>
      <p:sp>
        <p:nvSpPr>
          <p:cNvPr id="11" name="文本框 10">
            <a:extLst>
              <a:ext uri="{FF2B5EF4-FFF2-40B4-BE49-F238E27FC236}">
                <a16:creationId xmlns:a16="http://schemas.microsoft.com/office/drawing/2014/main" id="{20DA717F-154E-4A41-B662-97B0AE4F7196}"/>
              </a:ext>
            </a:extLst>
          </p:cNvPr>
          <p:cNvSpPr txBox="1"/>
          <p:nvPr/>
        </p:nvSpPr>
        <p:spPr>
          <a:xfrm>
            <a:off x="503582" y="4731027"/>
            <a:ext cx="1351721" cy="369332"/>
          </a:xfrm>
          <a:prstGeom prst="rect">
            <a:avLst/>
          </a:prstGeom>
          <a:noFill/>
        </p:spPr>
        <p:txBody>
          <a:bodyPr wrap="square" rtlCol="0">
            <a:spAutoFit/>
          </a:bodyPr>
          <a:lstStyle/>
          <a:p>
            <a:r>
              <a:rPr lang="zh-CN" altLang="en-US" dirty="0"/>
              <a:t>引入：</a:t>
            </a:r>
          </a:p>
        </p:txBody>
      </p:sp>
      <p:pic>
        <p:nvPicPr>
          <p:cNvPr id="12" name="图片 11">
            <a:extLst>
              <a:ext uri="{FF2B5EF4-FFF2-40B4-BE49-F238E27FC236}">
                <a16:creationId xmlns:a16="http://schemas.microsoft.com/office/drawing/2014/main" id="{A94E0AE0-B547-45A5-BED6-23017EA5681A}"/>
              </a:ext>
            </a:extLst>
          </p:cNvPr>
          <p:cNvPicPr>
            <a:picLocks noChangeAspect="1"/>
          </p:cNvPicPr>
          <p:nvPr/>
        </p:nvPicPr>
        <p:blipFill>
          <a:blip r:embed="rId6"/>
          <a:stretch>
            <a:fillRect/>
          </a:stretch>
        </p:blipFill>
        <p:spPr>
          <a:xfrm>
            <a:off x="3073566" y="5265579"/>
            <a:ext cx="2776702" cy="796337"/>
          </a:xfrm>
          <a:prstGeom prst="rect">
            <a:avLst/>
          </a:prstGeom>
        </p:spPr>
      </p:pic>
      <p:sp>
        <p:nvSpPr>
          <p:cNvPr id="13" name="文本框 12">
            <a:extLst>
              <a:ext uri="{FF2B5EF4-FFF2-40B4-BE49-F238E27FC236}">
                <a16:creationId xmlns:a16="http://schemas.microsoft.com/office/drawing/2014/main" id="{0F1417D5-C6F5-4D87-B8D5-39727F86E6F0}"/>
              </a:ext>
            </a:extLst>
          </p:cNvPr>
          <p:cNvSpPr txBox="1"/>
          <p:nvPr/>
        </p:nvSpPr>
        <p:spPr>
          <a:xfrm>
            <a:off x="225292" y="6196812"/>
            <a:ext cx="2299248" cy="646331"/>
          </a:xfrm>
          <a:prstGeom prst="rect">
            <a:avLst/>
          </a:prstGeom>
          <a:noFill/>
        </p:spPr>
        <p:txBody>
          <a:bodyPr wrap="square" rtlCol="0">
            <a:spAutoFit/>
          </a:bodyPr>
          <a:lstStyle/>
          <a:p>
            <a:pPr algn="ctr"/>
            <a:r>
              <a:rPr lang="zh-CN" altLang="en-US" dirty="0"/>
              <a:t>物理空间和母单元空间导数的转换关系</a:t>
            </a:r>
          </a:p>
        </p:txBody>
      </p:sp>
      <p:sp>
        <p:nvSpPr>
          <p:cNvPr id="14" name="箭头: 右 13">
            <a:extLst>
              <a:ext uri="{FF2B5EF4-FFF2-40B4-BE49-F238E27FC236}">
                <a16:creationId xmlns:a16="http://schemas.microsoft.com/office/drawing/2014/main" id="{6707209F-DDA2-47D5-AC15-92147DEAE860}"/>
              </a:ext>
            </a:extLst>
          </p:cNvPr>
          <p:cNvSpPr/>
          <p:nvPr/>
        </p:nvSpPr>
        <p:spPr>
          <a:xfrm>
            <a:off x="2475314" y="5486128"/>
            <a:ext cx="655042" cy="3641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D2F176DC-FC4C-4CA1-95EC-5C91FF5F9F93}"/>
              </a:ext>
            </a:extLst>
          </p:cNvPr>
          <p:cNvSpPr txBox="1"/>
          <p:nvPr/>
        </p:nvSpPr>
        <p:spPr>
          <a:xfrm>
            <a:off x="3653088" y="6165102"/>
            <a:ext cx="2473929" cy="369332"/>
          </a:xfrm>
          <a:prstGeom prst="rect">
            <a:avLst/>
          </a:prstGeom>
          <a:noFill/>
        </p:spPr>
        <p:txBody>
          <a:bodyPr wrap="square" rtlCol="0">
            <a:spAutoFit/>
          </a:bodyPr>
          <a:lstStyle/>
          <a:p>
            <a:r>
              <a:rPr lang="zh-CN" altLang="en-US" dirty="0"/>
              <a:t>得到应变场</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78DAE54F-A9FD-492B-831F-2E159A5BE467}"/>
                  </a:ext>
                </a:extLst>
              </p:cNvPr>
              <p:cNvSpPr txBox="1"/>
              <p:nvPr/>
            </p:nvSpPr>
            <p:spPr>
              <a:xfrm>
                <a:off x="5982789" y="1036888"/>
                <a:ext cx="6175513" cy="646331"/>
              </a:xfrm>
              <a:prstGeom prst="rect">
                <a:avLst/>
              </a:prstGeom>
              <a:noFill/>
            </p:spPr>
            <p:txBody>
              <a:bodyPr wrap="square" rtlCol="0">
                <a:spAutoFit/>
              </a:bodyPr>
              <a:lstStyle/>
              <a:p>
                <a:pPr algn="ctr"/>
                <a:r>
                  <a:rPr lang="zh-CN" altLang="en-US" dirty="0"/>
                  <a:t>通过控制物理空间的节点空间分布（</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r>
                  <a:rPr lang="zh-CN" altLang="en-US" dirty="0"/>
                  <a:t>）从而控制（</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zh-CN" altLang="en-US" dirty="0"/>
                  <a:t>）与</a:t>
                </a:r>
                <a:r>
                  <a:rPr lang="en-US" altLang="zh-CN" dirty="0"/>
                  <a:t>(</a:t>
                </a:r>
                <a14:m>
                  <m:oMath xmlns:m="http://schemas.openxmlformats.org/officeDocument/2006/math">
                    <m:r>
                      <a:rPr lang="en-US" altLang="zh-CN" b="0" i="1" smtClean="0">
                        <a:latin typeface="Cambria Math" panose="02040503050406030204" pitchFamily="18" charset="0"/>
                      </a:rPr>
                      <m:t>𝜉</m:t>
                    </m:r>
                    <m:r>
                      <a:rPr lang="en-US" altLang="zh-CN" b="0" i="1" smtClean="0">
                        <a:latin typeface="Cambria Math" panose="02040503050406030204" pitchFamily="18" charset="0"/>
                      </a:rPr>
                      <m:t>,</m:t>
                    </m:r>
                    <m:r>
                      <a:rPr lang="en-US" altLang="zh-CN" b="0" i="1" smtClean="0">
                        <a:latin typeface="Cambria Math" panose="02040503050406030204" pitchFamily="18" charset="0"/>
                      </a:rPr>
                      <m:t>𝜂</m:t>
                    </m:r>
                  </m:oMath>
                </a14:m>
                <a:r>
                  <a:rPr lang="en-US" altLang="zh-CN" dirty="0"/>
                  <a:t>)</a:t>
                </a:r>
                <a:r>
                  <a:rPr lang="zh-CN" altLang="en-US" dirty="0"/>
                  <a:t>的插值关系</a:t>
                </a:r>
              </a:p>
            </p:txBody>
          </p:sp>
        </mc:Choice>
        <mc:Fallback xmlns="">
          <p:sp>
            <p:nvSpPr>
              <p:cNvPr id="17" name="文本框 16">
                <a:extLst>
                  <a:ext uri="{FF2B5EF4-FFF2-40B4-BE49-F238E27FC236}">
                    <a16:creationId xmlns:a16="http://schemas.microsoft.com/office/drawing/2014/main" id="{78DAE54F-A9FD-492B-831F-2E159A5BE467}"/>
                  </a:ext>
                </a:extLst>
              </p:cNvPr>
              <p:cNvSpPr txBox="1">
                <a:spLocks noRot="1" noChangeAspect="1" noMove="1" noResize="1" noEditPoints="1" noAdjustHandles="1" noChangeArrowheads="1" noChangeShapeType="1" noTextEdit="1"/>
              </p:cNvSpPr>
              <p:nvPr/>
            </p:nvSpPr>
            <p:spPr>
              <a:xfrm>
                <a:off x="5982789" y="1036888"/>
                <a:ext cx="6175513" cy="646331"/>
              </a:xfrm>
              <a:prstGeom prst="rect">
                <a:avLst/>
              </a:prstGeom>
              <a:blipFill>
                <a:blip r:embed="rId7"/>
                <a:stretch>
                  <a:fillRect l="-2665" t="-4717" r="-2764" b="-14151"/>
                </a:stretch>
              </a:blipFill>
            </p:spPr>
            <p:txBody>
              <a:bodyPr/>
              <a:lstStyle/>
              <a:p>
                <a:r>
                  <a:rPr lang="zh-CN" altLang="en-US">
                    <a:noFill/>
                  </a:rPr>
                  <a:t> </a:t>
                </a:r>
              </a:p>
            </p:txBody>
          </p:sp>
        </mc:Fallback>
      </mc:AlternateContent>
      <p:sp>
        <p:nvSpPr>
          <p:cNvPr id="18" name="箭头: 下 17">
            <a:extLst>
              <a:ext uri="{FF2B5EF4-FFF2-40B4-BE49-F238E27FC236}">
                <a16:creationId xmlns:a16="http://schemas.microsoft.com/office/drawing/2014/main" id="{7007BD77-CAB6-4881-8353-6A7E155E5AF2}"/>
              </a:ext>
            </a:extLst>
          </p:cNvPr>
          <p:cNvSpPr/>
          <p:nvPr/>
        </p:nvSpPr>
        <p:spPr>
          <a:xfrm>
            <a:off x="8878389" y="1692738"/>
            <a:ext cx="318620" cy="36933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936E912-DA90-45D5-ADF6-4B34A6541238}"/>
                  </a:ext>
                </a:extLst>
              </p:cNvPr>
              <p:cNvSpPr txBox="1"/>
              <p:nvPr/>
            </p:nvSpPr>
            <p:spPr>
              <a:xfrm>
                <a:off x="5949942" y="2113296"/>
                <a:ext cx="6175513" cy="646331"/>
              </a:xfrm>
              <a:prstGeom prst="rect">
                <a:avLst/>
              </a:prstGeom>
              <a:noFill/>
            </p:spPr>
            <p:txBody>
              <a:bodyPr wrap="square" rtlCol="0">
                <a:spAutoFit/>
              </a:bodyPr>
              <a:lstStyle/>
              <a:p>
                <a:pPr algn="ctr"/>
                <a:r>
                  <a:rPr lang="zh-CN" altLang="en-US" dirty="0"/>
                  <a:t>控制雅可比矩阵中的元素，使之在某一节点出现</a:t>
                </a:r>
                <a:r>
                  <a:rPr lang="en-US" altLang="zh-CN" dirty="0"/>
                  <a:t>0</a:t>
                </a:r>
                <a:r>
                  <a:rPr lang="zh-CN" altLang="en-US" dirty="0"/>
                  <a:t>元素，或者</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det</m:t>
                        </m:r>
                      </m:fName>
                      <m:e>
                        <m:d>
                          <m:dPr>
                            <m:begChr m:val="|"/>
                            <m:endChr m:val="|"/>
                            <m:ctrlPr>
                              <a:rPr lang="en-US" altLang="zh-CN" b="0" i="1" smtClean="0">
                                <a:latin typeface="Cambria Math" panose="02040503050406030204" pitchFamily="18" charset="0"/>
                              </a:rPr>
                            </m:ctrlPr>
                          </m:dPr>
                          <m:e>
                            <m:r>
                              <a:rPr lang="en-US" altLang="zh-CN" b="1" i="0" smtClean="0">
                                <a:latin typeface="Cambria Math" panose="02040503050406030204" pitchFamily="18" charset="0"/>
                              </a:rPr>
                              <m:t>𝐉</m:t>
                            </m:r>
                          </m:e>
                        </m:d>
                      </m:e>
                    </m:func>
                    <m:r>
                      <a:rPr lang="en-US" altLang="zh-CN" b="0" i="1" smtClean="0">
                        <a:latin typeface="Cambria Math" panose="02040503050406030204" pitchFamily="18" charset="0"/>
                      </a:rPr>
                      <m:t>=0</m:t>
                    </m:r>
                  </m:oMath>
                </a14:m>
                <a:r>
                  <a:rPr lang="zh-CN" altLang="en-US" dirty="0"/>
                  <a:t>，此节点即为裂纹尖端位置</a:t>
                </a:r>
              </a:p>
            </p:txBody>
          </p:sp>
        </mc:Choice>
        <mc:Fallback xmlns="">
          <p:sp>
            <p:nvSpPr>
              <p:cNvPr id="19" name="文本框 18">
                <a:extLst>
                  <a:ext uri="{FF2B5EF4-FFF2-40B4-BE49-F238E27FC236}">
                    <a16:creationId xmlns:a16="http://schemas.microsoft.com/office/drawing/2014/main" id="{B936E912-DA90-45D5-ADF6-4B34A6541238}"/>
                  </a:ext>
                </a:extLst>
              </p:cNvPr>
              <p:cNvSpPr txBox="1">
                <a:spLocks noRot="1" noChangeAspect="1" noMove="1" noResize="1" noEditPoints="1" noAdjustHandles="1" noChangeArrowheads="1" noChangeShapeType="1" noTextEdit="1"/>
              </p:cNvSpPr>
              <p:nvPr/>
            </p:nvSpPr>
            <p:spPr>
              <a:xfrm>
                <a:off x="5949942" y="2113296"/>
                <a:ext cx="6175513" cy="646331"/>
              </a:xfrm>
              <a:prstGeom prst="rect">
                <a:avLst/>
              </a:prstGeom>
              <a:blipFill>
                <a:blip r:embed="rId8"/>
                <a:stretch>
                  <a:fillRect t="-5660" b="-14151"/>
                </a:stretch>
              </a:blipFill>
            </p:spPr>
            <p:txBody>
              <a:bodyPr/>
              <a:lstStyle/>
              <a:p>
                <a:r>
                  <a:rPr lang="zh-CN" altLang="en-US">
                    <a:noFill/>
                  </a:rPr>
                  <a:t> </a:t>
                </a:r>
              </a:p>
            </p:txBody>
          </p:sp>
        </mc:Fallback>
      </mc:AlternateContent>
      <p:sp>
        <p:nvSpPr>
          <p:cNvPr id="20" name="箭头: 下 19">
            <a:extLst>
              <a:ext uri="{FF2B5EF4-FFF2-40B4-BE49-F238E27FC236}">
                <a16:creationId xmlns:a16="http://schemas.microsoft.com/office/drawing/2014/main" id="{D8DA77D4-F692-4413-9A2D-7FF11DBEC95F}"/>
              </a:ext>
            </a:extLst>
          </p:cNvPr>
          <p:cNvSpPr/>
          <p:nvPr/>
        </p:nvSpPr>
        <p:spPr>
          <a:xfrm>
            <a:off x="8878389" y="2820372"/>
            <a:ext cx="318620" cy="36933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D2F8AAA5-A893-421C-AB34-B63F84C95EB5}"/>
                  </a:ext>
                </a:extLst>
              </p:cNvPr>
              <p:cNvSpPr txBox="1"/>
              <p:nvPr/>
            </p:nvSpPr>
            <p:spPr>
              <a:xfrm>
                <a:off x="6573078" y="3285437"/>
                <a:ext cx="4876800" cy="5409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𝜀</m:t>
                          </m:r>
                        </m:e>
                      </m:d>
                      <m:r>
                        <a:rPr lang="en-US" altLang="zh-CN" b="0" i="1" smtClean="0">
                          <a:latin typeface="Cambria Math" panose="02040503050406030204" pitchFamily="18" charset="0"/>
                        </a:rPr>
                        <m:t>=0</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i="0">
                                  <a:latin typeface="Cambria Math" panose="02040503050406030204" pitchFamily="18" charset="0"/>
                                </a:rPr>
                                <m:t>​</m:t>
                              </m:r>
                            </m:e>
                          </m:d>
                        </m:e>
                        <m:sub>
                          <m:r>
                            <m:rPr>
                              <m:sty m:val="p"/>
                            </m:rPr>
                            <a:rPr lang="en-US" altLang="zh-CN" b="0" i="0" smtClean="0">
                              <a:latin typeface="Cambria Math" panose="02040503050406030204" pitchFamily="18" charset="0"/>
                            </a:rPr>
                            <m:t>crak</m:t>
                          </m:r>
                        </m:sub>
                      </m:sSub>
                    </m:oMath>
                  </m:oMathPara>
                </a14:m>
                <a:endParaRPr lang="zh-CN" altLang="en-US" dirty="0"/>
              </a:p>
            </p:txBody>
          </p:sp>
        </mc:Choice>
        <mc:Fallback xmlns="">
          <p:sp>
            <p:nvSpPr>
              <p:cNvPr id="21" name="文本框 20">
                <a:extLst>
                  <a:ext uri="{FF2B5EF4-FFF2-40B4-BE49-F238E27FC236}">
                    <a16:creationId xmlns:a16="http://schemas.microsoft.com/office/drawing/2014/main" id="{D2F8AAA5-A893-421C-AB34-B63F84C95EB5}"/>
                  </a:ext>
                </a:extLst>
              </p:cNvPr>
              <p:cNvSpPr txBox="1">
                <a:spLocks noRot="1" noChangeAspect="1" noMove="1" noResize="1" noEditPoints="1" noAdjustHandles="1" noChangeArrowheads="1" noChangeShapeType="1" noTextEdit="1"/>
              </p:cNvSpPr>
              <p:nvPr/>
            </p:nvSpPr>
            <p:spPr>
              <a:xfrm>
                <a:off x="6573078" y="3285437"/>
                <a:ext cx="4876800" cy="540917"/>
              </a:xfrm>
              <a:prstGeom prst="rect">
                <a:avLst/>
              </a:prstGeom>
              <a:blipFill>
                <a:blip r:embed="rId9"/>
                <a:stretch>
                  <a:fillRect t="-160674" b="-228090"/>
                </a:stretch>
              </a:blipFill>
            </p:spPr>
            <p:txBody>
              <a:bodyPr/>
              <a:lstStyle/>
              <a:p>
                <a:r>
                  <a:rPr lang="zh-CN" altLang="en-US">
                    <a:noFill/>
                  </a:rPr>
                  <a:t> </a:t>
                </a:r>
              </a:p>
            </p:txBody>
          </p:sp>
        </mc:Fallback>
      </mc:AlternateContent>
      <p:sp>
        <p:nvSpPr>
          <p:cNvPr id="22" name="箭头: 下 21">
            <a:extLst>
              <a:ext uri="{FF2B5EF4-FFF2-40B4-BE49-F238E27FC236}">
                <a16:creationId xmlns:a16="http://schemas.microsoft.com/office/drawing/2014/main" id="{89DA0610-2A0C-48B1-9FE4-67364358A294}"/>
              </a:ext>
            </a:extLst>
          </p:cNvPr>
          <p:cNvSpPr/>
          <p:nvPr/>
        </p:nvSpPr>
        <p:spPr>
          <a:xfrm>
            <a:off x="8878387" y="3949416"/>
            <a:ext cx="318621" cy="36933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5BA2BB02-A23E-4F06-959A-79BCC79051FC}"/>
                  </a:ext>
                </a:extLst>
              </p:cNvPr>
              <p:cNvSpPr txBox="1"/>
              <p:nvPr/>
            </p:nvSpPr>
            <p:spPr>
              <a:xfrm>
                <a:off x="5648606" y="4429022"/>
                <a:ext cx="6476849" cy="666977"/>
              </a:xfrm>
              <a:prstGeom prst="rect">
                <a:avLst/>
              </a:prstGeom>
              <a:noFill/>
            </p:spPr>
            <p:txBody>
              <a:bodyPr wrap="square" rtlCol="0">
                <a:spAutoFit/>
              </a:bodyPr>
              <a:lstStyle/>
              <a:p>
                <a:pPr algn="ctr"/>
                <a:r>
                  <a:rPr lang="zh-CN" altLang="en-US" dirty="0"/>
                  <a:t>单元内部不存在应变奇异点，而其应变应当服从裂纹的应变理论变化关系，即</a:t>
                </a:r>
                <a14:m>
                  <m:oMath xmlns:m="http://schemas.openxmlformats.org/officeDocument/2006/math">
                    <m:r>
                      <a:rPr lang="en-US" altLang="zh-CN" b="0" i="1" smtClean="0">
                        <a:latin typeface="Cambria Math" panose="02040503050406030204" pitchFamily="18" charset="0"/>
                      </a:rPr>
                      <m:t>𝜀</m:t>
                    </m:r>
                    <m:r>
                      <a:rPr lang="en-US" altLang="zh-CN" b="0" i="1" smtClean="0">
                        <a:latin typeface="Cambria Math" panose="02040503050406030204" pitchFamily="18" charset="0"/>
                      </a:rPr>
                      <m:t>~1/</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𝑟</m:t>
                        </m:r>
                      </m:e>
                    </m:rad>
                  </m:oMath>
                </a14:m>
                <a:endParaRPr lang="zh-CN" altLang="en-US" dirty="0"/>
              </a:p>
            </p:txBody>
          </p:sp>
        </mc:Choice>
        <mc:Fallback xmlns="">
          <p:sp>
            <p:nvSpPr>
              <p:cNvPr id="23" name="文本框 22">
                <a:extLst>
                  <a:ext uri="{FF2B5EF4-FFF2-40B4-BE49-F238E27FC236}">
                    <a16:creationId xmlns:a16="http://schemas.microsoft.com/office/drawing/2014/main" id="{5BA2BB02-A23E-4F06-959A-79BCC79051FC}"/>
                  </a:ext>
                </a:extLst>
              </p:cNvPr>
              <p:cNvSpPr txBox="1">
                <a:spLocks noRot="1" noChangeAspect="1" noMove="1" noResize="1" noEditPoints="1" noAdjustHandles="1" noChangeArrowheads="1" noChangeShapeType="1" noTextEdit="1"/>
              </p:cNvSpPr>
              <p:nvPr/>
            </p:nvSpPr>
            <p:spPr>
              <a:xfrm>
                <a:off x="5648606" y="4429022"/>
                <a:ext cx="6476849" cy="666977"/>
              </a:xfrm>
              <a:prstGeom prst="rect">
                <a:avLst/>
              </a:prstGeom>
              <a:blipFill>
                <a:blip r:embed="rId10"/>
                <a:stretch>
                  <a:fillRect l="-94" t="-5505" b="-11927"/>
                </a:stretch>
              </a:blipFill>
            </p:spPr>
            <p:txBody>
              <a:bodyPr/>
              <a:lstStyle/>
              <a:p>
                <a:r>
                  <a:rPr lang="zh-CN" altLang="en-US">
                    <a:noFill/>
                  </a:rPr>
                  <a:t> </a:t>
                </a:r>
              </a:p>
            </p:txBody>
          </p:sp>
        </mc:Fallback>
      </mc:AlternateContent>
      <p:sp>
        <p:nvSpPr>
          <p:cNvPr id="24" name="箭头: 下 23">
            <a:extLst>
              <a:ext uri="{FF2B5EF4-FFF2-40B4-BE49-F238E27FC236}">
                <a16:creationId xmlns:a16="http://schemas.microsoft.com/office/drawing/2014/main" id="{A7A1CF49-BEFA-4DEF-85A6-A0ACE5EDAA54}"/>
              </a:ext>
            </a:extLst>
          </p:cNvPr>
          <p:cNvSpPr/>
          <p:nvPr/>
        </p:nvSpPr>
        <p:spPr>
          <a:xfrm>
            <a:off x="8887030" y="5201532"/>
            <a:ext cx="318621" cy="36933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5C015038-D2A7-4285-878B-7855C0101156}"/>
              </a:ext>
            </a:extLst>
          </p:cNvPr>
          <p:cNvSpPr txBox="1"/>
          <p:nvPr/>
        </p:nvSpPr>
        <p:spPr>
          <a:xfrm>
            <a:off x="8275415" y="5682263"/>
            <a:ext cx="3882887" cy="369332"/>
          </a:xfrm>
          <a:prstGeom prst="rect">
            <a:avLst/>
          </a:prstGeom>
          <a:noFill/>
        </p:spPr>
        <p:txBody>
          <a:bodyPr wrap="square" rtlCol="0">
            <a:spAutoFit/>
          </a:bodyPr>
          <a:lstStyle/>
          <a:p>
            <a:r>
              <a:rPr lang="zh-CN" altLang="en-US" dirty="0"/>
              <a:t>利于程序实现</a:t>
            </a:r>
          </a:p>
        </p:txBody>
      </p:sp>
    </p:spTree>
    <p:extLst>
      <p:ext uri="{BB962C8B-B14F-4D97-AF65-F5344CB8AC3E}">
        <p14:creationId xmlns:p14="http://schemas.microsoft.com/office/powerpoint/2010/main" val="196436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3" presetClass="entr" presetSubtype="1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linds(horizontal)">
                                      <p:cBhvr>
                                        <p:cTn id="34" dur="500"/>
                                        <p:tgtEl>
                                          <p:spTgt spid="10"/>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par>
                                <p:cTn id="43" presetID="3" presetClass="entr" presetSubtype="1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blinds(horizontal)">
                                      <p:cBhvr>
                                        <p:cTn id="45" dur="500"/>
                                        <p:tgtEl>
                                          <p:spTgt spid="12"/>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linds(horizontal)">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blinds(horizontal)">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blinds(horizontal)">
                                      <p:cBhvr>
                                        <p:cTn id="58" dur="500"/>
                                        <p:tgtEl>
                                          <p:spTgt spid="1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blinds(horizontal)">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blinds(horizontal)">
                                      <p:cBhvr>
                                        <p:cTn id="66" dur="500"/>
                                        <p:tgtEl>
                                          <p:spTgt spid="20"/>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blinds(horizontal)">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blinds(horizontal)">
                                      <p:cBhvr>
                                        <p:cTn id="74" dur="500"/>
                                        <p:tgtEl>
                                          <p:spTgt spid="22"/>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blinds(horizontal)">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blinds(horizontal)">
                                      <p:cBhvr>
                                        <p:cTn id="82" dur="500"/>
                                        <p:tgtEl>
                                          <p:spTgt spid="24"/>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blinds(horizontal)">
                                      <p:cBhvr>
                                        <p:cTn id="8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11" grpId="0"/>
      <p:bldP spid="13" grpId="0"/>
      <p:bldP spid="14" grpId="0" animBg="1"/>
      <p:bldP spid="16" grpId="0"/>
      <p:bldP spid="17" grpId="0"/>
      <p:bldP spid="18" grpId="0" animBg="1"/>
      <p:bldP spid="19" grpId="0"/>
      <p:bldP spid="20" grpId="0" animBg="1"/>
      <p:bldP spid="21" grpId="0"/>
      <p:bldP spid="22" grpId="0" animBg="1"/>
      <p:bldP spid="23" grpId="0"/>
      <p:bldP spid="24" grpId="0" animBg="1"/>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D97310-7BA0-4ECE-BBFA-1833B1237A24}"/>
              </a:ext>
            </a:extLst>
          </p:cNvPr>
          <p:cNvSpPr txBox="1"/>
          <p:nvPr/>
        </p:nvSpPr>
        <p:spPr>
          <a:xfrm>
            <a:off x="251791" y="185531"/>
            <a:ext cx="4558748" cy="584775"/>
          </a:xfrm>
          <a:prstGeom prst="rect">
            <a:avLst/>
          </a:prstGeom>
          <a:noFill/>
        </p:spPr>
        <p:txBody>
          <a:bodyPr wrap="square" rtlCol="0">
            <a:spAutoFit/>
          </a:bodyPr>
          <a:lstStyle/>
          <a:p>
            <a:r>
              <a:rPr lang="en-US" altLang="zh-CN" sz="3200" b="1" dirty="0"/>
              <a:t>3.</a:t>
            </a:r>
            <a:r>
              <a:rPr lang="zh-CN" altLang="en-US" sz="3200" b="1" dirty="0"/>
              <a:t>奇异等参元举例</a:t>
            </a:r>
            <a:endParaRPr lang="en-US" altLang="zh-CN" sz="3200" b="1" dirty="0"/>
          </a:p>
        </p:txBody>
      </p:sp>
      <p:sp>
        <p:nvSpPr>
          <p:cNvPr id="2" name="文本框 1">
            <a:extLst>
              <a:ext uri="{FF2B5EF4-FFF2-40B4-BE49-F238E27FC236}">
                <a16:creationId xmlns:a16="http://schemas.microsoft.com/office/drawing/2014/main" id="{C1D37375-F74C-4FD9-BF62-61CE1D2F85B2}"/>
              </a:ext>
            </a:extLst>
          </p:cNvPr>
          <p:cNvSpPr txBox="1"/>
          <p:nvPr/>
        </p:nvSpPr>
        <p:spPr>
          <a:xfrm>
            <a:off x="346229" y="914400"/>
            <a:ext cx="3195961" cy="369332"/>
          </a:xfrm>
          <a:prstGeom prst="rect">
            <a:avLst/>
          </a:prstGeom>
          <a:noFill/>
        </p:spPr>
        <p:txBody>
          <a:bodyPr wrap="square" rtlCol="0">
            <a:spAutoFit/>
          </a:bodyPr>
          <a:lstStyle/>
          <a:p>
            <a:r>
              <a:rPr lang="zh-CN" altLang="en-US" dirty="0"/>
              <a:t>对于平面裂纹问题：</a:t>
            </a:r>
          </a:p>
        </p:txBody>
      </p:sp>
      <p:pic>
        <p:nvPicPr>
          <p:cNvPr id="3" name="图片 2">
            <a:extLst>
              <a:ext uri="{FF2B5EF4-FFF2-40B4-BE49-F238E27FC236}">
                <a16:creationId xmlns:a16="http://schemas.microsoft.com/office/drawing/2014/main" id="{787CED46-E6FC-A84C-9A37-0EB29B4FBE03}"/>
              </a:ext>
            </a:extLst>
          </p:cNvPr>
          <p:cNvPicPr>
            <a:picLocks noChangeAspect="1"/>
          </p:cNvPicPr>
          <p:nvPr/>
        </p:nvPicPr>
        <p:blipFill>
          <a:blip r:embed="rId2"/>
          <a:stretch>
            <a:fillRect/>
          </a:stretch>
        </p:blipFill>
        <p:spPr>
          <a:xfrm>
            <a:off x="97679" y="1825232"/>
            <a:ext cx="2727278" cy="2768600"/>
          </a:xfrm>
          <a:prstGeom prst="rect">
            <a:avLst/>
          </a:prstGeom>
        </p:spPr>
      </p:pic>
      <p:pic>
        <p:nvPicPr>
          <p:cNvPr id="5" name="图片 4">
            <a:extLst>
              <a:ext uri="{FF2B5EF4-FFF2-40B4-BE49-F238E27FC236}">
                <a16:creationId xmlns:a16="http://schemas.microsoft.com/office/drawing/2014/main" id="{2988B5FF-5B01-6E41-8DDD-CBC0F6751D2E}"/>
              </a:ext>
            </a:extLst>
          </p:cNvPr>
          <p:cNvPicPr>
            <a:picLocks noChangeAspect="1"/>
          </p:cNvPicPr>
          <p:nvPr/>
        </p:nvPicPr>
        <p:blipFill>
          <a:blip r:embed="rId3"/>
          <a:stretch>
            <a:fillRect/>
          </a:stretch>
        </p:blipFill>
        <p:spPr>
          <a:xfrm>
            <a:off x="2824957" y="1820024"/>
            <a:ext cx="2806700" cy="2768600"/>
          </a:xfrm>
          <a:prstGeom prst="rect">
            <a:avLst/>
          </a:prstGeom>
        </p:spPr>
      </p:pic>
      <p:sp>
        <p:nvSpPr>
          <p:cNvPr id="6" name="文本框 5">
            <a:extLst>
              <a:ext uri="{FF2B5EF4-FFF2-40B4-BE49-F238E27FC236}">
                <a16:creationId xmlns:a16="http://schemas.microsoft.com/office/drawing/2014/main" id="{E09BBA66-D7BF-D042-B3F2-5804B1D94BDA}"/>
              </a:ext>
            </a:extLst>
          </p:cNvPr>
          <p:cNvSpPr txBox="1"/>
          <p:nvPr/>
        </p:nvSpPr>
        <p:spPr>
          <a:xfrm>
            <a:off x="401338" y="1427826"/>
            <a:ext cx="3648147" cy="369332"/>
          </a:xfrm>
          <a:prstGeom prst="rect">
            <a:avLst/>
          </a:prstGeom>
          <a:noFill/>
        </p:spPr>
        <p:txBody>
          <a:bodyPr wrap="square" rtlCol="0">
            <a:spAutoFit/>
          </a:bodyPr>
          <a:lstStyle/>
          <a:p>
            <a:r>
              <a:rPr kumimoji="1" lang="en-US" altLang="zh-CN" dirty="0"/>
              <a:t>8</a:t>
            </a:r>
            <a:r>
              <a:rPr kumimoji="1" lang="zh-CN" altLang="en-US" dirty="0"/>
              <a:t>节点</a:t>
            </a:r>
            <a:r>
              <a:rPr kumimoji="1" lang="en-US" altLang="zh-CN" dirty="0"/>
              <a:t>-</a:t>
            </a:r>
            <a:r>
              <a:rPr kumimoji="1" lang="zh-CN" altLang="en-US" dirty="0"/>
              <a:t>四边形</a:t>
            </a:r>
            <a:r>
              <a:rPr kumimoji="1" lang="en-US" altLang="zh-CN" dirty="0"/>
              <a:t>-</a:t>
            </a:r>
            <a:r>
              <a:rPr kumimoji="1" lang="zh-CN" altLang="en-US" dirty="0"/>
              <a:t>奇异等参元</a:t>
            </a:r>
          </a:p>
        </p:txBody>
      </p:sp>
      <p:sp>
        <p:nvSpPr>
          <p:cNvPr id="7" name="文本框 6">
            <a:extLst>
              <a:ext uri="{FF2B5EF4-FFF2-40B4-BE49-F238E27FC236}">
                <a16:creationId xmlns:a16="http://schemas.microsoft.com/office/drawing/2014/main" id="{F6354AAC-E8FA-814F-8D51-E1A27B25311E}"/>
              </a:ext>
            </a:extLst>
          </p:cNvPr>
          <p:cNvSpPr txBox="1"/>
          <p:nvPr/>
        </p:nvSpPr>
        <p:spPr>
          <a:xfrm>
            <a:off x="843148" y="4588624"/>
            <a:ext cx="2446317" cy="369332"/>
          </a:xfrm>
          <a:prstGeom prst="rect">
            <a:avLst/>
          </a:prstGeom>
          <a:noFill/>
        </p:spPr>
        <p:txBody>
          <a:bodyPr wrap="square" rtlCol="0">
            <a:spAutoFit/>
          </a:bodyPr>
          <a:lstStyle/>
          <a:p>
            <a:r>
              <a:rPr kumimoji="1" lang="zh-CN" altLang="en-US" dirty="0"/>
              <a:t>规则四边形</a:t>
            </a:r>
          </a:p>
        </p:txBody>
      </p:sp>
      <p:sp>
        <p:nvSpPr>
          <p:cNvPr id="8" name="文本框 7">
            <a:extLst>
              <a:ext uri="{FF2B5EF4-FFF2-40B4-BE49-F238E27FC236}">
                <a16:creationId xmlns:a16="http://schemas.microsoft.com/office/drawing/2014/main" id="{9F619033-7FDB-6148-9DE8-26EF4CA5D43D}"/>
              </a:ext>
            </a:extLst>
          </p:cNvPr>
          <p:cNvSpPr txBox="1"/>
          <p:nvPr/>
        </p:nvSpPr>
        <p:spPr>
          <a:xfrm>
            <a:off x="3649683" y="4588624"/>
            <a:ext cx="2446317" cy="369332"/>
          </a:xfrm>
          <a:prstGeom prst="rect">
            <a:avLst/>
          </a:prstGeom>
          <a:noFill/>
        </p:spPr>
        <p:txBody>
          <a:bodyPr wrap="square" rtlCol="0">
            <a:spAutoFit/>
          </a:bodyPr>
          <a:lstStyle/>
          <a:p>
            <a:r>
              <a:rPr kumimoji="1" lang="zh-CN" altLang="en-US" dirty="0"/>
              <a:t>任意四边形</a:t>
            </a:r>
            <a:endParaRPr kumimoji="1" lang="en-US" altLang="zh-CN" dirty="0"/>
          </a:p>
        </p:txBody>
      </p:sp>
      <p:sp>
        <p:nvSpPr>
          <p:cNvPr id="9" name="文本框 8">
            <a:extLst>
              <a:ext uri="{FF2B5EF4-FFF2-40B4-BE49-F238E27FC236}">
                <a16:creationId xmlns:a16="http://schemas.microsoft.com/office/drawing/2014/main" id="{9FD15A6E-E7E7-7B46-8175-A9C3B68089F0}"/>
              </a:ext>
            </a:extLst>
          </p:cNvPr>
          <p:cNvSpPr txBox="1"/>
          <p:nvPr/>
        </p:nvSpPr>
        <p:spPr>
          <a:xfrm>
            <a:off x="251791" y="4966976"/>
            <a:ext cx="5132563" cy="369332"/>
          </a:xfrm>
          <a:prstGeom prst="rect">
            <a:avLst/>
          </a:prstGeom>
          <a:noFill/>
        </p:spPr>
        <p:txBody>
          <a:bodyPr wrap="square" rtlCol="0">
            <a:spAutoFit/>
          </a:bodyPr>
          <a:lstStyle/>
          <a:p>
            <a:r>
              <a:rPr kumimoji="1" lang="zh-CN" altLang="en-US" dirty="0"/>
              <a:t>几何特征：</a:t>
            </a:r>
          </a:p>
        </p:txBody>
      </p:sp>
      <p:sp>
        <p:nvSpPr>
          <p:cNvPr id="10" name="文本框 9">
            <a:extLst>
              <a:ext uri="{FF2B5EF4-FFF2-40B4-BE49-F238E27FC236}">
                <a16:creationId xmlns:a16="http://schemas.microsoft.com/office/drawing/2014/main" id="{7E4D9950-26BB-6444-B436-B44063A541C7}"/>
              </a:ext>
            </a:extLst>
          </p:cNvPr>
          <p:cNvSpPr txBox="1"/>
          <p:nvPr/>
        </p:nvSpPr>
        <p:spPr>
          <a:xfrm>
            <a:off x="641268" y="5322549"/>
            <a:ext cx="4904509" cy="369332"/>
          </a:xfrm>
          <a:prstGeom prst="rect">
            <a:avLst/>
          </a:prstGeom>
          <a:noFill/>
        </p:spPr>
        <p:txBody>
          <a:bodyPr wrap="square" rtlCol="0">
            <a:spAutoFit/>
          </a:bodyPr>
          <a:lstStyle/>
          <a:p>
            <a:r>
              <a:rPr kumimoji="1" lang="en-US" altLang="zh-CN" dirty="0"/>
              <a:t>1.</a:t>
            </a:r>
            <a:r>
              <a:rPr kumimoji="1" lang="zh-CN" altLang="en-US" dirty="0"/>
              <a:t>其中一个节点对应的是裂纹尖端点（</a:t>
            </a:r>
            <a:r>
              <a:rPr kumimoji="1" lang="en-US" altLang="zh-CN" dirty="0"/>
              <a:t>1</a:t>
            </a:r>
            <a:r>
              <a:rPr kumimoji="1" lang="zh-CN" altLang="en-US" dirty="0"/>
              <a:t>号节点）</a:t>
            </a:r>
          </a:p>
        </p:txBody>
      </p:sp>
      <p:sp>
        <p:nvSpPr>
          <p:cNvPr id="11" name="椭圆 10">
            <a:extLst>
              <a:ext uri="{FF2B5EF4-FFF2-40B4-BE49-F238E27FC236}">
                <a16:creationId xmlns:a16="http://schemas.microsoft.com/office/drawing/2014/main" id="{F9F19650-3CAA-A14A-AA10-24B6DB36692F}"/>
              </a:ext>
            </a:extLst>
          </p:cNvPr>
          <p:cNvSpPr/>
          <p:nvPr/>
        </p:nvSpPr>
        <p:spPr>
          <a:xfrm>
            <a:off x="736269" y="3455026"/>
            <a:ext cx="308758" cy="26125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84B0A704-D717-9D44-983A-AFEC2C58E120}"/>
                  </a:ext>
                </a:extLst>
              </p:cNvPr>
              <p:cNvSpPr txBox="1"/>
              <p:nvPr/>
            </p:nvSpPr>
            <p:spPr>
              <a:xfrm>
                <a:off x="641267" y="5699070"/>
                <a:ext cx="4904509" cy="1164934"/>
              </a:xfrm>
              <a:prstGeom prst="rect">
                <a:avLst/>
              </a:prstGeom>
              <a:noFill/>
            </p:spPr>
            <p:txBody>
              <a:bodyPr wrap="square" rtlCol="0">
                <a:spAutoFit/>
              </a:bodyPr>
              <a:lstStyle/>
              <a:p>
                <a:r>
                  <a:rPr kumimoji="1" lang="en-US" altLang="zh-CN" dirty="0"/>
                  <a:t>2.</a:t>
                </a:r>
                <a:r>
                  <a:rPr kumimoji="1" lang="zh-CN" altLang="en-US" dirty="0"/>
                  <a:t>靠近裂纹尖端的中间节点（</a:t>
                </a:r>
                <a:r>
                  <a:rPr kumimoji="1" lang="en-US" altLang="zh-CN" dirty="0"/>
                  <a:t>5</a:t>
                </a:r>
                <a:r>
                  <a:rPr kumimoji="1" lang="zh-CN" altLang="en-US" dirty="0"/>
                  <a:t>和</a:t>
                </a:r>
                <a:r>
                  <a:rPr kumimoji="1" lang="en-US" altLang="zh-CN" dirty="0"/>
                  <a:t>8</a:t>
                </a:r>
                <a:r>
                  <a:rPr kumimoji="1" lang="zh-CN" altLang="en-US" dirty="0"/>
                  <a:t>）距离裂纹尖端（</a:t>
                </a:r>
                <a:r>
                  <a:rPr kumimoji="1" lang="en-US" altLang="zh-CN" dirty="0"/>
                  <a:t>1</a:t>
                </a:r>
                <a:r>
                  <a:rPr kumimoji="1" lang="zh-CN" altLang="en-US" dirty="0"/>
                  <a:t>号节点）的距离为边长的</a:t>
                </a:r>
                <a:r>
                  <a:rPr kumimoji="1" lang="en-US" altLang="zh-CN" dirty="0"/>
                  <a:t>1/4</a:t>
                </a:r>
                <a:r>
                  <a:rPr kumimoji="1" lang="zh-CN" altLang="en-US" dirty="0"/>
                  <a:t>，即：</a:t>
                </a:r>
                <a:endParaRPr kumimoji="1" lang="en-US" altLang="zh-CN" dirty="0"/>
              </a:p>
              <a:p>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𝑙</m:t>
                          </m:r>
                        </m:e>
                        <m:sub>
                          <m:r>
                            <a:rPr kumimoji="1" lang="en-US" altLang="zh-CN" b="0" i="1" smtClean="0">
                              <a:latin typeface="Cambria Math" panose="02040503050406030204" pitchFamily="18" charset="0"/>
                            </a:rPr>
                            <m:t>15</m:t>
                          </m:r>
                        </m:sub>
                      </m:sSub>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4</m:t>
                          </m:r>
                        </m:den>
                      </m:f>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𝑙</m:t>
                          </m:r>
                        </m:e>
                        <m:sub>
                          <m:r>
                            <a:rPr kumimoji="1" lang="en-US" altLang="zh-CN" b="0" i="1" smtClean="0">
                              <a:latin typeface="Cambria Math" panose="02040503050406030204" pitchFamily="18" charset="0"/>
                            </a:rPr>
                            <m:t>12</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𝑙</m:t>
                          </m:r>
                        </m:e>
                        <m:sub>
                          <m:r>
                            <a:rPr kumimoji="1" lang="en-US" altLang="zh-CN" b="0" i="1" smtClean="0">
                              <a:latin typeface="Cambria Math" panose="02040503050406030204" pitchFamily="18" charset="0"/>
                            </a:rPr>
                            <m:t>18</m:t>
                          </m:r>
                        </m:sub>
                      </m:sSub>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4</m:t>
                          </m:r>
                        </m:den>
                      </m:f>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𝑙</m:t>
                          </m:r>
                        </m:e>
                        <m:sub>
                          <m:r>
                            <a:rPr kumimoji="1" lang="en-US" altLang="zh-CN" b="0" i="1" smtClean="0">
                              <a:latin typeface="Cambria Math" panose="02040503050406030204" pitchFamily="18" charset="0"/>
                            </a:rPr>
                            <m:t>14</m:t>
                          </m:r>
                        </m:sub>
                      </m:sSub>
                    </m:oMath>
                  </m:oMathPara>
                </a14:m>
                <a:endParaRPr kumimoji="1" lang="zh-CN" altLang="en-US" dirty="0"/>
              </a:p>
            </p:txBody>
          </p:sp>
        </mc:Choice>
        <mc:Fallback>
          <p:sp>
            <p:nvSpPr>
              <p:cNvPr id="12" name="文本框 11">
                <a:extLst>
                  <a:ext uri="{FF2B5EF4-FFF2-40B4-BE49-F238E27FC236}">
                    <a16:creationId xmlns:a16="http://schemas.microsoft.com/office/drawing/2014/main" id="{84B0A704-D717-9D44-983A-AFEC2C58E120}"/>
                  </a:ext>
                </a:extLst>
              </p:cNvPr>
              <p:cNvSpPr txBox="1">
                <a:spLocks noRot="1" noChangeAspect="1" noMove="1" noResize="1" noEditPoints="1" noAdjustHandles="1" noChangeArrowheads="1" noChangeShapeType="1" noTextEdit="1"/>
              </p:cNvSpPr>
              <p:nvPr/>
            </p:nvSpPr>
            <p:spPr>
              <a:xfrm>
                <a:off x="641267" y="5699070"/>
                <a:ext cx="4904509" cy="1164934"/>
              </a:xfrm>
              <a:prstGeom prst="rect">
                <a:avLst/>
              </a:prstGeom>
              <a:blipFill>
                <a:blip r:embed="rId4"/>
                <a:stretch>
                  <a:fillRect l="-773" t="-2174" b="-2174"/>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B16C9CFC-1E5A-FD4C-8C50-EC7025514692}"/>
              </a:ext>
            </a:extLst>
          </p:cNvPr>
          <p:cNvSpPr txBox="1"/>
          <p:nvPr/>
        </p:nvSpPr>
        <p:spPr>
          <a:xfrm>
            <a:off x="6110872" y="185531"/>
            <a:ext cx="2541181" cy="369332"/>
          </a:xfrm>
          <a:prstGeom prst="rect">
            <a:avLst/>
          </a:prstGeom>
          <a:noFill/>
        </p:spPr>
        <p:txBody>
          <a:bodyPr wrap="square" rtlCol="0">
            <a:spAutoFit/>
          </a:bodyPr>
          <a:lstStyle/>
          <a:p>
            <a:r>
              <a:rPr kumimoji="1" lang="zh-CN" altLang="en-US" dirty="0"/>
              <a:t>而母单元：</a:t>
            </a:r>
          </a:p>
        </p:txBody>
      </p:sp>
      <p:grpSp>
        <p:nvGrpSpPr>
          <p:cNvPr id="36" name="组合 35">
            <a:extLst>
              <a:ext uri="{FF2B5EF4-FFF2-40B4-BE49-F238E27FC236}">
                <a16:creationId xmlns:a16="http://schemas.microsoft.com/office/drawing/2014/main" id="{7DB72E12-8B86-2E4D-8BF3-28636E1E8DDB}"/>
              </a:ext>
            </a:extLst>
          </p:cNvPr>
          <p:cNvGrpSpPr/>
          <p:nvPr/>
        </p:nvGrpSpPr>
        <p:grpSpPr>
          <a:xfrm>
            <a:off x="7784019" y="554863"/>
            <a:ext cx="3166047" cy="2711292"/>
            <a:chOff x="6970060" y="356321"/>
            <a:chExt cx="3166047" cy="2711292"/>
          </a:xfrm>
        </p:grpSpPr>
        <p:sp>
          <p:nvSpPr>
            <p:cNvPr id="33" name="文本框 32">
              <a:extLst>
                <a:ext uri="{FF2B5EF4-FFF2-40B4-BE49-F238E27FC236}">
                  <a16:creationId xmlns:a16="http://schemas.microsoft.com/office/drawing/2014/main" id="{717760A4-D333-F942-B879-98CD60092EC0}"/>
                </a:ext>
              </a:extLst>
            </p:cNvPr>
            <p:cNvSpPr txBox="1"/>
            <p:nvPr/>
          </p:nvSpPr>
          <p:spPr>
            <a:xfrm>
              <a:off x="8186761" y="356321"/>
              <a:ext cx="717720" cy="369332"/>
            </a:xfrm>
            <a:prstGeom prst="rect">
              <a:avLst/>
            </a:prstGeom>
            <a:noFill/>
          </p:spPr>
          <p:txBody>
            <a:bodyPr wrap="square" rtlCol="0">
              <a:spAutoFit/>
            </a:bodyPr>
            <a:lstStyle/>
            <a:p>
              <a:r>
                <a:rPr kumimoji="1" lang="en-US" altLang="zh-CN" dirty="0"/>
                <a:t>7</a:t>
              </a:r>
              <a:endParaRPr kumimoji="1" lang="zh-CN" altLang="en-US" dirty="0"/>
            </a:p>
          </p:txBody>
        </p:sp>
        <p:grpSp>
          <p:nvGrpSpPr>
            <p:cNvPr id="35" name="组合 34">
              <a:extLst>
                <a:ext uri="{FF2B5EF4-FFF2-40B4-BE49-F238E27FC236}">
                  <a16:creationId xmlns:a16="http://schemas.microsoft.com/office/drawing/2014/main" id="{C850026B-101E-FE4F-9944-4E9B7B3CEBE9}"/>
                </a:ext>
              </a:extLst>
            </p:cNvPr>
            <p:cNvGrpSpPr/>
            <p:nvPr/>
          </p:nvGrpSpPr>
          <p:grpSpPr>
            <a:xfrm>
              <a:off x="6970060" y="531660"/>
              <a:ext cx="3166047" cy="2535953"/>
              <a:chOff x="6970060" y="531660"/>
              <a:chExt cx="3166047" cy="2535953"/>
            </a:xfrm>
          </p:grpSpPr>
          <p:grpSp>
            <p:nvGrpSpPr>
              <p:cNvPr id="24" name="组合 23">
                <a:extLst>
                  <a:ext uri="{FF2B5EF4-FFF2-40B4-BE49-F238E27FC236}">
                    <a16:creationId xmlns:a16="http://schemas.microsoft.com/office/drawing/2014/main" id="{F20D7278-C925-9B43-A444-C40A799AED6B}"/>
                  </a:ext>
                </a:extLst>
              </p:cNvPr>
              <p:cNvGrpSpPr/>
              <p:nvPr/>
            </p:nvGrpSpPr>
            <p:grpSpPr>
              <a:xfrm>
                <a:off x="7286725" y="717628"/>
                <a:ext cx="2080318" cy="1965611"/>
                <a:chOff x="7286725" y="717628"/>
                <a:chExt cx="2145166" cy="2121124"/>
              </a:xfrm>
            </p:grpSpPr>
            <p:sp>
              <p:nvSpPr>
                <p:cNvPr id="15" name="矩形 14">
                  <a:extLst>
                    <a:ext uri="{FF2B5EF4-FFF2-40B4-BE49-F238E27FC236}">
                      <a16:creationId xmlns:a16="http://schemas.microsoft.com/office/drawing/2014/main" id="{AC00A8AE-50C8-AD46-BE4D-254C50B9B8C1}"/>
                    </a:ext>
                  </a:extLst>
                </p:cNvPr>
                <p:cNvSpPr/>
                <p:nvPr/>
              </p:nvSpPr>
              <p:spPr>
                <a:xfrm>
                  <a:off x="7330235" y="770306"/>
                  <a:ext cx="2057400" cy="2032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a:extLst>
                    <a:ext uri="{FF2B5EF4-FFF2-40B4-BE49-F238E27FC236}">
                      <a16:creationId xmlns:a16="http://schemas.microsoft.com/office/drawing/2014/main" id="{77CB29E6-D9C3-614D-BECD-F4515F6E3BAB}"/>
                    </a:ext>
                  </a:extLst>
                </p:cNvPr>
                <p:cNvSpPr/>
                <p:nvPr/>
              </p:nvSpPr>
              <p:spPr>
                <a:xfrm>
                  <a:off x="7286725" y="717628"/>
                  <a:ext cx="89328" cy="10479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17" name="椭圆 16">
                  <a:extLst>
                    <a:ext uri="{FF2B5EF4-FFF2-40B4-BE49-F238E27FC236}">
                      <a16:creationId xmlns:a16="http://schemas.microsoft.com/office/drawing/2014/main" id="{3CAD2ABA-7F47-5C4D-962A-5F5CD7909769}"/>
                    </a:ext>
                  </a:extLst>
                </p:cNvPr>
                <p:cNvSpPr/>
                <p:nvPr/>
              </p:nvSpPr>
              <p:spPr>
                <a:xfrm>
                  <a:off x="7286725" y="1733910"/>
                  <a:ext cx="89328" cy="10479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18" name="椭圆 17">
                  <a:extLst>
                    <a:ext uri="{FF2B5EF4-FFF2-40B4-BE49-F238E27FC236}">
                      <a16:creationId xmlns:a16="http://schemas.microsoft.com/office/drawing/2014/main" id="{B0096472-2249-8041-9036-AAEDA4FE0ED2}"/>
                    </a:ext>
                  </a:extLst>
                </p:cNvPr>
                <p:cNvSpPr/>
                <p:nvPr/>
              </p:nvSpPr>
              <p:spPr>
                <a:xfrm>
                  <a:off x="7286725" y="2733960"/>
                  <a:ext cx="89328" cy="10479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19" name="椭圆 18">
                  <a:extLst>
                    <a:ext uri="{FF2B5EF4-FFF2-40B4-BE49-F238E27FC236}">
                      <a16:creationId xmlns:a16="http://schemas.microsoft.com/office/drawing/2014/main" id="{9EBF7887-8185-2F4F-B038-B81DF20DA557}"/>
                    </a:ext>
                  </a:extLst>
                </p:cNvPr>
                <p:cNvSpPr/>
                <p:nvPr/>
              </p:nvSpPr>
              <p:spPr>
                <a:xfrm>
                  <a:off x="8337180" y="717628"/>
                  <a:ext cx="89328" cy="10479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0" name="椭圆 19">
                  <a:extLst>
                    <a:ext uri="{FF2B5EF4-FFF2-40B4-BE49-F238E27FC236}">
                      <a16:creationId xmlns:a16="http://schemas.microsoft.com/office/drawing/2014/main" id="{8933530A-46DC-DB47-A54A-A3429429E75A}"/>
                    </a:ext>
                  </a:extLst>
                </p:cNvPr>
                <p:cNvSpPr/>
                <p:nvPr/>
              </p:nvSpPr>
              <p:spPr>
                <a:xfrm>
                  <a:off x="9341817" y="717628"/>
                  <a:ext cx="89328" cy="10479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1" name="椭圆 20">
                  <a:extLst>
                    <a:ext uri="{FF2B5EF4-FFF2-40B4-BE49-F238E27FC236}">
                      <a16:creationId xmlns:a16="http://schemas.microsoft.com/office/drawing/2014/main" id="{A6B34CBB-2142-4645-8BA9-9B7FBE372836}"/>
                    </a:ext>
                  </a:extLst>
                </p:cNvPr>
                <p:cNvSpPr/>
                <p:nvPr/>
              </p:nvSpPr>
              <p:spPr>
                <a:xfrm>
                  <a:off x="9342563" y="2733960"/>
                  <a:ext cx="89328" cy="10479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2" name="椭圆 21">
                  <a:extLst>
                    <a:ext uri="{FF2B5EF4-FFF2-40B4-BE49-F238E27FC236}">
                      <a16:creationId xmlns:a16="http://schemas.microsoft.com/office/drawing/2014/main" id="{F19CDFCB-6F51-DF41-A704-917E53F5AA26}"/>
                    </a:ext>
                  </a:extLst>
                </p:cNvPr>
                <p:cNvSpPr/>
                <p:nvPr/>
              </p:nvSpPr>
              <p:spPr>
                <a:xfrm>
                  <a:off x="9341817" y="1728499"/>
                  <a:ext cx="89328" cy="10479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3" name="椭圆 22">
                  <a:extLst>
                    <a:ext uri="{FF2B5EF4-FFF2-40B4-BE49-F238E27FC236}">
                      <a16:creationId xmlns:a16="http://schemas.microsoft.com/office/drawing/2014/main" id="{79A505F7-A027-4E49-95A1-05433F77B170}"/>
                    </a:ext>
                  </a:extLst>
                </p:cNvPr>
                <p:cNvSpPr/>
                <p:nvPr/>
              </p:nvSpPr>
              <p:spPr>
                <a:xfrm>
                  <a:off x="8337180" y="2733960"/>
                  <a:ext cx="89328" cy="10479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grpSp>
          <p:sp>
            <p:nvSpPr>
              <p:cNvPr id="25" name="文本框 24">
                <a:extLst>
                  <a:ext uri="{FF2B5EF4-FFF2-40B4-BE49-F238E27FC236}">
                    <a16:creationId xmlns:a16="http://schemas.microsoft.com/office/drawing/2014/main" id="{2DE1D1DF-F881-6D47-A79B-28218B75C25B}"/>
                  </a:ext>
                </a:extLst>
              </p:cNvPr>
              <p:cNvSpPr txBox="1"/>
              <p:nvPr/>
            </p:nvSpPr>
            <p:spPr>
              <a:xfrm>
                <a:off x="6970060" y="2698281"/>
                <a:ext cx="717720" cy="369332"/>
              </a:xfrm>
              <a:prstGeom prst="rect">
                <a:avLst/>
              </a:prstGeom>
              <a:noFill/>
            </p:spPr>
            <p:txBody>
              <a:bodyPr wrap="square" rtlCol="0">
                <a:spAutoFit/>
              </a:bodyPr>
              <a:lstStyle/>
              <a:p>
                <a:r>
                  <a:rPr kumimoji="1" lang="en-US" altLang="zh-CN" dirty="0"/>
                  <a:t>1</a:t>
                </a:r>
                <a:endParaRPr kumimoji="1" lang="zh-CN" altLang="en-US" dirty="0"/>
              </a:p>
            </p:txBody>
          </p:sp>
          <p:sp>
            <p:nvSpPr>
              <p:cNvPr id="26" name="文本框 25">
                <a:extLst>
                  <a:ext uri="{FF2B5EF4-FFF2-40B4-BE49-F238E27FC236}">
                    <a16:creationId xmlns:a16="http://schemas.microsoft.com/office/drawing/2014/main" id="{B8CA142D-311C-CB4E-8E1B-2CA74B363E70}"/>
                  </a:ext>
                </a:extLst>
              </p:cNvPr>
              <p:cNvSpPr txBox="1"/>
              <p:nvPr/>
            </p:nvSpPr>
            <p:spPr>
              <a:xfrm>
                <a:off x="8186761" y="2698281"/>
                <a:ext cx="717720" cy="369332"/>
              </a:xfrm>
              <a:prstGeom prst="rect">
                <a:avLst/>
              </a:prstGeom>
              <a:noFill/>
            </p:spPr>
            <p:txBody>
              <a:bodyPr wrap="square" rtlCol="0">
                <a:spAutoFit/>
              </a:bodyPr>
              <a:lstStyle/>
              <a:p>
                <a:r>
                  <a:rPr kumimoji="1" lang="en-US" altLang="zh-CN" dirty="0"/>
                  <a:t>5</a:t>
                </a:r>
                <a:endParaRPr kumimoji="1" lang="zh-CN" altLang="en-US" dirty="0"/>
              </a:p>
            </p:txBody>
          </p:sp>
          <p:sp>
            <p:nvSpPr>
              <p:cNvPr id="27" name="文本框 26">
                <a:extLst>
                  <a:ext uri="{FF2B5EF4-FFF2-40B4-BE49-F238E27FC236}">
                    <a16:creationId xmlns:a16="http://schemas.microsoft.com/office/drawing/2014/main" id="{6D867A4E-10BC-8749-9AA9-848FAE29B219}"/>
                  </a:ext>
                </a:extLst>
              </p:cNvPr>
              <p:cNvSpPr txBox="1"/>
              <p:nvPr/>
            </p:nvSpPr>
            <p:spPr>
              <a:xfrm>
                <a:off x="9263165" y="2698281"/>
                <a:ext cx="717720" cy="369332"/>
              </a:xfrm>
              <a:prstGeom prst="rect">
                <a:avLst/>
              </a:prstGeom>
              <a:noFill/>
            </p:spPr>
            <p:txBody>
              <a:bodyPr wrap="square" rtlCol="0">
                <a:spAutoFit/>
              </a:bodyPr>
              <a:lstStyle/>
              <a:p>
                <a:r>
                  <a:rPr kumimoji="1" lang="en-US" altLang="zh-CN" dirty="0"/>
                  <a:t>2</a:t>
                </a:r>
                <a:endParaRPr kumimoji="1" lang="zh-CN" altLang="en-US" dirty="0"/>
              </a:p>
            </p:txBody>
          </p:sp>
          <p:sp>
            <p:nvSpPr>
              <p:cNvPr id="28" name="文本框 27">
                <a:extLst>
                  <a:ext uri="{FF2B5EF4-FFF2-40B4-BE49-F238E27FC236}">
                    <a16:creationId xmlns:a16="http://schemas.microsoft.com/office/drawing/2014/main" id="{42476BDF-9B2C-0A46-866A-D7CAA94578D1}"/>
                  </a:ext>
                </a:extLst>
              </p:cNvPr>
              <p:cNvSpPr txBox="1"/>
              <p:nvPr/>
            </p:nvSpPr>
            <p:spPr>
              <a:xfrm>
                <a:off x="6970060" y="1524540"/>
                <a:ext cx="717720" cy="369332"/>
              </a:xfrm>
              <a:prstGeom prst="rect">
                <a:avLst/>
              </a:prstGeom>
              <a:noFill/>
            </p:spPr>
            <p:txBody>
              <a:bodyPr wrap="square" rtlCol="0">
                <a:spAutoFit/>
              </a:bodyPr>
              <a:lstStyle/>
              <a:p>
                <a:r>
                  <a:rPr kumimoji="1" lang="en-US" altLang="zh-CN" dirty="0"/>
                  <a:t>8</a:t>
                </a:r>
                <a:endParaRPr kumimoji="1" lang="zh-CN" altLang="en-US" dirty="0"/>
              </a:p>
            </p:txBody>
          </p:sp>
          <p:sp>
            <p:nvSpPr>
              <p:cNvPr id="30" name="文本框 29">
                <a:extLst>
                  <a:ext uri="{FF2B5EF4-FFF2-40B4-BE49-F238E27FC236}">
                    <a16:creationId xmlns:a16="http://schemas.microsoft.com/office/drawing/2014/main" id="{9CBCB866-6A80-EE47-AC74-D5EB64ED643E}"/>
                  </a:ext>
                </a:extLst>
              </p:cNvPr>
              <p:cNvSpPr txBox="1"/>
              <p:nvPr/>
            </p:nvSpPr>
            <p:spPr>
              <a:xfrm>
                <a:off x="6970060" y="531660"/>
                <a:ext cx="717720" cy="369332"/>
              </a:xfrm>
              <a:prstGeom prst="rect">
                <a:avLst/>
              </a:prstGeom>
              <a:noFill/>
            </p:spPr>
            <p:txBody>
              <a:bodyPr wrap="square" rtlCol="0">
                <a:spAutoFit/>
              </a:bodyPr>
              <a:lstStyle/>
              <a:p>
                <a:r>
                  <a:rPr kumimoji="1" lang="en-US" altLang="zh-CN" dirty="0"/>
                  <a:t>4</a:t>
                </a:r>
                <a:endParaRPr kumimoji="1" lang="zh-CN" altLang="en-US" dirty="0"/>
              </a:p>
            </p:txBody>
          </p:sp>
          <p:sp>
            <p:nvSpPr>
              <p:cNvPr id="32" name="文本框 31">
                <a:extLst>
                  <a:ext uri="{FF2B5EF4-FFF2-40B4-BE49-F238E27FC236}">
                    <a16:creationId xmlns:a16="http://schemas.microsoft.com/office/drawing/2014/main" id="{1F03FC12-DA3C-BD49-ADD5-D0D57A99D105}"/>
                  </a:ext>
                </a:extLst>
              </p:cNvPr>
              <p:cNvSpPr txBox="1"/>
              <p:nvPr/>
            </p:nvSpPr>
            <p:spPr>
              <a:xfrm>
                <a:off x="9418387" y="1524540"/>
                <a:ext cx="717720" cy="369332"/>
              </a:xfrm>
              <a:prstGeom prst="rect">
                <a:avLst/>
              </a:prstGeom>
              <a:noFill/>
            </p:spPr>
            <p:txBody>
              <a:bodyPr wrap="square" rtlCol="0">
                <a:spAutoFit/>
              </a:bodyPr>
              <a:lstStyle/>
              <a:p>
                <a:r>
                  <a:rPr kumimoji="1" lang="en-US" altLang="zh-CN" dirty="0"/>
                  <a:t>6</a:t>
                </a:r>
                <a:endParaRPr kumimoji="1" lang="zh-CN" altLang="en-US" dirty="0"/>
              </a:p>
            </p:txBody>
          </p:sp>
          <p:sp>
            <p:nvSpPr>
              <p:cNvPr id="34" name="文本框 33">
                <a:extLst>
                  <a:ext uri="{FF2B5EF4-FFF2-40B4-BE49-F238E27FC236}">
                    <a16:creationId xmlns:a16="http://schemas.microsoft.com/office/drawing/2014/main" id="{7C24250B-DFB4-FB47-8431-ECA2B5AB0BC9}"/>
                  </a:ext>
                </a:extLst>
              </p:cNvPr>
              <p:cNvSpPr txBox="1"/>
              <p:nvPr/>
            </p:nvSpPr>
            <p:spPr>
              <a:xfrm>
                <a:off x="9340476" y="531660"/>
                <a:ext cx="717720" cy="369332"/>
              </a:xfrm>
              <a:prstGeom prst="rect">
                <a:avLst/>
              </a:prstGeom>
              <a:noFill/>
            </p:spPr>
            <p:txBody>
              <a:bodyPr wrap="square" rtlCol="0">
                <a:spAutoFit/>
              </a:bodyPr>
              <a:lstStyle/>
              <a:p>
                <a:r>
                  <a:rPr kumimoji="1" lang="en-US" altLang="zh-CN" dirty="0"/>
                  <a:t>3</a:t>
                </a:r>
                <a:endParaRPr kumimoji="1" lang="zh-CN" altLang="en-US" dirty="0"/>
              </a:p>
            </p:txBody>
          </p:sp>
        </p:grpSp>
      </p:grpSp>
      <mc:AlternateContent xmlns:mc="http://schemas.openxmlformats.org/markup-compatibility/2006">
        <mc:Choice xmlns:a14="http://schemas.microsoft.com/office/drawing/2010/main" Requires="a14">
          <p:sp>
            <p:nvSpPr>
              <p:cNvPr id="37" name="文本框 36">
                <a:extLst>
                  <a:ext uri="{FF2B5EF4-FFF2-40B4-BE49-F238E27FC236}">
                    <a16:creationId xmlns:a16="http://schemas.microsoft.com/office/drawing/2014/main" id="{B69912B4-F58E-794E-803B-E199A243CC67}"/>
                  </a:ext>
                </a:extLst>
              </p:cNvPr>
              <p:cNvSpPr txBox="1"/>
              <p:nvPr/>
            </p:nvSpPr>
            <p:spPr>
              <a:xfrm>
                <a:off x="10180279" y="554863"/>
                <a:ext cx="126665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(1,1)</m:t>
                      </m:r>
                    </m:oMath>
                  </m:oMathPara>
                </a14:m>
                <a:endParaRPr kumimoji="1" lang="zh-CN" altLang="en-US" dirty="0"/>
              </a:p>
            </p:txBody>
          </p:sp>
        </mc:Choice>
        <mc:Fallback>
          <p:sp>
            <p:nvSpPr>
              <p:cNvPr id="37" name="文本框 36">
                <a:extLst>
                  <a:ext uri="{FF2B5EF4-FFF2-40B4-BE49-F238E27FC236}">
                    <a16:creationId xmlns:a16="http://schemas.microsoft.com/office/drawing/2014/main" id="{B69912B4-F58E-794E-803B-E199A243CC67}"/>
                  </a:ext>
                </a:extLst>
              </p:cNvPr>
              <p:cNvSpPr txBox="1">
                <a:spLocks noRot="1" noChangeAspect="1" noMove="1" noResize="1" noEditPoints="1" noAdjustHandles="1" noChangeArrowheads="1" noChangeShapeType="1" noTextEdit="1"/>
              </p:cNvSpPr>
              <p:nvPr/>
            </p:nvSpPr>
            <p:spPr>
              <a:xfrm>
                <a:off x="10180279" y="554863"/>
                <a:ext cx="1266652" cy="369332"/>
              </a:xfrm>
              <a:prstGeom prst="rect">
                <a:avLst/>
              </a:prstGeom>
              <a:blipFill>
                <a:blip r:embed="rId5"/>
                <a:stretch>
                  <a:fillRect b="-1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文本框 37">
                <a:extLst>
                  <a:ext uri="{FF2B5EF4-FFF2-40B4-BE49-F238E27FC236}">
                    <a16:creationId xmlns:a16="http://schemas.microsoft.com/office/drawing/2014/main" id="{87448A49-394D-9243-B473-4396E996204F}"/>
                  </a:ext>
                </a:extLst>
              </p:cNvPr>
              <p:cNvSpPr txBox="1"/>
              <p:nvPr/>
            </p:nvSpPr>
            <p:spPr>
              <a:xfrm>
                <a:off x="10154435" y="2784672"/>
                <a:ext cx="126665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(1,−1)</m:t>
                      </m:r>
                    </m:oMath>
                  </m:oMathPara>
                </a14:m>
                <a:endParaRPr kumimoji="1" lang="zh-CN" altLang="en-US" dirty="0"/>
              </a:p>
            </p:txBody>
          </p:sp>
        </mc:Choice>
        <mc:Fallback>
          <p:sp>
            <p:nvSpPr>
              <p:cNvPr id="38" name="文本框 37">
                <a:extLst>
                  <a:ext uri="{FF2B5EF4-FFF2-40B4-BE49-F238E27FC236}">
                    <a16:creationId xmlns:a16="http://schemas.microsoft.com/office/drawing/2014/main" id="{87448A49-394D-9243-B473-4396E996204F}"/>
                  </a:ext>
                </a:extLst>
              </p:cNvPr>
              <p:cNvSpPr txBox="1">
                <a:spLocks noRot="1" noChangeAspect="1" noMove="1" noResize="1" noEditPoints="1" noAdjustHandles="1" noChangeArrowheads="1" noChangeShapeType="1" noTextEdit="1"/>
              </p:cNvSpPr>
              <p:nvPr/>
            </p:nvSpPr>
            <p:spPr>
              <a:xfrm>
                <a:off x="10154435" y="2784672"/>
                <a:ext cx="1266652" cy="369332"/>
              </a:xfrm>
              <a:prstGeom prst="rect">
                <a:avLst/>
              </a:prstGeom>
              <a:blipFill>
                <a:blip r:embed="rId6"/>
                <a:stretch>
                  <a:fillRect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文本框 38">
                <a:extLst>
                  <a:ext uri="{FF2B5EF4-FFF2-40B4-BE49-F238E27FC236}">
                    <a16:creationId xmlns:a16="http://schemas.microsoft.com/office/drawing/2014/main" id="{B8B60AAF-74D8-214D-95F6-323D40A364A3}"/>
                  </a:ext>
                </a:extLst>
              </p:cNvPr>
              <p:cNvSpPr txBox="1"/>
              <p:nvPr/>
            </p:nvSpPr>
            <p:spPr>
              <a:xfrm>
                <a:off x="6567405" y="707635"/>
                <a:ext cx="126665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(−1,1)</m:t>
                      </m:r>
                    </m:oMath>
                  </m:oMathPara>
                </a14:m>
                <a:endParaRPr kumimoji="1" lang="zh-CN" altLang="en-US" dirty="0"/>
              </a:p>
            </p:txBody>
          </p:sp>
        </mc:Choice>
        <mc:Fallback>
          <p:sp>
            <p:nvSpPr>
              <p:cNvPr id="39" name="文本框 38">
                <a:extLst>
                  <a:ext uri="{FF2B5EF4-FFF2-40B4-BE49-F238E27FC236}">
                    <a16:creationId xmlns:a16="http://schemas.microsoft.com/office/drawing/2014/main" id="{B8B60AAF-74D8-214D-95F6-323D40A364A3}"/>
                  </a:ext>
                </a:extLst>
              </p:cNvPr>
              <p:cNvSpPr txBox="1">
                <a:spLocks noRot="1" noChangeAspect="1" noMove="1" noResize="1" noEditPoints="1" noAdjustHandles="1" noChangeArrowheads="1" noChangeShapeType="1" noTextEdit="1"/>
              </p:cNvSpPr>
              <p:nvPr/>
            </p:nvSpPr>
            <p:spPr>
              <a:xfrm>
                <a:off x="6567405" y="707635"/>
                <a:ext cx="1266652" cy="369332"/>
              </a:xfrm>
              <a:prstGeom prst="rect">
                <a:avLst/>
              </a:prstGeom>
              <a:blipFill>
                <a:blip r:embed="rId7"/>
                <a:stretch>
                  <a:fillRect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文本框 39">
                <a:extLst>
                  <a:ext uri="{FF2B5EF4-FFF2-40B4-BE49-F238E27FC236}">
                    <a16:creationId xmlns:a16="http://schemas.microsoft.com/office/drawing/2014/main" id="{6E7D2035-3365-2044-8260-918096BE8167}"/>
                  </a:ext>
                </a:extLst>
              </p:cNvPr>
              <p:cNvSpPr txBox="1"/>
              <p:nvPr/>
            </p:nvSpPr>
            <p:spPr>
              <a:xfrm>
                <a:off x="6567405" y="2784672"/>
                <a:ext cx="126665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(−1,−1)</m:t>
                      </m:r>
                    </m:oMath>
                  </m:oMathPara>
                </a14:m>
                <a:endParaRPr kumimoji="1" lang="zh-CN" altLang="en-US" dirty="0"/>
              </a:p>
            </p:txBody>
          </p:sp>
        </mc:Choice>
        <mc:Fallback>
          <p:sp>
            <p:nvSpPr>
              <p:cNvPr id="40" name="文本框 39">
                <a:extLst>
                  <a:ext uri="{FF2B5EF4-FFF2-40B4-BE49-F238E27FC236}">
                    <a16:creationId xmlns:a16="http://schemas.microsoft.com/office/drawing/2014/main" id="{6E7D2035-3365-2044-8260-918096BE8167}"/>
                  </a:ext>
                </a:extLst>
              </p:cNvPr>
              <p:cNvSpPr txBox="1">
                <a:spLocks noRot="1" noChangeAspect="1" noMove="1" noResize="1" noEditPoints="1" noAdjustHandles="1" noChangeArrowheads="1" noChangeShapeType="1" noTextEdit="1"/>
              </p:cNvSpPr>
              <p:nvPr/>
            </p:nvSpPr>
            <p:spPr>
              <a:xfrm>
                <a:off x="6567405" y="2784672"/>
                <a:ext cx="1266652" cy="369332"/>
              </a:xfrm>
              <a:prstGeom prst="rect">
                <a:avLst/>
              </a:prstGeom>
              <a:blipFill>
                <a:blip r:embed="rId8"/>
                <a:stretch>
                  <a:fillRect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文本框 40">
                <a:extLst>
                  <a:ext uri="{FF2B5EF4-FFF2-40B4-BE49-F238E27FC236}">
                    <a16:creationId xmlns:a16="http://schemas.microsoft.com/office/drawing/2014/main" id="{3A761B82-90F4-9340-A2B7-2C1B540E94C6}"/>
                  </a:ext>
                </a:extLst>
              </p:cNvPr>
              <p:cNvSpPr txBox="1"/>
              <p:nvPr/>
            </p:nvSpPr>
            <p:spPr>
              <a:xfrm>
                <a:off x="6310859" y="3455026"/>
                <a:ext cx="4272197" cy="369332"/>
              </a:xfrm>
              <a:prstGeom prst="rect">
                <a:avLst/>
              </a:prstGeom>
              <a:noFill/>
            </p:spPr>
            <p:txBody>
              <a:bodyPr wrap="square" rtlCol="0">
                <a:spAutoFit/>
              </a:bodyPr>
              <a:lstStyle/>
              <a:p>
                <a:r>
                  <a:rPr kumimoji="1" lang="zh-CN" altLang="en-US" dirty="0"/>
                  <a:t>先考虑</a:t>
                </a:r>
                <a14:m>
                  <m:oMath xmlns:m="http://schemas.openxmlformats.org/officeDocument/2006/math">
                    <m:r>
                      <a:rPr kumimoji="1" lang="en-US" altLang="zh-CN" b="0" i="1" smtClean="0">
                        <a:latin typeface="Cambria Math" panose="02040503050406030204" pitchFamily="18" charset="0"/>
                      </a:rPr>
                      <m:t>𝜉</m:t>
                    </m:r>
                    <m:r>
                      <a:rPr kumimoji="1" lang="zh-CN" altLang="en-US" i="1">
                        <a:latin typeface="Cambria Math" panose="02040503050406030204" pitchFamily="18" charset="0"/>
                      </a:rPr>
                      <m:t>方向</m:t>
                    </m:r>
                    <m:r>
                      <a:rPr kumimoji="1" lang="zh-CN" altLang="en-US" i="1" smtClean="0">
                        <a:latin typeface="Cambria Math" panose="02040503050406030204" pitchFamily="18" charset="0"/>
                      </a:rPr>
                      <m:t>的</m:t>
                    </m:r>
                    <m:r>
                      <a:rPr kumimoji="1" lang="zh-CN" altLang="en-US" i="1">
                        <a:latin typeface="Cambria Math" panose="02040503050406030204" pitchFamily="18" charset="0"/>
                      </a:rPr>
                      <m:t>形函数</m:t>
                    </m:r>
                    <m:r>
                      <a:rPr kumimoji="1" lang="zh-CN" altLang="en-US" b="0" i="1" smtClean="0">
                        <a:latin typeface="Cambria Math" panose="02040503050406030204" pitchFamily="18" charset="0"/>
                      </a:rPr>
                      <m:t>：</m:t>
                    </m:r>
                  </m:oMath>
                </a14:m>
                <a:endParaRPr kumimoji="1" lang="zh-CN" altLang="en-US" dirty="0"/>
              </a:p>
            </p:txBody>
          </p:sp>
        </mc:Choice>
        <mc:Fallback>
          <p:sp>
            <p:nvSpPr>
              <p:cNvPr id="41" name="文本框 40">
                <a:extLst>
                  <a:ext uri="{FF2B5EF4-FFF2-40B4-BE49-F238E27FC236}">
                    <a16:creationId xmlns:a16="http://schemas.microsoft.com/office/drawing/2014/main" id="{3A761B82-90F4-9340-A2B7-2C1B540E94C6}"/>
                  </a:ext>
                </a:extLst>
              </p:cNvPr>
              <p:cNvSpPr txBox="1">
                <a:spLocks noRot="1" noChangeAspect="1" noMove="1" noResize="1" noEditPoints="1" noAdjustHandles="1" noChangeArrowheads="1" noChangeShapeType="1" noTextEdit="1"/>
              </p:cNvSpPr>
              <p:nvPr/>
            </p:nvSpPr>
            <p:spPr>
              <a:xfrm>
                <a:off x="6310859" y="3455026"/>
                <a:ext cx="4272197" cy="369332"/>
              </a:xfrm>
              <a:prstGeom prst="rect">
                <a:avLst/>
              </a:prstGeom>
              <a:blipFill>
                <a:blip r:embed="rId9"/>
                <a:stretch>
                  <a:fillRect l="-1187" t="-6667" b="-26667"/>
                </a:stretch>
              </a:blipFill>
            </p:spPr>
            <p:txBody>
              <a:bodyPr/>
              <a:lstStyle/>
              <a:p>
                <a:r>
                  <a:rPr lang="zh-CN" altLang="en-US">
                    <a:noFill/>
                  </a:rPr>
                  <a:t> </a:t>
                </a:r>
              </a:p>
            </p:txBody>
          </p:sp>
        </mc:Fallback>
      </mc:AlternateContent>
      <p:pic>
        <p:nvPicPr>
          <p:cNvPr id="43" name="图片 42">
            <a:extLst>
              <a:ext uri="{FF2B5EF4-FFF2-40B4-BE49-F238E27FC236}">
                <a16:creationId xmlns:a16="http://schemas.microsoft.com/office/drawing/2014/main" id="{2B34015C-CE82-C84C-991B-ED0F83512952}"/>
              </a:ext>
            </a:extLst>
          </p:cNvPr>
          <p:cNvPicPr>
            <a:picLocks noChangeAspect="1"/>
          </p:cNvPicPr>
          <p:nvPr/>
        </p:nvPicPr>
        <p:blipFill>
          <a:blip r:embed="rId10"/>
          <a:stretch>
            <a:fillRect/>
          </a:stretch>
        </p:blipFill>
        <p:spPr>
          <a:xfrm>
            <a:off x="8022832" y="3873286"/>
            <a:ext cx="2193103" cy="1387265"/>
          </a:xfrm>
          <a:prstGeom prst="rect">
            <a:avLst/>
          </a:prstGeom>
        </p:spPr>
      </p:pic>
      <p:pic>
        <p:nvPicPr>
          <p:cNvPr id="44" name="图片 43">
            <a:extLst>
              <a:ext uri="{FF2B5EF4-FFF2-40B4-BE49-F238E27FC236}">
                <a16:creationId xmlns:a16="http://schemas.microsoft.com/office/drawing/2014/main" id="{292C9A27-4E07-7540-B152-7C643470737C}"/>
              </a:ext>
            </a:extLst>
          </p:cNvPr>
          <p:cNvPicPr>
            <a:picLocks noChangeAspect="1"/>
          </p:cNvPicPr>
          <p:nvPr/>
        </p:nvPicPr>
        <p:blipFill>
          <a:blip r:embed="rId11"/>
          <a:stretch>
            <a:fillRect/>
          </a:stretch>
        </p:blipFill>
        <p:spPr>
          <a:xfrm>
            <a:off x="6297127" y="5963924"/>
            <a:ext cx="5029096" cy="476986"/>
          </a:xfrm>
          <a:prstGeom prst="rect">
            <a:avLst/>
          </a:prstGeom>
        </p:spPr>
      </p:pic>
      <p:sp>
        <p:nvSpPr>
          <p:cNvPr id="45" name="文本框 44">
            <a:extLst>
              <a:ext uri="{FF2B5EF4-FFF2-40B4-BE49-F238E27FC236}">
                <a16:creationId xmlns:a16="http://schemas.microsoft.com/office/drawing/2014/main" id="{F616886A-493B-784C-89E6-7A4F78AAFA00}"/>
              </a:ext>
            </a:extLst>
          </p:cNvPr>
          <p:cNvSpPr txBox="1"/>
          <p:nvPr/>
        </p:nvSpPr>
        <p:spPr>
          <a:xfrm>
            <a:off x="6297127" y="5378838"/>
            <a:ext cx="2703593" cy="369332"/>
          </a:xfrm>
          <a:prstGeom prst="rect">
            <a:avLst/>
          </a:prstGeom>
          <a:noFill/>
        </p:spPr>
        <p:txBody>
          <a:bodyPr wrap="square" rtlCol="0">
            <a:spAutoFit/>
          </a:bodyPr>
          <a:lstStyle/>
          <a:p>
            <a:r>
              <a:rPr kumimoji="1" lang="zh-CN" altLang="en-US" dirty="0"/>
              <a:t>位置差值：</a:t>
            </a:r>
          </a:p>
        </p:txBody>
      </p:sp>
    </p:spTree>
    <p:extLst>
      <p:ext uri="{BB962C8B-B14F-4D97-AF65-F5344CB8AC3E}">
        <p14:creationId xmlns:p14="http://schemas.microsoft.com/office/powerpoint/2010/main" val="129653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linds(horizontal)">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linds(horizontal)">
                                      <p:cBhvr>
                                        <p:cTn id="45" dur="500"/>
                                        <p:tgtEl>
                                          <p:spTgt spid="14"/>
                                        </p:tgtEl>
                                      </p:cBhvr>
                                    </p:animEffect>
                                  </p:childTnLst>
                                </p:cTn>
                              </p:par>
                              <p:par>
                                <p:cTn id="46" presetID="3" presetClass="entr" presetSubtype="10" fill="hold"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blinds(horizontal)">
                                      <p:cBhvr>
                                        <p:cTn id="48" dur="500"/>
                                        <p:tgtEl>
                                          <p:spTgt spid="36"/>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blinds(horizontal)">
                                      <p:cBhvr>
                                        <p:cTn id="51" dur="500"/>
                                        <p:tgtEl>
                                          <p:spTgt spid="39"/>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blinds(horizontal)">
                                      <p:cBhvr>
                                        <p:cTn id="54" dur="500"/>
                                        <p:tgtEl>
                                          <p:spTgt spid="40"/>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blinds(horizontal)">
                                      <p:cBhvr>
                                        <p:cTn id="57" dur="500"/>
                                        <p:tgtEl>
                                          <p:spTgt spid="37"/>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blinds(horizontal)">
                                      <p:cBhvr>
                                        <p:cTn id="60" dur="500"/>
                                        <p:tgtEl>
                                          <p:spTgt spid="38"/>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blinds(horizontal)">
                                      <p:cBhvr>
                                        <p:cTn id="65" dur="500"/>
                                        <p:tgtEl>
                                          <p:spTgt spid="41"/>
                                        </p:tgtEl>
                                      </p:cBhvr>
                                    </p:animEffect>
                                  </p:childTnLst>
                                </p:cTn>
                              </p:par>
                              <p:par>
                                <p:cTn id="66" presetID="3" presetClass="entr" presetSubtype="10" fill="hold"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blinds(horizontal)">
                                      <p:cBhvr>
                                        <p:cTn id="68" dur="500"/>
                                        <p:tgtEl>
                                          <p:spTgt spid="43"/>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blinds(horizontal)">
                                      <p:cBhvr>
                                        <p:cTn id="73" dur="500"/>
                                        <p:tgtEl>
                                          <p:spTgt spid="45"/>
                                        </p:tgtEl>
                                      </p:cBhvr>
                                    </p:animEffect>
                                  </p:childTnLst>
                                </p:cTn>
                              </p:par>
                              <p:par>
                                <p:cTn id="74" presetID="3" presetClass="entr" presetSubtype="10" fill="hold" nodeType="with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blinds(horizontal)">
                                      <p:cBhvr>
                                        <p:cTn id="7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P spid="10" grpId="0"/>
      <p:bldP spid="11" grpId="0" animBg="1"/>
      <p:bldP spid="12" grpId="0"/>
      <p:bldP spid="14" grpId="0"/>
      <p:bldP spid="37" grpId="0"/>
      <p:bldP spid="38" grpId="0"/>
      <p:bldP spid="39" grpId="0"/>
      <p:bldP spid="40" grpId="0"/>
      <p:bldP spid="41" grpId="0"/>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a:extLst>
              <a:ext uri="{FF2B5EF4-FFF2-40B4-BE49-F238E27FC236}">
                <a16:creationId xmlns:a16="http://schemas.microsoft.com/office/drawing/2014/main" id="{19C73C83-84B3-194B-9B5F-A20801839EBB}"/>
              </a:ext>
            </a:extLst>
          </p:cNvPr>
          <p:cNvPicPr>
            <a:picLocks noChangeAspect="1"/>
          </p:cNvPicPr>
          <p:nvPr/>
        </p:nvPicPr>
        <p:blipFill>
          <a:blip r:embed="rId2"/>
          <a:stretch>
            <a:fillRect/>
          </a:stretch>
        </p:blipFill>
        <p:spPr>
          <a:xfrm>
            <a:off x="5218099" y="1825414"/>
            <a:ext cx="6797261" cy="627773"/>
          </a:xfrm>
          <a:prstGeom prst="rect">
            <a:avLst/>
          </a:prstGeom>
        </p:spPr>
      </p:pic>
      <p:sp>
        <p:nvSpPr>
          <p:cNvPr id="4" name="文本框 3">
            <a:extLst>
              <a:ext uri="{FF2B5EF4-FFF2-40B4-BE49-F238E27FC236}">
                <a16:creationId xmlns:a16="http://schemas.microsoft.com/office/drawing/2014/main" id="{B1D97310-7BA0-4ECE-BBFA-1833B1237A24}"/>
              </a:ext>
            </a:extLst>
          </p:cNvPr>
          <p:cNvSpPr txBox="1"/>
          <p:nvPr/>
        </p:nvSpPr>
        <p:spPr>
          <a:xfrm>
            <a:off x="251791" y="185531"/>
            <a:ext cx="4558748" cy="584775"/>
          </a:xfrm>
          <a:prstGeom prst="rect">
            <a:avLst/>
          </a:prstGeom>
          <a:noFill/>
        </p:spPr>
        <p:txBody>
          <a:bodyPr wrap="square" rtlCol="0">
            <a:spAutoFit/>
          </a:bodyPr>
          <a:lstStyle/>
          <a:p>
            <a:r>
              <a:rPr lang="en-US" altLang="zh-CN" sz="3200" b="1" dirty="0"/>
              <a:t>3.</a:t>
            </a:r>
            <a:r>
              <a:rPr lang="zh-CN" altLang="en-US" sz="3200" b="1" dirty="0"/>
              <a:t>奇异等参元举例</a:t>
            </a:r>
            <a:endParaRPr lang="en-US" altLang="zh-CN" sz="3200" b="1" dirty="0"/>
          </a:p>
        </p:txBody>
      </p:sp>
      <p:pic>
        <p:nvPicPr>
          <p:cNvPr id="13" name="图片 12">
            <a:extLst>
              <a:ext uri="{FF2B5EF4-FFF2-40B4-BE49-F238E27FC236}">
                <a16:creationId xmlns:a16="http://schemas.microsoft.com/office/drawing/2014/main" id="{6741AE0A-2047-4B4B-9362-A5B6E135AA96}"/>
              </a:ext>
            </a:extLst>
          </p:cNvPr>
          <p:cNvPicPr>
            <a:picLocks noChangeAspect="1"/>
          </p:cNvPicPr>
          <p:nvPr/>
        </p:nvPicPr>
        <p:blipFill>
          <a:blip r:embed="rId3"/>
          <a:stretch>
            <a:fillRect/>
          </a:stretch>
        </p:blipFill>
        <p:spPr>
          <a:xfrm>
            <a:off x="731476" y="1118512"/>
            <a:ext cx="3031055" cy="396792"/>
          </a:xfrm>
          <a:prstGeom prst="rect">
            <a:avLst/>
          </a:prstGeom>
        </p:spPr>
      </p:pic>
      <p:sp>
        <p:nvSpPr>
          <p:cNvPr id="29" name="文本框 28">
            <a:extLst>
              <a:ext uri="{FF2B5EF4-FFF2-40B4-BE49-F238E27FC236}">
                <a16:creationId xmlns:a16="http://schemas.microsoft.com/office/drawing/2014/main" id="{CB2DC1B4-CCF9-C84A-9321-47B305F56CB0}"/>
              </a:ext>
            </a:extLst>
          </p:cNvPr>
          <p:cNvSpPr txBox="1"/>
          <p:nvPr/>
        </p:nvSpPr>
        <p:spPr>
          <a:xfrm>
            <a:off x="251791" y="863847"/>
            <a:ext cx="3660642" cy="369332"/>
          </a:xfrm>
          <a:prstGeom prst="rect">
            <a:avLst/>
          </a:prstGeom>
          <a:noFill/>
        </p:spPr>
        <p:txBody>
          <a:bodyPr wrap="square" rtlCol="0">
            <a:spAutoFit/>
          </a:bodyPr>
          <a:lstStyle/>
          <a:p>
            <a:r>
              <a:rPr kumimoji="1" lang="zh-CN" altLang="en-US" dirty="0"/>
              <a:t>考虑规则矩形单元：</a:t>
            </a:r>
          </a:p>
        </p:txBody>
      </p:sp>
      <p:sp>
        <p:nvSpPr>
          <p:cNvPr id="31" name="文本框 30">
            <a:extLst>
              <a:ext uri="{FF2B5EF4-FFF2-40B4-BE49-F238E27FC236}">
                <a16:creationId xmlns:a16="http://schemas.microsoft.com/office/drawing/2014/main" id="{73C5EAED-D844-0F4A-A1BC-EF0FDD8A53A3}"/>
              </a:ext>
            </a:extLst>
          </p:cNvPr>
          <p:cNvSpPr txBox="1"/>
          <p:nvPr/>
        </p:nvSpPr>
        <p:spPr>
          <a:xfrm>
            <a:off x="251791" y="1585303"/>
            <a:ext cx="2371488" cy="369332"/>
          </a:xfrm>
          <a:prstGeom prst="rect">
            <a:avLst/>
          </a:prstGeom>
          <a:noFill/>
        </p:spPr>
        <p:txBody>
          <a:bodyPr wrap="square" rtlCol="0">
            <a:spAutoFit/>
          </a:bodyPr>
          <a:lstStyle/>
          <a:p>
            <a:r>
              <a:rPr kumimoji="1" lang="zh-CN" altLang="en-US" dirty="0"/>
              <a:t>代入得到：</a:t>
            </a:r>
          </a:p>
        </p:txBody>
      </p:sp>
      <p:pic>
        <p:nvPicPr>
          <p:cNvPr id="42" name="图片 41">
            <a:extLst>
              <a:ext uri="{FF2B5EF4-FFF2-40B4-BE49-F238E27FC236}">
                <a16:creationId xmlns:a16="http://schemas.microsoft.com/office/drawing/2014/main" id="{3DC7387D-579D-2448-A764-3D0C0659C3DC}"/>
              </a:ext>
            </a:extLst>
          </p:cNvPr>
          <p:cNvPicPr>
            <a:picLocks noChangeAspect="1"/>
          </p:cNvPicPr>
          <p:nvPr/>
        </p:nvPicPr>
        <p:blipFill>
          <a:blip r:embed="rId4"/>
          <a:stretch>
            <a:fillRect/>
          </a:stretch>
        </p:blipFill>
        <p:spPr>
          <a:xfrm>
            <a:off x="731476" y="1898257"/>
            <a:ext cx="3031055" cy="715073"/>
          </a:xfrm>
          <a:prstGeom prst="rect">
            <a:avLst/>
          </a:prstGeom>
        </p:spPr>
      </p:pic>
      <p:sp>
        <p:nvSpPr>
          <p:cNvPr id="47" name="文本框 46">
            <a:extLst>
              <a:ext uri="{FF2B5EF4-FFF2-40B4-BE49-F238E27FC236}">
                <a16:creationId xmlns:a16="http://schemas.microsoft.com/office/drawing/2014/main" id="{4E30CB7E-9E73-EA4E-81F3-D18157360FF8}"/>
              </a:ext>
            </a:extLst>
          </p:cNvPr>
          <p:cNvSpPr txBox="1"/>
          <p:nvPr/>
        </p:nvSpPr>
        <p:spPr>
          <a:xfrm>
            <a:off x="235280" y="2558082"/>
            <a:ext cx="2371488" cy="369332"/>
          </a:xfrm>
          <a:prstGeom prst="rect">
            <a:avLst/>
          </a:prstGeom>
          <a:noFill/>
        </p:spPr>
        <p:txBody>
          <a:bodyPr wrap="square" rtlCol="0">
            <a:spAutoFit/>
          </a:bodyPr>
          <a:lstStyle/>
          <a:p>
            <a:r>
              <a:rPr kumimoji="1" lang="zh-CN" altLang="en-US" dirty="0"/>
              <a:t>反解得到：</a:t>
            </a:r>
          </a:p>
        </p:txBody>
      </p:sp>
      <p:pic>
        <p:nvPicPr>
          <p:cNvPr id="48" name="图片 47">
            <a:extLst>
              <a:ext uri="{FF2B5EF4-FFF2-40B4-BE49-F238E27FC236}">
                <a16:creationId xmlns:a16="http://schemas.microsoft.com/office/drawing/2014/main" id="{828A92F3-F910-B642-BF85-0554AE0638AD}"/>
              </a:ext>
            </a:extLst>
          </p:cNvPr>
          <p:cNvPicPr>
            <a:picLocks noChangeAspect="1"/>
          </p:cNvPicPr>
          <p:nvPr/>
        </p:nvPicPr>
        <p:blipFill>
          <a:blip r:embed="rId5"/>
          <a:stretch>
            <a:fillRect/>
          </a:stretch>
        </p:blipFill>
        <p:spPr>
          <a:xfrm>
            <a:off x="1245701" y="2840207"/>
            <a:ext cx="1934817" cy="725556"/>
          </a:xfrm>
          <a:prstGeom prst="rect">
            <a:avLst/>
          </a:prstGeom>
        </p:spPr>
      </p:pic>
      <p:pic>
        <p:nvPicPr>
          <p:cNvPr id="49" name="图片 48">
            <a:extLst>
              <a:ext uri="{FF2B5EF4-FFF2-40B4-BE49-F238E27FC236}">
                <a16:creationId xmlns:a16="http://schemas.microsoft.com/office/drawing/2014/main" id="{FD40F2DB-7EC4-EB40-9ADB-61708D3FDA2F}"/>
              </a:ext>
            </a:extLst>
          </p:cNvPr>
          <p:cNvPicPr>
            <a:picLocks noChangeAspect="1"/>
          </p:cNvPicPr>
          <p:nvPr/>
        </p:nvPicPr>
        <p:blipFill>
          <a:blip r:embed="rId6"/>
          <a:stretch>
            <a:fillRect/>
          </a:stretch>
        </p:blipFill>
        <p:spPr>
          <a:xfrm>
            <a:off x="2477504" y="4228929"/>
            <a:ext cx="2412547" cy="620369"/>
          </a:xfrm>
          <a:prstGeom prst="rect">
            <a:avLst/>
          </a:prstGeom>
        </p:spPr>
      </p:pic>
      <p:pic>
        <p:nvPicPr>
          <p:cNvPr id="50" name="图片 49">
            <a:extLst>
              <a:ext uri="{FF2B5EF4-FFF2-40B4-BE49-F238E27FC236}">
                <a16:creationId xmlns:a16="http://schemas.microsoft.com/office/drawing/2014/main" id="{783C2029-01A7-E74E-AEE4-7EC3D0BDD5DA}"/>
              </a:ext>
            </a:extLst>
          </p:cNvPr>
          <p:cNvPicPr>
            <a:picLocks noChangeAspect="1"/>
          </p:cNvPicPr>
          <p:nvPr/>
        </p:nvPicPr>
        <p:blipFill>
          <a:blip r:embed="rId7"/>
          <a:stretch>
            <a:fillRect/>
          </a:stretch>
        </p:blipFill>
        <p:spPr>
          <a:xfrm>
            <a:off x="235280" y="3742411"/>
            <a:ext cx="1934817" cy="1701829"/>
          </a:xfrm>
          <a:prstGeom prst="rect">
            <a:avLst/>
          </a:prstGeom>
        </p:spPr>
      </p:pic>
      <p:sp>
        <p:nvSpPr>
          <p:cNvPr id="51" name="矩形 50">
            <a:extLst>
              <a:ext uri="{FF2B5EF4-FFF2-40B4-BE49-F238E27FC236}">
                <a16:creationId xmlns:a16="http://schemas.microsoft.com/office/drawing/2014/main" id="{00209EE2-F963-2745-8025-7FF3CED083A3}"/>
              </a:ext>
            </a:extLst>
          </p:cNvPr>
          <p:cNvSpPr/>
          <p:nvPr/>
        </p:nvSpPr>
        <p:spPr>
          <a:xfrm>
            <a:off x="1136428" y="3808671"/>
            <a:ext cx="427329" cy="7345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3" name="直线箭头连接符 52">
            <a:extLst>
              <a:ext uri="{FF2B5EF4-FFF2-40B4-BE49-F238E27FC236}">
                <a16:creationId xmlns:a16="http://schemas.microsoft.com/office/drawing/2014/main" id="{5CBA118F-6506-7444-9FB8-C9464D97897A}"/>
              </a:ext>
            </a:extLst>
          </p:cNvPr>
          <p:cNvCxnSpPr/>
          <p:nvPr/>
        </p:nvCxnSpPr>
        <p:spPr>
          <a:xfrm>
            <a:off x="1563757" y="4486105"/>
            <a:ext cx="967408" cy="107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54" name="文本框 53">
                <a:extLst>
                  <a:ext uri="{FF2B5EF4-FFF2-40B4-BE49-F238E27FC236}">
                    <a16:creationId xmlns:a16="http://schemas.microsoft.com/office/drawing/2014/main" id="{C3DA43AF-985B-CB4F-B9C1-7B7B1B7323B3}"/>
                  </a:ext>
                </a:extLst>
              </p:cNvPr>
              <p:cNvSpPr txBox="1"/>
              <p:nvPr/>
            </p:nvSpPr>
            <p:spPr>
              <a:xfrm>
                <a:off x="222027" y="5659389"/>
                <a:ext cx="5489659" cy="646331"/>
              </a:xfrm>
              <a:prstGeom prst="rect">
                <a:avLst/>
              </a:prstGeom>
              <a:noFill/>
            </p:spPr>
            <p:txBody>
              <a:bodyPr wrap="square" rtlCol="0">
                <a:spAutoFit/>
              </a:bodyPr>
              <a:lstStyle/>
              <a:p>
                <a:r>
                  <a:rPr kumimoji="1" lang="zh-CN" altLang="en-US" dirty="0"/>
                  <a:t>在</a:t>
                </a:r>
                <a:r>
                  <a:rPr kumimoji="1" lang="en-US" altLang="zh-CN" dirty="0"/>
                  <a:t>1</a:t>
                </a:r>
                <a:r>
                  <a:rPr kumimoji="1" lang="zh-CN" altLang="en-US" dirty="0"/>
                  <a:t>号节点处：</a:t>
                </a:r>
                <a14:m>
                  <m:oMath xmlns:m="http://schemas.openxmlformats.org/officeDocument/2006/math">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=0 </m:t>
                    </m:r>
                    <m:r>
                      <a:rPr kumimoji="1" lang="en-US" altLang="zh-CN" b="0" i="1" smtClean="0">
                        <a:latin typeface="Cambria Math" panose="02040503050406030204" pitchFamily="18" charset="0"/>
                      </a:rPr>
                      <m:t>𝑜𝑟</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𝜉</m:t>
                    </m:r>
                    <m:r>
                      <a:rPr kumimoji="1" lang="en-US" altLang="zh-CN" b="0" i="1" smtClean="0">
                        <a:latin typeface="Cambria Math" panose="02040503050406030204" pitchFamily="18" charset="0"/>
                      </a:rPr>
                      <m:t>=−1</m:t>
                    </m:r>
                  </m:oMath>
                </a14:m>
                <a:r>
                  <a:rPr kumimoji="1" lang="zh-CN" altLang="en-US" dirty="0"/>
                  <a:t>的位置，雅可比矩阵中的元素出现</a:t>
                </a:r>
                <a:r>
                  <a:rPr kumimoji="1" lang="en-US" altLang="zh-CN" dirty="0"/>
                  <a:t>0</a:t>
                </a:r>
                <a:r>
                  <a:rPr kumimoji="1" lang="zh-CN" altLang="en-US" dirty="0"/>
                  <a:t>点，可能出现应变在该位置的奇异性</a:t>
                </a:r>
              </a:p>
            </p:txBody>
          </p:sp>
        </mc:Choice>
        <mc:Fallback>
          <p:sp>
            <p:nvSpPr>
              <p:cNvPr id="54" name="文本框 53">
                <a:extLst>
                  <a:ext uri="{FF2B5EF4-FFF2-40B4-BE49-F238E27FC236}">
                    <a16:creationId xmlns:a16="http://schemas.microsoft.com/office/drawing/2014/main" id="{C3DA43AF-985B-CB4F-B9C1-7B7B1B7323B3}"/>
                  </a:ext>
                </a:extLst>
              </p:cNvPr>
              <p:cNvSpPr txBox="1">
                <a:spLocks noRot="1" noChangeAspect="1" noMove="1" noResize="1" noEditPoints="1" noAdjustHandles="1" noChangeArrowheads="1" noChangeShapeType="1" noTextEdit="1"/>
              </p:cNvSpPr>
              <p:nvPr/>
            </p:nvSpPr>
            <p:spPr>
              <a:xfrm>
                <a:off x="222027" y="5659389"/>
                <a:ext cx="5489659" cy="646331"/>
              </a:xfrm>
              <a:prstGeom prst="rect">
                <a:avLst/>
              </a:prstGeom>
              <a:blipFill>
                <a:blip r:embed="rId8"/>
                <a:stretch>
                  <a:fillRect l="-691" t="-3846" b="-11538"/>
                </a:stretch>
              </a:blipFill>
            </p:spPr>
            <p:txBody>
              <a:bodyPr/>
              <a:lstStyle/>
              <a:p>
                <a:r>
                  <a:rPr lang="zh-CN" altLang="en-US">
                    <a:noFill/>
                  </a:rPr>
                  <a:t> </a:t>
                </a:r>
              </a:p>
            </p:txBody>
          </p:sp>
        </mc:Fallback>
      </mc:AlternateContent>
      <p:pic>
        <p:nvPicPr>
          <p:cNvPr id="55" name="图片 54">
            <a:extLst>
              <a:ext uri="{FF2B5EF4-FFF2-40B4-BE49-F238E27FC236}">
                <a16:creationId xmlns:a16="http://schemas.microsoft.com/office/drawing/2014/main" id="{E1384F9A-D034-7744-A53D-9027D6CB6C16}"/>
              </a:ext>
            </a:extLst>
          </p:cNvPr>
          <p:cNvPicPr>
            <a:picLocks noChangeAspect="1"/>
          </p:cNvPicPr>
          <p:nvPr/>
        </p:nvPicPr>
        <p:blipFill>
          <a:blip r:embed="rId9"/>
          <a:stretch>
            <a:fillRect/>
          </a:stretch>
        </p:blipFill>
        <p:spPr>
          <a:xfrm>
            <a:off x="6321287" y="773537"/>
            <a:ext cx="4903304" cy="405056"/>
          </a:xfrm>
          <a:prstGeom prst="rect">
            <a:avLst/>
          </a:prstGeom>
        </p:spPr>
      </p:pic>
      <mc:AlternateContent xmlns:mc="http://schemas.openxmlformats.org/markup-compatibility/2006">
        <mc:Choice xmlns:a14="http://schemas.microsoft.com/office/drawing/2010/main" Requires="a14">
          <p:sp>
            <p:nvSpPr>
              <p:cNvPr id="56" name="文本框 55">
                <a:extLst>
                  <a:ext uri="{FF2B5EF4-FFF2-40B4-BE49-F238E27FC236}">
                    <a16:creationId xmlns:a16="http://schemas.microsoft.com/office/drawing/2014/main" id="{34BC98B0-DDC4-4943-9C9B-1B41C23E9961}"/>
                  </a:ext>
                </a:extLst>
              </p:cNvPr>
              <p:cNvSpPr txBox="1"/>
              <p:nvPr/>
            </p:nvSpPr>
            <p:spPr>
              <a:xfrm>
                <a:off x="6096000" y="185531"/>
                <a:ext cx="3564835" cy="369332"/>
              </a:xfrm>
              <a:prstGeom prst="rect">
                <a:avLst/>
              </a:prstGeom>
              <a:noFill/>
            </p:spPr>
            <p:txBody>
              <a:bodyPr wrap="square" rtlCol="0">
                <a:spAutoFit/>
              </a:bodyPr>
              <a:lstStyle/>
              <a:p>
                <a14:m>
                  <m:oMath xmlns:m="http://schemas.openxmlformats.org/officeDocument/2006/math">
                    <m:r>
                      <a:rPr kumimoji="1" lang="en-US" altLang="zh-CN" b="0" i="1" smtClean="0">
                        <a:latin typeface="Cambria Math" panose="02040503050406030204" pitchFamily="18" charset="0"/>
                      </a:rPr>
                      <m:t>𝑥</m:t>
                    </m:r>
                  </m:oMath>
                </a14:m>
                <a:r>
                  <a:rPr kumimoji="1" lang="zh-CN" altLang="en-US" dirty="0"/>
                  <a:t>方向位移差值：</a:t>
                </a:r>
              </a:p>
            </p:txBody>
          </p:sp>
        </mc:Choice>
        <mc:Fallback>
          <p:sp>
            <p:nvSpPr>
              <p:cNvPr id="56" name="文本框 55">
                <a:extLst>
                  <a:ext uri="{FF2B5EF4-FFF2-40B4-BE49-F238E27FC236}">
                    <a16:creationId xmlns:a16="http://schemas.microsoft.com/office/drawing/2014/main" id="{34BC98B0-DDC4-4943-9C9B-1B41C23E9961}"/>
                  </a:ext>
                </a:extLst>
              </p:cNvPr>
              <p:cNvSpPr txBox="1">
                <a:spLocks noRot="1" noChangeAspect="1" noMove="1" noResize="1" noEditPoints="1" noAdjustHandles="1" noChangeArrowheads="1" noChangeShapeType="1" noTextEdit="1"/>
              </p:cNvSpPr>
              <p:nvPr/>
            </p:nvSpPr>
            <p:spPr>
              <a:xfrm>
                <a:off x="6096000" y="185531"/>
                <a:ext cx="3564835" cy="369332"/>
              </a:xfrm>
              <a:prstGeom prst="rect">
                <a:avLst/>
              </a:prstGeom>
              <a:blipFill>
                <a:blip r:embed="rId10"/>
                <a:stretch>
                  <a:fillRect t="-6667" b="-23333"/>
                </a:stretch>
              </a:blipFill>
            </p:spPr>
            <p:txBody>
              <a:bodyPr/>
              <a:lstStyle/>
              <a:p>
                <a:r>
                  <a:rPr lang="zh-CN" altLang="en-US">
                    <a:noFill/>
                  </a:rPr>
                  <a:t> </a:t>
                </a:r>
              </a:p>
            </p:txBody>
          </p:sp>
        </mc:Fallback>
      </mc:AlternateContent>
      <p:cxnSp>
        <p:nvCxnSpPr>
          <p:cNvPr id="58" name="直线箭头连接符 57">
            <a:extLst>
              <a:ext uri="{FF2B5EF4-FFF2-40B4-BE49-F238E27FC236}">
                <a16:creationId xmlns:a16="http://schemas.microsoft.com/office/drawing/2014/main" id="{A7A423B4-5C1B-C54A-A9FC-DA731181036C}"/>
              </a:ext>
            </a:extLst>
          </p:cNvPr>
          <p:cNvCxnSpPr/>
          <p:nvPr/>
        </p:nvCxnSpPr>
        <p:spPr>
          <a:xfrm flipV="1">
            <a:off x="3326296" y="1233179"/>
            <a:ext cx="2994991" cy="1969806"/>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59" name="直线箭头连接符 58">
            <a:extLst>
              <a:ext uri="{FF2B5EF4-FFF2-40B4-BE49-F238E27FC236}">
                <a16:creationId xmlns:a16="http://schemas.microsoft.com/office/drawing/2014/main" id="{67D4A2B3-AEC8-B043-84D9-26C4384A46A7}"/>
              </a:ext>
            </a:extLst>
          </p:cNvPr>
          <p:cNvCxnSpPr>
            <a:cxnSpLocks/>
          </p:cNvCxnSpPr>
          <p:nvPr/>
        </p:nvCxnSpPr>
        <p:spPr>
          <a:xfrm>
            <a:off x="8772939" y="1233179"/>
            <a:ext cx="0" cy="536790"/>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5" name="文本框 64">
                <a:extLst>
                  <a:ext uri="{FF2B5EF4-FFF2-40B4-BE49-F238E27FC236}">
                    <a16:creationId xmlns:a16="http://schemas.microsoft.com/office/drawing/2014/main" id="{C83EE6CB-21DE-B444-BB11-E28B23147B99}"/>
                  </a:ext>
                </a:extLst>
              </p:cNvPr>
              <p:cNvSpPr txBox="1"/>
              <p:nvPr/>
            </p:nvSpPr>
            <p:spPr>
              <a:xfrm>
                <a:off x="6095999" y="3018319"/>
                <a:ext cx="3564835" cy="369332"/>
              </a:xfrm>
              <a:prstGeom prst="rect">
                <a:avLst/>
              </a:prstGeom>
              <a:noFill/>
            </p:spPr>
            <p:txBody>
              <a:bodyPr wrap="square" rtlCol="0">
                <a:spAutoFit/>
              </a:bodyPr>
              <a:lstStyle/>
              <a:p>
                <a:r>
                  <a:rPr kumimoji="1" lang="zh-CN" altLang="en-US" b="0" dirty="0"/>
                  <a:t>得到应变</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𝜀</m:t>
                        </m:r>
                      </m:e>
                      <m:sub>
                        <m:r>
                          <a:rPr kumimoji="1" lang="en-US" altLang="zh-CN" b="0" i="1" smtClean="0">
                            <a:latin typeface="Cambria Math" panose="02040503050406030204" pitchFamily="18" charset="0"/>
                          </a:rPr>
                          <m:t>𝑥</m:t>
                        </m:r>
                      </m:sub>
                    </m:sSub>
                  </m:oMath>
                </a14:m>
                <a:r>
                  <a:rPr kumimoji="1" lang="zh-CN" altLang="en-US" dirty="0"/>
                  <a:t>：</a:t>
                </a:r>
              </a:p>
            </p:txBody>
          </p:sp>
        </mc:Choice>
        <mc:Fallback>
          <p:sp>
            <p:nvSpPr>
              <p:cNvPr id="65" name="文本框 64">
                <a:extLst>
                  <a:ext uri="{FF2B5EF4-FFF2-40B4-BE49-F238E27FC236}">
                    <a16:creationId xmlns:a16="http://schemas.microsoft.com/office/drawing/2014/main" id="{C83EE6CB-21DE-B444-BB11-E28B23147B99}"/>
                  </a:ext>
                </a:extLst>
              </p:cNvPr>
              <p:cNvSpPr txBox="1">
                <a:spLocks noRot="1" noChangeAspect="1" noMove="1" noResize="1" noEditPoints="1" noAdjustHandles="1" noChangeArrowheads="1" noChangeShapeType="1" noTextEdit="1"/>
              </p:cNvSpPr>
              <p:nvPr/>
            </p:nvSpPr>
            <p:spPr>
              <a:xfrm>
                <a:off x="6095999" y="3018319"/>
                <a:ext cx="3564835" cy="369332"/>
              </a:xfrm>
              <a:prstGeom prst="rect">
                <a:avLst/>
              </a:prstGeom>
              <a:blipFill>
                <a:blip r:embed="rId11"/>
                <a:stretch>
                  <a:fillRect l="-1423" t="-6667" b="-23333"/>
                </a:stretch>
              </a:blipFill>
            </p:spPr>
            <p:txBody>
              <a:bodyPr/>
              <a:lstStyle/>
              <a:p>
                <a:r>
                  <a:rPr lang="zh-CN" altLang="en-US">
                    <a:noFill/>
                  </a:rPr>
                  <a:t> </a:t>
                </a:r>
              </a:p>
            </p:txBody>
          </p:sp>
        </mc:Fallback>
      </mc:AlternateContent>
      <p:cxnSp>
        <p:nvCxnSpPr>
          <p:cNvPr id="66" name="直线箭头连接符 65">
            <a:extLst>
              <a:ext uri="{FF2B5EF4-FFF2-40B4-BE49-F238E27FC236}">
                <a16:creationId xmlns:a16="http://schemas.microsoft.com/office/drawing/2014/main" id="{6C579D39-2249-8848-8A06-AA8573654858}"/>
              </a:ext>
            </a:extLst>
          </p:cNvPr>
          <p:cNvCxnSpPr>
            <a:cxnSpLocks/>
          </p:cNvCxnSpPr>
          <p:nvPr/>
        </p:nvCxnSpPr>
        <p:spPr>
          <a:xfrm>
            <a:off x="8772939" y="2390624"/>
            <a:ext cx="0" cy="536790"/>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70" name="文本框 69">
                <a:extLst>
                  <a:ext uri="{FF2B5EF4-FFF2-40B4-BE49-F238E27FC236}">
                    <a16:creationId xmlns:a16="http://schemas.microsoft.com/office/drawing/2014/main" id="{68EC5422-519F-1944-97FC-7FEF75EBC4AD}"/>
                  </a:ext>
                </a:extLst>
              </p:cNvPr>
              <p:cNvSpPr txBox="1"/>
              <p:nvPr/>
            </p:nvSpPr>
            <p:spPr>
              <a:xfrm>
                <a:off x="5459896" y="3387651"/>
                <a:ext cx="6555464" cy="126335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𝜀</m:t>
                          </m:r>
                        </m:e>
                        <m:sub>
                          <m:r>
                            <a:rPr kumimoji="1" lang="en-US" altLang="zh-CN" b="0" i="1" smtClean="0">
                              <a:latin typeface="Cambria Math" panose="02040503050406030204" pitchFamily="18" charset="0"/>
                            </a:rPr>
                            <m:t>𝑥</m:t>
                          </m:r>
                        </m:sub>
                      </m:sSub>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𝑢</m:t>
                          </m:r>
                          <m:r>
                            <m:rPr>
                              <m:lit/>
                            </m:rPr>
                            <a:rPr kumimoji="1" lang="en-US" altLang="zh-CN" b="0" i="1" smtClean="0">
                              <a:latin typeface="Cambria Math" panose="02040503050406030204" pitchFamily="18" charset="0"/>
                            </a:rPr>
                            <m:t> </m:t>
                          </m:r>
                        </m:num>
                        <m:den>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𝑥</m:t>
                          </m:r>
                        </m:den>
                      </m:f>
                      <m:r>
                        <a:rPr kumimoji="1" lang="en-US" altLang="zh-CN" b="0" i="1" smtClean="0">
                          <a:latin typeface="Cambria Math" panose="02040503050406030204" pitchFamily="18" charset="0"/>
                        </a:rPr>
                        <m:t>=</m:t>
                      </m:r>
                      <m:sSup>
                        <m:sSupPr>
                          <m:ctrlPr>
                            <a:rPr kumimoji="1" lang="en-US" altLang="zh-CN" b="1" i="1">
                              <a:latin typeface="Cambria Math" panose="02040503050406030204" pitchFamily="18" charset="0"/>
                            </a:rPr>
                          </m:ctrlPr>
                        </m:sSupPr>
                        <m:e>
                          <m:r>
                            <a:rPr kumimoji="1" lang="en-US" altLang="zh-CN" b="1">
                              <a:latin typeface="Cambria Math" panose="02040503050406030204" pitchFamily="18" charset="0"/>
                            </a:rPr>
                            <m:t>𝐉</m:t>
                          </m:r>
                        </m:e>
                        <m:sup>
                          <m:r>
                            <a:rPr kumimoji="1" lang="en-US" altLang="zh-CN" b="1" i="1">
                              <a:latin typeface="Cambria Math" panose="02040503050406030204" pitchFamily="18" charset="0"/>
                            </a:rPr>
                            <m:t>−</m:t>
                          </m:r>
                          <m:r>
                            <a:rPr kumimoji="1" lang="en-US" altLang="zh-CN" b="1" i="1">
                              <a:latin typeface="Cambria Math" panose="02040503050406030204" pitchFamily="18" charset="0"/>
                            </a:rPr>
                            <m:t>𝟏</m:t>
                          </m:r>
                        </m:sup>
                      </m:sSup>
                      <m:f>
                        <m:fPr>
                          <m:ctrlPr>
                            <a:rPr kumimoji="1" lang="en-US" altLang="zh-CN" i="1" smtClean="0">
                              <a:latin typeface="Cambria Math" panose="02040503050406030204" pitchFamily="18" charset="0"/>
                            </a:rPr>
                          </m:ctrlPr>
                        </m:fPr>
                        <m:num>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𝑢</m:t>
                          </m:r>
                        </m:num>
                        <m:den>
                          <m:r>
                            <a:rPr kumimoji="1" lang="en-US" altLang="zh-CN" b="0" i="1" smtClean="0">
                              <a:latin typeface="Cambria Math" panose="02040503050406030204" pitchFamily="18" charset="0"/>
                            </a:rPr>
                            <m:t>𝜕𝜉</m:t>
                          </m:r>
                        </m:den>
                      </m:f>
                      <m:r>
                        <a:rPr kumimoji="1" lang="en-US" altLang="zh-CN" b="1" i="1" smtClean="0">
                          <a:latin typeface="Cambria Math" panose="02040503050406030204" pitchFamily="18" charset="0"/>
                        </a:rPr>
                        <m:t>=</m:t>
                      </m:r>
                      <m:f>
                        <m:fPr>
                          <m:ctrlPr>
                            <a:rPr kumimoji="1" lang="en-US" altLang="zh-CN" i="1">
                              <a:latin typeface="Cambria Math" panose="02040503050406030204" pitchFamily="18" charset="0"/>
                            </a:rPr>
                          </m:ctrlPr>
                        </m:fPr>
                        <m:num>
                          <m:r>
                            <a:rPr kumimoji="1" lang="en-US" altLang="zh-CN" b="0" i="1">
                              <a:latin typeface="Cambria Math" panose="02040503050406030204" pitchFamily="18" charset="0"/>
                            </a:rPr>
                            <m:t>𝜕𝜉</m:t>
                          </m:r>
                        </m:num>
                        <m:den>
                          <m:r>
                            <a:rPr kumimoji="1" lang="en-US" altLang="zh-CN" b="0" i="1">
                              <a:latin typeface="Cambria Math" panose="02040503050406030204" pitchFamily="18" charset="0"/>
                            </a:rPr>
                            <m:t>𝜕</m:t>
                          </m:r>
                          <m:r>
                            <a:rPr kumimoji="1" lang="en-US" altLang="zh-CN" b="0" i="1">
                              <a:latin typeface="Cambria Math" panose="02040503050406030204" pitchFamily="18" charset="0"/>
                            </a:rPr>
                            <m:t>𝑥</m:t>
                          </m:r>
                        </m:den>
                      </m:f>
                      <m:f>
                        <m:fPr>
                          <m:ctrlPr>
                            <a:rPr kumimoji="1" lang="en-US" altLang="zh-CN" i="1" smtClean="0">
                              <a:latin typeface="Cambria Math" panose="02040503050406030204" pitchFamily="18" charset="0"/>
                            </a:rPr>
                          </m:ctrlPr>
                        </m:fPr>
                        <m:num>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𝑢</m:t>
                          </m:r>
                        </m:num>
                        <m:den>
                          <m:r>
                            <a:rPr kumimoji="1" lang="en-US" altLang="zh-CN" b="0" i="1" smtClean="0">
                              <a:latin typeface="Cambria Math" panose="02040503050406030204" pitchFamily="18" charset="0"/>
                            </a:rPr>
                            <m:t>𝜕𝜉</m:t>
                          </m:r>
                        </m:den>
                      </m:f>
                    </m:oMath>
                  </m:oMathPara>
                </a14:m>
                <a:endParaRPr kumimoji="1" lang="en-US" altLang="zh-CN"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kumimoji="1" lang="en-US" altLang="zh-CN" b="1" i="0" smtClean="0">
                          <a:latin typeface="Cambria Math" panose="02040503050406030204" pitchFamily="18" charset="0"/>
                        </a:rPr>
                        <m:t>=</m:t>
                      </m:r>
                      <m:r>
                        <a:rPr kumimoji="1" lang="en-US" altLang="zh-CN" b="0" i="1" smtClean="0">
                          <a:latin typeface="Cambria Math" panose="02040503050406030204" pitchFamily="18" charset="0"/>
                        </a:rPr>
                        <m:t>−</m:t>
                      </m:r>
                      <m:f>
                        <m:fPr>
                          <m:ctrlPr>
                            <a:rPr kumimoji="1" lang="en-US" altLang="zh-CN"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2</m:t>
                          </m:r>
                        </m:den>
                      </m:f>
                      <m:d>
                        <m:dPr>
                          <m:begChr m:val="["/>
                          <m:endChr m:val="]"/>
                          <m:ctrlPr>
                            <a:rPr kumimoji="1" lang="en-US" altLang="zh-CN" b="0" i="1" smtClean="0">
                              <a:latin typeface="Cambria Math" panose="02040503050406030204" pitchFamily="18" charset="0"/>
                            </a:rPr>
                          </m:ctrlPr>
                        </m:dPr>
                        <m:e>
                          <m:f>
                            <m:fPr>
                              <m:ctrlPr>
                                <a:rPr kumimoji="1" lang="en-US" altLang="zh-CN" i="1" smtClean="0">
                                  <a:latin typeface="Cambria Math" panose="02040503050406030204" pitchFamily="18" charset="0"/>
                                </a:rPr>
                              </m:ctrlPr>
                            </m:fPr>
                            <m:num>
                              <m:r>
                                <a:rPr kumimoji="1" lang="en-US" altLang="zh-CN" b="0" i="1" smtClean="0">
                                  <a:latin typeface="Cambria Math" panose="02040503050406030204" pitchFamily="18" charset="0"/>
                                </a:rPr>
                                <m:t>3</m:t>
                              </m:r>
                            </m:num>
                            <m:den>
                              <m:rad>
                                <m:radPr>
                                  <m:degHide m:val="on"/>
                                  <m:ctrlPr>
                                    <a:rPr kumimoji="1" lang="en-US" altLang="zh-CN" i="1" smtClean="0">
                                      <a:latin typeface="Cambria Math" panose="02040503050406030204" pitchFamily="18" charset="0"/>
                                    </a:rPr>
                                  </m:ctrlPr>
                                </m:radPr>
                                <m:deg/>
                                <m:e>
                                  <m:r>
                                    <a:rPr kumimoji="1" lang="en-US" altLang="zh-CN" b="0" i="1" smtClean="0">
                                      <a:latin typeface="Cambria Math" panose="02040503050406030204" pitchFamily="18" charset="0"/>
                                    </a:rPr>
                                    <m:t>𝑥𝐿</m:t>
                                  </m:r>
                                </m:e>
                              </m:rad>
                            </m:den>
                          </m:f>
                          <m:r>
                            <a:rPr kumimoji="1" lang="en-US" altLang="zh-CN" b="0" i="1" smtClean="0">
                              <a:latin typeface="Cambria Math" panose="02040503050406030204" pitchFamily="18" charset="0"/>
                            </a:rPr>
                            <m:t>−</m:t>
                          </m:r>
                          <m:f>
                            <m:fPr>
                              <m:ctrlPr>
                                <a:rPr kumimoji="1" lang="en-US" altLang="zh-CN" i="1" smtClean="0">
                                  <a:latin typeface="Cambria Math" panose="02040503050406030204" pitchFamily="18" charset="0"/>
                                </a:rPr>
                              </m:ctrlPr>
                            </m:fPr>
                            <m:num>
                              <m:r>
                                <a:rPr kumimoji="1" lang="en-US" altLang="zh-CN" b="0" i="1" smtClean="0">
                                  <a:latin typeface="Cambria Math" panose="02040503050406030204" pitchFamily="18" charset="0"/>
                                </a:rPr>
                                <m:t>4</m:t>
                              </m:r>
                            </m:num>
                            <m:den>
                              <m:r>
                                <a:rPr kumimoji="1" lang="en-US" altLang="zh-CN" b="0" i="1" smtClean="0">
                                  <a:latin typeface="Cambria Math" panose="02040503050406030204" pitchFamily="18" charset="0"/>
                                </a:rPr>
                                <m:t>𝐿</m:t>
                              </m:r>
                            </m:den>
                          </m:f>
                        </m:e>
                      </m:d>
                      <m:r>
                        <m:rPr>
                          <m:lit/>
                        </m:rP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𝑢</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2</m:t>
                          </m:r>
                        </m:den>
                      </m:f>
                      <m:d>
                        <m:dPr>
                          <m:begChr m:val="["/>
                          <m:endChr m:val="]"/>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m:t>
                          </m:r>
                          <m:f>
                            <m:fPr>
                              <m:ctrlPr>
                                <a:rPr kumimoji="1" lang="en-US" altLang="zh-CN" i="1">
                                  <a:latin typeface="Cambria Math" panose="02040503050406030204" pitchFamily="18" charset="0"/>
                                </a:rPr>
                              </m:ctrlPr>
                            </m:fPr>
                            <m:num>
                              <m:r>
                                <a:rPr kumimoji="1" lang="en-US" altLang="zh-CN" b="0" i="1" smtClean="0">
                                  <a:latin typeface="Cambria Math" panose="02040503050406030204" pitchFamily="18" charset="0"/>
                                </a:rPr>
                                <m:t>1</m:t>
                              </m:r>
                            </m:num>
                            <m:den>
                              <m:rad>
                                <m:radPr>
                                  <m:degHide m:val="on"/>
                                  <m:ctrlPr>
                                    <a:rPr kumimoji="1" lang="en-US" altLang="zh-CN" i="1">
                                      <a:latin typeface="Cambria Math" panose="02040503050406030204" pitchFamily="18" charset="0"/>
                                    </a:rPr>
                                  </m:ctrlPr>
                                </m:radPr>
                                <m:deg/>
                                <m:e>
                                  <m:r>
                                    <a:rPr kumimoji="1" lang="en-US" altLang="zh-CN" i="1">
                                      <a:latin typeface="Cambria Math" panose="02040503050406030204" pitchFamily="18" charset="0"/>
                                    </a:rPr>
                                    <m:t>𝑥𝐿</m:t>
                                  </m:r>
                                </m:e>
                              </m:rad>
                            </m:den>
                          </m:f>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4</m:t>
                              </m:r>
                            </m:num>
                            <m:den>
                              <m:r>
                                <a:rPr kumimoji="1" lang="en-US" altLang="zh-CN" b="0" i="1" smtClean="0">
                                  <a:latin typeface="Cambria Math" panose="02040503050406030204" pitchFamily="18" charset="0"/>
                                </a:rPr>
                                <m:t>𝐿</m:t>
                              </m:r>
                            </m:den>
                          </m:f>
                        </m:e>
                      </m:d>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𝑢</m:t>
                          </m:r>
                        </m:e>
                        <m:sub>
                          <m:r>
                            <a:rPr kumimoji="1" lang="en-US" altLang="zh-CN" b="0" i="1" smtClean="0">
                              <a:latin typeface="Cambria Math" panose="02040503050406030204" pitchFamily="18" charset="0"/>
                            </a:rPr>
                            <m:t>2</m:t>
                          </m:r>
                        </m:sub>
                      </m:sSub>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f>
                            <m:fPr>
                              <m:ctrlPr>
                                <a:rPr kumimoji="1" lang="en-US" altLang="zh-CN" i="1">
                                  <a:latin typeface="Cambria Math" panose="02040503050406030204" pitchFamily="18" charset="0"/>
                                </a:rPr>
                              </m:ctrlPr>
                            </m:fPr>
                            <m:num>
                              <m:r>
                                <a:rPr kumimoji="1" lang="en-US" altLang="zh-CN" b="0" i="1" smtClean="0">
                                  <a:latin typeface="Cambria Math" panose="02040503050406030204" pitchFamily="18" charset="0"/>
                                </a:rPr>
                                <m:t>2</m:t>
                              </m:r>
                            </m:num>
                            <m:den>
                              <m:rad>
                                <m:radPr>
                                  <m:degHide m:val="on"/>
                                  <m:ctrlPr>
                                    <a:rPr kumimoji="1" lang="en-US" altLang="zh-CN" i="1">
                                      <a:latin typeface="Cambria Math" panose="02040503050406030204" pitchFamily="18" charset="0"/>
                                    </a:rPr>
                                  </m:ctrlPr>
                                </m:radPr>
                                <m:deg/>
                                <m:e>
                                  <m:r>
                                    <a:rPr kumimoji="1" lang="en-US" altLang="zh-CN" i="1">
                                      <a:latin typeface="Cambria Math" panose="02040503050406030204" pitchFamily="18" charset="0"/>
                                    </a:rPr>
                                    <m:t>𝑥𝐿</m:t>
                                  </m:r>
                                </m:e>
                              </m:rad>
                            </m:den>
                          </m:f>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4</m:t>
                              </m:r>
                            </m:num>
                            <m:den>
                              <m:r>
                                <a:rPr kumimoji="1" lang="en-US" altLang="zh-CN" b="0" i="1" smtClean="0">
                                  <a:latin typeface="Cambria Math" panose="02040503050406030204" pitchFamily="18" charset="0"/>
                                </a:rPr>
                                <m:t>𝐿</m:t>
                              </m:r>
                            </m:den>
                          </m:f>
                        </m:e>
                      </m:d>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𝑢</m:t>
                          </m:r>
                        </m:e>
                        <m:sub>
                          <m:r>
                            <a:rPr kumimoji="1" lang="en-US" altLang="zh-CN" b="0" i="1" smtClean="0">
                              <a:latin typeface="Cambria Math" panose="02040503050406030204" pitchFamily="18" charset="0"/>
                            </a:rPr>
                            <m:t>5</m:t>
                          </m:r>
                        </m:sub>
                      </m:sSub>
                    </m:oMath>
                  </m:oMathPara>
                </a14:m>
                <a:endParaRPr kumimoji="1" lang="zh-CN" altLang="en-US" i="1" dirty="0"/>
              </a:p>
            </p:txBody>
          </p:sp>
        </mc:Choice>
        <mc:Fallback>
          <p:sp>
            <p:nvSpPr>
              <p:cNvPr id="70" name="文本框 69">
                <a:extLst>
                  <a:ext uri="{FF2B5EF4-FFF2-40B4-BE49-F238E27FC236}">
                    <a16:creationId xmlns:a16="http://schemas.microsoft.com/office/drawing/2014/main" id="{68EC5422-519F-1944-97FC-7FEF75EBC4AD}"/>
                  </a:ext>
                </a:extLst>
              </p:cNvPr>
              <p:cNvSpPr txBox="1">
                <a:spLocks noRot="1" noChangeAspect="1" noMove="1" noResize="1" noEditPoints="1" noAdjustHandles="1" noChangeArrowheads="1" noChangeShapeType="1" noTextEdit="1"/>
              </p:cNvSpPr>
              <p:nvPr/>
            </p:nvSpPr>
            <p:spPr>
              <a:xfrm>
                <a:off x="5459896" y="3387651"/>
                <a:ext cx="6555464" cy="1263359"/>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1" name="文本框 70">
                <a:extLst>
                  <a:ext uri="{FF2B5EF4-FFF2-40B4-BE49-F238E27FC236}">
                    <a16:creationId xmlns:a16="http://schemas.microsoft.com/office/drawing/2014/main" id="{1BDDA8E3-EFFF-654F-BB2E-801B8DE8EB94}"/>
                  </a:ext>
                </a:extLst>
              </p:cNvPr>
              <p:cNvSpPr txBox="1"/>
              <p:nvPr/>
            </p:nvSpPr>
            <p:spPr>
              <a:xfrm>
                <a:off x="6173332" y="4978769"/>
                <a:ext cx="5128592" cy="1213409"/>
              </a:xfrm>
              <a:prstGeom prst="rect">
                <a:avLst/>
              </a:prstGeom>
              <a:noFill/>
            </p:spPr>
            <p:txBody>
              <a:bodyPr wrap="square" rtlCol="0">
                <a:spAutoFit/>
              </a:bodyPr>
              <a:lstStyle/>
              <a:p>
                <a:r>
                  <a:rPr kumimoji="1" lang="zh-CN" altLang="en-US" dirty="0"/>
                  <a:t>可见，当坐标靠近裂纹尖端时</a:t>
                </a:r>
                <a14:m>
                  <m:oMath xmlns:m="http://schemas.openxmlformats.org/officeDocument/2006/math">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→0)</m:t>
                    </m:r>
                  </m:oMath>
                </a14:m>
                <a:r>
                  <a:rPr kumimoji="1" lang="zh-CN" altLang="en-US" dirty="0"/>
                  <a:t>，应变的奇异性是服从：</a:t>
                </a:r>
                <a:endParaRPr kumimoji="1" lang="en-US" altLang="zh-CN" dirty="0"/>
              </a:p>
              <a:p>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𝜀</m:t>
                          </m:r>
                        </m:e>
                        <m:sub>
                          <m:r>
                            <a:rPr kumimoji="1" lang="en-US" altLang="zh-CN" b="0" i="1" smtClean="0">
                              <a:latin typeface="Cambria Math" panose="02040503050406030204" pitchFamily="18" charset="0"/>
                            </a:rPr>
                            <m:t>𝑥</m:t>
                          </m:r>
                        </m:sub>
                      </m:sSub>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ad>
                            <m:radPr>
                              <m:degHide m:val="on"/>
                              <m:ctrlPr>
                                <a:rPr kumimoji="1" lang="en-US" altLang="zh-CN" b="0" i="1" smtClean="0">
                                  <a:latin typeface="Cambria Math" panose="02040503050406030204" pitchFamily="18" charset="0"/>
                                </a:rPr>
                              </m:ctrlPr>
                            </m:radPr>
                            <m:deg/>
                            <m:e>
                              <m:r>
                                <a:rPr kumimoji="1" lang="en-US" altLang="zh-CN" b="0" i="1" smtClean="0">
                                  <a:latin typeface="Cambria Math" panose="02040503050406030204" pitchFamily="18" charset="0"/>
                                </a:rPr>
                                <m:t>𝑥</m:t>
                              </m:r>
                            </m:e>
                          </m:rad>
                        </m:den>
                      </m:f>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ad>
                            <m:radPr>
                              <m:degHide m:val="on"/>
                              <m:ctrlPr>
                                <a:rPr kumimoji="1" lang="en-US" altLang="zh-CN" b="0" i="1" smtClean="0">
                                  <a:latin typeface="Cambria Math" panose="02040503050406030204" pitchFamily="18" charset="0"/>
                                </a:rPr>
                              </m:ctrlPr>
                            </m:radPr>
                            <m:deg/>
                            <m:e>
                              <m:r>
                                <a:rPr kumimoji="1" lang="en-US" altLang="zh-CN" b="0" i="1" smtClean="0">
                                  <a:latin typeface="Cambria Math" panose="02040503050406030204" pitchFamily="18" charset="0"/>
                                </a:rPr>
                                <m:t>𝑟</m:t>
                              </m:r>
                            </m:e>
                          </m:rad>
                        </m:den>
                      </m:f>
                      <m:r>
                        <a:rPr kumimoji="1" lang="en-US" altLang="zh-CN" b="0" i="1" smtClean="0">
                          <a:latin typeface="Cambria Math" panose="02040503050406030204" pitchFamily="18" charset="0"/>
                        </a:rPr>
                        <m:t> </m:t>
                      </m:r>
                    </m:oMath>
                  </m:oMathPara>
                </a14:m>
                <a:endParaRPr kumimoji="1" lang="zh-CN" altLang="en-US" dirty="0"/>
              </a:p>
            </p:txBody>
          </p:sp>
        </mc:Choice>
        <mc:Fallback>
          <p:sp>
            <p:nvSpPr>
              <p:cNvPr id="71" name="文本框 70">
                <a:extLst>
                  <a:ext uri="{FF2B5EF4-FFF2-40B4-BE49-F238E27FC236}">
                    <a16:creationId xmlns:a16="http://schemas.microsoft.com/office/drawing/2014/main" id="{1BDDA8E3-EFFF-654F-BB2E-801B8DE8EB94}"/>
                  </a:ext>
                </a:extLst>
              </p:cNvPr>
              <p:cNvSpPr txBox="1">
                <a:spLocks noRot="1" noChangeAspect="1" noMove="1" noResize="1" noEditPoints="1" noAdjustHandles="1" noChangeArrowheads="1" noChangeShapeType="1" noTextEdit="1"/>
              </p:cNvSpPr>
              <p:nvPr/>
            </p:nvSpPr>
            <p:spPr>
              <a:xfrm>
                <a:off x="6173332" y="4978769"/>
                <a:ext cx="5128592" cy="1213409"/>
              </a:xfrm>
              <a:prstGeom prst="rect">
                <a:avLst/>
              </a:prstGeom>
              <a:blipFill>
                <a:blip r:embed="rId13"/>
                <a:stretch>
                  <a:fillRect l="-988" t="-2062"/>
                </a:stretch>
              </a:blipFill>
            </p:spPr>
            <p:txBody>
              <a:bodyPr/>
              <a:lstStyle/>
              <a:p>
                <a:r>
                  <a:rPr lang="zh-CN" altLang="en-US">
                    <a:noFill/>
                  </a:rPr>
                  <a:t> </a:t>
                </a:r>
              </a:p>
            </p:txBody>
          </p:sp>
        </mc:Fallback>
      </mc:AlternateContent>
      <p:sp>
        <p:nvSpPr>
          <p:cNvPr id="72" name="文本框 71">
            <a:extLst>
              <a:ext uri="{FF2B5EF4-FFF2-40B4-BE49-F238E27FC236}">
                <a16:creationId xmlns:a16="http://schemas.microsoft.com/office/drawing/2014/main" id="{2C728B0D-DA4E-C340-9CB0-2D5E3083FC79}"/>
              </a:ext>
            </a:extLst>
          </p:cNvPr>
          <p:cNvSpPr txBox="1"/>
          <p:nvPr/>
        </p:nvSpPr>
        <p:spPr>
          <a:xfrm>
            <a:off x="7878416" y="6335271"/>
            <a:ext cx="5181600" cy="369332"/>
          </a:xfrm>
          <a:prstGeom prst="rect">
            <a:avLst/>
          </a:prstGeom>
          <a:noFill/>
        </p:spPr>
        <p:txBody>
          <a:bodyPr wrap="square" rtlCol="0">
            <a:spAutoFit/>
          </a:bodyPr>
          <a:lstStyle/>
          <a:p>
            <a:r>
              <a:rPr kumimoji="1" lang="zh-CN" altLang="en-US" dirty="0"/>
              <a:t>和理论是相符合的</a:t>
            </a:r>
          </a:p>
        </p:txBody>
      </p:sp>
    </p:spTree>
    <p:extLst>
      <p:ext uri="{BB962C8B-B14F-4D97-AF65-F5344CB8AC3E}">
        <p14:creationId xmlns:p14="http://schemas.microsoft.com/office/powerpoint/2010/main" val="39628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linds(horizontal)">
                                      <p:cBhvr>
                                        <p:cTn id="15" dur="500"/>
                                        <p:tgtEl>
                                          <p:spTgt spid="31"/>
                                        </p:tgtEl>
                                      </p:cBhvr>
                                    </p:animEffect>
                                  </p:childTnLst>
                                </p:cTn>
                              </p:par>
                              <p:par>
                                <p:cTn id="16" presetID="3" presetClass="entr" presetSubtype="1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blinds(horizontal)">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blinds(horizontal)">
                                      <p:cBhvr>
                                        <p:cTn id="23" dur="500"/>
                                        <p:tgtEl>
                                          <p:spTgt spid="47"/>
                                        </p:tgtEl>
                                      </p:cBhvr>
                                    </p:animEffect>
                                  </p:childTnLst>
                                </p:cTn>
                              </p:par>
                              <p:par>
                                <p:cTn id="24" presetID="3" presetClass="entr" presetSubtype="10" fill="hold"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blinds(horizontal)">
                                      <p:cBhvr>
                                        <p:cTn id="26" dur="5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blinds(horizontal)">
                                      <p:cBhvr>
                                        <p:cTn id="31" dur="500"/>
                                        <p:tgtEl>
                                          <p:spTgt spid="5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blinds(horizontal)">
                                      <p:cBhvr>
                                        <p:cTn id="36" dur="500"/>
                                        <p:tgtEl>
                                          <p:spTgt spid="51"/>
                                        </p:tgtEl>
                                      </p:cBhvr>
                                    </p:animEffect>
                                  </p:childTnLst>
                                </p:cTn>
                              </p:par>
                              <p:par>
                                <p:cTn id="37" presetID="3" presetClass="entr" presetSubtype="10" fill="hold"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blinds(horizontal)">
                                      <p:cBhvr>
                                        <p:cTn id="39" dur="500"/>
                                        <p:tgtEl>
                                          <p:spTgt spid="53"/>
                                        </p:tgtEl>
                                      </p:cBhvr>
                                    </p:animEffect>
                                  </p:childTnLst>
                                </p:cTn>
                              </p:par>
                              <p:par>
                                <p:cTn id="40" presetID="3" presetClass="entr" presetSubtype="10"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linds(horizontal)">
                                      <p:cBhvr>
                                        <p:cTn id="42" dur="500"/>
                                        <p:tgtEl>
                                          <p:spTgt spid="4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blinds(horizontal)">
                                      <p:cBhvr>
                                        <p:cTn id="47" dur="5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blinds(horizontal)">
                                      <p:cBhvr>
                                        <p:cTn id="52" dur="500"/>
                                        <p:tgtEl>
                                          <p:spTgt spid="56"/>
                                        </p:tgtEl>
                                      </p:cBhvr>
                                    </p:animEffect>
                                  </p:childTnLst>
                                </p:cTn>
                              </p:par>
                              <p:par>
                                <p:cTn id="53" presetID="3" presetClass="entr" presetSubtype="10"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blinds(horizontal)">
                                      <p:cBhvr>
                                        <p:cTn id="55" dur="500"/>
                                        <p:tgtEl>
                                          <p:spTgt spid="5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8"/>
                                        </p:tgtEl>
                                        <p:attrNameLst>
                                          <p:attrName>style.visibility</p:attrName>
                                        </p:attrNameLst>
                                      </p:cBhvr>
                                      <p:to>
                                        <p:strVal val="visible"/>
                                      </p:to>
                                    </p:set>
                                    <p:animEffect transition="in" filter="blinds(horizontal)">
                                      <p:cBhvr>
                                        <p:cTn id="60" dur="500"/>
                                        <p:tgtEl>
                                          <p:spTgt spid="58"/>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blinds(horizontal)">
                                      <p:cBhvr>
                                        <p:cTn id="65" dur="500"/>
                                        <p:tgtEl>
                                          <p:spTgt spid="59"/>
                                        </p:tgtEl>
                                      </p:cBhvr>
                                    </p:animEffect>
                                  </p:childTnLst>
                                </p:cTn>
                              </p:par>
                              <p:par>
                                <p:cTn id="66" presetID="3" presetClass="entr" presetSubtype="10" fill="hold"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blinds(horizontal)">
                                      <p:cBhvr>
                                        <p:cTn id="68" dur="500"/>
                                        <p:tgtEl>
                                          <p:spTgt spid="63"/>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blinds(horizontal)">
                                      <p:cBhvr>
                                        <p:cTn id="73" dur="500"/>
                                        <p:tgtEl>
                                          <p:spTgt spid="66"/>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blinds(horizontal)">
                                      <p:cBhvr>
                                        <p:cTn id="76" dur="500"/>
                                        <p:tgtEl>
                                          <p:spTgt spid="65"/>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blinds(horizontal)">
                                      <p:cBhvr>
                                        <p:cTn id="79" dur="500"/>
                                        <p:tgtEl>
                                          <p:spTgt spid="70"/>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71"/>
                                        </p:tgtEl>
                                        <p:attrNameLst>
                                          <p:attrName>style.visibility</p:attrName>
                                        </p:attrNameLst>
                                      </p:cBhvr>
                                      <p:to>
                                        <p:strVal val="visible"/>
                                      </p:to>
                                    </p:set>
                                    <p:animEffect transition="in" filter="blinds(horizontal)">
                                      <p:cBhvr>
                                        <p:cTn id="84" dur="500"/>
                                        <p:tgtEl>
                                          <p:spTgt spid="71"/>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Effect transition="in" filter="blinds(horizontal)">
                                      <p:cBhvr>
                                        <p:cTn id="8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47" grpId="0"/>
      <p:bldP spid="51" grpId="0" animBg="1"/>
      <p:bldP spid="54" grpId="0"/>
      <p:bldP spid="56" grpId="0"/>
      <p:bldP spid="65" grpId="0"/>
      <p:bldP spid="70" grpId="0"/>
      <p:bldP spid="71" grpId="0"/>
      <p:bldP spid="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D97310-7BA0-4ECE-BBFA-1833B1237A24}"/>
              </a:ext>
            </a:extLst>
          </p:cNvPr>
          <p:cNvSpPr txBox="1"/>
          <p:nvPr/>
        </p:nvSpPr>
        <p:spPr>
          <a:xfrm>
            <a:off x="251791" y="185531"/>
            <a:ext cx="4558748" cy="584775"/>
          </a:xfrm>
          <a:prstGeom prst="rect">
            <a:avLst/>
          </a:prstGeom>
          <a:noFill/>
        </p:spPr>
        <p:txBody>
          <a:bodyPr wrap="square" rtlCol="0">
            <a:spAutoFit/>
          </a:bodyPr>
          <a:lstStyle/>
          <a:p>
            <a:r>
              <a:rPr lang="en-US" altLang="zh-CN" sz="3200" b="1" dirty="0"/>
              <a:t>3.</a:t>
            </a:r>
            <a:r>
              <a:rPr lang="zh-CN" altLang="en-US" sz="3200" b="1" dirty="0"/>
              <a:t>奇异等参元举例</a:t>
            </a:r>
            <a:endParaRPr lang="en-US" altLang="zh-CN" sz="3200" b="1" dirty="0"/>
          </a:p>
        </p:txBody>
      </p:sp>
      <p:pic>
        <p:nvPicPr>
          <p:cNvPr id="2" name="图片 1">
            <a:extLst>
              <a:ext uri="{FF2B5EF4-FFF2-40B4-BE49-F238E27FC236}">
                <a16:creationId xmlns:a16="http://schemas.microsoft.com/office/drawing/2014/main" id="{A4652835-87BF-8048-B81C-21C4BC3E1BC4}"/>
              </a:ext>
            </a:extLst>
          </p:cNvPr>
          <p:cNvPicPr>
            <a:picLocks noChangeAspect="1"/>
          </p:cNvPicPr>
          <p:nvPr/>
        </p:nvPicPr>
        <p:blipFill>
          <a:blip r:embed="rId2"/>
          <a:stretch>
            <a:fillRect/>
          </a:stretch>
        </p:blipFill>
        <p:spPr>
          <a:xfrm>
            <a:off x="251791" y="1435896"/>
            <a:ext cx="4451074" cy="2655027"/>
          </a:xfrm>
          <a:prstGeom prst="rect">
            <a:avLst/>
          </a:prstGeom>
        </p:spPr>
      </p:pic>
      <p:sp>
        <p:nvSpPr>
          <p:cNvPr id="5" name="文本框 4">
            <a:extLst>
              <a:ext uri="{FF2B5EF4-FFF2-40B4-BE49-F238E27FC236}">
                <a16:creationId xmlns:a16="http://schemas.microsoft.com/office/drawing/2014/main" id="{71B0ED3A-312F-4242-A41D-D68E32DCFC26}"/>
              </a:ext>
            </a:extLst>
          </p:cNvPr>
          <p:cNvSpPr txBox="1"/>
          <p:nvPr/>
        </p:nvSpPr>
        <p:spPr>
          <a:xfrm>
            <a:off x="305628" y="1066564"/>
            <a:ext cx="3648147" cy="369332"/>
          </a:xfrm>
          <a:prstGeom prst="rect">
            <a:avLst/>
          </a:prstGeom>
          <a:noFill/>
        </p:spPr>
        <p:txBody>
          <a:bodyPr wrap="square" rtlCol="0">
            <a:spAutoFit/>
          </a:bodyPr>
          <a:lstStyle/>
          <a:p>
            <a:r>
              <a:rPr kumimoji="1" lang="en-US" altLang="zh-CN" dirty="0"/>
              <a:t>6</a:t>
            </a:r>
            <a:r>
              <a:rPr kumimoji="1" lang="zh-CN" altLang="en-US" dirty="0"/>
              <a:t>节点</a:t>
            </a:r>
            <a:r>
              <a:rPr kumimoji="1" lang="en-US" altLang="zh-CN" dirty="0"/>
              <a:t>-</a:t>
            </a:r>
            <a:r>
              <a:rPr kumimoji="1" lang="zh-CN" altLang="en-US" dirty="0"/>
              <a:t>三角形</a:t>
            </a:r>
            <a:r>
              <a:rPr kumimoji="1" lang="en-US" altLang="zh-CN" dirty="0"/>
              <a:t>-</a:t>
            </a:r>
            <a:r>
              <a:rPr kumimoji="1" lang="zh-CN" altLang="en-US" dirty="0"/>
              <a:t>奇异等参元</a:t>
            </a:r>
          </a:p>
        </p:txBody>
      </p:sp>
      <p:sp>
        <p:nvSpPr>
          <p:cNvPr id="3" name="文本框 2">
            <a:extLst>
              <a:ext uri="{FF2B5EF4-FFF2-40B4-BE49-F238E27FC236}">
                <a16:creationId xmlns:a16="http://schemas.microsoft.com/office/drawing/2014/main" id="{7D7D2A6D-4489-2943-B773-61F594B1EEDA}"/>
              </a:ext>
            </a:extLst>
          </p:cNvPr>
          <p:cNvSpPr txBox="1"/>
          <p:nvPr/>
        </p:nvSpPr>
        <p:spPr>
          <a:xfrm>
            <a:off x="251790" y="4214813"/>
            <a:ext cx="4848847" cy="646331"/>
          </a:xfrm>
          <a:prstGeom prst="rect">
            <a:avLst/>
          </a:prstGeom>
          <a:noFill/>
        </p:spPr>
        <p:txBody>
          <a:bodyPr wrap="square" rtlCol="0">
            <a:spAutoFit/>
          </a:bodyPr>
          <a:lstStyle/>
          <a:p>
            <a:r>
              <a:rPr kumimoji="1" lang="zh-CN" altLang="en-US" dirty="0"/>
              <a:t>其相当于把</a:t>
            </a:r>
            <a:r>
              <a:rPr kumimoji="1" lang="en-US" altLang="zh-CN" dirty="0"/>
              <a:t>8</a:t>
            </a:r>
            <a:r>
              <a:rPr kumimoji="1" lang="zh-CN" altLang="en-US" dirty="0"/>
              <a:t>节点四边形等参元的</a:t>
            </a:r>
            <a:r>
              <a:rPr kumimoji="1" lang="en-US" altLang="zh-CN" dirty="0"/>
              <a:t>1</a:t>
            </a:r>
            <a:r>
              <a:rPr kumimoji="1" lang="zh-CN" altLang="en-US" dirty="0"/>
              <a:t>，</a:t>
            </a:r>
            <a:r>
              <a:rPr kumimoji="1" lang="en-US" altLang="zh-CN" dirty="0"/>
              <a:t>8</a:t>
            </a:r>
            <a:r>
              <a:rPr kumimoji="1" lang="zh-CN" altLang="en-US" dirty="0"/>
              <a:t>，</a:t>
            </a:r>
            <a:r>
              <a:rPr kumimoji="1" lang="en-US" altLang="zh-CN" dirty="0"/>
              <a:t>4</a:t>
            </a:r>
            <a:r>
              <a:rPr kumimoji="1" lang="zh-CN" altLang="en-US" dirty="0"/>
              <a:t>节点合并成一个点</a:t>
            </a:r>
          </a:p>
        </p:txBody>
      </p:sp>
      <p:pic>
        <p:nvPicPr>
          <p:cNvPr id="6" name="图片 5">
            <a:extLst>
              <a:ext uri="{FF2B5EF4-FFF2-40B4-BE49-F238E27FC236}">
                <a16:creationId xmlns:a16="http://schemas.microsoft.com/office/drawing/2014/main" id="{A083B0C4-B17D-DB4E-A180-8F688D5AE799}"/>
              </a:ext>
            </a:extLst>
          </p:cNvPr>
          <p:cNvPicPr>
            <a:picLocks noChangeAspect="1"/>
          </p:cNvPicPr>
          <p:nvPr/>
        </p:nvPicPr>
        <p:blipFill>
          <a:blip r:embed="rId3"/>
          <a:stretch>
            <a:fillRect/>
          </a:stretch>
        </p:blipFill>
        <p:spPr>
          <a:xfrm>
            <a:off x="251790" y="5258036"/>
            <a:ext cx="8051800" cy="533400"/>
          </a:xfrm>
          <a:prstGeom prst="rect">
            <a:avLst/>
          </a:prstGeom>
        </p:spPr>
      </p:pic>
      <p:sp>
        <p:nvSpPr>
          <p:cNvPr id="13" name="文本框 12">
            <a:extLst>
              <a:ext uri="{FF2B5EF4-FFF2-40B4-BE49-F238E27FC236}">
                <a16:creationId xmlns:a16="http://schemas.microsoft.com/office/drawing/2014/main" id="{69AA8290-F262-6C43-BEA1-2CCAD90CAE0A}"/>
              </a:ext>
            </a:extLst>
          </p:cNvPr>
          <p:cNvSpPr txBox="1"/>
          <p:nvPr/>
        </p:nvSpPr>
        <p:spPr>
          <a:xfrm>
            <a:off x="1596887" y="5695106"/>
            <a:ext cx="934278" cy="369332"/>
          </a:xfrm>
          <a:prstGeom prst="rect">
            <a:avLst/>
          </a:prstGeom>
          <a:noFill/>
        </p:spPr>
        <p:txBody>
          <a:bodyPr wrap="square" rtlCol="0">
            <a:spAutoFit/>
          </a:bodyPr>
          <a:lstStyle/>
          <a:p>
            <a:r>
              <a:rPr kumimoji="1" lang="en-US" altLang="zh-CN" dirty="0"/>
              <a:t>3</a:t>
            </a:r>
            <a:endParaRPr kumimoji="1" lang="zh-CN" altLang="en-US" dirty="0"/>
          </a:p>
        </p:txBody>
      </p:sp>
      <p:sp>
        <p:nvSpPr>
          <p:cNvPr id="14" name="文本框 13">
            <a:extLst>
              <a:ext uri="{FF2B5EF4-FFF2-40B4-BE49-F238E27FC236}">
                <a16:creationId xmlns:a16="http://schemas.microsoft.com/office/drawing/2014/main" id="{0CBAB9D8-0A48-F549-B2F3-2C4878F13E5C}"/>
              </a:ext>
            </a:extLst>
          </p:cNvPr>
          <p:cNvSpPr txBox="1"/>
          <p:nvPr/>
        </p:nvSpPr>
        <p:spPr>
          <a:xfrm>
            <a:off x="3409123" y="5695106"/>
            <a:ext cx="934278" cy="369332"/>
          </a:xfrm>
          <a:prstGeom prst="rect">
            <a:avLst/>
          </a:prstGeom>
          <a:noFill/>
        </p:spPr>
        <p:txBody>
          <a:bodyPr wrap="square" rtlCol="0">
            <a:spAutoFit/>
          </a:bodyPr>
          <a:lstStyle/>
          <a:p>
            <a:r>
              <a:rPr kumimoji="1" lang="en-US" altLang="zh-CN" dirty="0"/>
              <a:t>2</a:t>
            </a:r>
            <a:endParaRPr kumimoji="1" lang="zh-CN" altLang="en-US" dirty="0"/>
          </a:p>
        </p:txBody>
      </p:sp>
      <p:sp>
        <p:nvSpPr>
          <p:cNvPr id="15" name="文本框 14">
            <a:extLst>
              <a:ext uri="{FF2B5EF4-FFF2-40B4-BE49-F238E27FC236}">
                <a16:creationId xmlns:a16="http://schemas.microsoft.com/office/drawing/2014/main" id="{CE146FD6-DB41-A547-AB75-3142EE36A07A}"/>
              </a:ext>
            </a:extLst>
          </p:cNvPr>
          <p:cNvSpPr txBox="1"/>
          <p:nvPr/>
        </p:nvSpPr>
        <p:spPr>
          <a:xfrm>
            <a:off x="5100637" y="5662544"/>
            <a:ext cx="934278" cy="369332"/>
          </a:xfrm>
          <a:prstGeom prst="rect">
            <a:avLst/>
          </a:prstGeom>
          <a:noFill/>
        </p:spPr>
        <p:txBody>
          <a:bodyPr wrap="square" rtlCol="0">
            <a:spAutoFit/>
          </a:bodyPr>
          <a:lstStyle/>
          <a:p>
            <a:r>
              <a:rPr kumimoji="1" lang="en-US" altLang="zh-CN" dirty="0"/>
              <a:t>7</a:t>
            </a:r>
            <a:endParaRPr kumimoji="1" lang="zh-CN" altLang="en-US" dirty="0"/>
          </a:p>
        </p:txBody>
      </p:sp>
      <p:sp>
        <p:nvSpPr>
          <p:cNvPr id="16" name="文本框 15">
            <a:extLst>
              <a:ext uri="{FF2B5EF4-FFF2-40B4-BE49-F238E27FC236}">
                <a16:creationId xmlns:a16="http://schemas.microsoft.com/office/drawing/2014/main" id="{1840B376-CE73-4040-B672-8DCD17B5DD52}"/>
              </a:ext>
            </a:extLst>
          </p:cNvPr>
          <p:cNvSpPr txBox="1"/>
          <p:nvPr/>
        </p:nvSpPr>
        <p:spPr>
          <a:xfrm>
            <a:off x="6234974" y="5662544"/>
            <a:ext cx="934278" cy="369332"/>
          </a:xfrm>
          <a:prstGeom prst="rect">
            <a:avLst/>
          </a:prstGeom>
          <a:noFill/>
        </p:spPr>
        <p:txBody>
          <a:bodyPr wrap="square" rtlCol="0">
            <a:spAutoFit/>
          </a:bodyPr>
          <a:lstStyle/>
          <a:p>
            <a:r>
              <a:rPr kumimoji="1" lang="en-US" altLang="zh-CN" dirty="0"/>
              <a:t>6</a:t>
            </a:r>
            <a:endParaRPr kumimoji="1" lang="zh-CN" altLang="en-US" dirty="0"/>
          </a:p>
        </p:txBody>
      </p:sp>
      <p:sp>
        <p:nvSpPr>
          <p:cNvPr id="17" name="文本框 16">
            <a:extLst>
              <a:ext uri="{FF2B5EF4-FFF2-40B4-BE49-F238E27FC236}">
                <a16:creationId xmlns:a16="http://schemas.microsoft.com/office/drawing/2014/main" id="{CA364EDA-A298-0247-A9A5-AA1191E54F7E}"/>
              </a:ext>
            </a:extLst>
          </p:cNvPr>
          <p:cNvSpPr txBox="1"/>
          <p:nvPr/>
        </p:nvSpPr>
        <p:spPr>
          <a:xfrm>
            <a:off x="7569371" y="5662544"/>
            <a:ext cx="934278" cy="369332"/>
          </a:xfrm>
          <a:prstGeom prst="rect">
            <a:avLst/>
          </a:prstGeom>
          <a:noFill/>
        </p:spPr>
        <p:txBody>
          <a:bodyPr wrap="square" rtlCol="0">
            <a:spAutoFit/>
          </a:bodyPr>
          <a:lstStyle/>
          <a:p>
            <a:r>
              <a:rPr kumimoji="1" lang="en-US" altLang="zh-CN" dirty="0"/>
              <a:t>5</a:t>
            </a:r>
            <a:endParaRPr kumimoji="1" lang="zh-CN" altLang="en-US" dirty="0"/>
          </a:p>
        </p:txBody>
      </p:sp>
      <p:cxnSp>
        <p:nvCxnSpPr>
          <p:cNvPr id="18" name="直线箭头连接符 17">
            <a:extLst>
              <a:ext uri="{FF2B5EF4-FFF2-40B4-BE49-F238E27FC236}">
                <a16:creationId xmlns:a16="http://schemas.microsoft.com/office/drawing/2014/main" id="{6B2BD23F-E243-C042-9BF5-5C85717FE575}"/>
              </a:ext>
            </a:extLst>
          </p:cNvPr>
          <p:cNvCxnSpPr>
            <a:cxnSpLocks/>
          </p:cNvCxnSpPr>
          <p:nvPr/>
        </p:nvCxnSpPr>
        <p:spPr>
          <a:xfrm flipV="1">
            <a:off x="5563014" y="1364456"/>
            <a:ext cx="686248" cy="3822141"/>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pic>
        <p:nvPicPr>
          <p:cNvPr id="21" name="图片 20">
            <a:extLst>
              <a:ext uri="{FF2B5EF4-FFF2-40B4-BE49-F238E27FC236}">
                <a16:creationId xmlns:a16="http://schemas.microsoft.com/office/drawing/2014/main" id="{A15E1D6C-54BE-3B4B-B836-6FB4A91AF091}"/>
              </a:ext>
            </a:extLst>
          </p:cNvPr>
          <p:cNvPicPr>
            <a:picLocks noChangeAspect="1"/>
          </p:cNvPicPr>
          <p:nvPr/>
        </p:nvPicPr>
        <p:blipFill>
          <a:blip r:embed="rId4"/>
          <a:stretch>
            <a:fillRect/>
          </a:stretch>
        </p:blipFill>
        <p:spPr>
          <a:xfrm>
            <a:off x="6702113" y="389306"/>
            <a:ext cx="2159000" cy="762000"/>
          </a:xfrm>
          <a:prstGeom prst="rect">
            <a:avLst/>
          </a:prstGeom>
        </p:spPr>
      </p:pic>
      <p:cxnSp>
        <p:nvCxnSpPr>
          <p:cNvPr id="22" name="直线箭头连接符 21">
            <a:extLst>
              <a:ext uri="{FF2B5EF4-FFF2-40B4-BE49-F238E27FC236}">
                <a16:creationId xmlns:a16="http://schemas.microsoft.com/office/drawing/2014/main" id="{EC5C4EA4-D447-0049-9318-C8AFFC2D2E0B}"/>
              </a:ext>
            </a:extLst>
          </p:cNvPr>
          <p:cNvCxnSpPr>
            <a:cxnSpLocks/>
          </p:cNvCxnSpPr>
          <p:nvPr/>
        </p:nvCxnSpPr>
        <p:spPr>
          <a:xfrm>
            <a:off x="9003572" y="781974"/>
            <a:ext cx="611918" cy="0"/>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pic>
        <p:nvPicPr>
          <p:cNvPr id="26" name="图片 25">
            <a:extLst>
              <a:ext uri="{FF2B5EF4-FFF2-40B4-BE49-F238E27FC236}">
                <a16:creationId xmlns:a16="http://schemas.microsoft.com/office/drawing/2014/main" id="{3CDB34F5-8B31-924D-8A51-CAF64C131A6D}"/>
              </a:ext>
            </a:extLst>
          </p:cNvPr>
          <p:cNvPicPr>
            <a:picLocks noChangeAspect="1"/>
          </p:cNvPicPr>
          <p:nvPr/>
        </p:nvPicPr>
        <p:blipFill>
          <a:blip r:embed="rId5"/>
          <a:stretch>
            <a:fillRect/>
          </a:stretch>
        </p:blipFill>
        <p:spPr>
          <a:xfrm>
            <a:off x="9666909" y="374930"/>
            <a:ext cx="2273300" cy="876300"/>
          </a:xfrm>
          <a:prstGeom prst="rect">
            <a:avLst/>
          </a:prstGeom>
        </p:spPr>
      </p:pic>
      <p:cxnSp>
        <p:nvCxnSpPr>
          <p:cNvPr id="27" name="直线箭头连接符 26">
            <a:extLst>
              <a:ext uri="{FF2B5EF4-FFF2-40B4-BE49-F238E27FC236}">
                <a16:creationId xmlns:a16="http://schemas.microsoft.com/office/drawing/2014/main" id="{DFC671D7-C6B8-584A-A0CA-109C85C11552}"/>
              </a:ext>
            </a:extLst>
          </p:cNvPr>
          <p:cNvCxnSpPr>
            <a:cxnSpLocks/>
            <a:stCxn id="21" idx="2"/>
          </p:cNvCxnSpPr>
          <p:nvPr/>
        </p:nvCxnSpPr>
        <p:spPr>
          <a:xfrm>
            <a:off x="7781613" y="1151306"/>
            <a:ext cx="1079500" cy="796764"/>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8F41AE8F-04F5-2043-9052-53864D9782B6}"/>
                  </a:ext>
                </a:extLst>
              </p:cNvPr>
              <p:cNvSpPr txBox="1"/>
              <p:nvPr/>
            </p:nvSpPr>
            <p:spPr>
              <a:xfrm>
                <a:off x="7169252" y="2972292"/>
                <a:ext cx="5128592" cy="66460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𝜀</m:t>
                          </m:r>
                        </m:e>
                        <m:sub>
                          <m:r>
                            <a:rPr kumimoji="1" lang="en-US" altLang="zh-CN" b="0" i="1" smtClean="0">
                              <a:latin typeface="Cambria Math" panose="02040503050406030204" pitchFamily="18" charset="0"/>
                            </a:rPr>
                            <m:t>𝑥</m:t>
                          </m:r>
                        </m:sub>
                      </m:sSub>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ad>
                            <m:radPr>
                              <m:degHide m:val="on"/>
                              <m:ctrlPr>
                                <a:rPr kumimoji="1" lang="en-US" altLang="zh-CN" b="0" i="1" smtClean="0">
                                  <a:latin typeface="Cambria Math" panose="02040503050406030204" pitchFamily="18" charset="0"/>
                                </a:rPr>
                              </m:ctrlPr>
                            </m:radPr>
                            <m:deg/>
                            <m:e>
                              <m:r>
                                <a:rPr kumimoji="1" lang="en-US" altLang="zh-CN" b="0" i="1" smtClean="0">
                                  <a:latin typeface="Cambria Math" panose="02040503050406030204" pitchFamily="18" charset="0"/>
                                </a:rPr>
                                <m:t>𝑟</m:t>
                              </m:r>
                            </m:e>
                          </m:rad>
                        </m:den>
                      </m:f>
                      <m:r>
                        <a:rPr kumimoji="1" lang="en-US" altLang="zh-CN" b="0" i="1" smtClean="0">
                          <a:latin typeface="Cambria Math" panose="02040503050406030204" pitchFamily="18" charset="0"/>
                        </a:rPr>
                        <m:t> </m:t>
                      </m:r>
                    </m:oMath>
                  </m:oMathPara>
                </a14:m>
                <a:endParaRPr kumimoji="1" lang="zh-CN" altLang="en-US" dirty="0"/>
              </a:p>
            </p:txBody>
          </p:sp>
        </mc:Choice>
        <mc:Fallback>
          <p:sp>
            <p:nvSpPr>
              <p:cNvPr id="31" name="文本框 30">
                <a:extLst>
                  <a:ext uri="{FF2B5EF4-FFF2-40B4-BE49-F238E27FC236}">
                    <a16:creationId xmlns:a16="http://schemas.microsoft.com/office/drawing/2014/main" id="{8F41AE8F-04F5-2043-9052-53864D9782B6}"/>
                  </a:ext>
                </a:extLst>
              </p:cNvPr>
              <p:cNvSpPr txBox="1">
                <a:spLocks noRot="1" noChangeAspect="1" noMove="1" noResize="1" noEditPoints="1" noAdjustHandles="1" noChangeArrowheads="1" noChangeShapeType="1" noTextEdit="1"/>
              </p:cNvSpPr>
              <p:nvPr/>
            </p:nvSpPr>
            <p:spPr>
              <a:xfrm>
                <a:off x="7169252" y="2972292"/>
                <a:ext cx="5128592" cy="664606"/>
              </a:xfrm>
              <a:prstGeom prst="rect">
                <a:avLst/>
              </a:prstGeom>
              <a:blipFill>
                <a:blip r:embed="rId6"/>
                <a:stretch>
                  <a:fillRect/>
                </a:stretch>
              </a:blipFill>
            </p:spPr>
            <p:txBody>
              <a:bodyPr/>
              <a:lstStyle/>
              <a:p>
                <a:r>
                  <a:rPr lang="zh-CN" altLang="en-US">
                    <a:noFill/>
                  </a:rPr>
                  <a:t> </a:t>
                </a:r>
              </a:p>
            </p:txBody>
          </p:sp>
        </mc:Fallback>
      </mc:AlternateContent>
      <p:sp>
        <p:nvSpPr>
          <p:cNvPr id="35" name="文本框 34">
            <a:extLst>
              <a:ext uri="{FF2B5EF4-FFF2-40B4-BE49-F238E27FC236}">
                <a16:creationId xmlns:a16="http://schemas.microsoft.com/office/drawing/2014/main" id="{15FBD999-3326-814B-8E12-5096F429DE12}"/>
              </a:ext>
            </a:extLst>
          </p:cNvPr>
          <p:cNvSpPr txBox="1"/>
          <p:nvPr/>
        </p:nvSpPr>
        <p:spPr>
          <a:xfrm>
            <a:off x="8503649" y="2027567"/>
            <a:ext cx="3940142" cy="369332"/>
          </a:xfrm>
          <a:prstGeom prst="rect">
            <a:avLst/>
          </a:prstGeom>
          <a:noFill/>
        </p:spPr>
        <p:txBody>
          <a:bodyPr wrap="square" rtlCol="0">
            <a:spAutoFit/>
          </a:bodyPr>
          <a:lstStyle/>
          <a:p>
            <a:r>
              <a:rPr kumimoji="1" lang="zh-CN" altLang="en-US" dirty="0"/>
              <a:t>位移场差值关系</a:t>
            </a:r>
          </a:p>
        </p:txBody>
      </p:sp>
      <p:cxnSp>
        <p:nvCxnSpPr>
          <p:cNvPr id="36" name="直线箭头连接符 35">
            <a:extLst>
              <a:ext uri="{FF2B5EF4-FFF2-40B4-BE49-F238E27FC236}">
                <a16:creationId xmlns:a16="http://schemas.microsoft.com/office/drawing/2014/main" id="{A4502E9E-E56E-884E-98DC-4B8EA3926515}"/>
              </a:ext>
            </a:extLst>
          </p:cNvPr>
          <p:cNvCxnSpPr>
            <a:cxnSpLocks/>
            <a:endCxn id="31" idx="0"/>
          </p:cNvCxnSpPr>
          <p:nvPr/>
        </p:nvCxnSpPr>
        <p:spPr>
          <a:xfrm>
            <a:off x="9733548" y="2476396"/>
            <a:ext cx="0" cy="495896"/>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402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par>
                                <p:cTn id="43" presetID="3" presetClass="entr" presetSubtype="1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blinds(horizontal)">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linds(horizontal)">
                                      <p:cBhvr>
                                        <p:cTn id="50" dur="500"/>
                                        <p:tgtEl>
                                          <p:spTgt spid="22"/>
                                        </p:tgtEl>
                                      </p:cBhvr>
                                    </p:animEffect>
                                  </p:childTnLst>
                                </p:cTn>
                              </p:par>
                              <p:par>
                                <p:cTn id="51" presetID="3" presetClass="entr" presetSubtype="1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blinds(horizontal)">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blinds(horizontal)">
                                      <p:cBhvr>
                                        <p:cTn id="58" dur="500"/>
                                        <p:tgtEl>
                                          <p:spTgt spid="27"/>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linds(horizontal)">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linds(horizontal)">
                                      <p:cBhvr>
                                        <p:cTn id="66" dur="500"/>
                                        <p:tgtEl>
                                          <p:spTgt spid="36"/>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blinds(horizontal)">
                                      <p:cBhvr>
                                        <p:cTn id="6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13" grpId="0"/>
      <p:bldP spid="14" grpId="0"/>
      <p:bldP spid="15" grpId="0"/>
      <p:bldP spid="16" grpId="0"/>
      <p:bldP spid="17" grpId="0"/>
      <p:bldP spid="31"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D97310-7BA0-4ECE-BBFA-1833B1237A24}"/>
              </a:ext>
            </a:extLst>
          </p:cNvPr>
          <p:cNvSpPr txBox="1"/>
          <p:nvPr/>
        </p:nvSpPr>
        <p:spPr>
          <a:xfrm>
            <a:off x="197647" y="186624"/>
            <a:ext cx="4558748" cy="584775"/>
          </a:xfrm>
          <a:prstGeom prst="rect">
            <a:avLst/>
          </a:prstGeom>
          <a:noFill/>
        </p:spPr>
        <p:txBody>
          <a:bodyPr wrap="square" rtlCol="0">
            <a:spAutoFit/>
          </a:bodyPr>
          <a:lstStyle/>
          <a:p>
            <a:r>
              <a:rPr lang="en-US" altLang="zh-CN" sz="3200" b="1" dirty="0"/>
              <a:t>4.</a:t>
            </a:r>
            <a:r>
              <a:rPr lang="zh-CN" altLang="en-US" sz="3200" b="1" dirty="0"/>
              <a:t>奇异等参元的性质</a:t>
            </a:r>
          </a:p>
        </p:txBody>
      </p:sp>
      <p:sp>
        <p:nvSpPr>
          <p:cNvPr id="3" name="文本框 2">
            <a:extLst>
              <a:ext uri="{FF2B5EF4-FFF2-40B4-BE49-F238E27FC236}">
                <a16:creationId xmlns:a16="http://schemas.microsoft.com/office/drawing/2014/main" id="{B222B0D0-5520-4540-AC0F-0F343BD799CA}"/>
              </a:ext>
            </a:extLst>
          </p:cNvPr>
          <p:cNvSpPr txBox="1"/>
          <p:nvPr/>
        </p:nvSpPr>
        <p:spPr>
          <a:xfrm>
            <a:off x="300036" y="1143001"/>
            <a:ext cx="5514977" cy="923330"/>
          </a:xfrm>
          <a:prstGeom prst="rect">
            <a:avLst/>
          </a:prstGeom>
          <a:noFill/>
        </p:spPr>
        <p:txBody>
          <a:bodyPr wrap="square" rtlCol="0">
            <a:spAutoFit/>
          </a:bodyPr>
          <a:lstStyle/>
          <a:p>
            <a:r>
              <a:rPr kumimoji="1" lang="en-US" altLang="zh-CN" dirty="0"/>
              <a:t>1.</a:t>
            </a:r>
            <a:r>
              <a:rPr kumimoji="1" lang="zh-CN" altLang="en-US" dirty="0"/>
              <a:t>几何特征：</a:t>
            </a:r>
            <a:r>
              <a:rPr lang="zh-CN" altLang="en-US" dirty="0"/>
              <a:t>单元中的某一个节点对应裂纹尖端，而与之想靠近的中间节点需要移动到边长的 </a:t>
            </a:r>
            <a:r>
              <a:rPr lang="en-US" altLang="zh-CN" dirty="0"/>
              <a:t>1/4 </a:t>
            </a:r>
            <a:r>
              <a:rPr lang="zh-CN" altLang="en-US" dirty="0"/>
              <a:t>的位置 </a:t>
            </a:r>
          </a:p>
          <a:p>
            <a:endParaRPr kumimoji="1" lang="zh-CN" altLang="en-US" dirty="0"/>
          </a:p>
        </p:txBody>
      </p:sp>
      <p:pic>
        <p:nvPicPr>
          <p:cNvPr id="6" name="图片 5">
            <a:extLst>
              <a:ext uri="{FF2B5EF4-FFF2-40B4-BE49-F238E27FC236}">
                <a16:creationId xmlns:a16="http://schemas.microsoft.com/office/drawing/2014/main" id="{3A40F352-324B-8E43-8B1F-F9475E26093D}"/>
              </a:ext>
            </a:extLst>
          </p:cNvPr>
          <p:cNvPicPr>
            <a:picLocks noChangeAspect="1"/>
          </p:cNvPicPr>
          <p:nvPr/>
        </p:nvPicPr>
        <p:blipFill>
          <a:blip r:embed="rId2"/>
          <a:stretch>
            <a:fillRect/>
          </a:stretch>
        </p:blipFill>
        <p:spPr>
          <a:xfrm>
            <a:off x="1289049" y="2066331"/>
            <a:ext cx="3251200" cy="1600200"/>
          </a:xfrm>
          <a:prstGeom prst="rect">
            <a:avLst/>
          </a:prstGeom>
        </p:spPr>
      </p:pic>
      <p:sp>
        <p:nvSpPr>
          <p:cNvPr id="7" name="矩形 6">
            <a:extLst>
              <a:ext uri="{FF2B5EF4-FFF2-40B4-BE49-F238E27FC236}">
                <a16:creationId xmlns:a16="http://schemas.microsoft.com/office/drawing/2014/main" id="{6111138A-5238-764A-A298-DA3AE4DAC8B5}"/>
              </a:ext>
            </a:extLst>
          </p:cNvPr>
          <p:cNvSpPr/>
          <p:nvPr/>
        </p:nvSpPr>
        <p:spPr>
          <a:xfrm>
            <a:off x="2685344" y="3122872"/>
            <a:ext cx="706660" cy="4061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E79081BC-2CDE-6941-B12D-FE621563FE69}"/>
              </a:ext>
            </a:extLst>
          </p:cNvPr>
          <p:cNvSpPr/>
          <p:nvPr/>
        </p:nvSpPr>
        <p:spPr>
          <a:xfrm>
            <a:off x="217492" y="3799742"/>
            <a:ext cx="6096000" cy="923330"/>
          </a:xfrm>
          <a:prstGeom prst="rect">
            <a:avLst/>
          </a:prstGeom>
        </p:spPr>
        <p:txBody>
          <a:bodyPr>
            <a:spAutoFit/>
          </a:bodyPr>
          <a:lstStyle/>
          <a:p>
            <a:r>
              <a:rPr lang="en-US" altLang="zh-CN" dirty="0">
                <a:latin typeface="LMRoman10-Regular-Identity-H"/>
              </a:rPr>
              <a:t>2. </a:t>
            </a:r>
            <a:r>
              <a:rPr lang="zh-CN" altLang="en-US" dirty="0">
                <a:latin typeface="STSong" panose="02010600040101010101" pitchFamily="2" charset="-122"/>
                <a:ea typeface="STSong" panose="02010600040101010101" pitchFamily="2" charset="-122"/>
              </a:rPr>
              <a:t>差值函数特点</a:t>
            </a:r>
            <a:r>
              <a:rPr lang="en-US" altLang="zh-CN" dirty="0">
                <a:latin typeface="STSong" panose="02010600040101010101" pitchFamily="2" charset="-122"/>
                <a:ea typeface="STSong" panose="02010600040101010101" pitchFamily="2" charset="-122"/>
              </a:rPr>
              <a:t>:</a:t>
            </a:r>
            <a:r>
              <a:rPr lang="zh-CN" altLang="en-US" dirty="0">
                <a:latin typeface="STSong" panose="02010600040101010101" pitchFamily="2" charset="-122"/>
                <a:ea typeface="STSong" panose="02010600040101010101" pitchFamily="2" charset="-122"/>
              </a:rPr>
              <a:t>和传统等参元一致，形函数其在各自节点位置处取 </a:t>
            </a:r>
            <a:r>
              <a:rPr lang="en-US" altLang="zh-CN" dirty="0">
                <a:latin typeface="LMRoman10-Regular-Identity-H"/>
              </a:rPr>
              <a:t>1</a:t>
            </a:r>
            <a:r>
              <a:rPr lang="zh-CN" altLang="en-US" dirty="0">
                <a:latin typeface="STSong" panose="02010600040101010101" pitchFamily="2" charset="-122"/>
                <a:ea typeface="STSong" panose="02010600040101010101" pitchFamily="2" charset="-122"/>
              </a:rPr>
              <a:t>，其他节点位置取 </a:t>
            </a:r>
            <a:r>
              <a:rPr lang="en-US" altLang="zh-CN" dirty="0">
                <a:latin typeface="LMRoman10-Regular-Identity-H"/>
              </a:rPr>
              <a:t>0</a:t>
            </a:r>
            <a:r>
              <a:rPr lang="zh-CN" altLang="en-US" dirty="0">
                <a:latin typeface="STSong" panose="02010600040101010101" pitchFamily="2" charset="-122"/>
                <a:ea typeface="STSong" panose="02010600040101010101" pitchFamily="2" charset="-122"/>
              </a:rPr>
              <a:t>，并且各个节点的形函数之和为 </a:t>
            </a:r>
            <a:r>
              <a:rPr lang="en-US" altLang="zh-CN" dirty="0">
                <a:latin typeface="LMRoman10-Regular-Identity-H"/>
              </a:rPr>
              <a:t>1. </a:t>
            </a:r>
            <a:endParaRPr lang="zh-CN" altLang="en-US" dirty="0"/>
          </a:p>
        </p:txBody>
      </p:sp>
      <p:sp>
        <p:nvSpPr>
          <p:cNvPr id="9" name="矩形 8">
            <a:extLst>
              <a:ext uri="{FF2B5EF4-FFF2-40B4-BE49-F238E27FC236}">
                <a16:creationId xmlns:a16="http://schemas.microsoft.com/office/drawing/2014/main" id="{1B9B8AEE-9BFB-544B-98B0-5A51ED27B1C3}"/>
              </a:ext>
            </a:extLst>
          </p:cNvPr>
          <p:cNvSpPr/>
          <p:nvPr/>
        </p:nvSpPr>
        <p:spPr>
          <a:xfrm>
            <a:off x="6313492" y="1103712"/>
            <a:ext cx="6096000" cy="646331"/>
          </a:xfrm>
          <a:prstGeom prst="rect">
            <a:avLst/>
          </a:prstGeom>
        </p:spPr>
        <p:txBody>
          <a:bodyPr>
            <a:spAutoFit/>
          </a:bodyPr>
          <a:lstStyle/>
          <a:p>
            <a:r>
              <a:rPr lang="en-US" altLang="zh-CN" dirty="0">
                <a:latin typeface="LMRoman10-Regular-Identity-H"/>
              </a:rPr>
              <a:t>3. </a:t>
            </a:r>
            <a:r>
              <a:rPr lang="zh-CN" altLang="en-US" dirty="0">
                <a:latin typeface="STSong" panose="02010600040101010101" pitchFamily="2" charset="-122"/>
                <a:ea typeface="STSong" panose="02010600040101010101" pitchFamily="2" charset="-122"/>
              </a:rPr>
              <a:t>雅可比行列式和矩阵的奇异性</a:t>
            </a:r>
            <a:r>
              <a:rPr lang="en-US" altLang="zh-CN" dirty="0">
                <a:latin typeface="STSong" panose="02010600040101010101" pitchFamily="2" charset="-122"/>
                <a:ea typeface="STSong" panose="02010600040101010101" pitchFamily="2" charset="-122"/>
              </a:rPr>
              <a:t>:</a:t>
            </a:r>
            <a:r>
              <a:rPr lang="zh-CN" altLang="en-US" dirty="0">
                <a:latin typeface="STSong" panose="02010600040101010101" pitchFamily="2" charset="-122"/>
                <a:ea typeface="STSong" panose="02010600040101010101" pitchFamily="2" charset="-122"/>
              </a:rPr>
              <a:t>雅可比行列式在裂纹尖端处取 </a:t>
            </a:r>
            <a:r>
              <a:rPr lang="en-US" altLang="zh-CN" dirty="0">
                <a:latin typeface="LMRoman10-Regular-Identity-H"/>
              </a:rPr>
              <a:t>0</a:t>
            </a:r>
            <a:r>
              <a:rPr lang="zh-CN" altLang="en-US" dirty="0">
                <a:latin typeface="STSong" panose="02010600040101010101" pitchFamily="2" charset="-122"/>
                <a:ea typeface="STSong" panose="02010600040101010101" pitchFamily="2" charset="-122"/>
              </a:rPr>
              <a:t>，雅可比矩阵中出现 </a:t>
            </a:r>
            <a:r>
              <a:rPr lang="en-US" altLang="zh-CN" dirty="0">
                <a:latin typeface="LMRoman10-Regular-Identity-H"/>
              </a:rPr>
              <a:t>0 </a:t>
            </a:r>
            <a:r>
              <a:rPr lang="zh-CN" altLang="en-US" dirty="0">
                <a:latin typeface="STSong" panose="02010600040101010101" pitchFamily="2" charset="-122"/>
                <a:ea typeface="STSong" panose="02010600040101010101" pitchFamily="2" charset="-122"/>
              </a:rPr>
              <a:t>元素 </a:t>
            </a:r>
            <a:endParaRPr lang="zh-CN" altLang="en-US" dirty="0"/>
          </a:p>
        </p:txBody>
      </p:sp>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36235139-5E21-4C4E-B7B5-F535DB78FE91}"/>
                  </a:ext>
                </a:extLst>
              </p:cNvPr>
              <p:cNvSpPr/>
              <p:nvPr/>
            </p:nvSpPr>
            <p:spPr>
              <a:xfrm>
                <a:off x="6313492" y="3799742"/>
                <a:ext cx="5661016" cy="666977"/>
              </a:xfrm>
              <a:prstGeom prst="rect">
                <a:avLst/>
              </a:prstGeom>
            </p:spPr>
            <p:txBody>
              <a:bodyPr wrap="square">
                <a:spAutoFit/>
              </a:bodyPr>
              <a:lstStyle/>
              <a:p>
                <a:r>
                  <a:rPr lang="en-US" altLang="zh-CN" dirty="0">
                    <a:latin typeface="LMRoman10-Regular-Identity-H"/>
                  </a:rPr>
                  <a:t>4. </a:t>
                </a:r>
                <a:r>
                  <a:rPr lang="zh-CN" altLang="en-US" dirty="0">
                    <a:latin typeface="STSong" panose="02010600040101010101" pitchFamily="2" charset="-122"/>
                    <a:ea typeface="STSong" panose="02010600040101010101" pitchFamily="2" charset="-122"/>
                  </a:rPr>
                  <a:t>单元应变场分布</a:t>
                </a:r>
                <a:r>
                  <a:rPr lang="en-US" altLang="zh-CN" dirty="0">
                    <a:latin typeface="STSong" panose="02010600040101010101" pitchFamily="2" charset="-122"/>
                    <a:ea typeface="STSong" panose="02010600040101010101" pitchFamily="2" charset="-122"/>
                  </a:rPr>
                  <a:t>:</a:t>
                </a:r>
                <a:r>
                  <a:rPr lang="zh-CN" altLang="en-US" dirty="0">
                    <a:latin typeface="STSong" panose="02010600040101010101" pitchFamily="2" charset="-122"/>
                    <a:ea typeface="STSong" panose="02010600040101010101" pitchFamily="2" charset="-122"/>
                  </a:rPr>
                  <a:t>在裂纹尖端对应的节点处为无穷大，在其他位置呈现 </a:t>
                </a:r>
                <a14:m>
                  <m:oMath xmlns:m="http://schemas.openxmlformats.org/officeDocument/2006/math">
                    <m:r>
                      <a:rPr lang="en-US" altLang="zh-CN" b="0" i="1" smtClean="0">
                        <a:latin typeface="Cambria Math" panose="02040503050406030204" pitchFamily="18" charset="0"/>
                        <a:ea typeface="STSong" panose="02010600040101010101" pitchFamily="2" charset="-122"/>
                      </a:rPr>
                      <m:t>1/</m:t>
                    </m:r>
                    <m:rad>
                      <m:radPr>
                        <m:degHide m:val="on"/>
                        <m:ctrlPr>
                          <a:rPr lang="en-US" altLang="zh-CN" b="0" i="1" smtClean="0">
                            <a:latin typeface="Cambria Math" panose="02040503050406030204" pitchFamily="18" charset="0"/>
                            <a:ea typeface="STSong" panose="02010600040101010101" pitchFamily="2" charset="-122"/>
                          </a:rPr>
                        </m:ctrlPr>
                      </m:radPr>
                      <m:deg/>
                      <m:e>
                        <m:r>
                          <a:rPr lang="en-US" altLang="zh-CN" b="0" i="1" smtClean="0">
                            <a:latin typeface="Cambria Math" panose="02040503050406030204" pitchFamily="18" charset="0"/>
                            <a:ea typeface="STSong" panose="02010600040101010101" pitchFamily="2" charset="-122"/>
                          </a:rPr>
                          <m:t>𝑟</m:t>
                        </m:r>
                      </m:e>
                    </m:rad>
                  </m:oMath>
                </a14:m>
                <a:r>
                  <a:rPr lang="en-US" altLang="zh-CN" dirty="0">
                    <a:latin typeface="CMMI10"/>
                  </a:rPr>
                  <a:t> </a:t>
                </a:r>
                <a:r>
                  <a:rPr lang="zh-CN" altLang="en-US" dirty="0">
                    <a:latin typeface="STSong" panose="02010600040101010101" pitchFamily="2" charset="-122"/>
                    <a:ea typeface="STSong" panose="02010600040101010101" pitchFamily="2" charset="-122"/>
                  </a:rPr>
                  <a:t>分布 </a:t>
                </a:r>
                <a:endParaRPr lang="zh-CN" altLang="en-US" dirty="0"/>
              </a:p>
            </p:txBody>
          </p:sp>
        </mc:Choice>
        <mc:Fallback>
          <p:sp>
            <p:nvSpPr>
              <p:cNvPr id="10" name="矩形 9">
                <a:extLst>
                  <a:ext uri="{FF2B5EF4-FFF2-40B4-BE49-F238E27FC236}">
                    <a16:creationId xmlns:a16="http://schemas.microsoft.com/office/drawing/2014/main" id="{36235139-5E21-4C4E-B7B5-F535DB78FE91}"/>
                  </a:ext>
                </a:extLst>
              </p:cNvPr>
              <p:cNvSpPr>
                <a:spLocks noRot="1" noChangeAspect="1" noMove="1" noResize="1" noEditPoints="1" noAdjustHandles="1" noChangeArrowheads="1" noChangeShapeType="1" noTextEdit="1"/>
              </p:cNvSpPr>
              <p:nvPr/>
            </p:nvSpPr>
            <p:spPr>
              <a:xfrm>
                <a:off x="6313492" y="3799742"/>
                <a:ext cx="5661016" cy="666977"/>
              </a:xfrm>
              <a:prstGeom prst="rect">
                <a:avLst/>
              </a:prstGeom>
              <a:blipFill>
                <a:blip r:embed="rId3"/>
                <a:stretch>
                  <a:fillRect l="-895" t="-5556" r="-1790" b="-74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051F2CEB-B54C-8142-AACD-0BFCD6870E6B}"/>
                  </a:ext>
                </a:extLst>
              </p:cNvPr>
              <p:cNvSpPr txBox="1"/>
              <p:nvPr/>
            </p:nvSpPr>
            <p:spPr>
              <a:xfrm>
                <a:off x="1289049" y="4482845"/>
                <a:ext cx="3640139" cy="242810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nary>
                        <m:naryPr>
                          <m:chr m:val="∑"/>
                          <m:supHide m:val="on"/>
                          <m:ctrlPr>
                            <a:rPr kumimoji="1" lang="en-US" altLang="zh-CN" b="0" i="1" smtClean="0">
                              <a:latin typeface="Cambria Math" panose="02040503050406030204" pitchFamily="18" charset="0"/>
                            </a:rPr>
                          </m:ctrlPr>
                        </m:naryPr>
                        <m:sub>
                          <m:r>
                            <a:rPr kumimoji="1" lang="en-US" altLang="zh-CN" b="0" i="1" smtClean="0">
                              <a:latin typeface="Cambria Math" panose="02040503050406030204" pitchFamily="18" charset="0"/>
                            </a:rPr>
                            <m:t>𝑖</m:t>
                          </m:r>
                        </m:sub>
                        <m:sup/>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𝑁</m:t>
                              </m:r>
                            </m:e>
                            <m:sub>
                              <m:r>
                                <a:rPr kumimoji="1" lang="en-US" altLang="zh-CN" b="0" i="1" smtClean="0">
                                  <a:latin typeface="Cambria Math" panose="02040503050406030204" pitchFamily="18" charset="0"/>
                                </a:rPr>
                                <m:t>𝑖</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𝑖</m:t>
                              </m:r>
                            </m:sub>
                          </m:sSub>
                        </m:e>
                      </m:nary>
                    </m:oMath>
                  </m:oMathPara>
                </a14:m>
                <a:endParaRPr kumimoji="1" lang="en-US" altLang="zh-CN" dirty="0"/>
              </a:p>
              <a:p>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𝑢</m:t>
                      </m:r>
                      <m:r>
                        <a:rPr kumimoji="1" lang="en-US" altLang="zh-CN" b="0" i="1" smtClean="0">
                          <a:latin typeface="Cambria Math" panose="02040503050406030204" pitchFamily="18" charset="0"/>
                        </a:rPr>
                        <m:t>=</m:t>
                      </m:r>
                      <m:nary>
                        <m:naryPr>
                          <m:chr m:val="∑"/>
                          <m:supHide m:val="on"/>
                          <m:ctrlPr>
                            <a:rPr kumimoji="1" lang="en-US" altLang="zh-CN" b="0" i="1" smtClean="0">
                              <a:latin typeface="Cambria Math" panose="02040503050406030204" pitchFamily="18" charset="0"/>
                            </a:rPr>
                          </m:ctrlPr>
                        </m:naryPr>
                        <m:sub>
                          <m:r>
                            <a:rPr kumimoji="1" lang="en-US" altLang="zh-CN" b="0" i="1" smtClean="0">
                              <a:latin typeface="Cambria Math" panose="02040503050406030204" pitchFamily="18" charset="0"/>
                            </a:rPr>
                            <m:t>𝑖</m:t>
                          </m:r>
                        </m:sub>
                        <m:sup/>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𝑁</m:t>
                              </m:r>
                            </m:e>
                            <m:sub>
                              <m:r>
                                <a:rPr kumimoji="1" lang="en-US" altLang="zh-CN" b="0" i="1" smtClean="0">
                                  <a:latin typeface="Cambria Math" panose="02040503050406030204" pitchFamily="18" charset="0"/>
                                </a:rPr>
                                <m:t>𝑖</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𝑑</m:t>
                              </m:r>
                            </m:e>
                            <m:sub>
                              <m:r>
                                <a:rPr kumimoji="1" lang="en-US" altLang="zh-CN" b="0" i="1" smtClean="0">
                                  <a:latin typeface="Cambria Math" panose="02040503050406030204" pitchFamily="18" charset="0"/>
                                </a:rPr>
                                <m:t>𝑖</m:t>
                              </m:r>
                            </m:sub>
                          </m:sSub>
                        </m:e>
                      </m:nary>
                    </m:oMath>
                  </m:oMathPara>
                </a14:m>
                <a:endParaRPr kumimoji="1" lang="en-US" altLang="zh-CN" dirty="0"/>
              </a:p>
              <a:p>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𝑁</m:t>
                          </m:r>
                        </m:e>
                        <m:sub>
                          <m:r>
                            <a:rPr kumimoji="1" lang="en-US" altLang="zh-CN" b="0" i="1" smtClean="0">
                              <a:latin typeface="Cambria Math" panose="02040503050406030204" pitchFamily="18" charset="0"/>
                            </a:rPr>
                            <m:t>𝑖</m:t>
                          </m:r>
                        </m:sub>
                      </m:sSub>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𝑗</m:t>
                              </m:r>
                            </m:sub>
                          </m:sSub>
                        </m:e>
                      </m:d>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𝛿</m:t>
                          </m:r>
                        </m:e>
                        <m:sub>
                          <m:r>
                            <a:rPr kumimoji="1" lang="en-US" altLang="zh-CN" b="0" i="1" smtClean="0">
                              <a:latin typeface="Cambria Math" panose="02040503050406030204" pitchFamily="18" charset="0"/>
                            </a:rPr>
                            <m:t>𝑖𝑗</m:t>
                          </m:r>
                        </m:sub>
                      </m:sSub>
                    </m:oMath>
                  </m:oMathPara>
                </a14:m>
                <a:endParaRPr kumimoji="1" lang="en-US" altLang="zh-CN" dirty="0"/>
              </a:p>
              <a:p>
                <a14:m>
                  <m:oMathPara xmlns:m="http://schemas.openxmlformats.org/officeDocument/2006/math">
                    <m:oMathParaPr>
                      <m:jc m:val="centerGroup"/>
                    </m:oMathParaPr>
                    <m:oMath xmlns:m="http://schemas.openxmlformats.org/officeDocument/2006/math">
                      <m:nary>
                        <m:naryPr>
                          <m:chr m:val="∑"/>
                          <m:supHide m:val="on"/>
                          <m:ctrlPr>
                            <a:rPr kumimoji="1" lang="en-US" altLang="zh-CN" b="0" i="1" smtClean="0">
                              <a:latin typeface="Cambria Math" panose="02040503050406030204" pitchFamily="18" charset="0"/>
                            </a:rPr>
                          </m:ctrlPr>
                        </m:naryPr>
                        <m:sub>
                          <m:r>
                            <a:rPr kumimoji="1" lang="en-US" altLang="zh-CN" b="0" i="1" smtClean="0">
                              <a:latin typeface="Cambria Math" panose="02040503050406030204" pitchFamily="18" charset="0"/>
                            </a:rPr>
                            <m:t>𝑖</m:t>
                          </m:r>
                        </m:sub>
                        <m:sup/>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𝑁</m:t>
                              </m:r>
                            </m:e>
                            <m:sub>
                              <m:r>
                                <a:rPr kumimoji="1" lang="en-US" altLang="zh-CN" b="0" i="1" smtClean="0">
                                  <a:latin typeface="Cambria Math" panose="02040503050406030204" pitchFamily="18" charset="0"/>
                                </a:rPr>
                                <m:t>𝑖</m:t>
                              </m:r>
                            </m:sub>
                          </m:sSub>
                        </m:e>
                      </m:nary>
                      <m:r>
                        <a:rPr kumimoji="1" lang="en-US" altLang="zh-CN" b="0" i="1" smtClean="0">
                          <a:latin typeface="Cambria Math" panose="02040503050406030204" pitchFamily="18" charset="0"/>
                        </a:rPr>
                        <m:t>=1</m:t>
                      </m:r>
                    </m:oMath>
                  </m:oMathPara>
                </a14:m>
                <a:endParaRPr kumimoji="1" lang="zh-CN" altLang="en-US" dirty="0"/>
              </a:p>
            </p:txBody>
          </p:sp>
        </mc:Choice>
        <mc:Fallback>
          <p:sp>
            <p:nvSpPr>
              <p:cNvPr id="12" name="文本框 11">
                <a:extLst>
                  <a:ext uri="{FF2B5EF4-FFF2-40B4-BE49-F238E27FC236}">
                    <a16:creationId xmlns:a16="http://schemas.microsoft.com/office/drawing/2014/main" id="{051F2CEB-B54C-8142-AACD-0BFCD6870E6B}"/>
                  </a:ext>
                </a:extLst>
              </p:cNvPr>
              <p:cNvSpPr txBox="1">
                <a:spLocks noRot="1" noChangeAspect="1" noMove="1" noResize="1" noEditPoints="1" noAdjustHandles="1" noChangeArrowheads="1" noChangeShapeType="1" noTextEdit="1"/>
              </p:cNvSpPr>
              <p:nvPr/>
            </p:nvSpPr>
            <p:spPr>
              <a:xfrm>
                <a:off x="1289049" y="4482845"/>
                <a:ext cx="3640139" cy="2428101"/>
              </a:xfrm>
              <a:prstGeom prst="rect">
                <a:avLst/>
              </a:prstGeom>
              <a:blipFill>
                <a:blip r:embed="rId4"/>
                <a:stretch>
                  <a:fillRect t="-38542" b="-53646"/>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C9E34545-35FB-574D-B526-59FF2D6E5B48}"/>
              </a:ext>
            </a:extLst>
          </p:cNvPr>
          <p:cNvPicPr>
            <a:picLocks noChangeAspect="1"/>
          </p:cNvPicPr>
          <p:nvPr/>
        </p:nvPicPr>
        <p:blipFill>
          <a:blip r:embed="rId5"/>
          <a:stretch>
            <a:fillRect/>
          </a:stretch>
        </p:blipFill>
        <p:spPr>
          <a:xfrm>
            <a:off x="6731003" y="1960643"/>
            <a:ext cx="1841500" cy="1562100"/>
          </a:xfrm>
          <a:prstGeom prst="rect">
            <a:avLst/>
          </a:prstGeom>
        </p:spPr>
      </p:pic>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9B08EF10-F0B9-4B4D-A173-9465A102E557}"/>
                  </a:ext>
                </a:extLst>
              </p:cNvPr>
              <p:cNvSpPr txBox="1"/>
              <p:nvPr/>
            </p:nvSpPr>
            <p:spPr>
              <a:xfrm>
                <a:off x="8786813" y="2386013"/>
                <a:ext cx="3071812" cy="57400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𝑑𝑒𝑡𝐽</m:t>
                      </m:r>
                      <m:sSub>
                        <m:sSubPr>
                          <m:ctrlPr>
                            <a:rPr kumimoji="1" lang="en-US" altLang="zh-CN" b="0" i="1" smtClean="0">
                              <a:latin typeface="Cambria Math" panose="02040503050406030204" pitchFamily="18" charset="0"/>
                            </a:rPr>
                          </m:ctrlPr>
                        </m:sSubPr>
                        <m:e>
                          <m:d>
                            <m:dPr>
                              <m:begChr m:val=""/>
                              <m:endChr m:val="|"/>
                              <m:ctrlPr>
                                <a:rPr kumimoji="1" lang="en-US" altLang="zh-CN" b="0" i="1" smtClean="0">
                                  <a:latin typeface="Cambria Math" panose="02040503050406030204" pitchFamily="18" charset="0"/>
                                </a:rPr>
                              </m:ctrlPr>
                            </m:dPr>
                            <m:e>
                              <m:r>
                                <a:rPr lang="zh-CN" altLang="en-US"/>
                                <m:t>​</m:t>
                              </m:r>
                            </m:e>
                          </m:d>
                        </m:e>
                        <m:sub>
                          <m:r>
                            <a:rPr kumimoji="1" lang="en-US" altLang="zh-CN" b="0" i="1" smtClean="0">
                              <a:latin typeface="Cambria Math" panose="02040503050406030204" pitchFamily="18" charset="0"/>
                            </a:rPr>
                            <m:t>𝑐𝑟𝑎𝑐𝑘</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𝑒𝑑𝑔𝑒</m:t>
                          </m:r>
                        </m:sub>
                      </m:sSub>
                      <m:r>
                        <a:rPr kumimoji="1" lang="en-US" altLang="zh-CN" b="0" i="1" smtClean="0">
                          <a:latin typeface="Cambria Math" panose="02040503050406030204" pitchFamily="18" charset="0"/>
                        </a:rPr>
                        <m:t>=0</m:t>
                      </m:r>
                    </m:oMath>
                  </m:oMathPara>
                </a14:m>
                <a:endParaRPr kumimoji="1" lang="zh-CN" altLang="en-US" dirty="0"/>
              </a:p>
            </p:txBody>
          </p:sp>
        </mc:Choice>
        <mc:Fallback>
          <p:sp>
            <p:nvSpPr>
              <p:cNvPr id="14" name="文本框 13">
                <a:extLst>
                  <a:ext uri="{FF2B5EF4-FFF2-40B4-BE49-F238E27FC236}">
                    <a16:creationId xmlns:a16="http://schemas.microsoft.com/office/drawing/2014/main" id="{9B08EF10-F0B9-4B4D-A173-9465A102E557}"/>
                  </a:ext>
                </a:extLst>
              </p:cNvPr>
              <p:cNvSpPr txBox="1">
                <a:spLocks noRot="1" noChangeAspect="1" noMove="1" noResize="1" noEditPoints="1" noAdjustHandles="1" noChangeArrowheads="1" noChangeShapeType="1" noTextEdit="1"/>
              </p:cNvSpPr>
              <p:nvPr/>
            </p:nvSpPr>
            <p:spPr>
              <a:xfrm>
                <a:off x="8786813" y="2386013"/>
                <a:ext cx="3071812" cy="574003"/>
              </a:xfrm>
              <a:prstGeom prst="rect">
                <a:avLst/>
              </a:prstGeom>
              <a:blipFill>
                <a:blip r:embed="rId6"/>
                <a:stretch>
                  <a:fillRect t="-147826" b="-20869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08F188D2-7EDF-7946-A028-FC36806EE5A2}"/>
                  </a:ext>
                </a:extLst>
              </p:cNvPr>
              <p:cNvSpPr txBox="1"/>
              <p:nvPr/>
            </p:nvSpPr>
            <p:spPr>
              <a:xfrm>
                <a:off x="6579704" y="4974142"/>
                <a:ext cx="5128592" cy="66460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𝜀</m:t>
                          </m:r>
                        </m:e>
                        <m:sub>
                          <m:r>
                            <a:rPr kumimoji="1" lang="en-US" altLang="zh-CN" b="0" i="1" smtClean="0">
                              <a:latin typeface="Cambria Math" panose="02040503050406030204" pitchFamily="18" charset="0"/>
                            </a:rPr>
                            <m:t>𝑥</m:t>
                          </m:r>
                        </m:sub>
                      </m:sSub>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ad>
                            <m:radPr>
                              <m:degHide m:val="on"/>
                              <m:ctrlPr>
                                <a:rPr kumimoji="1" lang="en-US" altLang="zh-CN" b="0" i="1" smtClean="0">
                                  <a:latin typeface="Cambria Math" panose="02040503050406030204" pitchFamily="18" charset="0"/>
                                </a:rPr>
                              </m:ctrlPr>
                            </m:radPr>
                            <m:deg/>
                            <m:e>
                              <m:r>
                                <a:rPr kumimoji="1" lang="en-US" altLang="zh-CN" b="0" i="1" smtClean="0">
                                  <a:latin typeface="Cambria Math" panose="02040503050406030204" pitchFamily="18" charset="0"/>
                                </a:rPr>
                                <m:t>𝑟</m:t>
                              </m:r>
                            </m:e>
                          </m:rad>
                        </m:den>
                      </m:f>
                      <m:r>
                        <a:rPr kumimoji="1" lang="en-US" altLang="zh-CN" b="0" i="1" smtClean="0">
                          <a:latin typeface="Cambria Math" panose="02040503050406030204" pitchFamily="18" charset="0"/>
                        </a:rPr>
                        <m:t> </m:t>
                      </m:r>
                    </m:oMath>
                  </m:oMathPara>
                </a14:m>
                <a:endParaRPr kumimoji="1" lang="zh-CN" altLang="en-US" dirty="0"/>
              </a:p>
            </p:txBody>
          </p:sp>
        </mc:Choice>
        <mc:Fallback>
          <p:sp>
            <p:nvSpPr>
              <p:cNvPr id="15" name="文本框 14">
                <a:extLst>
                  <a:ext uri="{FF2B5EF4-FFF2-40B4-BE49-F238E27FC236}">
                    <a16:creationId xmlns:a16="http://schemas.microsoft.com/office/drawing/2014/main" id="{08F188D2-7EDF-7946-A028-FC36806EE5A2}"/>
                  </a:ext>
                </a:extLst>
              </p:cNvPr>
              <p:cNvSpPr txBox="1">
                <a:spLocks noRot="1" noChangeAspect="1" noMove="1" noResize="1" noEditPoints="1" noAdjustHandles="1" noChangeArrowheads="1" noChangeShapeType="1" noTextEdit="1"/>
              </p:cNvSpPr>
              <p:nvPr/>
            </p:nvSpPr>
            <p:spPr>
              <a:xfrm>
                <a:off x="6579704" y="4974142"/>
                <a:ext cx="5128592" cy="664606"/>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562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linds(horizontal)">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p:bldP spid="9" grpId="0"/>
      <p:bldP spid="10" grpId="0"/>
      <p:bldP spid="12"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D97310-7BA0-4ECE-BBFA-1833B1237A24}"/>
              </a:ext>
            </a:extLst>
          </p:cNvPr>
          <p:cNvSpPr txBox="1"/>
          <p:nvPr/>
        </p:nvSpPr>
        <p:spPr>
          <a:xfrm>
            <a:off x="208259" y="188040"/>
            <a:ext cx="4558748" cy="584775"/>
          </a:xfrm>
          <a:prstGeom prst="rect">
            <a:avLst/>
          </a:prstGeom>
          <a:noFill/>
        </p:spPr>
        <p:txBody>
          <a:bodyPr wrap="square" rtlCol="0">
            <a:spAutoFit/>
          </a:bodyPr>
          <a:lstStyle/>
          <a:p>
            <a:r>
              <a:rPr lang="en-US" altLang="zh-CN" sz="3200" b="1" dirty="0"/>
              <a:t>5.</a:t>
            </a:r>
            <a:r>
              <a:rPr lang="zh-CN" altLang="en-US" sz="3200" b="1" dirty="0"/>
              <a:t>收敛性分析</a:t>
            </a:r>
          </a:p>
        </p:txBody>
      </p:sp>
      <p:pic>
        <p:nvPicPr>
          <p:cNvPr id="2" name="图片 1">
            <a:extLst>
              <a:ext uri="{FF2B5EF4-FFF2-40B4-BE49-F238E27FC236}">
                <a16:creationId xmlns:a16="http://schemas.microsoft.com/office/drawing/2014/main" id="{91DDF7C7-7702-6944-814F-0AE47F1FF611}"/>
              </a:ext>
            </a:extLst>
          </p:cNvPr>
          <p:cNvPicPr>
            <a:picLocks noChangeAspect="1"/>
          </p:cNvPicPr>
          <p:nvPr/>
        </p:nvPicPr>
        <p:blipFill>
          <a:blip r:embed="rId2"/>
          <a:stretch>
            <a:fillRect/>
          </a:stretch>
        </p:blipFill>
        <p:spPr>
          <a:xfrm>
            <a:off x="893189" y="1133061"/>
            <a:ext cx="1908342" cy="1134203"/>
          </a:xfrm>
          <a:prstGeom prst="rect">
            <a:avLst/>
          </a:prstGeom>
        </p:spPr>
      </p:pic>
      <p:pic>
        <p:nvPicPr>
          <p:cNvPr id="3" name="图片 2">
            <a:extLst>
              <a:ext uri="{FF2B5EF4-FFF2-40B4-BE49-F238E27FC236}">
                <a16:creationId xmlns:a16="http://schemas.microsoft.com/office/drawing/2014/main" id="{D7235E0C-0742-3A48-B336-68E6D8DEC39D}"/>
              </a:ext>
            </a:extLst>
          </p:cNvPr>
          <p:cNvPicPr>
            <a:picLocks noChangeAspect="1"/>
          </p:cNvPicPr>
          <p:nvPr/>
        </p:nvPicPr>
        <p:blipFill>
          <a:blip r:embed="rId3"/>
          <a:stretch>
            <a:fillRect/>
          </a:stretch>
        </p:blipFill>
        <p:spPr>
          <a:xfrm>
            <a:off x="3106331" y="1517511"/>
            <a:ext cx="1494418" cy="365302"/>
          </a:xfrm>
          <a:prstGeom prst="rect">
            <a:avLst/>
          </a:prstGeom>
        </p:spPr>
      </p:pic>
      <p:sp>
        <p:nvSpPr>
          <p:cNvPr id="6" name="文本框 5">
            <a:extLst>
              <a:ext uri="{FF2B5EF4-FFF2-40B4-BE49-F238E27FC236}">
                <a16:creationId xmlns:a16="http://schemas.microsoft.com/office/drawing/2014/main" id="{2BF6CA00-6C7F-B942-874D-7CF01A9DB70C}"/>
              </a:ext>
            </a:extLst>
          </p:cNvPr>
          <p:cNvSpPr txBox="1"/>
          <p:nvPr/>
        </p:nvSpPr>
        <p:spPr>
          <a:xfrm>
            <a:off x="191742" y="759604"/>
            <a:ext cx="3311236" cy="369332"/>
          </a:xfrm>
          <a:prstGeom prst="rect">
            <a:avLst/>
          </a:prstGeom>
          <a:noFill/>
        </p:spPr>
        <p:txBody>
          <a:bodyPr wrap="square" rtlCol="0">
            <a:spAutoFit/>
          </a:bodyPr>
          <a:lstStyle/>
          <a:p>
            <a:r>
              <a:rPr kumimoji="1" lang="zh-CN" altLang="en-US" dirty="0"/>
              <a:t>对一般单元的差值关系：</a:t>
            </a:r>
          </a:p>
        </p:txBody>
      </p:sp>
      <p:pic>
        <p:nvPicPr>
          <p:cNvPr id="7" name="图片 6">
            <a:extLst>
              <a:ext uri="{FF2B5EF4-FFF2-40B4-BE49-F238E27FC236}">
                <a16:creationId xmlns:a16="http://schemas.microsoft.com/office/drawing/2014/main" id="{875C3F44-3A80-2444-B214-346AFC6888F6}"/>
              </a:ext>
            </a:extLst>
          </p:cNvPr>
          <p:cNvPicPr>
            <a:picLocks noChangeAspect="1"/>
          </p:cNvPicPr>
          <p:nvPr/>
        </p:nvPicPr>
        <p:blipFill>
          <a:blip r:embed="rId4"/>
          <a:stretch>
            <a:fillRect/>
          </a:stretch>
        </p:blipFill>
        <p:spPr>
          <a:xfrm>
            <a:off x="1277531" y="3272895"/>
            <a:ext cx="1524000" cy="546100"/>
          </a:xfrm>
          <a:prstGeom prst="rect">
            <a:avLst/>
          </a:prstGeom>
        </p:spPr>
      </p:pic>
      <p:sp>
        <p:nvSpPr>
          <p:cNvPr id="8" name="文本框 7">
            <a:extLst>
              <a:ext uri="{FF2B5EF4-FFF2-40B4-BE49-F238E27FC236}">
                <a16:creationId xmlns:a16="http://schemas.microsoft.com/office/drawing/2014/main" id="{11C04459-9766-1E47-87DE-00FFA768EFB1}"/>
              </a:ext>
            </a:extLst>
          </p:cNvPr>
          <p:cNvSpPr txBox="1"/>
          <p:nvPr/>
        </p:nvSpPr>
        <p:spPr>
          <a:xfrm>
            <a:off x="208259" y="2443813"/>
            <a:ext cx="2038840" cy="369332"/>
          </a:xfrm>
          <a:prstGeom prst="rect">
            <a:avLst/>
          </a:prstGeom>
          <a:noFill/>
        </p:spPr>
        <p:txBody>
          <a:bodyPr wrap="square" rtlCol="0">
            <a:spAutoFit/>
          </a:bodyPr>
          <a:lstStyle/>
          <a:p>
            <a:r>
              <a:rPr kumimoji="1" lang="zh-CN" altLang="en-US" dirty="0"/>
              <a:t>等参元</a:t>
            </a:r>
          </a:p>
        </p:txBody>
      </p:sp>
      <p:sp>
        <p:nvSpPr>
          <p:cNvPr id="9" name="右箭头 8">
            <a:extLst>
              <a:ext uri="{FF2B5EF4-FFF2-40B4-BE49-F238E27FC236}">
                <a16:creationId xmlns:a16="http://schemas.microsoft.com/office/drawing/2014/main" id="{F8F39B15-4B55-AE45-B21F-4C279C235907}"/>
              </a:ext>
            </a:extLst>
          </p:cNvPr>
          <p:cNvSpPr/>
          <p:nvPr/>
        </p:nvSpPr>
        <p:spPr>
          <a:xfrm>
            <a:off x="3420457" y="4401072"/>
            <a:ext cx="1285560" cy="37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276D2389-11A7-AE4C-83EB-CB94428CF95D}"/>
              </a:ext>
            </a:extLst>
          </p:cNvPr>
          <p:cNvSpPr txBox="1"/>
          <p:nvPr/>
        </p:nvSpPr>
        <p:spPr>
          <a:xfrm>
            <a:off x="5127226" y="3383881"/>
            <a:ext cx="4141466" cy="369332"/>
          </a:xfrm>
          <a:prstGeom prst="rect">
            <a:avLst/>
          </a:prstGeom>
          <a:noFill/>
        </p:spPr>
        <p:txBody>
          <a:bodyPr wrap="square" rtlCol="0">
            <a:spAutoFit/>
          </a:bodyPr>
          <a:lstStyle/>
          <a:p>
            <a:r>
              <a:rPr kumimoji="1" lang="zh-CN" altLang="en-US" dirty="0"/>
              <a:t>连续性和相容性</a:t>
            </a:r>
          </a:p>
        </p:txBody>
      </p:sp>
      <p:pic>
        <p:nvPicPr>
          <p:cNvPr id="11" name="图片 10">
            <a:extLst>
              <a:ext uri="{FF2B5EF4-FFF2-40B4-BE49-F238E27FC236}">
                <a16:creationId xmlns:a16="http://schemas.microsoft.com/office/drawing/2014/main" id="{CDA48506-BDDF-DE49-BE08-2444A46030F4}"/>
              </a:ext>
            </a:extLst>
          </p:cNvPr>
          <p:cNvPicPr>
            <a:picLocks noChangeAspect="1"/>
          </p:cNvPicPr>
          <p:nvPr/>
        </p:nvPicPr>
        <p:blipFill>
          <a:blip r:embed="rId5"/>
          <a:stretch>
            <a:fillRect/>
          </a:stretch>
        </p:blipFill>
        <p:spPr>
          <a:xfrm>
            <a:off x="1391831" y="4384572"/>
            <a:ext cx="1295400" cy="406400"/>
          </a:xfrm>
          <a:prstGeom prst="rect">
            <a:avLst/>
          </a:prstGeom>
        </p:spPr>
      </p:pic>
      <p:sp>
        <p:nvSpPr>
          <p:cNvPr id="12" name="右箭头 11">
            <a:extLst>
              <a:ext uri="{FF2B5EF4-FFF2-40B4-BE49-F238E27FC236}">
                <a16:creationId xmlns:a16="http://schemas.microsoft.com/office/drawing/2014/main" id="{B1E5F710-D7E8-1E44-99A6-A8C32B23AABB}"/>
              </a:ext>
            </a:extLst>
          </p:cNvPr>
          <p:cNvSpPr/>
          <p:nvPr/>
        </p:nvSpPr>
        <p:spPr>
          <a:xfrm>
            <a:off x="3419449" y="3372368"/>
            <a:ext cx="1285560" cy="37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BDE2F49E-C7EF-394B-9A5C-D41420457F2B}"/>
              </a:ext>
            </a:extLst>
          </p:cNvPr>
          <p:cNvSpPr txBox="1"/>
          <p:nvPr/>
        </p:nvSpPr>
        <p:spPr>
          <a:xfrm>
            <a:off x="5127226" y="4405140"/>
            <a:ext cx="4141466" cy="369332"/>
          </a:xfrm>
          <a:prstGeom prst="rect">
            <a:avLst/>
          </a:prstGeom>
          <a:noFill/>
        </p:spPr>
        <p:txBody>
          <a:bodyPr wrap="square" rtlCol="0">
            <a:spAutoFit/>
          </a:bodyPr>
          <a:lstStyle/>
          <a:p>
            <a:r>
              <a:rPr kumimoji="1" lang="zh-CN" altLang="en-US" dirty="0"/>
              <a:t>常应变和刚体位移</a:t>
            </a:r>
          </a:p>
        </p:txBody>
      </p:sp>
      <p:sp>
        <p:nvSpPr>
          <p:cNvPr id="14" name="右大括号 13">
            <a:extLst>
              <a:ext uri="{FF2B5EF4-FFF2-40B4-BE49-F238E27FC236}">
                <a16:creationId xmlns:a16="http://schemas.microsoft.com/office/drawing/2014/main" id="{5719343A-264A-7F4D-AA7E-F50C39D9F737}"/>
              </a:ext>
            </a:extLst>
          </p:cNvPr>
          <p:cNvSpPr/>
          <p:nvPr/>
        </p:nvSpPr>
        <p:spPr>
          <a:xfrm>
            <a:off x="7291010" y="3429000"/>
            <a:ext cx="182880" cy="12443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95370CEA-F46E-D840-84A5-C70B08CE3E27}"/>
              </a:ext>
            </a:extLst>
          </p:cNvPr>
          <p:cNvSpPr txBox="1"/>
          <p:nvPr/>
        </p:nvSpPr>
        <p:spPr>
          <a:xfrm>
            <a:off x="7688549" y="3866529"/>
            <a:ext cx="4389120" cy="369332"/>
          </a:xfrm>
          <a:prstGeom prst="rect">
            <a:avLst/>
          </a:prstGeom>
          <a:noFill/>
        </p:spPr>
        <p:txBody>
          <a:bodyPr wrap="square" rtlCol="0">
            <a:spAutoFit/>
          </a:bodyPr>
          <a:lstStyle/>
          <a:p>
            <a:r>
              <a:rPr kumimoji="1" lang="zh-CN" altLang="en-US" dirty="0"/>
              <a:t>单元能够收敛，能通过分片测试</a:t>
            </a:r>
          </a:p>
        </p:txBody>
      </p:sp>
      <p:sp>
        <p:nvSpPr>
          <p:cNvPr id="16" name="文本框 15">
            <a:extLst>
              <a:ext uri="{FF2B5EF4-FFF2-40B4-BE49-F238E27FC236}">
                <a16:creationId xmlns:a16="http://schemas.microsoft.com/office/drawing/2014/main" id="{CBDC7F6C-0D54-C545-84F4-0406E8A19590}"/>
              </a:ext>
            </a:extLst>
          </p:cNvPr>
          <p:cNvSpPr txBox="1"/>
          <p:nvPr/>
        </p:nvSpPr>
        <p:spPr>
          <a:xfrm>
            <a:off x="1227679" y="5426399"/>
            <a:ext cx="9618512" cy="646331"/>
          </a:xfrm>
          <a:prstGeom prst="rect">
            <a:avLst/>
          </a:prstGeom>
          <a:noFill/>
        </p:spPr>
        <p:txBody>
          <a:bodyPr wrap="square" rtlCol="0">
            <a:spAutoFit/>
          </a:bodyPr>
          <a:lstStyle/>
          <a:p>
            <a:r>
              <a:rPr kumimoji="1" lang="zh-CN" altLang="en-US" dirty="0"/>
              <a:t>奇异等参元，满足等参元的基本性质，也就自动满足了收敛条件，于此同时通过物理空间的特殊节点分布来构造节点处的应变奇异而不是单元内部</a:t>
            </a:r>
          </a:p>
        </p:txBody>
      </p:sp>
    </p:spTree>
    <p:extLst>
      <p:ext uri="{BB962C8B-B14F-4D97-AF65-F5344CB8AC3E}">
        <p14:creationId xmlns:p14="http://schemas.microsoft.com/office/powerpoint/2010/main" val="280158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linds(horizontal)">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linds(horizontal)">
                                      <p:cBhvr>
                                        <p:cTn id="45" dur="500"/>
                                        <p:tgtEl>
                                          <p:spTgt spid="14"/>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linds(horizontal)">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linds(horizontal)">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P spid="10" grpId="0"/>
      <p:bldP spid="12" grpId="0" animBg="1"/>
      <p:bldP spid="13" grpId="0"/>
      <p:bldP spid="14" grpId="0" animBg="1"/>
      <p:bldP spid="15" grpId="0"/>
      <p:bldP spid="1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TotalTime>
  <Words>1292</Words>
  <Application>Microsoft Macintosh PowerPoint</Application>
  <PresentationFormat>宽屏</PresentationFormat>
  <Paragraphs>139</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等线</vt:lpstr>
      <vt:lpstr>等线 Light</vt:lpstr>
      <vt:lpstr>STSong</vt:lpstr>
      <vt:lpstr>CMMI10</vt:lpstr>
      <vt:lpstr>LMRoman10-Regular-Identity-H</vt:lpstr>
      <vt:lpstr>Arial</vt:lpstr>
      <vt:lpstr>Cambria Math</vt:lpstr>
      <vt:lpstr>Times New Roman</vt:lpstr>
      <vt:lpstr>Office 主题​​</vt:lpstr>
      <vt:lpstr>奇异等参元</vt:lpstr>
      <vt:lpstr>报告内容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奇异等参元</dc:title>
  <dc:creator>暗夜迁决</dc:creator>
  <cp:lastModifiedBy>857246053@qq.com</cp:lastModifiedBy>
  <cp:revision>34</cp:revision>
  <dcterms:created xsi:type="dcterms:W3CDTF">2019-05-20T05:37:08Z</dcterms:created>
  <dcterms:modified xsi:type="dcterms:W3CDTF">2019-05-25T10:19:17Z</dcterms:modified>
</cp:coreProperties>
</file>