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9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45F7-2A1A-47AA-8B5B-22C66EC3024E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DE6E-0418-4B7D-8656-BC6312D07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with Stochastic Disruptions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Haoxiang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Optimization Problem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Uncertainty can happen in every single stage.</a:t>
            </a:r>
          </a:p>
          <a:p>
            <a:r>
              <a:rPr lang="en-US" dirty="0" smtClean="0"/>
              <a:t>Exponential in the number of stages.</a:t>
            </a:r>
          </a:p>
          <a:p>
            <a:r>
              <a:rPr lang="en-US" dirty="0" smtClean="0"/>
              <a:t>For us, each node is pretty large and it is pretty hard to implement even for a small number of time period.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 rot="5400000">
            <a:off x="7387283" y="1177721"/>
            <a:ext cx="3434865" cy="5149333"/>
            <a:chOff x="633047" y="198024"/>
            <a:chExt cx="4308630" cy="6459226"/>
          </a:xfrm>
        </p:grpSpPr>
        <p:grpSp>
          <p:nvGrpSpPr>
            <p:cNvPr id="4" name="Group 3"/>
            <p:cNvGrpSpPr/>
            <p:nvPr/>
          </p:nvGrpSpPr>
          <p:grpSpPr>
            <a:xfrm>
              <a:off x="633047" y="1798004"/>
              <a:ext cx="1371599" cy="3314130"/>
              <a:chOff x="773724" y="1091353"/>
              <a:chExt cx="1371599" cy="331413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73724" y="2532186"/>
                <a:ext cx="474784" cy="4747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5" idx="7"/>
                <a:endCxn id="8" idx="2"/>
              </p:cNvCxnSpPr>
              <p:nvPr/>
            </p:nvCxnSpPr>
            <p:spPr>
              <a:xfrm flipV="1">
                <a:off x="1178977" y="1091353"/>
                <a:ext cx="966346" cy="15103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5" idx="5"/>
                <a:endCxn id="11" idx="2"/>
              </p:cNvCxnSpPr>
              <p:nvPr/>
            </p:nvCxnSpPr>
            <p:spPr>
              <a:xfrm>
                <a:off x="1178977" y="2937439"/>
                <a:ext cx="966346" cy="14680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/>
            <p:cNvSpPr/>
            <p:nvPr/>
          </p:nvSpPr>
          <p:spPr>
            <a:xfrm>
              <a:off x="2004646" y="1560612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15" idx="2"/>
            </p:cNvCxnSpPr>
            <p:nvPr/>
          </p:nvCxnSpPr>
          <p:spPr>
            <a:xfrm flipV="1">
              <a:off x="2409898" y="989332"/>
              <a:ext cx="825670" cy="6408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5"/>
              <a:endCxn id="19" idx="2"/>
            </p:cNvCxnSpPr>
            <p:nvPr/>
          </p:nvCxnSpPr>
          <p:spPr>
            <a:xfrm>
              <a:off x="2409899" y="1965865"/>
              <a:ext cx="825669" cy="661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004646" y="4874742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23" idx="2"/>
            </p:cNvCxnSpPr>
            <p:nvPr/>
          </p:nvCxnSpPr>
          <p:spPr>
            <a:xfrm flipV="1">
              <a:off x="2409899" y="4265406"/>
              <a:ext cx="825669" cy="678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5"/>
              <a:endCxn id="27" idx="2"/>
            </p:cNvCxnSpPr>
            <p:nvPr/>
          </p:nvCxnSpPr>
          <p:spPr>
            <a:xfrm>
              <a:off x="2409899" y="5279995"/>
              <a:ext cx="825669" cy="6234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235568" y="435416"/>
              <a:ext cx="1231325" cy="1070332"/>
              <a:chOff x="3235568" y="162864"/>
              <a:chExt cx="1231325" cy="107033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35568" y="479388"/>
                <a:ext cx="474784" cy="4747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5" idx="7"/>
                <a:endCxn id="30" idx="2"/>
              </p:cNvCxnSpPr>
              <p:nvPr/>
            </p:nvCxnSpPr>
            <p:spPr>
              <a:xfrm flipV="1">
                <a:off x="3640821" y="162864"/>
                <a:ext cx="826072" cy="3860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5"/>
                <a:endCxn id="31" idx="2"/>
              </p:cNvCxnSpPr>
              <p:nvPr/>
            </p:nvCxnSpPr>
            <p:spPr>
              <a:xfrm>
                <a:off x="3640821" y="884641"/>
                <a:ext cx="825669" cy="3485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235568" y="2076296"/>
              <a:ext cx="1230922" cy="1070332"/>
              <a:chOff x="3235568" y="165707"/>
              <a:chExt cx="1230923" cy="1070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235568" y="479388"/>
                <a:ext cx="474784" cy="4747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7"/>
                <a:endCxn id="32" idx="2"/>
              </p:cNvCxnSpPr>
              <p:nvPr/>
            </p:nvCxnSpPr>
            <p:spPr>
              <a:xfrm flipV="1">
                <a:off x="3640821" y="165707"/>
                <a:ext cx="825669" cy="3832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5"/>
                <a:endCxn id="33" idx="2"/>
              </p:cNvCxnSpPr>
              <p:nvPr/>
            </p:nvCxnSpPr>
            <p:spPr>
              <a:xfrm>
                <a:off x="3640821" y="884641"/>
                <a:ext cx="825266" cy="3513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35568" y="3711490"/>
              <a:ext cx="1230922" cy="1046284"/>
              <a:chOff x="3235568" y="162864"/>
              <a:chExt cx="1230922" cy="104628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235568" y="479388"/>
                <a:ext cx="474784" cy="4747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3" idx="7"/>
              </p:cNvCxnSpPr>
              <p:nvPr/>
            </p:nvCxnSpPr>
            <p:spPr>
              <a:xfrm flipV="1">
                <a:off x="3640821" y="162864"/>
                <a:ext cx="825669" cy="3860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5"/>
              </p:cNvCxnSpPr>
              <p:nvPr/>
            </p:nvCxnSpPr>
            <p:spPr>
              <a:xfrm>
                <a:off x="3640821" y="884641"/>
                <a:ext cx="825669" cy="3245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235568" y="5349526"/>
              <a:ext cx="1230922" cy="1046284"/>
              <a:chOff x="3235568" y="162864"/>
              <a:chExt cx="1230922" cy="104628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235568" y="479388"/>
                <a:ext cx="474784" cy="4747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stCxn id="27" idx="7"/>
              </p:cNvCxnSpPr>
              <p:nvPr/>
            </p:nvCxnSpPr>
            <p:spPr>
              <a:xfrm flipV="1">
                <a:off x="3640821" y="162864"/>
                <a:ext cx="825669" cy="3860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7" idx="5"/>
              </p:cNvCxnSpPr>
              <p:nvPr/>
            </p:nvCxnSpPr>
            <p:spPr>
              <a:xfrm>
                <a:off x="3640821" y="884641"/>
                <a:ext cx="825669" cy="3245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4466893" y="198024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66490" y="1268356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466490" y="1838904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66087" y="2909236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466490" y="3471254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466087" y="4541586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466087" y="5112134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65684" y="6182466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6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with Stochastic Disruption(s)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Size of the problem is no longer exponential in the time period.</a:t>
            </a:r>
          </a:p>
          <a:p>
            <a:r>
              <a:rPr lang="en-US" dirty="0" smtClean="0"/>
              <a:t>Still can use Benders decomposition.</a:t>
            </a:r>
          </a:p>
          <a:p>
            <a:r>
              <a:rPr lang="en-US" dirty="0" smtClean="0"/>
              <a:t>Easier to implement.</a:t>
            </a:r>
          </a:p>
          <a:p>
            <a:r>
              <a:rPr lang="en-US" dirty="0" smtClean="0"/>
              <a:t>Can handle a refiner time period.</a:t>
            </a:r>
          </a:p>
          <a:p>
            <a:r>
              <a:rPr lang="en-US" dirty="0" smtClean="0"/>
              <a:t>May not need to do rolling horizon.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rot="5400000">
            <a:off x="8876727" y="2034955"/>
            <a:ext cx="378501" cy="3785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7"/>
            <a:endCxn id="7" idx="2"/>
          </p:cNvCxnSpPr>
          <p:nvPr/>
        </p:nvCxnSpPr>
        <p:spPr>
          <a:xfrm>
            <a:off x="9199798" y="2358026"/>
            <a:ext cx="506993" cy="781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5"/>
            <a:endCxn id="10" idx="2"/>
          </p:cNvCxnSpPr>
          <p:nvPr/>
        </p:nvCxnSpPr>
        <p:spPr>
          <a:xfrm flipH="1">
            <a:off x="8414898" y="2358026"/>
            <a:ext cx="517259" cy="825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rot="4207442">
            <a:off x="9581883" y="3128401"/>
            <a:ext cx="378501" cy="3785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6"/>
            <a:endCxn id="31" idx="2"/>
          </p:cNvCxnSpPr>
          <p:nvPr/>
        </p:nvCxnSpPr>
        <p:spPr>
          <a:xfrm>
            <a:off x="9835475" y="3495629"/>
            <a:ext cx="345389" cy="575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rot="5400000">
            <a:off x="8225648" y="3183834"/>
            <a:ext cx="378501" cy="3785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7"/>
            <a:endCxn id="28" idx="2"/>
          </p:cNvCxnSpPr>
          <p:nvPr/>
        </p:nvCxnSpPr>
        <p:spPr>
          <a:xfrm>
            <a:off x="8548719" y="3506905"/>
            <a:ext cx="442993" cy="685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  <a:endCxn id="25" idx="2"/>
          </p:cNvCxnSpPr>
          <p:nvPr/>
        </p:nvCxnSpPr>
        <p:spPr>
          <a:xfrm rot="5400000">
            <a:off x="7703457" y="3587510"/>
            <a:ext cx="658228" cy="497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rot="4384928">
            <a:off x="10046686" y="4062819"/>
            <a:ext cx="378500" cy="3785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6"/>
            <a:endCxn id="19" idx="2"/>
          </p:cNvCxnSpPr>
          <p:nvPr/>
        </p:nvCxnSpPr>
        <p:spPr>
          <a:xfrm>
            <a:off x="10291007" y="4433129"/>
            <a:ext cx="379255" cy="6763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rot="3524485">
            <a:off x="8900665" y="4165132"/>
            <a:ext cx="378500" cy="3785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8" idx="6"/>
          </p:cNvCxnSpPr>
          <p:nvPr/>
        </p:nvCxnSpPr>
        <p:spPr>
          <a:xfrm>
            <a:off x="9188117" y="4516160"/>
            <a:ext cx="343382" cy="630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5400000">
            <a:off x="7317947" y="4238729"/>
            <a:ext cx="981298" cy="834104"/>
            <a:chOff x="3235568" y="162864"/>
            <a:chExt cx="1230922" cy="1046284"/>
          </a:xfrm>
        </p:grpSpPr>
        <p:sp>
          <p:nvSpPr>
            <p:cNvPr id="25" name="Oval 24"/>
            <p:cNvSpPr/>
            <p:nvPr/>
          </p:nvSpPr>
          <p:spPr>
            <a:xfrm>
              <a:off x="3235568" y="479388"/>
              <a:ext cx="474784" cy="474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7"/>
            </p:cNvCxnSpPr>
            <p:nvPr/>
          </p:nvCxnSpPr>
          <p:spPr>
            <a:xfrm flipV="1">
              <a:off x="3640821" y="162864"/>
              <a:ext cx="825669" cy="3860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5" idx="5"/>
            </p:cNvCxnSpPr>
            <p:nvPr/>
          </p:nvCxnSpPr>
          <p:spPr>
            <a:xfrm>
              <a:off x="3640821" y="884641"/>
              <a:ext cx="825669" cy="3245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/>
          <p:cNvSpPr/>
          <p:nvPr/>
        </p:nvSpPr>
        <p:spPr>
          <a:xfrm rot="4230515">
            <a:off x="10544158" y="5098629"/>
            <a:ext cx="378501" cy="3785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5400000">
            <a:off x="9344517" y="5146430"/>
            <a:ext cx="378501" cy="3785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5400000">
            <a:off x="8036398" y="5146109"/>
            <a:ext cx="378501" cy="3785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5400000">
            <a:off x="7127170" y="5146108"/>
            <a:ext cx="378501" cy="3785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Scheduling with Disruption(s)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Decision variables</a:t>
            </a:r>
          </a:p>
          <a:p>
            <a:r>
              <a:rPr lang="en-US" dirty="0" smtClean="0"/>
              <a:t>First stage: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nominal weather scenario</a:t>
            </a:r>
          </a:p>
          <a:p>
            <a:pPr lvl="1"/>
            <a:r>
              <a:rPr lang="en-US" dirty="0" smtClean="0"/>
              <a:t>The entire time span (24hrs)</a:t>
            </a:r>
          </a:p>
          <a:p>
            <a:r>
              <a:rPr lang="en-US" dirty="0" smtClean="0"/>
              <a:t>Second stage:</a:t>
            </a:r>
          </a:p>
          <a:p>
            <a:pPr lvl="1"/>
            <a:r>
              <a:rPr lang="en-US" dirty="0" smtClean="0"/>
              <a:t>The weather scenario that may occur at time period t</a:t>
            </a:r>
          </a:p>
          <a:p>
            <a:pPr lvl="1"/>
            <a:r>
              <a:rPr lang="en-US" dirty="0" smtClean="0"/>
              <a:t>The time span after the disruption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 disruption time</a:t>
            </a:r>
          </a:p>
          <a:p>
            <a:pPr lvl="1"/>
            <a:r>
              <a:rPr lang="en-US" dirty="0" smtClean="0"/>
              <a:t>The magnitude of the disruption:</a:t>
            </a:r>
            <a:r>
              <a:rPr lang="en-US" dirty="0"/>
              <a:t> </a:t>
            </a:r>
            <a:r>
              <a:rPr lang="en-US" dirty="0" smtClean="0"/>
              <a:t>the capacity of the airport </a:t>
            </a:r>
            <a:r>
              <a:rPr lang="en-US" dirty="0" smtClean="0"/>
              <a:t>after the disruption.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6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new scheme to generate uncertainty:</a:t>
            </a:r>
          </a:p>
          <a:p>
            <a:pPr lvl="1"/>
            <a:r>
              <a:rPr lang="en-US" dirty="0" smtClean="0"/>
              <a:t>Probability of disruption </a:t>
            </a:r>
          </a:p>
          <a:p>
            <a:pPr lvl="1"/>
            <a:r>
              <a:rPr lang="en-US" dirty="0" smtClean="0"/>
              <a:t>Generate possible threads of capacity</a:t>
            </a:r>
          </a:p>
          <a:p>
            <a:r>
              <a:rPr lang="en-US" dirty="0" smtClean="0"/>
              <a:t>Comparison to the full multi-stage model:</a:t>
            </a:r>
          </a:p>
          <a:p>
            <a:pPr lvl="1"/>
            <a:r>
              <a:rPr lang="en-US" dirty="0" smtClean="0"/>
              <a:t>Will this incur a competitive solution? Against a rolling horizon model?</a:t>
            </a:r>
          </a:p>
          <a:p>
            <a:pPr lvl="1"/>
            <a:r>
              <a:rPr lang="en-US" dirty="0" smtClean="0"/>
              <a:t>Scalability?</a:t>
            </a:r>
          </a:p>
          <a:p>
            <a:r>
              <a:rPr lang="en-US" dirty="0" smtClean="0"/>
              <a:t>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1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– Mid-September: Write down the model</a:t>
            </a:r>
          </a:p>
          <a:p>
            <a:r>
              <a:rPr lang="en-US" dirty="0" smtClean="0"/>
              <a:t>Mid-September: Proposal</a:t>
            </a:r>
          </a:p>
          <a:p>
            <a:r>
              <a:rPr lang="en-US" dirty="0" smtClean="0"/>
              <a:t>Mid-September – Mid-November: Implementation of the optimization (with disruption first and rolling horizon)</a:t>
            </a:r>
          </a:p>
          <a:p>
            <a:r>
              <a:rPr lang="en-US" dirty="0" smtClean="0"/>
              <a:t>Mid-November – New Year: Simulation/test/write-up.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1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Optimization with Stochastic Disruptions</vt:lpstr>
      <vt:lpstr>Multi-stage Optimization Problem</vt:lpstr>
      <vt:lpstr>Optimization with Stochastic Disruption(s)</vt:lpstr>
      <vt:lpstr>Airport Scheduling with Disruption(s)</vt:lpstr>
      <vt:lpstr>Questions to answer</vt:lpstr>
      <vt:lpstr>Proposed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with Stochastic Disruptions</dc:title>
  <dc:creator>Haoxiang Yang</dc:creator>
  <cp:lastModifiedBy>Haoxiang Yang</cp:lastModifiedBy>
  <cp:revision>4</cp:revision>
  <dcterms:created xsi:type="dcterms:W3CDTF">2017-06-12T06:15:22Z</dcterms:created>
  <dcterms:modified xsi:type="dcterms:W3CDTF">2017-06-12T06:57:45Z</dcterms:modified>
</cp:coreProperties>
</file>