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Why “random access”?  What are examples of devices that are not random access?  (Cassette/VCR tapes, disk drives, tape drives)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Why “random access”?  What are examples of devices that are not random access?  (Cassette/VCR tapes, disk drives, tape drives)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It’s too early to show them the table of registers . Save for lecture 04.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AT&amp;T style syntax.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Intel syntax is to put the destination on the left, as usual.  They also don’t use any % signs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Pause for questions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Some words of wisdom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Final pause for questions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Q.  Why “random access”?  What are examples of devices that are not random access?  (Cassette/VCR tapes, disk drives, tape drives)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Why “random access”?  What are examples of devices that are not random access?  (Cassette/VCR tapes, disk drives, tape drives)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.sfu.ca/CourseCentral/295/bbar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CMPT 295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Thank you</a:t>
            </a:r>
            <a:r>
              <a:rPr lang="en" sz="2400"/>
              <a:t> for showing up to class on time.</a:t>
            </a:r>
          </a:p>
          <a:p>
            <a: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Please </a:t>
            </a:r>
            <a:r>
              <a:rPr i="1" lang="en" sz="2400"/>
              <a:t>power down</a:t>
            </a:r>
            <a:r>
              <a:rPr lang="en" sz="2400"/>
              <a:t> or </a:t>
            </a:r>
            <a:r>
              <a:rPr i="1" lang="en" sz="2400"/>
              <a:t>mute</a:t>
            </a:r>
            <a:r>
              <a:rPr lang="en" sz="2400"/>
              <a:t> your laptop or mobile device.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If you plan to use a laptop or mobile device during class, please sit in the rear section, i.e., behind the main promenade.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computer is composed of: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processing unit (CPU)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executes </a:t>
            </a:r>
            <a:r>
              <a:rPr lang="en" u="sng"/>
              <a:t>instructions</a:t>
            </a:r>
            <a:r>
              <a:rPr lang="en"/>
              <a:t> as part of a </a:t>
            </a:r>
            <a:r>
              <a:rPr lang="en" u="sng"/>
              <a:t>program</a:t>
            </a:r>
            <a:r>
              <a:rPr lang="en"/>
              <a:t> within RAM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access memory (RAM)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volatile storage device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program text and [usually] its data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array of bytes M[0..</a:t>
            </a:r>
            <a:r>
              <a:rPr i="1" lang="en"/>
              <a:t>N</a:t>
            </a:r>
            <a:r>
              <a:rPr lang="en"/>
              <a:t>−1] indexed by </a:t>
            </a:r>
            <a:r>
              <a:rPr lang="en" u="sng"/>
              <a:t>address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set of peripherals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3465371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voluminous by comparison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also long range and slow by comparison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Overview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 u="sng"/>
              <a:t>black box</a:t>
            </a:r>
            <a:r>
              <a:rPr lang="en"/>
              <a:t> is employed to abstract the function of a device.</a:t>
            </a:r>
          </a:p>
        </p:txBody>
      </p:sp>
      <p:sp>
        <p:nvSpPr>
          <p:cNvPr id="134" name="Shape 134"/>
          <p:cNvSpPr/>
          <p:nvPr/>
        </p:nvSpPr>
        <p:spPr>
          <a:xfrm>
            <a:off x="580325" y="2146222"/>
            <a:ext cx="1583400" cy="17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2685975" y="2137056"/>
            <a:ext cx="9783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128425" y="2127889"/>
            <a:ext cx="978300" cy="18053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570875" y="2127889"/>
            <a:ext cx="978300" cy="18053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038300" y="2837056"/>
            <a:ext cx="1019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. . .</a:t>
            </a:r>
          </a:p>
        </p:txBody>
      </p:sp>
      <p:sp>
        <p:nvSpPr>
          <p:cNvPr id="139" name="Shape 139"/>
          <p:cNvSpPr/>
          <p:nvPr/>
        </p:nvSpPr>
        <p:spPr>
          <a:xfrm>
            <a:off x="580325" y="4430583"/>
            <a:ext cx="6864300" cy="2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0" name="Shape 140"/>
          <p:cNvCxnSpPr/>
          <p:nvPr/>
        </p:nvCxnSpPr>
        <p:spPr>
          <a:xfrm>
            <a:off x="1367875" y="3924000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41" name="Shape 141"/>
          <p:cNvCxnSpPr/>
          <p:nvPr/>
        </p:nvCxnSpPr>
        <p:spPr>
          <a:xfrm>
            <a:off x="3175125" y="3924000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42" name="Shape 142"/>
          <p:cNvCxnSpPr/>
          <p:nvPr/>
        </p:nvCxnSpPr>
        <p:spPr>
          <a:xfrm>
            <a:off x="4617575" y="3924000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cxnSp>
        <p:nvCxnSpPr>
          <p:cNvPr id="143" name="Shape 143"/>
          <p:cNvCxnSpPr/>
          <p:nvPr/>
        </p:nvCxnSpPr>
        <p:spPr>
          <a:xfrm>
            <a:off x="6060025" y="3924000"/>
            <a:ext cx="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stealth"/>
          </a:ln>
        </p:spPr>
      </p:cxnSp>
      <p:sp>
        <p:nvSpPr>
          <p:cNvPr id="144" name="Shape 144"/>
          <p:cNvSpPr txBox="1"/>
          <p:nvPr/>
        </p:nvSpPr>
        <p:spPr>
          <a:xfrm>
            <a:off x="580325" y="2381511"/>
            <a:ext cx="1583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Central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Processing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Unit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(CPU)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685975" y="2381511"/>
            <a:ext cx="97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Random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Access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Memory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(RAM)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995825" y="2827972"/>
            <a:ext cx="121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Peripheral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5467263" y="2829722"/>
            <a:ext cx="121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Peripheral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80325" y="4364339"/>
            <a:ext cx="68643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BUS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computer is composed of: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processing unit (CPU)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executes </a:t>
            </a:r>
            <a:r>
              <a:rPr lang="en" u="sng"/>
              <a:t>instructions</a:t>
            </a:r>
            <a:r>
              <a:rPr lang="en"/>
              <a:t> as part of a </a:t>
            </a:r>
            <a:r>
              <a:rPr lang="en" u="sng"/>
              <a:t>program</a:t>
            </a:r>
            <a:r>
              <a:rPr lang="en"/>
              <a:t> within RAM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access memory (RAM)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volatile storage device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program text and [usually] its data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array of bytes M[0..</a:t>
            </a:r>
            <a:r>
              <a:rPr i="1" lang="en"/>
              <a:t>N</a:t>
            </a:r>
            <a:r>
              <a:rPr lang="en"/>
              <a:t>−1] indexed by </a:t>
            </a:r>
            <a:r>
              <a:rPr lang="en" u="sng"/>
              <a:t>address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peripherals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voluminous by comparison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also long range and slow by comparison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464996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wires to communicate between the above pieces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fixed chunks of data:  the </a:t>
            </a:r>
            <a:r>
              <a:rPr lang="en" u="sng"/>
              <a:t>word size</a:t>
            </a:r>
          </a:p>
          <a:p>
            <a:pPr indent="-317500" lvl="2" marL="1371600" rtl="0">
              <a:spcBef>
                <a:spcPts val="0"/>
              </a:spcBef>
              <a:buSzPts val="1400"/>
              <a:buChar char="■"/>
            </a:pPr>
            <a:r>
              <a:rPr lang="en"/>
              <a:t>64-bit word size on x86-64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Programmer’s Interface:  x86-64 CPU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 C programs you do the following: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values (data) into storage (variables)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calculations on data 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arithmetic, logic, shift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what part of the program to run next based on some test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e.g., if-else, loop, function call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 assembly, you do the same things.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666825" y="3098575"/>
            <a:ext cx="4313100" cy="228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Historical (© 1978):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666825" y="3098575"/>
            <a:ext cx="4313100" cy="2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dx</a:t>
            </a:r>
            <a:r>
              <a:rPr lang="en"/>
              <a:t> are general purpose registers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/>
              <a:t> are address registers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/>
              <a:t> </a:t>
            </a:r>
            <a:r>
              <a:rPr lang="en"/>
              <a:t>≡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 (instruction pointer)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"/>
              <a:t> = src index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</a:t>
            </a:r>
            <a:r>
              <a:rPr lang="en"/>
              <a:t> = dest index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bp</a:t>
            </a:r>
            <a:r>
              <a:rPr lang="en"/>
              <a:t> = base ptr</a:t>
            </a:r>
          </a:p>
          <a:p>
            <a:pPr indent="-317500" lvl="0" marL="457200">
              <a:lnSpc>
                <a:spcPct val="115000"/>
              </a:lnSpc>
              <a:spcBef>
                <a:spcPts val="0"/>
              </a:spcBef>
              <a:buSzPts val="14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lang="en"/>
              <a:t> = stack ptr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CPU Data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1688700" y="2262700"/>
            <a:ext cx="4313100" cy="35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Composed of several </a:t>
            </a:r>
            <a:r>
              <a:rPr lang="en" u="sng"/>
              <a:t>registers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are used explicitly; some implicitly (e.g.,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/>
              <a:t>)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ames: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rdx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rbp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rsp</a:t>
            </a:r>
          </a:p>
          <a:p>
            <a:pPr indent="45720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r8</a:t>
            </a:r>
            <a:r>
              <a:rPr lang="en"/>
              <a:t> through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r15</a:t>
            </a:r>
          </a:p>
        </p:txBody>
      </p:sp>
      <p:cxnSp>
        <p:nvCxnSpPr>
          <p:cNvPr id="171" name="Shape 171"/>
          <p:cNvCxnSpPr>
            <a:endCxn id="167" idx="0"/>
          </p:cNvCxnSpPr>
          <p:nvPr/>
        </p:nvCxnSpPr>
        <p:spPr>
          <a:xfrm>
            <a:off x="3851575" y="2620375"/>
            <a:ext cx="29718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3024808"/>
            <a:ext cx="8520600" cy="149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is 64 bits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. . . but can refer to 8, 16, 32 bits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/>
        </p:nvSpPr>
        <p:spPr>
          <a:xfrm>
            <a:off x="1439150" y="1372600"/>
            <a:ext cx="607200" cy="31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2293988" y="1372600"/>
            <a:ext cx="607200" cy="31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Moving Data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)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272950" y="1878325"/>
            <a:ext cx="773400" cy="37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2294000" y="1878325"/>
            <a:ext cx="1098000" cy="37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Destination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744000" y="1308030"/>
            <a:ext cx="2459100" cy="57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Meaning: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rdi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%rdi, %rax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4" name="Shape 184"/>
          <p:cNvCxnSpPr>
            <a:endCxn id="180" idx="0"/>
          </p:cNvCxnSpPr>
          <p:nvPr/>
        </p:nvCxnSpPr>
        <p:spPr>
          <a:xfrm flipH="1">
            <a:off x="1659650" y="1680325"/>
            <a:ext cx="873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endCxn id="181" idx="0"/>
          </p:cNvCxnSpPr>
          <p:nvPr/>
        </p:nvCxnSpPr>
        <p:spPr>
          <a:xfrm>
            <a:off x="2595500" y="1680325"/>
            <a:ext cx="247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2305734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Allowed moves: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reg → reg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449612" y="2813238"/>
            <a:ext cx="2849400" cy="91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transfer</a:t>
            </a:r>
            <a:r>
              <a:rPr lang="en"/>
              <a:t>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313561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mem → reg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622656" y="3135618"/>
            <a:ext cx="3711900" cy="91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load</a:t>
            </a:r>
            <a:r>
              <a:rPr lang="en"/>
              <a:t>)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11700" y="3448734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reg → mem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2622656" y="3448732"/>
            <a:ext cx="3994800" cy="84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store</a:t>
            </a:r>
            <a:r>
              <a:rPr lang="en"/>
              <a:t>)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3761853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(But one is missing . . . why?)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Conditional move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cmov*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Same as above, but based on result of comparison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1314375" y="4458875"/>
            <a:ext cx="241200" cy="415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3790064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cmp %rsi, %rdi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4315145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cmovl %rsi, %rax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5213200" y="1216550"/>
            <a:ext cx="35604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201" name="Shape 20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max(x,y)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32733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%rdi, %rax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  <a:p>
            <a:pPr indent="0" lvl="0" mar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  <a:p>
            <a:pPr indent="0" lvl="0" mar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  <a:p>
            <a:pPr indent="0" lvl="0" mar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4" name="Shape 204"/>
          <p:cNvSpPr txBox="1"/>
          <p:nvPr/>
        </p:nvSpPr>
        <p:spPr>
          <a:xfrm>
            <a:off x="432575" y="5066125"/>
            <a:ext cx="2613300" cy="36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/>
              <a:t>” is for “less than” (signed)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213200" y="3326825"/>
            <a:ext cx="3560400" cy="211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06" name="Shape 206"/>
          <p:cNvSpPr txBox="1"/>
          <p:nvPr/>
        </p:nvSpPr>
        <p:spPr>
          <a:xfrm>
            <a:off x="5212856" y="3269694"/>
            <a:ext cx="2613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3000"/>
              <a:t> ←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255475" y="4316050"/>
            <a:ext cx="3728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i</a:t>
            </a:r>
            <a:r>
              <a:rPr lang="en" sz="3000"/>
              <a:t>f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3000"/>
              <a:t> −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000"/>
              <a:t> &lt; 0 then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   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3000"/>
              <a:t> ←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208" name="Shape 208"/>
          <p:cNvSpPr txBox="1"/>
          <p:nvPr/>
        </p:nvSpPr>
        <p:spPr>
          <a:xfrm>
            <a:off x="5235850" y="3796087"/>
            <a:ext cx="3728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compare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3000"/>
              <a:t> −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000"/>
              <a:t> &lt; 0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794675" y="3729494"/>
            <a:ext cx="366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cxnSp>
        <p:nvCxnSpPr>
          <p:cNvPr id="210" name="Shape 210"/>
          <p:cNvCxnSpPr>
            <a:stCxn id="197" idx="2"/>
            <a:endCxn id="204" idx="0"/>
          </p:cNvCxnSpPr>
          <p:nvPr/>
        </p:nvCxnSpPr>
        <p:spPr>
          <a:xfrm>
            <a:off x="1434975" y="4874675"/>
            <a:ext cx="3042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CMPT 295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01 - Introduction</a:t>
            </a:r>
          </a:p>
          <a:p>
            <a:pPr indent="0" lvl="0" mar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Syllabus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Staff &amp; E-mail policy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Electronics Policy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Textbook &amp; Past Editions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Website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Activities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Scheme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Academic Dishonesty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Preparations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Useful pre-requisite material: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MACM 101:  Logic and Counting</a:t>
            </a:r>
          </a:p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CMPT 120:  Binary conversions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CMPT 125/127:  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algorithms/programming experience</a:t>
            </a: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C constructs (data types, if, while, function calls)</a:t>
            </a:r>
          </a:p>
          <a:p>
            <a:pPr indent="0" lvl="0" mar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Useful reading: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start with Chapter 3 of Bryant and O’Hallaron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Architecture Overview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 u="sng"/>
              <a:t>black box</a:t>
            </a:r>
            <a:r>
              <a:rPr lang="en"/>
              <a:t> is employed to abstract the function of a device.</a:t>
            </a:r>
          </a:p>
        </p:txBody>
      </p:sp>
      <p:sp>
        <p:nvSpPr>
          <p:cNvPr id="80" name="Shape 80"/>
          <p:cNvSpPr/>
          <p:nvPr/>
        </p:nvSpPr>
        <p:spPr>
          <a:xfrm>
            <a:off x="580325" y="2146222"/>
            <a:ext cx="1583400" cy="17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80325" y="2381511"/>
            <a:ext cx="1583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Central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Processing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Unit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(CPU)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 computer is composed of: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888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central processing unit (CPU)</a:t>
            </a: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85180"/>
            <a:ext cx="8520600" cy="174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executes </a:t>
            </a:r>
            <a:r>
              <a:rPr lang="en" u="sng"/>
              <a:t>instructions</a:t>
            </a:r>
            <a:r>
              <a:rPr lang="en"/>
              <a:t> as part of a </a:t>
            </a:r>
            <a:r>
              <a:rPr lang="en" u="sng"/>
              <a:t>program</a:t>
            </a:r>
            <a:r>
              <a:rPr lang="en"/>
              <a:t> within RAM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Overview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 u="sng"/>
              <a:t>black box</a:t>
            </a:r>
            <a:r>
              <a:rPr lang="en"/>
              <a:t> is employed to abstract the function of a device.</a:t>
            </a:r>
          </a:p>
        </p:txBody>
      </p:sp>
      <p:sp>
        <p:nvSpPr>
          <p:cNvPr id="95" name="Shape 95"/>
          <p:cNvSpPr/>
          <p:nvPr/>
        </p:nvSpPr>
        <p:spPr>
          <a:xfrm>
            <a:off x="580325" y="2146222"/>
            <a:ext cx="1583400" cy="17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2685975" y="2137056"/>
            <a:ext cx="9783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80325" y="2381511"/>
            <a:ext cx="1583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Central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Processing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Unit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(CPU)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85975" y="2381511"/>
            <a:ext cx="97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Random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Access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Memory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(RAM)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computer is composed of: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processing unit (CPU)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executes </a:t>
            </a:r>
            <a:r>
              <a:rPr lang="en" u="sng"/>
              <a:t>instructions</a:t>
            </a:r>
            <a:r>
              <a:rPr lang="en"/>
              <a:t> as part of a </a:t>
            </a:r>
            <a:r>
              <a:rPr lang="en" u="sng"/>
              <a:t>program</a:t>
            </a:r>
            <a:r>
              <a:rPr lang="en"/>
              <a:t> within RAM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random access memory (RAM)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2279447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volatile storage device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program text and [usually] its data</a:t>
            </a:r>
          </a:p>
          <a:p>
            <a:pPr indent="-317500" lvl="1" marL="914400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array of bytes M[0..</a:t>
            </a:r>
            <a:r>
              <a:rPr i="1" lang="en"/>
              <a:t>N</a:t>
            </a:r>
            <a:r>
              <a:rPr lang="en"/>
              <a:t>−1] indexed by </a:t>
            </a:r>
            <a:r>
              <a:rPr lang="en" u="sng"/>
              <a:t>address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Architecture Overview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 u="sng"/>
              <a:t>black box</a:t>
            </a:r>
            <a:r>
              <a:rPr lang="en"/>
              <a:t> is employed to abstract the function of a device.</a:t>
            </a:r>
          </a:p>
        </p:txBody>
      </p:sp>
      <p:sp>
        <p:nvSpPr>
          <p:cNvPr id="112" name="Shape 112"/>
          <p:cNvSpPr/>
          <p:nvPr/>
        </p:nvSpPr>
        <p:spPr>
          <a:xfrm>
            <a:off x="580325" y="2146222"/>
            <a:ext cx="1583400" cy="17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685975" y="2137056"/>
            <a:ext cx="978300" cy="18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128425" y="2127889"/>
            <a:ext cx="978300" cy="18053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5570875" y="2127889"/>
            <a:ext cx="978300" cy="1805333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7038300" y="2837056"/>
            <a:ext cx="10197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. . 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80325" y="2381511"/>
            <a:ext cx="15834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Central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Processing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Unit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(CPU)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85975" y="2381511"/>
            <a:ext cx="978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Random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Access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Memory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(RAM)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3995825" y="2827972"/>
            <a:ext cx="121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Peripheral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467263" y="2829722"/>
            <a:ext cx="1210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Peripheral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