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AT&amp;T style syntax.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Intel syntax is to put the destination on the left, as usual.  They also don’t use any % signs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Live demo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You may need to re-demo the max code to show the labels in main.s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There are other mathematical operators that are unary, such as square/square root, absolute value.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May want to say some words about the mul instruction:  that for mul vs imul, mul is unsigned, mul has one hardcoded source and a hardcoded destination.  Imul is the way to go, just like everything popular today pretty much has to begin with ‘i’.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686100" y="685800"/>
            <a:ext cx="54864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Demo:  Try rdi = 8, rax = 5, M[8] = 37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CMPT 295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Thank you</a:t>
            </a:r>
            <a:r>
              <a:rPr lang="en" sz="2400"/>
              <a:t> for showing up to class on time.</a:t>
            </a:r>
          </a:p>
          <a:p>
            <a:pPr indent="-3810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Please </a:t>
            </a:r>
            <a:r>
              <a:rPr i="1" lang="en" sz="2400"/>
              <a:t>power down</a:t>
            </a:r>
            <a:r>
              <a:rPr lang="en" sz="2400"/>
              <a:t> or </a:t>
            </a:r>
            <a:r>
              <a:rPr i="1" lang="en" sz="2400"/>
              <a:t>mute</a:t>
            </a:r>
            <a:r>
              <a:rPr lang="en" sz="2400"/>
              <a:t> your laptop or mobile device.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If you plan to use a laptop or mobile device during class, please sit in the rear section, i.e., behind the main promenade.</a:t>
            </a:r>
          </a:p>
          <a:p>
            <a:pPr indent="-381000" lvl="0" marL="457200" rtl="0">
              <a:lnSpc>
                <a:spcPct val="115000"/>
              </a:lnSpc>
              <a:spcBef>
                <a:spcPts val="0"/>
              </a:spcBef>
              <a:buSzPts val="2400"/>
              <a:buChar char="●"/>
            </a:pPr>
            <a:r>
              <a:rPr lang="en" sz="2400"/>
              <a:t>Reminder:  You are not authorized for the recording of sound or images during class.  This includes the common practice of taking photos of notes.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/>
        </p:nvSpPr>
        <p:spPr>
          <a:xfrm>
            <a:off x="3867775" y="1379275"/>
            <a:ext cx="408600" cy="284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/>
        </p:nvSpPr>
        <p:spPr>
          <a:xfrm>
            <a:off x="4401175" y="1379275"/>
            <a:ext cx="408600" cy="284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311700" y="3780532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(%rdi), %rax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# swap the contents at addresses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rsi</a:t>
            </a:r>
          </a:p>
        </p:txBody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311700" y="1799332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(%rdi), %rax</a:t>
            </a:r>
          </a:p>
        </p:txBody>
      </p:sp>
      <p:sp>
        <p:nvSpPr>
          <p:cNvPr id="223" name="Shape 223"/>
          <p:cNvSpPr txBox="1"/>
          <p:nvPr>
            <p:ph idx="1" type="body"/>
          </p:nvPr>
        </p:nvSpPr>
        <p:spPr>
          <a:xfrm>
            <a:off x="311700" y="2318137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(%rsi), (%rdi)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311700" y="2836942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%rax, (%rsi)</a:t>
            </a:r>
          </a:p>
        </p:txBody>
      </p:sp>
      <p:sp>
        <p:nvSpPr>
          <p:cNvPr id="225" name="Shape 225"/>
          <p:cNvSpPr txBox="1"/>
          <p:nvPr/>
        </p:nvSpPr>
        <p:spPr>
          <a:xfrm>
            <a:off x="3029750" y="1806900"/>
            <a:ext cx="2053200" cy="1510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 txBox="1"/>
          <p:nvPr/>
        </p:nvSpPr>
        <p:spPr>
          <a:xfrm>
            <a:off x="3029749" y="2818946"/>
            <a:ext cx="205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*b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←</a:t>
            </a:r>
            <a:r>
              <a:rPr lang="en" sz="1800"/>
              <a:t>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temp</a:t>
            </a:r>
          </a:p>
        </p:txBody>
      </p:sp>
      <p:sp>
        <p:nvSpPr>
          <p:cNvPr id="227" name="Shape 22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swap(a,b)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3468725" y="611600"/>
            <a:ext cx="791700" cy="49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 sz="1800"/>
              <a:t>ptr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*a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206750" y="3235475"/>
            <a:ext cx="4430100" cy="1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Error!  </a:t>
            </a:r>
            <a:r>
              <a:rPr lang="en" sz="1800">
                <a:solidFill>
                  <a:schemeClr val="dk1"/>
                </a:solidFill>
              </a:rPr>
              <a:t>“Too many refs …”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mem → mem move not supported!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230" name="Shape 230"/>
          <p:cNvSpPr txBox="1"/>
          <p:nvPr/>
        </p:nvSpPr>
        <p:spPr>
          <a:xfrm>
            <a:off x="5213200" y="1216550"/>
            <a:ext cx="3560400" cy="1620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vars: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x="5304875" y="1215094"/>
            <a:ext cx="3474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lang="en" sz="1800">
                <a:solidFill>
                  <a:schemeClr val="dk1"/>
                </a:solidFill>
              </a:rPr>
              <a:t> - addr of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lang="en" sz="1800">
                <a:solidFill>
                  <a:schemeClr val="dk1"/>
                </a:solidFill>
              </a:rPr>
              <a:t> - addr of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r>
              <a:rPr lang="en" sz="1800">
                <a:solidFill>
                  <a:schemeClr val="dk1"/>
                </a:solidFill>
              </a:rPr>
              <a:t> - 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</a:p>
        </p:txBody>
      </p:sp>
      <p:sp>
        <p:nvSpPr>
          <p:cNvPr id="232" name="Shape 232"/>
          <p:cNvSpPr txBox="1"/>
          <p:nvPr/>
        </p:nvSpPr>
        <p:spPr>
          <a:xfrm>
            <a:off x="5304875" y="2441591"/>
            <a:ext cx="3474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r>
              <a:rPr lang="en" sz="1800">
                <a:solidFill>
                  <a:srgbClr val="FF0000"/>
                </a:solidFill>
              </a:rPr>
              <a:t> - </a:t>
            </a: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temp2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4401175" y="611600"/>
            <a:ext cx="791700" cy="495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ptr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*b</a:t>
            </a:r>
          </a:p>
        </p:txBody>
      </p:sp>
      <p:cxnSp>
        <p:nvCxnSpPr>
          <p:cNvPr id="234" name="Shape 234"/>
          <p:cNvCxnSpPr>
            <a:stCxn id="218" idx="0"/>
            <a:endCxn id="228" idx="2"/>
          </p:cNvCxnSpPr>
          <p:nvPr/>
        </p:nvCxnSpPr>
        <p:spPr>
          <a:xfrm rot="10800000">
            <a:off x="3864475" y="1106575"/>
            <a:ext cx="207600" cy="2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5" name="Shape 235"/>
          <p:cNvCxnSpPr>
            <a:stCxn id="219" idx="0"/>
            <a:endCxn id="233" idx="2"/>
          </p:cNvCxnSpPr>
          <p:nvPr/>
        </p:nvCxnSpPr>
        <p:spPr>
          <a:xfrm flipH="1" rot="10800000">
            <a:off x="4605475" y="1106575"/>
            <a:ext cx="191700" cy="27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6" name="Shape 236"/>
          <p:cNvSpPr txBox="1"/>
          <p:nvPr/>
        </p:nvSpPr>
        <p:spPr>
          <a:xfrm>
            <a:off x="3029749" y="1779524"/>
            <a:ext cx="205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emp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←</a:t>
            </a:r>
            <a:r>
              <a:rPr lang="en" sz="1800"/>
              <a:t>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*a</a:t>
            </a:r>
          </a:p>
        </p:txBody>
      </p:sp>
      <p:sp>
        <p:nvSpPr>
          <p:cNvPr id="237" name="Shape 237"/>
          <p:cNvSpPr txBox="1"/>
          <p:nvPr/>
        </p:nvSpPr>
        <p:spPr>
          <a:xfrm>
            <a:off x="3029749" y="2303798"/>
            <a:ext cx="205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*a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←</a:t>
            </a:r>
            <a:r>
              <a:rPr lang="en" sz="1800"/>
              <a:t>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*b</a:t>
            </a:r>
          </a:p>
        </p:txBody>
      </p:sp>
      <p:cxnSp>
        <p:nvCxnSpPr>
          <p:cNvPr id="238" name="Shape 238"/>
          <p:cNvCxnSpPr/>
          <p:nvPr/>
        </p:nvCxnSpPr>
        <p:spPr>
          <a:xfrm>
            <a:off x="392399" y="2573453"/>
            <a:ext cx="2418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9" name="Shape 239"/>
          <p:cNvSpPr txBox="1"/>
          <p:nvPr/>
        </p:nvSpPr>
        <p:spPr>
          <a:xfrm>
            <a:off x="3029750" y="3788100"/>
            <a:ext cx="2053200" cy="1510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/>
        </p:nvSpPr>
        <p:spPr>
          <a:xfrm>
            <a:off x="3029749" y="3760724"/>
            <a:ext cx="205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←</a:t>
            </a:r>
            <a:r>
              <a:rPr lang="en" sz="1800"/>
              <a:t>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*a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029749" y="4800146"/>
            <a:ext cx="205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*b</a:t>
            </a:r>
            <a:r>
              <a:rPr lang="en" sz="1800"/>
              <a:t> </a:t>
            </a:r>
            <a:r>
              <a:rPr lang="en" sz="1800">
                <a:solidFill>
                  <a:schemeClr val="dk2"/>
                </a:solidFill>
              </a:rPr>
              <a:t>←</a:t>
            </a:r>
            <a:r>
              <a:rPr lang="en" sz="1800"/>
              <a:t>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temp</a:t>
            </a:r>
          </a:p>
        </p:txBody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311700" y="4818142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%rax, (%rsi)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3029749" y="4092901"/>
            <a:ext cx="205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temp2</a:t>
            </a:r>
            <a:r>
              <a:rPr lang="en" sz="1800">
                <a:solidFill>
                  <a:srgbClr val="FF0000"/>
                </a:solidFill>
              </a:rPr>
              <a:t> ← </a:t>
            </a: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*b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x="3029749" y="4455649"/>
            <a:ext cx="20532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*a</a:t>
            </a:r>
            <a:r>
              <a:rPr lang="en" sz="1800">
                <a:solidFill>
                  <a:srgbClr val="FF0000"/>
                </a:solidFill>
              </a:rPr>
              <a:t> ← </a:t>
            </a:r>
            <a:r>
              <a:rPr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temp2</a:t>
            </a:r>
          </a:p>
        </p:txBody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311700" y="4473646"/>
            <a:ext cx="8520600" cy="43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%rdx, (%rdi)</a:t>
            </a:r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311700" y="4117275"/>
            <a:ext cx="8538900" cy="437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mov (%rsi), %rdx</a:t>
            </a:r>
          </a:p>
        </p:txBody>
      </p:sp>
      <p:sp>
        <p:nvSpPr>
          <p:cNvPr id="247" name="Shape 247"/>
          <p:cNvSpPr txBox="1"/>
          <p:nvPr/>
        </p:nvSpPr>
        <p:spPr>
          <a:xfrm>
            <a:off x="5206750" y="4055424"/>
            <a:ext cx="4430100" cy="17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/>
              <a:t>Solution:  Use a second temp (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r>
              <a:rPr lang="en" sz="1800"/>
              <a:t>)</a:t>
            </a:r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0" lvl="0" mar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Lecture 02</a:t>
            </a:r>
          </a:p>
        </p:txBody>
      </p:sp>
      <p:sp>
        <p:nvSpPr>
          <p:cNvPr id="61" name="Shape 61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Getting Started with x86-64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/>
        </p:nvSpPr>
        <p:spPr>
          <a:xfrm>
            <a:off x="1439150" y="1372600"/>
            <a:ext cx="607200" cy="316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2293988" y="1372600"/>
            <a:ext cx="607200" cy="3162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Moving Data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"/>
              <a:t>)</a:t>
            </a:r>
          </a:p>
        </p:txBody>
      </p:sp>
      <p:sp>
        <p:nvSpPr>
          <p:cNvPr id="69" name="Shape 69"/>
          <p:cNvSpPr txBox="1"/>
          <p:nvPr/>
        </p:nvSpPr>
        <p:spPr>
          <a:xfrm>
            <a:off x="1272950" y="1878325"/>
            <a:ext cx="773400" cy="374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Source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2294000" y="1878325"/>
            <a:ext cx="1098000" cy="374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Destination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3744000" y="1308030"/>
            <a:ext cx="2459100" cy="570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Meaning: 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" sz="1800"/>
              <a:t> ←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rdi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%rdi, %rax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73" name="Shape 73"/>
          <p:cNvCxnSpPr>
            <a:endCxn id="69" idx="0"/>
          </p:cNvCxnSpPr>
          <p:nvPr/>
        </p:nvCxnSpPr>
        <p:spPr>
          <a:xfrm flipH="1">
            <a:off x="1659650" y="1680325"/>
            <a:ext cx="873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74" name="Shape 74"/>
          <p:cNvCxnSpPr>
            <a:endCxn id="70" idx="0"/>
          </p:cNvCxnSpPr>
          <p:nvPr/>
        </p:nvCxnSpPr>
        <p:spPr>
          <a:xfrm>
            <a:off x="2595500" y="1680325"/>
            <a:ext cx="247500" cy="19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75" name="Shape 75"/>
          <p:cNvSpPr txBox="1"/>
          <p:nvPr>
            <p:ph idx="1" type="body"/>
          </p:nvPr>
        </p:nvSpPr>
        <p:spPr>
          <a:xfrm>
            <a:off x="311700" y="2305734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Allowed moves: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From reg → reg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2449612" y="2813238"/>
            <a:ext cx="2849400" cy="91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(</a:t>
            </a:r>
            <a:r>
              <a:rPr lang="en" u="sng"/>
              <a:t>transfer</a:t>
            </a:r>
            <a:r>
              <a:rPr lang="en"/>
              <a:t>)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135615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From mem → reg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2622656" y="3135618"/>
            <a:ext cx="3711900" cy="9135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(</a:t>
            </a:r>
            <a:r>
              <a:rPr lang="en" u="sng"/>
              <a:t>load</a:t>
            </a:r>
            <a:r>
              <a:rPr lang="en"/>
              <a:t>)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3448734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From reg → mem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2622656" y="3448732"/>
            <a:ext cx="3994800" cy="849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(</a:t>
            </a:r>
            <a:r>
              <a:rPr lang="en" u="sng"/>
              <a:t>store</a:t>
            </a:r>
            <a:r>
              <a:rPr lang="en"/>
              <a:t>)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3761853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(But one is missing . . . why?)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Conditional move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cmov*</a:t>
            </a:r>
            <a:r>
              <a:rPr lang="en"/>
              <a:t>)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Same as above, but based on result of comparison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From Lecture 01 . . .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Recall: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793095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x86-64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</a:t>
            </a:r>
            <a:r>
              <a:rPr lang="en"/>
              <a:t> instruction allows reg → reg, reg → mem, mem → reg, but not mem → mem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conditional move (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cmov*</a:t>
            </a:r>
            <a:r>
              <a:rPr lang="en"/>
              <a:t>) has the same syntax as a regular move, but the move occurs depending on a previous comparison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/>
        </p:nvSpPr>
        <p:spPr>
          <a:xfrm>
            <a:off x="1314375" y="4458875"/>
            <a:ext cx="241200" cy="4158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11700" y="3790064"/>
            <a:ext cx="8520600" cy="191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cmp %rsi, %rdi</a:t>
            </a:r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311700" y="4315145"/>
            <a:ext cx="8520600" cy="191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cmovl %rsi, %rax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5213200" y="1216550"/>
            <a:ext cx="3560400" cy="16203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vars:</a:t>
            </a:r>
          </a:p>
        </p:txBody>
      </p:sp>
      <p:sp>
        <p:nvSpPr>
          <p:cNvPr id="97" name="Shape 9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max(x,y)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3273301"/>
            <a:ext cx="8520600" cy="1910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mov %rdi, %rax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5304875" y="1215094"/>
            <a:ext cx="34749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/>
              <a:t> in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%rdi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800"/>
              <a:t> in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%rsi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800"/>
              <a:t> in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%rax</a:t>
            </a: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0" name="Shape 100"/>
          <p:cNvSpPr txBox="1"/>
          <p:nvPr/>
        </p:nvSpPr>
        <p:spPr>
          <a:xfrm>
            <a:off x="432575" y="5066125"/>
            <a:ext cx="2613300" cy="366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“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/>
              <a:t>” is for “less than” (signed)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5213200" y="3326825"/>
            <a:ext cx="3560400" cy="2113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102" name="Shape 102"/>
          <p:cNvSpPr txBox="1"/>
          <p:nvPr/>
        </p:nvSpPr>
        <p:spPr>
          <a:xfrm>
            <a:off x="5212856" y="3269694"/>
            <a:ext cx="26133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3000"/>
              <a:t> ←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5255475" y="4316050"/>
            <a:ext cx="37287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if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3000"/>
              <a:t> −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3000"/>
              <a:t> &lt; 0 then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   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3000"/>
              <a:t> ←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y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3000"/>
          </a:p>
        </p:txBody>
      </p:sp>
      <p:sp>
        <p:nvSpPr>
          <p:cNvPr id="104" name="Shape 104"/>
          <p:cNvSpPr txBox="1"/>
          <p:nvPr/>
        </p:nvSpPr>
        <p:spPr>
          <a:xfrm>
            <a:off x="5235850" y="3796087"/>
            <a:ext cx="3728700" cy="8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3000"/>
              <a:t>compare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3000"/>
              <a:t> − </a:t>
            </a:r>
            <a:r>
              <a:rPr lang="en" sz="3000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3000"/>
              <a:t> &lt; 0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7889281" y="3729494"/>
            <a:ext cx="366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?</a:t>
            </a:r>
          </a:p>
        </p:txBody>
      </p:sp>
      <p:cxnSp>
        <p:nvCxnSpPr>
          <p:cNvPr id="106" name="Shape 106"/>
          <p:cNvCxnSpPr>
            <a:stCxn id="93" idx="2"/>
            <a:endCxn id="100" idx="0"/>
          </p:cNvCxnSpPr>
          <p:nvPr/>
        </p:nvCxnSpPr>
        <p:spPr>
          <a:xfrm>
            <a:off x="1434975" y="4874675"/>
            <a:ext cx="304200" cy="19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The command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gcc -o program main.c</a:t>
            </a:r>
            <a:r>
              <a:rPr lang="en"/>
              <a:t> doesn’t produce the executable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lang="en"/>
              <a:t> from the C source code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main.c</a:t>
            </a:r>
            <a:r>
              <a:rPr lang="en"/>
              <a:t> in just one step.</a:t>
            </a:r>
          </a:p>
        </p:txBody>
      </p:sp>
      <p:sp>
        <p:nvSpPr>
          <p:cNvPr id="112" name="Shape 11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Compilation Phases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311700" y="2111784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cc</a:t>
            </a:r>
            <a:r>
              <a:rPr lang="en"/>
              <a:t> is actually several programs in one.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The steps: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350725" y="3811039"/>
            <a:ext cx="1313100" cy="935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095219" y="3810297"/>
            <a:ext cx="1313100" cy="935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3839738" y="3811049"/>
            <a:ext cx="1313100" cy="935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5584244" y="3810289"/>
            <a:ext cx="1313100" cy="935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7328750" y="3811047"/>
            <a:ext cx="1313100" cy="9354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1088275" y="4744725"/>
            <a:ext cx="1582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C Preprocessor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2584975" y="4744725"/>
            <a:ext cx="20781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C Compiler</a:t>
            </a:r>
          </a:p>
        </p:txBody>
      </p:sp>
      <p:sp>
        <p:nvSpPr>
          <p:cNvPr id="121" name="Shape 121"/>
          <p:cNvSpPr txBox="1"/>
          <p:nvPr/>
        </p:nvSpPr>
        <p:spPr>
          <a:xfrm>
            <a:off x="4329499" y="4744736"/>
            <a:ext cx="20781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Assembler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/>
        </p:nvSpPr>
        <p:spPr>
          <a:xfrm>
            <a:off x="6074007" y="4744735"/>
            <a:ext cx="20781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Linker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3" name="Shape 123"/>
          <p:cNvCxnSpPr>
            <a:stCxn id="114" idx="3"/>
            <a:endCxn id="115" idx="1"/>
          </p:cNvCxnSpPr>
          <p:nvPr/>
        </p:nvCxnSpPr>
        <p:spPr>
          <a:xfrm flipH="1" rot="10800000">
            <a:off x="1663825" y="4278139"/>
            <a:ext cx="4314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4" name="Shape 124"/>
          <p:cNvCxnSpPr>
            <a:stCxn id="115" idx="3"/>
            <a:endCxn id="116" idx="1"/>
          </p:cNvCxnSpPr>
          <p:nvPr/>
        </p:nvCxnSpPr>
        <p:spPr>
          <a:xfrm>
            <a:off x="3408319" y="4277997"/>
            <a:ext cx="431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5" name="Shape 125"/>
          <p:cNvCxnSpPr>
            <a:stCxn id="116" idx="3"/>
            <a:endCxn id="117" idx="1"/>
          </p:cNvCxnSpPr>
          <p:nvPr/>
        </p:nvCxnSpPr>
        <p:spPr>
          <a:xfrm flipH="1" rot="10800000">
            <a:off x="5152838" y="4277849"/>
            <a:ext cx="431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26" name="Shape 126"/>
          <p:cNvCxnSpPr>
            <a:stCxn id="117" idx="3"/>
            <a:endCxn id="118" idx="1"/>
          </p:cNvCxnSpPr>
          <p:nvPr/>
        </p:nvCxnSpPr>
        <p:spPr>
          <a:xfrm>
            <a:off x="6897344" y="4277989"/>
            <a:ext cx="4314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27" name="Shape 127"/>
          <p:cNvSpPr txBox="1"/>
          <p:nvPr/>
        </p:nvSpPr>
        <p:spPr>
          <a:xfrm>
            <a:off x="350725" y="3811039"/>
            <a:ext cx="13131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C Source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.c</a:t>
            </a:r>
          </a:p>
        </p:txBody>
      </p:sp>
      <p:sp>
        <p:nvSpPr>
          <p:cNvPr id="128" name="Shape 128"/>
          <p:cNvSpPr txBox="1"/>
          <p:nvPr/>
        </p:nvSpPr>
        <p:spPr>
          <a:xfrm>
            <a:off x="2095219" y="3810297"/>
            <a:ext cx="13131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Preprocessed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Source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.i</a:t>
            </a:r>
          </a:p>
        </p:txBody>
      </p:sp>
      <p:sp>
        <p:nvSpPr>
          <p:cNvPr id="129" name="Shape 129"/>
          <p:cNvSpPr txBox="1"/>
          <p:nvPr/>
        </p:nvSpPr>
        <p:spPr>
          <a:xfrm>
            <a:off x="3839738" y="3811049"/>
            <a:ext cx="13131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Assembly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.s</a:t>
            </a:r>
          </a:p>
        </p:txBody>
      </p:sp>
      <p:sp>
        <p:nvSpPr>
          <p:cNvPr id="130" name="Shape 130"/>
          <p:cNvSpPr txBox="1"/>
          <p:nvPr/>
        </p:nvSpPr>
        <p:spPr>
          <a:xfrm>
            <a:off x="5584244" y="3810289"/>
            <a:ext cx="13131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Object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File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.o</a:t>
            </a:r>
          </a:p>
        </p:txBody>
      </p:sp>
      <p:sp>
        <p:nvSpPr>
          <p:cNvPr id="131" name="Shape 131"/>
          <p:cNvSpPr txBox="1"/>
          <p:nvPr/>
        </p:nvSpPr>
        <p:spPr>
          <a:xfrm>
            <a:off x="7328750" y="3811047"/>
            <a:ext cx="13131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Executable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Program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Memory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311700" y="1280525"/>
            <a:ext cx="52287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viewed as a </a:t>
            </a:r>
            <a:r>
              <a:rPr lang="en" u="sng"/>
              <a:t>linear array</a:t>
            </a:r>
            <a:r>
              <a:rPr lang="en"/>
              <a:t> of volatile storage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smallest manipulable unit is one </a:t>
            </a:r>
            <a:r>
              <a:rPr lang="en" u="sng"/>
              <a:t>byte</a:t>
            </a:r>
            <a:r>
              <a:rPr lang="en"/>
              <a:t> (8 bits)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7012203" y="3173775"/>
            <a:ext cx="1820100" cy="25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9" name="Shape 139"/>
          <p:cNvSpPr txBox="1"/>
          <p:nvPr/>
        </p:nvSpPr>
        <p:spPr>
          <a:xfrm>
            <a:off x="7012203" y="2915775"/>
            <a:ext cx="1820100" cy="25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/>
        </p:nvSpPr>
        <p:spPr>
          <a:xfrm>
            <a:off x="7012203" y="2657775"/>
            <a:ext cx="1820100" cy="25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/>
        </p:nvSpPr>
        <p:spPr>
          <a:xfrm>
            <a:off x="7012203" y="2399775"/>
            <a:ext cx="1820100" cy="25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 txBox="1"/>
          <p:nvPr/>
        </p:nvSpPr>
        <p:spPr>
          <a:xfrm>
            <a:off x="7012203" y="1192575"/>
            <a:ext cx="1820100" cy="25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/>
        </p:nvSpPr>
        <p:spPr>
          <a:xfrm>
            <a:off x="7012203" y="934575"/>
            <a:ext cx="1820100" cy="25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 txBox="1"/>
          <p:nvPr/>
        </p:nvSpPr>
        <p:spPr>
          <a:xfrm>
            <a:off x="7012203" y="676575"/>
            <a:ext cx="1820100" cy="25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 txBox="1"/>
          <p:nvPr/>
        </p:nvSpPr>
        <p:spPr>
          <a:xfrm>
            <a:off x="7012203" y="418575"/>
            <a:ext cx="1820100" cy="25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7012203" y="1708575"/>
            <a:ext cx="1820100" cy="25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 txBox="1"/>
          <p:nvPr/>
        </p:nvSpPr>
        <p:spPr>
          <a:xfrm>
            <a:off x="7012203" y="1450575"/>
            <a:ext cx="1820100" cy="25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6987775" y="1967400"/>
            <a:ext cx="1865475" cy="432575"/>
          </a:xfrm>
          <a:custGeom>
            <a:pathLst>
              <a:path extrusionOk="0" h="17303" w="74619">
                <a:moveTo>
                  <a:pt x="998" y="0"/>
                </a:moveTo>
                <a:lnTo>
                  <a:pt x="998" y="4825"/>
                </a:lnTo>
                <a:lnTo>
                  <a:pt x="0" y="5740"/>
                </a:lnTo>
                <a:lnTo>
                  <a:pt x="1747" y="7487"/>
                </a:lnTo>
                <a:lnTo>
                  <a:pt x="166" y="9233"/>
                </a:lnTo>
                <a:lnTo>
                  <a:pt x="1664" y="10731"/>
                </a:lnTo>
                <a:lnTo>
                  <a:pt x="0" y="12395"/>
                </a:lnTo>
                <a:lnTo>
                  <a:pt x="1081" y="13393"/>
                </a:lnTo>
                <a:lnTo>
                  <a:pt x="1081" y="17303"/>
                </a:lnTo>
                <a:lnTo>
                  <a:pt x="73787" y="17220"/>
                </a:lnTo>
                <a:lnTo>
                  <a:pt x="73787" y="13143"/>
                </a:lnTo>
                <a:lnTo>
                  <a:pt x="72789" y="12145"/>
                </a:lnTo>
                <a:lnTo>
                  <a:pt x="74619" y="10232"/>
                </a:lnTo>
                <a:lnTo>
                  <a:pt x="72789" y="8402"/>
                </a:lnTo>
                <a:lnTo>
                  <a:pt x="74536" y="6655"/>
                </a:lnTo>
                <a:lnTo>
                  <a:pt x="72956" y="5240"/>
                </a:lnTo>
                <a:lnTo>
                  <a:pt x="73871" y="4325"/>
                </a:lnTo>
                <a:lnTo>
                  <a:pt x="73871" y="0"/>
                </a:lnTo>
                <a:close/>
              </a:path>
            </a:pathLst>
          </a:cu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49" name="Shape 149"/>
          <p:cNvSpPr txBox="1"/>
          <p:nvPr/>
        </p:nvSpPr>
        <p:spPr>
          <a:xfrm>
            <a:off x="6059054" y="4761131"/>
            <a:ext cx="2764500" cy="25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6019800" y="4329600"/>
            <a:ext cx="2833470" cy="432575"/>
          </a:xfrm>
          <a:custGeom>
            <a:pathLst>
              <a:path extrusionOk="0" h="17303" w="74619">
                <a:moveTo>
                  <a:pt x="998" y="0"/>
                </a:moveTo>
                <a:lnTo>
                  <a:pt x="998" y="4825"/>
                </a:lnTo>
                <a:lnTo>
                  <a:pt x="0" y="5740"/>
                </a:lnTo>
                <a:lnTo>
                  <a:pt x="1747" y="7487"/>
                </a:lnTo>
                <a:lnTo>
                  <a:pt x="166" y="9233"/>
                </a:lnTo>
                <a:lnTo>
                  <a:pt x="1664" y="10731"/>
                </a:lnTo>
                <a:lnTo>
                  <a:pt x="0" y="12395"/>
                </a:lnTo>
                <a:lnTo>
                  <a:pt x="1081" y="13393"/>
                </a:lnTo>
                <a:lnTo>
                  <a:pt x="1081" y="17303"/>
                </a:lnTo>
                <a:lnTo>
                  <a:pt x="73787" y="17220"/>
                </a:lnTo>
                <a:lnTo>
                  <a:pt x="73787" y="13143"/>
                </a:lnTo>
                <a:lnTo>
                  <a:pt x="72789" y="12145"/>
                </a:lnTo>
                <a:lnTo>
                  <a:pt x="74619" y="10232"/>
                </a:lnTo>
                <a:lnTo>
                  <a:pt x="72789" y="8402"/>
                </a:lnTo>
                <a:lnTo>
                  <a:pt x="74536" y="6655"/>
                </a:lnTo>
                <a:lnTo>
                  <a:pt x="72956" y="5240"/>
                </a:lnTo>
                <a:lnTo>
                  <a:pt x="73871" y="4325"/>
                </a:lnTo>
                <a:lnTo>
                  <a:pt x="73871" y="0"/>
                </a:lnTo>
                <a:close/>
              </a:path>
            </a:pathLst>
          </a:cu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151" name="Shape 151"/>
          <p:cNvSpPr txBox="1"/>
          <p:nvPr/>
        </p:nvSpPr>
        <p:spPr>
          <a:xfrm>
            <a:off x="6059054" y="5018306"/>
            <a:ext cx="2764500" cy="25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 txBox="1"/>
          <p:nvPr/>
        </p:nvSpPr>
        <p:spPr>
          <a:xfrm>
            <a:off x="6059054" y="4072950"/>
            <a:ext cx="2764500" cy="25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6059054" y="5275481"/>
            <a:ext cx="2764500" cy="2580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54" name="Shape 154"/>
          <p:cNvCxnSpPr>
            <a:stCxn id="149" idx="0"/>
            <a:endCxn id="153" idx="2"/>
          </p:cNvCxnSpPr>
          <p:nvPr/>
        </p:nvCxnSpPr>
        <p:spPr>
          <a:xfrm>
            <a:off x="7441304" y="4761131"/>
            <a:ext cx="0" cy="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55" name="Shape 155"/>
          <p:cNvCxnSpPr>
            <a:stCxn id="152" idx="0"/>
            <a:endCxn id="152" idx="2"/>
          </p:cNvCxnSpPr>
          <p:nvPr/>
        </p:nvCxnSpPr>
        <p:spPr>
          <a:xfrm>
            <a:off x="7441304" y="4072950"/>
            <a:ext cx="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56" name="Shape 156"/>
          <p:cNvCxnSpPr/>
          <p:nvPr/>
        </p:nvCxnSpPr>
        <p:spPr>
          <a:xfrm>
            <a:off x="8127104" y="4072950"/>
            <a:ext cx="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57" name="Shape 157"/>
          <p:cNvCxnSpPr/>
          <p:nvPr/>
        </p:nvCxnSpPr>
        <p:spPr>
          <a:xfrm>
            <a:off x="8484291" y="4072950"/>
            <a:ext cx="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58" name="Shape 158"/>
          <p:cNvCxnSpPr/>
          <p:nvPr/>
        </p:nvCxnSpPr>
        <p:spPr>
          <a:xfrm>
            <a:off x="7793729" y="4072950"/>
            <a:ext cx="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59" name="Shape 159"/>
          <p:cNvCxnSpPr/>
          <p:nvPr/>
        </p:nvCxnSpPr>
        <p:spPr>
          <a:xfrm>
            <a:off x="6750741" y="4072950"/>
            <a:ext cx="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60" name="Shape 160"/>
          <p:cNvCxnSpPr/>
          <p:nvPr/>
        </p:nvCxnSpPr>
        <p:spPr>
          <a:xfrm>
            <a:off x="7107929" y="4072950"/>
            <a:ext cx="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61" name="Shape 161"/>
          <p:cNvCxnSpPr/>
          <p:nvPr/>
        </p:nvCxnSpPr>
        <p:spPr>
          <a:xfrm>
            <a:off x="6417366" y="4072950"/>
            <a:ext cx="0" cy="25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62" name="Shape 162"/>
          <p:cNvCxnSpPr/>
          <p:nvPr/>
        </p:nvCxnSpPr>
        <p:spPr>
          <a:xfrm>
            <a:off x="6755504" y="4761131"/>
            <a:ext cx="0" cy="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63" name="Shape 163"/>
          <p:cNvCxnSpPr/>
          <p:nvPr/>
        </p:nvCxnSpPr>
        <p:spPr>
          <a:xfrm>
            <a:off x="8127104" y="4761131"/>
            <a:ext cx="0" cy="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64" name="Shape 164"/>
          <p:cNvCxnSpPr/>
          <p:nvPr/>
        </p:nvCxnSpPr>
        <p:spPr>
          <a:xfrm>
            <a:off x="7103166" y="4761131"/>
            <a:ext cx="0" cy="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65" name="Shape 165"/>
          <p:cNvCxnSpPr/>
          <p:nvPr/>
        </p:nvCxnSpPr>
        <p:spPr>
          <a:xfrm>
            <a:off x="6417366" y="4761131"/>
            <a:ext cx="0" cy="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66" name="Shape 166"/>
          <p:cNvCxnSpPr/>
          <p:nvPr/>
        </p:nvCxnSpPr>
        <p:spPr>
          <a:xfrm>
            <a:off x="7788966" y="4761131"/>
            <a:ext cx="0" cy="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167" name="Shape 167"/>
          <p:cNvCxnSpPr/>
          <p:nvPr/>
        </p:nvCxnSpPr>
        <p:spPr>
          <a:xfrm>
            <a:off x="8474766" y="4761131"/>
            <a:ext cx="0" cy="77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168" name="Shape 168"/>
          <p:cNvSpPr txBox="1"/>
          <p:nvPr/>
        </p:nvSpPr>
        <p:spPr>
          <a:xfrm>
            <a:off x="7581900" y="9525"/>
            <a:ext cx="7716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M[]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311700" y="2099675"/>
            <a:ext cx="52287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ts val="1800"/>
              <a:buChar char="●"/>
            </a:pPr>
            <a:r>
              <a:rPr lang="en"/>
              <a:t>each byte has a unique number to identify it:  its </a:t>
            </a:r>
            <a:r>
              <a:rPr lang="en" u="sng"/>
              <a:t>address</a:t>
            </a:r>
          </a:p>
        </p:txBody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311700" y="2918825"/>
            <a:ext cx="52287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 u="sng"/>
              <a:t>labels</a:t>
            </a:r>
            <a:r>
              <a:rPr lang="en"/>
              <a:t> in assembly as shorthand for addresses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lang="en"/>
              <a:t> 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max(x,y)</a:t>
            </a:r>
            <a:r>
              <a:rPr lang="en"/>
              <a:t> example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ts val="1400"/>
              <a:buChar char="○"/>
            </a:pPr>
            <a:r>
              <a:rPr lang="en" u="sng"/>
              <a:t>a</a:t>
            </a:r>
            <a:r>
              <a:rPr lang="en" u="sng"/>
              <a:t> label is an address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6581775" y="3173775"/>
            <a:ext cx="3144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72" name="Shape 172"/>
          <p:cNvSpPr txBox="1"/>
          <p:nvPr/>
        </p:nvSpPr>
        <p:spPr>
          <a:xfrm>
            <a:off x="6581775" y="2657775"/>
            <a:ext cx="3144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  <p:sp>
        <p:nvSpPr>
          <p:cNvPr id="173" name="Shape 173"/>
          <p:cNvSpPr txBox="1"/>
          <p:nvPr/>
        </p:nvSpPr>
        <p:spPr>
          <a:xfrm>
            <a:off x="6581775" y="2918050"/>
            <a:ext cx="3144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  <p:sp>
        <p:nvSpPr>
          <p:cNvPr id="174" name="Shape 174"/>
          <p:cNvSpPr txBox="1"/>
          <p:nvPr/>
        </p:nvSpPr>
        <p:spPr>
          <a:xfrm>
            <a:off x="6581775" y="2403700"/>
            <a:ext cx="3144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3</a:t>
            </a:r>
          </a:p>
        </p:txBody>
      </p:sp>
      <p:sp>
        <p:nvSpPr>
          <p:cNvPr id="175" name="Shape 175"/>
          <p:cNvSpPr txBox="1"/>
          <p:nvPr/>
        </p:nvSpPr>
        <p:spPr>
          <a:xfrm rot="-5400000">
            <a:off x="6515100" y="1809750"/>
            <a:ext cx="4953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. . .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6105525" y="432025"/>
            <a:ext cx="8823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Size</a:t>
            </a:r>
            <a:r>
              <a:rPr lang="en"/>
              <a:t> − 1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5715000" y="3629025"/>
            <a:ext cx="28335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Compressed View: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311700" y="3947525"/>
            <a:ext cx="52287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code and data reside in memory together:  a </a:t>
            </a:r>
            <a:r>
              <a:rPr lang="en" u="sng"/>
              <a:t>von Neumann architecture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buSzPts val="1400"/>
              <a:buChar char="○"/>
            </a:pPr>
            <a:r>
              <a:rPr lang="en"/>
              <a:t>on all computers, it’s required that code be in memory to be executed</a:t>
            </a:r>
          </a:p>
        </p:txBody>
      </p:sp>
      <p:sp>
        <p:nvSpPr>
          <p:cNvPr id="179" name="Shape 179"/>
          <p:cNvSpPr txBox="1"/>
          <p:nvPr/>
        </p:nvSpPr>
        <p:spPr>
          <a:xfrm>
            <a:off x="5591175" y="5269275"/>
            <a:ext cx="3144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0</a:t>
            </a:r>
          </a:p>
        </p:txBody>
      </p:sp>
      <p:sp>
        <p:nvSpPr>
          <p:cNvPr id="180" name="Shape 180"/>
          <p:cNvSpPr txBox="1"/>
          <p:nvPr/>
        </p:nvSpPr>
        <p:spPr>
          <a:xfrm>
            <a:off x="5530875" y="4753275"/>
            <a:ext cx="4221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16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5591175" y="5013550"/>
            <a:ext cx="3144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  <p:sp>
        <p:nvSpPr>
          <p:cNvPr id="182" name="Shape 182"/>
          <p:cNvSpPr txBox="1"/>
          <p:nvPr/>
        </p:nvSpPr>
        <p:spPr>
          <a:xfrm rot="-5400000">
            <a:off x="5524500" y="4171950"/>
            <a:ext cx="4953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. . 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Arithmetic Instructions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Unary operators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e</a:t>
            </a:r>
            <a:r>
              <a:rPr lang="en"/>
              <a:t>.g.,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Binary operators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e</a:t>
            </a:r>
            <a:r>
              <a:rPr lang="en"/>
              <a:t>.g., 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Notes for binary operators:</a:t>
            </a:r>
          </a:p>
          <a:p>
            <a:pPr indent="0" lvl="0" mar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9" name="Shape 189"/>
          <p:cNvSpPr txBox="1"/>
          <p:nvPr/>
        </p:nvSpPr>
        <p:spPr>
          <a:xfrm>
            <a:off x="1950465" y="1280745"/>
            <a:ext cx="28047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: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inc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dec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neg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276720" y="1795035"/>
            <a:ext cx="53643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dec %rsi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1989061" y="2309318"/>
            <a:ext cx="2844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: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sub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imul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276708" y="2823594"/>
            <a:ext cx="57879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sub %rax, %rcx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311588" y="3852178"/>
            <a:ext cx="5979600" cy="14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destination and first source are the same</a:t>
            </a:r>
          </a:p>
          <a:p>
            <a: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</a:pPr>
            <a:r>
              <a:rPr lang="en">
                <a:solidFill>
                  <a:schemeClr val="dk2"/>
                </a:solidFill>
              </a:rPr>
              <a:t>a </a:t>
            </a:r>
            <a:r>
              <a:rPr lang="en" u="sng">
                <a:solidFill>
                  <a:schemeClr val="dk2"/>
                </a:solidFill>
              </a:rPr>
              <a:t>two-operand machine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mem ← mem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lang="en" sz="1800">
                <a:solidFill>
                  <a:schemeClr val="dk2"/>
                </a:solidFill>
              </a:rPr>
              <a:t> mem usually not supported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2438301" y="1795043"/>
            <a:ext cx="3267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(means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rsi</a:t>
            </a:r>
            <a:r>
              <a:rPr lang="en" sz="1800">
                <a:solidFill>
                  <a:schemeClr val="dk2"/>
                </a:solidFill>
              </a:rPr>
              <a:t> ←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rsi</a:t>
            </a:r>
            <a:r>
              <a:rPr lang="en" sz="1800">
                <a:solidFill>
                  <a:schemeClr val="dk2"/>
                </a:solidFill>
              </a:rPr>
              <a:t> − 1)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3261000" y="2823604"/>
            <a:ext cx="3267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(means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" sz="1800">
                <a:solidFill>
                  <a:schemeClr val="dk2"/>
                </a:solidFill>
              </a:rPr>
              <a:t> ←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" sz="1800">
                <a:solidFill>
                  <a:schemeClr val="dk2"/>
                </a:solidFill>
              </a:rPr>
              <a:t> −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" sz="1800">
                <a:solidFill>
                  <a:schemeClr val="dk2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311700" y="1793095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Sometimes, a register contains a relevant address.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Q.  How do you access memory in assembly?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2" name="Shape 202"/>
          <p:cNvSpPr txBox="1"/>
          <p:nvPr/>
        </p:nvSpPr>
        <p:spPr>
          <a:xfrm>
            <a:off x="311700" y="3829050"/>
            <a:ext cx="2355300" cy="504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 txBox="1"/>
          <p:nvPr/>
        </p:nvSpPr>
        <p:spPr>
          <a:xfrm>
            <a:off x="311700" y="4857750"/>
            <a:ext cx="2355300" cy="5049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Indirect Addressing Mode</a:t>
            </a:r>
          </a:p>
        </p:txBody>
      </p:sp>
      <p:sp>
        <p:nvSpPr>
          <p:cNvPr id="205" name="Shape 205"/>
          <p:cNvSpPr txBox="1"/>
          <p:nvPr>
            <p:ph idx="1" type="body"/>
          </p:nvPr>
        </p:nvSpPr>
        <p:spPr>
          <a:xfrm>
            <a:off x="311700" y="1793095"/>
            <a:ext cx="8520600" cy="37959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similar to a pointer in C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To access the data at that address, use parentheses.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E.g.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dd %rax, %rdi</a:t>
            </a:r>
          </a:p>
          <a:p>
            <a:pPr indent="457200" lvl="0" marL="457200">
              <a:spcBef>
                <a:spcPts val="0"/>
              </a:spcBef>
              <a:buNone/>
            </a:pPr>
            <a:r>
              <a:rPr lang="en"/>
              <a:t>v</a:t>
            </a:r>
            <a:r>
              <a:rPr lang="en"/>
              <a:t>s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dd %rax, (%rdi)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3448050" y="3829050"/>
            <a:ext cx="2895600" cy="50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r>
              <a:rPr lang="en" sz="1800"/>
              <a:t> ←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r>
              <a:rPr lang="en" sz="1800"/>
              <a:t> +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rax</a:t>
            </a:r>
          </a:p>
        </p:txBody>
      </p:sp>
      <p:sp>
        <p:nvSpPr>
          <p:cNvPr id="207" name="Shape 207"/>
          <p:cNvSpPr txBox="1"/>
          <p:nvPr/>
        </p:nvSpPr>
        <p:spPr>
          <a:xfrm>
            <a:off x="3448050" y="4857750"/>
            <a:ext cx="2895600" cy="5049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M[rdi]</a:t>
            </a:r>
            <a:r>
              <a:rPr lang="en" sz="1800"/>
              <a:t> ←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M[rdi]</a:t>
            </a:r>
            <a:r>
              <a:rPr lang="en" sz="1800"/>
              <a:t> +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rax</a:t>
            </a:r>
          </a:p>
        </p:txBody>
      </p:sp>
      <p:cxnSp>
        <p:nvCxnSpPr>
          <p:cNvPr id="208" name="Shape 208"/>
          <p:cNvCxnSpPr>
            <a:stCxn id="202" idx="3"/>
            <a:endCxn id="206" idx="1"/>
          </p:cNvCxnSpPr>
          <p:nvPr/>
        </p:nvCxnSpPr>
        <p:spPr>
          <a:xfrm>
            <a:off x="2667000" y="4081500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9" name="Shape 209"/>
          <p:cNvCxnSpPr>
            <a:stCxn id="203" idx="3"/>
            <a:endCxn id="207" idx="1"/>
          </p:cNvCxnSpPr>
          <p:nvPr/>
        </p:nvCxnSpPr>
        <p:spPr>
          <a:xfrm>
            <a:off x="2667000" y="5110200"/>
            <a:ext cx="78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10" name="Shape 210"/>
          <p:cNvCxnSpPr/>
          <p:nvPr/>
        </p:nvCxnSpPr>
        <p:spPr>
          <a:xfrm>
            <a:off x="6477000" y="1724025"/>
            <a:ext cx="0" cy="37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211" name="Shape 211"/>
          <p:cNvSpPr txBox="1"/>
          <p:nvPr/>
        </p:nvSpPr>
        <p:spPr>
          <a:xfrm>
            <a:off x="6477000" y="1876425"/>
            <a:ext cx="23553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E.g., Simulate each when: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r>
              <a:rPr lang="en"/>
              <a:t> = 8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"/>
              <a:t> = 5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M[8]</a:t>
            </a:r>
            <a:r>
              <a:rPr lang="en"/>
              <a:t> = 37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x="6477000" y="3648075"/>
            <a:ext cx="23553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r>
              <a:rPr lang="en">
                <a:solidFill>
                  <a:srgbClr val="FF0000"/>
                </a:solidFill>
              </a:rPr>
              <a:t> = 13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"/>
              <a:t> = 5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M[8]</a:t>
            </a:r>
            <a:r>
              <a:rPr lang="en"/>
              <a:t> = 37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 txBox="1"/>
          <p:nvPr/>
        </p:nvSpPr>
        <p:spPr>
          <a:xfrm>
            <a:off x="6477000" y="4676775"/>
            <a:ext cx="23553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rdi</a:t>
            </a:r>
            <a:r>
              <a:rPr lang="en"/>
              <a:t> = 8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"/>
              <a:t> = 5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M[8]</a:t>
            </a:r>
            <a:r>
              <a:rPr lang="en">
                <a:solidFill>
                  <a:srgbClr val="FF0000"/>
                </a:solidFill>
              </a:rPr>
              <a:t> = 42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