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Probably best to work this out on a document camera . . 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Anatomy of a for loop!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Probably best to work this out on a document camera . . 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Probably best to work this out on a document camera . . 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 label is an address!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Orally:  The assembler takes care of the address of A for us.  We could discover it if we needed to, but we don’t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Live demo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Incidentally:  ax = “accumulator”, bx = “base register”, cx = “counter register”, dx = “data register”.  They still have special purpose applications, even today:  ax is used as the target/source for mul/div; bx is still used as an extra index register, and dx is often used as a secondary accumulator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cs.sfu.ca/CourseCentral/295/bbart/refs/modes.html" TargetMode="External"/><Relationship Id="rId4" Type="http://schemas.openxmlformats.org/officeDocument/2006/relationships/hyperlink" Target="http://www.cs.sfu.ca/CourseCentral/295/bbart/refs/modes.html" TargetMode="External"/><Relationship Id="rId5" Type="http://schemas.openxmlformats.org/officeDocument/2006/relationships/hyperlink" Target="http://www.cs.sfu.ca/CourseCentral/295/bbart/refs/modes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Lecture 04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x86-64 Loops and Arrays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1356002" y="1902675"/>
            <a:ext cx="708300" cy="298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(x &lt; y) {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stmts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5019900" y="2062301"/>
            <a:ext cx="33180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jge endloop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endloop: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Control Structure: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/>
              <a:t> Loop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5019900" y="1785277"/>
            <a:ext cx="33180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cmp y, x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stmts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1378575" y="1301595"/>
            <a:ext cx="960300" cy="397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−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 &lt; 0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7772431" y="1854965"/>
            <a:ext cx="960300" cy="338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−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"/>
              <a:t> 0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7924825" y="2574675"/>
            <a:ext cx="1059900" cy="338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−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 ≥ 0</a:t>
            </a:r>
          </a:p>
        </p:txBody>
      </p:sp>
      <p:cxnSp>
        <p:nvCxnSpPr>
          <p:cNvPr id="68" name="Shape 68"/>
          <p:cNvCxnSpPr/>
          <p:nvPr/>
        </p:nvCxnSpPr>
        <p:spPr>
          <a:xfrm flipH="1">
            <a:off x="4566975" y="1288150"/>
            <a:ext cx="9900" cy="26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69" name="Shape 69"/>
          <p:cNvSpPr txBox="1"/>
          <p:nvPr>
            <p:ph idx="1" type="body"/>
          </p:nvPr>
        </p:nvSpPr>
        <p:spPr>
          <a:xfrm>
            <a:off x="5036100" y="1280525"/>
            <a:ext cx="37962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Equivalent:</a:t>
            </a:r>
          </a:p>
        </p:txBody>
      </p:sp>
      <p:cxnSp>
        <p:nvCxnSpPr>
          <p:cNvPr id="70" name="Shape 70"/>
          <p:cNvCxnSpPr>
            <a:stCxn id="60" idx="0"/>
            <a:endCxn id="65" idx="2"/>
          </p:cNvCxnSpPr>
          <p:nvPr/>
        </p:nvCxnSpPr>
        <p:spPr>
          <a:xfrm flipH="1" rot="10800000">
            <a:off x="1710152" y="1699275"/>
            <a:ext cx="148500" cy="2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1" name="Shape 71"/>
          <p:cNvSpPr/>
          <p:nvPr/>
        </p:nvSpPr>
        <p:spPr>
          <a:xfrm>
            <a:off x="1756850" y="2048450"/>
            <a:ext cx="861075" cy="555600"/>
          </a:xfrm>
          <a:custGeom>
            <a:pathLst>
              <a:path extrusionOk="0" h="22224" w="34443">
                <a:moveTo>
                  <a:pt x="28036" y="0"/>
                </a:moveTo>
                <a:lnTo>
                  <a:pt x="34443" y="2"/>
                </a:lnTo>
                <a:lnTo>
                  <a:pt x="34443" y="22224"/>
                </a:lnTo>
                <a:lnTo>
                  <a:pt x="0" y="22224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72" name="Shape 72"/>
          <p:cNvSpPr txBox="1"/>
          <p:nvPr/>
        </p:nvSpPr>
        <p:spPr>
          <a:xfrm>
            <a:off x="2758526" y="2041590"/>
            <a:ext cx="1059900" cy="55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bypass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−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 ≥ 0</a:t>
            </a:r>
          </a:p>
        </p:txBody>
      </p:sp>
      <p:sp>
        <p:nvSpPr>
          <p:cNvPr id="73" name="Shape 73"/>
          <p:cNvSpPr/>
          <p:nvPr/>
        </p:nvSpPr>
        <p:spPr>
          <a:xfrm>
            <a:off x="4880950" y="2015275"/>
            <a:ext cx="1132650" cy="866525"/>
          </a:xfrm>
          <a:custGeom>
            <a:pathLst>
              <a:path extrusionOk="0" h="34661" w="45306">
                <a:moveTo>
                  <a:pt x="45306" y="34661"/>
                </a:moveTo>
                <a:lnTo>
                  <a:pt x="308" y="34661"/>
                </a:lnTo>
                <a:lnTo>
                  <a:pt x="0" y="0"/>
                </a:lnTo>
                <a:lnTo>
                  <a:pt x="5723" y="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74" name="Shape 74"/>
          <p:cNvSpPr/>
          <p:nvPr/>
        </p:nvSpPr>
        <p:spPr>
          <a:xfrm>
            <a:off x="229875" y="2028275"/>
            <a:ext cx="561750" cy="409100"/>
          </a:xfrm>
          <a:custGeom>
            <a:pathLst>
              <a:path extrusionOk="0" h="16364" w="22470">
                <a:moveTo>
                  <a:pt x="22470" y="16364"/>
                </a:moveTo>
                <a:lnTo>
                  <a:pt x="249" y="16364"/>
                </a:lnTo>
                <a:lnTo>
                  <a:pt x="0" y="0"/>
                </a:lnTo>
                <a:lnTo>
                  <a:pt x="6070" y="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75" name="Shape 75"/>
          <p:cNvSpPr/>
          <p:nvPr/>
        </p:nvSpPr>
        <p:spPr>
          <a:xfrm>
            <a:off x="7520550" y="2318125"/>
            <a:ext cx="328975" cy="872175"/>
          </a:xfrm>
          <a:custGeom>
            <a:pathLst>
              <a:path extrusionOk="0" h="34887" w="13159">
                <a:moveTo>
                  <a:pt x="1836" y="0"/>
                </a:moveTo>
                <a:lnTo>
                  <a:pt x="13159" y="0"/>
                </a:lnTo>
                <a:lnTo>
                  <a:pt x="13159" y="34887"/>
                </a:lnTo>
                <a:lnTo>
                  <a:pt x="0" y="34887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76" name="Shape 76"/>
          <p:cNvSpPr txBox="1"/>
          <p:nvPr/>
        </p:nvSpPr>
        <p:spPr>
          <a:xfrm>
            <a:off x="5019900" y="1785277"/>
            <a:ext cx="33180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loop: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jmp loop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1077219" y="1902675"/>
            <a:ext cx="708300" cy="298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2017636" y="1902675"/>
            <a:ext cx="708300" cy="298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3020411" y="1902675"/>
            <a:ext cx="391200" cy="298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6056236" y="2172786"/>
            <a:ext cx="708300" cy="298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5107604" y="1885325"/>
            <a:ext cx="824400" cy="298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5578372" y="2723531"/>
            <a:ext cx="391200" cy="298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(i = 0; i &lt; n; i++) {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stmts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5019900" y="1785277"/>
            <a:ext cx="33180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while (i &lt; n)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stmts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5019900" y="1785277"/>
            <a:ext cx="33180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 &lt;- 0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5019900" y="1785277"/>
            <a:ext cx="33180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i++</a:t>
            </a:r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Control Structure: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Loop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7696225" y="2574675"/>
            <a:ext cx="1059900" cy="338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/>
              <a:t> ≥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cxnSp>
        <p:nvCxnSpPr>
          <p:cNvPr id="93" name="Shape 93"/>
          <p:cNvCxnSpPr/>
          <p:nvPr/>
        </p:nvCxnSpPr>
        <p:spPr>
          <a:xfrm flipH="1">
            <a:off x="4566975" y="1288150"/>
            <a:ext cx="9900" cy="26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94" name="Shape 94"/>
          <p:cNvCxnSpPr>
            <a:stCxn id="81" idx="0"/>
            <a:endCxn id="95" idx="2"/>
          </p:cNvCxnSpPr>
          <p:nvPr/>
        </p:nvCxnSpPr>
        <p:spPr>
          <a:xfrm rot="10800000">
            <a:off x="1431369" y="1625475"/>
            <a:ext cx="0" cy="2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6" name="Shape 96"/>
          <p:cNvSpPr/>
          <p:nvPr/>
        </p:nvSpPr>
        <p:spPr>
          <a:xfrm>
            <a:off x="3128450" y="2048450"/>
            <a:ext cx="861075" cy="555600"/>
          </a:xfrm>
          <a:custGeom>
            <a:pathLst>
              <a:path extrusionOk="0" h="22224" w="34443">
                <a:moveTo>
                  <a:pt x="28036" y="0"/>
                </a:moveTo>
                <a:lnTo>
                  <a:pt x="34443" y="2"/>
                </a:lnTo>
                <a:lnTo>
                  <a:pt x="34443" y="22224"/>
                </a:lnTo>
                <a:lnTo>
                  <a:pt x="0" y="22224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97" name="Shape 97"/>
          <p:cNvSpPr/>
          <p:nvPr/>
        </p:nvSpPr>
        <p:spPr>
          <a:xfrm>
            <a:off x="7291950" y="2318125"/>
            <a:ext cx="328975" cy="872175"/>
          </a:xfrm>
          <a:custGeom>
            <a:pathLst>
              <a:path extrusionOk="0" h="34887" w="13159">
                <a:moveTo>
                  <a:pt x="1836" y="0"/>
                </a:moveTo>
                <a:lnTo>
                  <a:pt x="13159" y="0"/>
                </a:lnTo>
                <a:lnTo>
                  <a:pt x="13159" y="34887"/>
                </a:lnTo>
                <a:lnTo>
                  <a:pt x="0" y="34887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95" name="Shape 95"/>
          <p:cNvSpPr txBox="1"/>
          <p:nvPr/>
        </p:nvSpPr>
        <p:spPr>
          <a:xfrm>
            <a:off x="1202475" y="1326650"/>
            <a:ext cx="457800" cy="298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init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090825" y="1326650"/>
            <a:ext cx="561900" cy="298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test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987100" y="1326650"/>
            <a:ext cx="457800" cy="298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inc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3352825" y="2727075"/>
            <a:ext cx="1059900" cy="338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/>
              <a:t> ≥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cxnSp>
        <p:nvCxnSpPr>
          <p:cNvPr id="101" name="Shape 101"/>
          <p:cNvCxnSpPr>
            <a:stCxn id="82" idx="0"/>
            <a:endCxn id="98" idx="2"/>
          </p:cNvCxnSpPr>
          <p:nvPr/>
        </p:nvCxnSpPr>
        <p:spPr>
          <a:xfrm rot="10800000">
            <a:off x="2371786" y="1625475"/>
            <a:ext cx="0" cy="2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2" name="Shape 102"/>
          <p:cNvCxnSpPr>
            <a:stCxn id="83" idx="0"/>
            <a:endCxn id="99" idx="2"/>
          </p:cNvCxnSpPr>
          <p:nvPr/>
        </p:nvCxnSpPr>
        <p:spPr>
          <a:xfrm rot="10800000">
            <a:off x="3216011" y="1625475"/>
            <a:ext cx="0" cy="2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3" name="Shape 103"/>
          <p:cNvSpPr txBox="1"/>
          <p:nvPr/>
        </p:nvSpPr>
        <p:spPr>
          <a:xfrm>
            <a:off x="6281825" y="1672961"/>
            <a:ext cx="561900" cy="298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test</a:t>
            </a:r>
          </a:p>
        </p:txBody>
      </p:sp>
      <p:cxnSp>
        <p:nvCxnSpPr>
          <p:cNvPr id="104" name="Shape 104"/>
          <p:cNvCxnSpPr>
            <a:stCxn id="84" idx="0"/>
            <a:endCxn id="103" idx="2"/>
          </p:cNvCxnSpPr>
          <p:nvPr/>
        </p:nvCxnSpPr>
        <p:spPr>
          <a:xfrm flipH="1" rot="10800000">
            <a:off x="6410386" y="1971786"/>
            <a:ext cx="152400" cy="2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5" name="Shape 105"/>
          <p:cNvCxnSpPr>
            <a:stCxn id="85" idx="0"/>
            <a:endCxn id="106" idx="2"/>
          </p:cNvCxnSpPr>
          <p:nvPr/>
        </p:nvCxnSpPr>
        <p:spPr>
          <a:xfrm rot="10800000">
            <a:off x="5519804" y="1657325"/>
            <a:ext cx="0" cy="2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6" name="Shape 106"/>
          <p:cNvSpPr txBox="1"/>
          <p:nvPr/>
        </p:nvSpPr>
        <p:spPr>
          <a:xfrm>
            <a:off x="5290900" y="1358656"/>
            <a:ext cx="457800" cy="298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init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5545061" y="3290506"/>
            <a:ext cx="457800" cy="298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inc</a:t>
            </a:r>
          </a:p>
        </p:txBody>
      </p:sp>
      <p:cxnSp>
        <p:nvCxnSpPr>
          <p:cNvPr id="108" name="Shape 108"/>
          <p:cNvCxnSpPr>
            <a:stCxn id="86" idx="2"/>
            <a:endCxn id="107" idx="0"/>
          </p:cNvCxnSpPr>
          <p:nvPr/>
        </p:nvCxnSpPr>
        <p:spPr>
          <a:xfrm>
            <a:off x="5773972" y="3022331"/>
            <a:ext cx="0" cy="2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 {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stmts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while (x &lt; y);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3490327"/>
            <a:ext cx="8520600" cy="165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Notes: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n"/>
              <a:t>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/>
              <a:t> is an exception to the rule of coding the false condition first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5019900" y="1785277"/>
            <a:ext cx="33180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oop:	stmts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cmp y, x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5019900" y="2062301"/>
            <a:ext cx="33180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jl loop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Shape 1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Control Structure: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n"/>
              <a:t>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/>
              <a:t> Loop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7848625" y="2422275"/>
            <a:ext cx="1059900" cy="338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−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 &lt; 0</a:t>
            </a:r>
          </a:p>
        </p:txBody>
      </p:sp>
      <p:cxnSp>
        <p:nvCxnSpPr>
          <p:cNvPr id="119" name="Shape 119"/>
          <p:cNvCxnSpPr/>
          <p:nvPr/>
        </p:nvCxnSpPr>
        <p:spPr>
          <a:xfrm flipH="1">
            <a:off x="4566975" y="1288150"/>
            <a:ext cx="9900" cy="26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20" name="Shape 120"/>
          <p:cNvSpPr txBox="1"/>
          <p:nvPr>
            <p:ph idx="1" type="body"/>
          </p:nvPr>
        </p:nvSpPr>
        <p:spPr>
          <a:xfrm>
            <a:off x="5036100" y="1280525"/>
            <a:ext cx="37962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Equivalent:</a:t>
            </a:r>
          </a:p>
        </p:txBody>
      </p:sp>
      <p:sp>
        <p:nvSpPr>
          <p:cNvPr id="121" name="Shape 121"/>
          <p:cNvSpPr/>
          <p:nvPr/>
        </p:nvSpPr>
        <p:spPr>
          <a:xfrm>
            <a:off x="4856875" y="2041300"/>
            <a:ext cx="1130700" cy="550400"/>
          </a:xfrm>
          <a:custGeom>
            <a:pathLst>
              <a:path extrusionOk="0" h="22016" w="45228">
                <a:moveTo>
                  <a:pt x="45228" y="0"/>
                </a:moveTo>
                <a:lnTo>
                  <a:pt x="230" y="0"/>
                </a:lnTo>
                <a:lnTo>
                  <a:pt x="0" y="21929"/>
                </a:lnTo>
                <a:lnTo>
                  <a:pt x="7639" y="22016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22" name="Shape 122"/>
          <p:cNvSpPr/>
          <p:nvPr/>
        </p:nvSpPr>
        <p:spPr>
          <a:xfrm>
            <a:off x="7041875" y="2292000"/>
            <a:ext cx="582650" cy="572525"/>
          </a:xfrm>
          <a:custGeom>
            <a:pathLst>
              <a:path extrusionOk="0" h="22901" w="23306">
                <a:moveTo>
                  <a:pt x="0" y="22743"/>
                </a:moveTo>
                <a:lnTo>
                  <a:pt x="23162" y="22901"/>
                </a:lnTo>
                <a:lnTo>
                  <a:pt x="23306" y="0"/>
                </a:lnTo>
                <a:lnTo>
                  <a:pt x="8736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4319852"/>
            <a:ext cx="8520600" cy="101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can code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>
                <a:solidFill>
                  <a:srgbClr val="FF0000"/>
                </a:solidFill>
              </a:rPr>
              <a:t> as a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n">
                <a:solidFill>
                  <a:srgbClr val="FF0000"/>
                </a:solidFill>
              </a:rPr>
              <a:t>-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>
                <a:solidFill>
                  <a:srgbClr val="FF0000"/>
                </a:solidFill>
              </a:rPr>
              <a:t>, but jump immediately to test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5019900" y="1785277"/>
            <a:ext cx="33180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	jmp entry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entry: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2833625" y="3585577"/>
            <a:ext cx="6657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3479850" y="3601644"/>
            <a:ext cx="1407000" cy="364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58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3052650" y="1843575"/>
            <a:ext cx="381600" cy="2263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ain.s</a:t>
            </a:r>
            <a:r>
              <a:rPr lang="en"/>
              <a:t>:</a:t>
            </a:r>
          </a:p>
          <a:p>
            <a:pPr indent="0" lvl="0" mar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A:	.long 58</a:t>
            </a:r>
          </a:p>
          <a:p>
            <a:pPr indent="0" lvl="0" mar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.long 22</a:t>
            </a:r>
          </a:p>
          <a:p>
            <a:pPr indent="0" lvl="0" mar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.long 101</a:t>
            </a:r>
          </a:p>
          <a:p>
            <a:pPr indent="0" lvl="0" mar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.long 15</a:t>
            </a:r>
          </a:p>
          <a:p>
            <a:pPr indent="0" lvl="0" mar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.long 72</a:t>
            </a:r>
          </a:p>
          <a:p>
            <a:pPr indent="0" lvl="0" mar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.long 27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2833625" y="3585577"/>
            <a:ext cx="6657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lang="en">
                <a:solidFill>
                  <a:srgbClr val="FF0000"/>
                </a:solidFill>
              </a:rPr>
              <a:t>+ </a:t>
            </a:r>
            <a:r>
              <a:rPr lang="e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5213200" y="1216550"/>
            <a:ext cx="3560400" cy="3444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vars:</a:t>
            </a:r>
          </a:p>
        </p:txBody>
      </p:sp>
      <p:sp>
        <p:nvSpPr>
          <p:cNvPr id="135" name="Shape 13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E.g.,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(A,n)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5304875" y="1215094"/>
            <a:ext cx="34749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%rdi</a:t>
            </a:r>
            <a:r>
              <a:rPr lang="en" sz="1800"/>
              <a:t> - address of first element of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A[n]</a:t>
            </a:r>
            <a:r>
              <a:rPr lang="en" sz="1800"/>
              <a:t> (base address)</a:t>
            </a: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%esi</a:t>
            </a:r>
            <a:r>
              <a:rPr lang="en" sz="1800"/>
              <a:t> -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%eax</a:t>
            </a:r>
            <a:r>
              <a:rPr lang="en" sz="1800"/>
              <a:t> - return value</a:t>
            </a: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%ecx</a:t>
            </a:r>
            <a:r>
              <a:rPr lang="en" sz="1800"/>
              <a:t> - loop counter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/>
              <a:t>Array data - a sequence of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800"/>
              <a:t>s (4 bytes each)</a:t>
            </a: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37" name="Shape 137"/>
          <p:cNvSpPr txBox="1"/>
          <p:nvPr/>
        </p:nvSpPr>
        <p:spPr>
          <a:xfrm>
            <a:off x="3479850" y="3246885"/>
            <a:ext cx="1407000" cy="364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22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3479850" y="2894501"/>
            <a:ext cx="1407000" cy="364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101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3479850" y="2530268"/>
            <a:ext cx="1407000" cy="364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15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3479850" y="2184121"/>
            <a:ext cx="1407000" cy="364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7</a:t>
            </a:r>
            <a:r>
              <a:rPr lang="en"/>
              <a:t>2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3479850" y="1830525"/>
            <a:ext cx="1407000" cy="364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27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2833625" y="2532550"/>
            <a:ext cx="8088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chemeClr val="dk2"/>
                </a:solidFill>
              </a:rPr>
              <a:t> + </a:t>
            </a:r>
            <a:r>
              <a:rPr lang="en">
                <a:solidFill>
                  <a:schemeClr val="dk2"/>
                </a:solidFill>
              </a:rPr>
              <a:t>12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2833625" y="2181525"/>
            <a:ext cx="8088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chemeClr val="dk2"/>
                </a:solidFill>
              </a:rPr>
              <a:t> + </a:t>
            </a:r>
            <a:r>
              <a:rPr lang="en">
                <a:solidFill>
                  <a:schemeClr val="dk2"/>
                </a:solidFill>
              </a:rPr>
              <a:t>16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2833625" y="2883556"/>
            <a:ext cx="6657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chemeClr val="dk2"/>
                </a:solidFill>
              </a:rPr>
              <a:t> + </a:t>
            </a:r>
            <a:r>
              <a:rPr lang="en">
                <a:solidFill>
                  <a:schemeClr val="dk2"/>
                </a:solidFill>
              </a:rPr>
              <a:t>8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2833625" y="1830525"/>
            <a:ext cx="8499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chemeClr val="dk2"/>
                </a:solidFill>
              </a:rPr>
              <a:t> + </a:t>
            </a:r>
            <a:r>
              <a:rPr lang="en">
                <a:solidFill>
                  <a:schemeClr val="dk2"/>
                </a:solidFill>
              </a:rPr>
              <a:t>20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2833625" y="3234567"/>
            <a:ext cx="6657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chemeClr val="dk2"/>
                </a:solidFill>
              </a:rPr>
              <a:t> + 4</a:t>
            </a:r>
          </a:p>
        </p:txBody>
      </p:sp>
      <p:sp>
        <p:nvSpPr>
          <p:cNvPr id="147" name="Shape 147"/>
          <p:cNvSpPr/>
          <p:nvPr/>
        </p:nvSpPr>
        <p:spPr>
          <a:xfrm>
            <a:off x="2011975" y="1921625"/>
            <a:ext cx="216825" cy="1951250"/>
          </a:xfrm>
          <a:custGeom>
            <a:pathLst>
              <a:path extrusionOk="0" h="78050" w="8673">
                <a:moveTo>
                  <a:pt x="0" y="0"/>
                </a:moveTo>
                <a:lnTo>
                  <a:pt x="8673" y="39198"/>
                </a:lnTo>
                <a:lnTo>
                  <a:pt x="347" y="7805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148" name="Shape 148"/>
          <p:cNvCxnSpPr/>
          <p:nvPr/>
        </p:nvCxnSpPr>
        <p:spPr>
          <a:xfrm>
            <a:off x="2228000" y="2902125"/>
            <a:ext cx="84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9" name="Shape 149"/>
          <p:cNvSpPr txBox="1"/>
          <p:nvPr/>
        </p:nvSpPr>
        <p:spPr>
          <a:xfrm>
            <a:off x="3434225" y="1357925"/>
            <a:ext cx="14526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Memory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3200075" y="4514600"/>
            <a:ext cx="1855800" cy="312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displacements</a:t>
            </a:r>
          </a:p>
        </p:txBody>
      </p:sp>
      <p:cxnSp>
        <p:nvCxnSpPr>
          <p:cNvPr id="151" name="Shape 151"/>
          <p:cNvCxnSpPr>
            <a:stCxn id="131" idx="2"/>
            <a:endCxn id="150" idx="0"/>
          </p:cNvCxnSpPr>
          <p:nvPr/>
        </p:nvCxnSpPr>
        <p:spPr>
          <a:xfrm>
            <a:off x="3243450" y="4107075"/>
            <a:ext cx="884400" cy="4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215901"/>
            <a:ext cx="8520600" cy="1910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sum:	mov $0, %eax</a:t>
            </a:r>
          </a:p>
          <a:p>
            <a:pPr indent="0" lvl="0" mar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mov $0, %ecx</a:t>
            </a:r>
          </a:p>
          <a:p>
            <a:pPr indent="0" lvl="0" mar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loop:	cmp %ecx, %esi</a:t>
            </a:r>
          </a:p>
          <a:p>
            <a:pPr indent="4572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jle endloop</a:t>
            </a:r>
          </a:p>
          <a:p>
            <a:pPr indent="0" lvl="0" mar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add (%rdi, %rcx, 4), %eax</a:t>
            </a:r>
          </a:p>
          <a:p>
            <a:pPr indent="0" lvl="0" mar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inc %ecx</a:t>
            </a:r>
          </a:p>
          <a:p>
            <a:pPr indent="0" lvl="0" mar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jmp loop</a:t>
            </a:r>
          </a:p>
          <a:p>
            <a:pPr indent="0" lvl="0" mar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endloop: </a:t>
            </a:r>
          </a:p>
          <a:p>
            <a:pPr indent="4572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</a:t>
            </a:r>
          </a:p>
          <a:p>
            <a:pPr indent="0" lvl="0" mar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Shape 15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E.g.,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sum(A,n)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5213200" y="1216550"/>
            <a:ext cx="3560400" cy="3444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vars: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5304875" y="1215094"/>
            <a:ext cx="34749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%rdi</a:t>
            </a:r>
            <a:r>
              <a:rPr lang="en" sz="1800"/>
              <a:t> - address of first element of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A[n]</a:t>
            </a:r>
            <a:r>
              <a:rPr lang="en" sz="1800"/>
              <a:t> (base address)</a:t>
            </a: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%esi</a:t>
            </a:r>
            <a:r>
              <a:rPr lang="en" sz="1800"/>
              <a:t> -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%eax</a:t>
            </a:r>
            <a:r>
              <a:rPr lang="en" sz="1800"/>
              <a:t> - return value</a:t>
            </a: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%ecx</a:t>
            </a:r>
            <a:r>
              <a:rPr lang="en" sz="1800"/>
              <a:t> - loop counter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/>
              <a:t>Array data - a sequence of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800"/>
              <a:t>s (4 bytes each)</a:t>
            </a: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60" name="Shape 160"/>
          <p:cNvSpPr txBox="1"/>
          <p:nvPr/>
        </p:nvSpPr>
        <p:spPr>
          <a:xfrm>
            <a:off x="3477600" y="1283800"/>
            <a:ext cx="1422300" cy="312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esult</a:t>
            </a:r>
            <a:r>
              <a:rPr lang="en"/>
              <a:t> ← 0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3477600" y="1673472"/>
            <a:ext cx="1422300" cy="312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/>
              <a:t> ← 0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3477600" y="2435472"/>
            <a:ext cx="1422300" cy="312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e</a:t>
            </a:r>
            <a:r>
              <a:rPr lang="en"/>
              <a:t>xit 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/>
              <a:t> ≤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3477600" y="3959472"/>
            <a:ext cx="1422300" cy="312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i++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2103675" y="3121275"/>
            <a:ext cx="1653000" cy="312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M[rdi</a:t>
            </a:r>
            <a:r>
              <a:rPr lang="en"/>
              <a:t> + 4•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rcx]</a:t>
            </a:r>
          </a:p>
        </p:txBody>
      </p:sp>
      <p:cxnSp>
        <p:nvCxnSpPr>
          <p:cNvPr id="165" name="Shape 165"/>
          <p:cNvCxnSpPr/>
          <p:nvPr/>
        </p:nvCxnSpPr>
        <p:spPr>
          <a:xfrm>
            <a:off x="2455050" y="3374750"/>
            <a:ext cx="3297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6" name="Shape 166"/>
          <p:cNvCxnSpPr/>
          <p:nvPr/>
        </p:nvCxnSpPr>
        <p:spPr>
          <a:xfrm>
            <a:off x="2977610" y="3374750"/>
            <a:ext cx="5334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7" name="Shape 167"/>
          <p:cNvSpPr txBox="1"/>
          <p:nvPr/>
        </p:nvSpPr>
        <p:spPr>
          <a:xfrm>
            <a:off x="2173800" y="3444150"/>
            <a:ext cx="12489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2326200" y="3426075"/>
            <a:ext cx="6108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base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2935800" y="3426075"/>
            <a:ext cx="12489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scaled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displacement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 u="sng"/>
              <a:t>counter</a:t>
            </a:r>
            <a:r>
              <a:rPr lang="en"/>
              <a:t> register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can be used to count </a:t>
            </a:r>
            <a:r>
              <a:rPr lang="en" u="sng"/>
              <a:t>down</a:t>
            </a:r>
            <a:r>
              <a:rPr lang="en"/>
              <a:t> number of loops.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4041045"/>
            <a:ext cx="8520600" cy="104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for:	add -4(%rdi, %rcx, 4), %eax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2423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E.g., Re-do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/>
              <a:t> code: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sum: 	mov $0, %eax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 %esi, %ecx</a:t>
            </a:r>
          </a:p>
          <a:p>
            <a:pPr indent="3873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loop for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809850" y="4143175"/>
            <a:ext cx="216600" cy="312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Special register: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cx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5552350" y="2599675"/>
            <a:ext cx="32799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cx</a:t>
            </a:r>
            <a:r>
              <a:rPr lang="en" sz="1800">
                <a:solidFill>
                  <a:schemeClr val="dk2"/>
                </a:solidFill>
              </a:rPr>
              <a:t> follows the sequence:</a:t>
            </a:r>
          </a:p>
          <a:p>
            <a:pPr indent="457200" lvl="0"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6, 5, 4, 3, 2, 1</a:t>
            </a:r>
          </a:p>
          <a:p>
            <a:pPr indent="0" lvl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4•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r>
              <a:rPr lang="en" sz="1800">
                <a:solidFill>
                  <a:schemeClr val="dk2"/>
                </a:solidFill>
              </a:rPr>
              <a:t> follows:</a:t>
            </a:r>
          </a:p>
          <a:p>
            <a:pPr indent="457200" lvl="0"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24, 20, 16, 12, 8, 4</a:t>
            </a:r>
          </a:p>
          <a:p>
            <a:pPr indent="0" lvl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4•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cx</a:t>
            </a:r>
            <a:r>
              <a:rPr lang="en" sz="1800">
                <a:solidFill>
                  <a:schemeClr val="dk2"/>
                </a:solidFill>
              </a:rPr>
              <a:t> − 4 follows:</a:t>
            </a:r>
          </a:p>
          <a:p>
            <a:pPr indent="457200" lvl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20, 16, 12, 8, 4, 0</a:t>
            </a:r>
          </a:p>
          <a:p>
            <a:pPr indent="0" lvl="0" mar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312020" y="3491100"/>
            <a:ext cx="3141000" cy="16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	cmp $0, %ecx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	je bypass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314230" y="4871624"/>
            <a:ext cx="1354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bypass: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325211" y="1995691"/>
            <a:ext cx="3792600" cy="338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dec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cx</a:t>
            </a:r>
            <a:r>
              <a:rPr lang="en" sz="1800">
                <a:solidFill>
                  <a:schemeClr val="dk2"/>
                </a:solidFill>
              </a:rPr>
              <a:t>; if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cx</a:t>
            </a:r>
            <a:r>
              <a:rPr lang="en" sz="1800">
                <a:solidFill>
                  <a:schemeClr val="dk2"/>
                </a:solidFill>
              </a:rPr>
              <a:t> != 0 then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jmp label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3325200" y="3003495"/>
            <a:ext cx="1422300" cy="312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/>
              <a:t> ← 0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3325200" y="3308295"/>
            <a:ext cx="1422300" cy="312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cx</a:t>
            </a:r>
            <a:r>
              <a:rPr lang="en"/>
              <a:t> ←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4041045"/>
            <a:ext cx="8520600" cy="104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for:	add ?, %eax</a:t>
            </a:r>
          </a:p>
        </p:txBody>
      </p:sp>
      <p:cxnSp>
        <p:nvCxnSpPr>
          <p:cNvPr id="186" name="Shape 186"/>
          <p:cNvCxnSpPr/>
          <p:nvPr/>
        </p:nvCxnSpPr>
        <p:spPr>
          <a:xfrm>
            <a:off x="5325450" y="2644375"/>
            <a:ext cx="1800" cy="28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87" name="Shape 187"/>
          <p:cNvSpPr txBox="1"/>
          <p:nvPr/>
        </p:nvSpPr>
        <p:spPr>
          <a:xfrm>
            <a:off x="3325200" y="4387554"/>
            <a:ext cx="1893900" cy="312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>
                <a:solidFill>
                  <a:schemeClr val="dk2"/>
                </a:solidFill>
              </a:rPr>
              <a:t> +=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A[cx</a:t>
            </a:r>
            <a:r>
              <a:rPr lang="en">
                <a:solidFill>
                  <a:schemeClr val="dk2"/>
                </a:solidFill>
              </a:rPr>
              <a:t>−1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3325200" y="4699850"/>
            <a:ext cx="1422300" cy="312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next loop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5552350" y="4929100"/>
            <a:ext cx="34893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Q. Where’s the bug?</a:t>
            </a:r>
          </a:p>
          <a:p>
            <a:pPr indent="-342900" lvl="0" marL="457200">
              <a:spcBef>
                <a:spcPts val="0"/>
              </a:spcBef>
              <a:buClr>
                <a:srgbClr val="FF0000"/>
              </a:buClr>
              <a:buSzPts val="1800"/>
              <a:buChar char="●"/>
            </a:pPr>
            <a:r>
              <a:rPr lang="en" sz="1800">
                <a:solidFill>
                  <a:srgbClr val="FF0000"/>
                </a:solidFill>
              </a:rPr>
              <a:t>Corner case:  </a:t>
            </a:r>
            <a:r>
              <a:rPr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800">
                <a:solidFill>
                  <a:srgbClr val="FF0000"/>
                </a:solidFill>
              </a:rPr>
              <a:t> = 0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3325200" y="3854150"/>
            <a:ext cx="1893900" cy="312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if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solidFill>
                  <a:schemeClr val="dk2"/>
                </a:solidFill>
              </a:rPr>
              <a:t> = 0, skip loop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311911" y="1909145"/>
            <a:ext cx="34893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x86-64: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loop label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