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But sign-magnitude is a part of floating point codes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Orally:  Though the range COULD be -127 . . 128, it would make the sign test nontrivial (SF)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10’s complement decimal magic trick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07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Negative Integers and Subtraction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5959435" y="2292272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 sz="11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6094927" y="2379948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 sz="1800">
                <a:solidFill>
                  <a:schemeClr val="dk2"/>
                </a:solidFill>
              </a:rPr>
              <a:t>10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573003" y="2379948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 sz="18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Subtraction:  Two Methods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Method 1:  “Grade School” Method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</a:t>
            </a:r>
            <a:r>
              <a:rPr lang="en"/>
              <a:t>orrow (or reverse the carry)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lookahead for borrows can be complicated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4031377"/>
            <a:ext cx="8520600" cy="140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Method 2:  “High School” Method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the negative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157 − 44 ≡ 157 + (−44)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only works if we can represent negative numbers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157550" y="2506500"/>
            <a:ext cx="42558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  1 1 1 1  1 1 1 0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 u="sng">
                <a:solidFill>
                  <a:schemeClr val="dk2"/>
                </a:solidFill>
              </a:rPr>
              <a:t>− 0 1 1 1  1 1 1 1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1157550" y="3058701"/>
            <a:ext cx="2029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  0 1 1 1  1 1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1163199" y="3458676"/>
            <a:ext cx="2073300" cy="31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7× short-range borrows 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742449" y="3058700"/>
            <a:ext cx="31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552102" y="3058700"/>
            <a:ext cx="31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cxnSp>
        <p:nvCxnSpPr>
          <p:cNvPr id="71" name="Shape 71"/>
          <p:cNvCxnSpPr/>
          <p:nvPr/>
        </p:nvCxnSpPr>
        <p:spPr>
          <a:xfrm flipH="1" rot="10800000">
            <a:off x="2647100" y="2678475"/>
            <a:ext cx="130200" cy="11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2" name="Shape 72"/>
          <p:cNvSpPr txBox="1"/>
          <p:nvPr/>
        </p:nvSpPr>
        <p:spPr>
          <a:xfrm>
            <a:off x="2578251" y="2379948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aseline="30000" lang="en" sz="1800">
                <a:solidFill>
                  <a:schemeClr val="dk2"/>
                </a:solidFill>
              </a:rPr>
              <a:t>0</a:t>
            </a:r>
          </a:p>
        </p:txBody>
      </p:sp>
      <p:cxnSp>
        <p:nvCxnSpPr>
          <p:cNvPr id="73" name="Shape 73"/>
          <p:cNvCxnSpPr/>
          <p:nvPr/>
        </p:nvCxnSpPr>
        <p:spPr>
          <a:xfrm flipH="1" rot="10800000">
            <a:off x="2837753" y="2678475"/>
            <a:ext cx="130200" cy="11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4" name="Shape 74"/>
          <p:cNvSpPr txBox="1"/>
          <p:nvPr/>
        </p:nvSpPr>
        <p:spPr>
          <a:xfrm>
            <a:off x="2723001" y="2379948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 sz="1800">
                <a:solidFill>
                  <a:schemeClr val="dk2"/>
                </a:solidFill>
              </a:rPr>
              <a:t>10</a:t>
            </a:r>
          </a:p>
        </p:txBody>
      </p:sp>
      <p:cxnSp>
        <p:nvCxnSpPr>
          <p:cNvPr id="75" name="Shape 75"/>
          <p:cNvCxnSpPr/>
          <p:nvPr/>
        </p:nvCxnSpPr>
        <p:spPr>
          <a:xfrm flipH="1" rot="10800000">
            <a:off x="2456753" y="2678475"/>
            <a:ext cx="130200" cy="11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6" name="Shape 76"/>
          <p:cNvSpPr txBox="1"/>
          <p:nvPr/>
        </p:nvSpPr>
        <p:spPr>
          <a:xfrm>
            <a:off x="2387904" y="2379948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 sz="1800">
                <a:solidFill>
                  <a:schemeClr val="dk2"/>
                </a:solidFill>
              </a:rPr>
              <a:t>0</a:t>
            </a:r>
          </a:p>
        </p:txBody>
      </p:sp>
      <p:cxnSp>
        <p:nvCxnSpPr>
          <p:cNvPr id="77" name="Shape 77"/>
          <p:cNvCxnSpPr/>
          <p:nvPr/>
        </p:nvCxnSpPr>
        <p:spPr>
          <a:xfrm flipH="1" rot="10800000">
            <a:off x="2670052" y="2523400"/>
            <a:ext cx="74700" cy="6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 txBox="1"/>
          <p:nvPr/>
        </p:nvSpPr>
        <p:spPr>
          <a:xfrm>
            <a:off x="2566775" y="2292272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 sz="1100">
                <a:solidFill>
                  <a:schemeClr val="dk2"/>
                </a:solidFill>
              </a:rPr>
              <a:t>10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797804" y="2506492"/>
            <a:ext cx="11016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baseline="30000" lang="en" sz="1800">
                <a:solidFill>
                  <a:schemeClr val="dk2"/>
                </a:solidFill>
              </a:rPr>
              <a:t>. . .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2414375" y="2267407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 sz="1100">
                <a:solidFill>
                  <a:schemeClr val="dk2"/>
                </a:solidFill>
              </a:rPr>
              <a:t>. . 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5348550" y="2506500"/>
            <a:ext cx="42558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  1 0 0 0  0 0 0 0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dk2"/>
                </a:solidFill>
              </a:rPr>
              <a:t>− 0 0 0 0  0 0 0 1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348550" y="3058701"/>
            <a:ext cx="2029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   0 1 1 1  1 1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354199" y="3458676"/>
            <a:ext cx="2073300" cy="31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1</a:t>
            </a:r>
            <a:r>
              <a:rPr lang="en"/>
              <a:t>× long-range borrow 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933449" y="3058700"/>
            <a:ext cx="31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743102" y="3058700"/>
            <a:ext cx="318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cxnSp>
        <p:nvCxnSpPr>
          <p:cNvPr id="86" name="Shape 86"/>
          <p:cNvCxnSpPr/>
          <p:nvPr/>
        </p:nvCxnSpPr>
        <p:spPr>
          <a:xfrm flipH="1" rot="10800000">
            <a:off x="5816898" y="2678475"/>
            <a:ext cx="130200" cy="11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7" name="Shape 87"/>
          <p:cNvSpPr txBox="1"/>
          <p:nvPr/>
        </p:nvSpPr>
        <p:spPr>
          <a:xfrm>
            <a:off x="5711708" y="2379948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 sz="1800">
                <a:solidFill>
                  <a:schemeClr val="dk2"/>
                </a:solidFill>
              </a:rPr>
              <a:t>1</a:t>
            </a:r>
            <a:r>
              <a:rPr baseline="30000" lang="en" sz="1800">
                <a:solidFill>
                  <a:schemeClr val="dk2"/>
                </a:solidFill>
              </a:rPr>
              <a:t>0</a:t>
            </a:r>
          </a:p>
        </p:txBody>
      </p:sp>
      <p:cxnSp>
        <p:nvCxnSpPr>
          <p:cNvPr id="88" name="Shape 88"/>
          <p:cNvCxnSpPr/>
          <p:nvPr/>
        </p:nvCxnSpPr>
        <p:spPr>
          <a:xfrm flipH="1" rot="10800000">
            <a:off x="6007551" y="2678475"/>
            <a:ext cx="130200" cy="11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9" name="Shape 89"/>
          <p:cNvSpPr txBox="1"/>
          <p:nvPr/>
        </p:nvSpPr>
        <p:spPr>
          <a:xfrm>
            <a:off x="5902361" y="2379948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 sz="1800">
                <a:solidFill>
                  <a:schemeClr val="dk2"/>
                </a:solidFill>
              </a:rPr>
              <a:t>10</a:t>
            </a:r>
          </a:p>
        </p:txBody>
      </p:sp>
      <p:cxnSp>
        <p:nvCxnSpPr>
          <p:cNvPr id="90" name="Shape 90"/>
          <p:cNvCxnSpPr/>
          <p:nvPr/>
        </p:nvCxnSpPr>
        <p:spPr>
          <a:xfrm flipH="1" rot="10800000">
            <a:off x="5641852" y="2678475"/>
            <a:ext cx="130200" cy="11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 flipH="1" rot="10800000">
            <a:off x="5818275" y="2509325"/>
            <a:ext cx="132000" cy="9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2" name="Shape 92"/>
          <p:cNvSpPr txBox="1"/>
          <p:nvPr/>
        </p:nvSpPr>
        <p:spPr>
          <a:xfrm>
            <a:off x="5767175" y="2292272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 sz="11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910386" y="2506492"/>
            <a:ext cx="1101600" cy="1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aseline="30000" lang="en" sz="1800">
                <a:solidFill>
                  <a:schemeClr val="dk2"/>
                </a:solidFill>
              </a:rPr>
              <a:t>. . 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6117573" y="2267407"/>
            <a:ext cx="3825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 sz="1100">
                <a:solidFill>
                  <a:schemeClr val="dk2"/>
                </a:solidFill>
              </a:rPr>
              <a:t>. . .</a:t>
            </a:r>
          </a:p>
        </p:txBody>
      </p:sp>
      <p:cxnSp>
        <p:nvCxnSpPr>
          <p:cNvPr id="95" name="Shape 95"/>
          <p:cNvCxnSpPr/>
          <p:nvPr/>
        </p:nvCxnSpPr>
        <p:spPr>
          <a:xfrm flipH="1" rot="10800000">
            <a:off x="6010535" y="2509325"/>
            <a:ext cx="132000" cy="9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/>
          <p:nvPr/>
        </p:nvCxnSpPr>
        <p:spPr>
          <a:xfrm flipH="1" rot="10800000">
            <a:off x="6198204" y="2678475"/>
            <a:ext cx="130200" cy="11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5401799" y="3566527"/>
            <a:ext cx="2396700" cy="5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:        0 1 0  1 1 0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944599" y="3566527"/>
            <a:ext cx="2489400" cy="116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− 44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1683300" y="3566525"/>
            <a:ext cx="313500" cy="5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typical arithmetic, humans use symbols + or − to indicate sign, but computers can use only 0 and 1.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typically, 1 ≡ negative and 0</a:t>
            </a:r>
            <a:r>
              <a:rPr lang="en"/>
              <a:t> ≡ nonnegative.</a:t>
            </a: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Approach 1:  Sign-Magnitude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bit denotes the sign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remaning bits are unsigned magnitude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E.g.,  + 44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706075" y="3627850"/>
            <a:ext cx="1699200" cy="3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1363199" y="3566527"/>
            <a:ext cx="2396700" cy="5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:        0 1 0  1 1 0 0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Representing Negatives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1961376" y="3627850"/>
            <a:ext cx="0" cy="34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4442674"/>
            <a:ext cx="8520600" cy="685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representations of 0 (+/− 0)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subtraction is still problematic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966200" y="3970976"/>
            <a:ext cx="1430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44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128000" y="3970976"/>
            <a:ext cx="1430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721900" y="3566525"/>
            <a:ext cx="313500" cy="57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5744675" y="3627850"/>
            <a:ext cx="1699200" cy="3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5999976" y="3627850"/>
            <a:ext cx="0" cy="34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15" name="Shape 115"/>
          <p:cNvSpPr txBox="1"/>
          <p:nvPr/>
        </p:nvSpPr>
        <p:spPr>
          <a:xfrm>
            <a:off x="6004800" y="3970976"/>
            <a:ext cx="1430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44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166600" y="3970976"/>
            <a:ext cx="14307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−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5296100" y="3326650"/>
            <a:ext cx="1586100" cy="482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−</a:t>
            </a:r>
            <a:r>
              <a:rPr i="1" lang="en"/>
              <a:t>b</a:t>
            </a:r>
            <a:r>
              <a:rPr lang="en"/>
              <a:t> = </a:t>
            </a:r>
            <a:r>
              <a:rPr i="1" lang="en"/>
              <a:t>b</a:t>
            </a:r>
            <a:r>
              <a:rPr lang="en"/>
              <a:t> + 1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2103427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44</a:t>
            </a:r>
            <a:r>
              <a:rPr baseline="-25000" lang="en"/>
              <a:t>10</a:t>
            </a:r>
            <a:r>
              <a:rPr lang="en"/>
              <a:t> = 0 0 1 0  1 1 0 0 </a:t>
            </a:r>
            <a:r>
              <a:rPr baseline="-25000" lang="en"/>
              <a:t>2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u="sng"/>
              <a:t>complement</a:t>
            </a:r>
            <a:r>
              <a:rPr lang="en"/>
              <a:t> operation is one in which all the bits are “flipped”:  0 → 1; 1 → 0.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5296100" y="2717050"/>
            <a:ext cx="1586100" cy="482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5874600" y="2717050"/>
            <a:ext cx="1586100" cy="48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229300" y="2717050"/>
            <a:ext cx="1586100" cy="48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5688375" y="2717050"/>
            <a:ext cx="1586100" cy="48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5101325" y="2717050"/>
            <a:ext cx="1586100" cy="48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lang="en"/>
              <a:t> + </a:t>
            </a:r>
            <a:r>
              <a:rPr i="1" lang="en"/>
              <a:t>b</a:t>
            </a:r>
            <a:r>
              <a:rPr lang="en"/>
              <a:t> + 1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529457" y="2621525"/>
            <a:ext cx="351000" cy="4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897211" y="2621525"/>
            <a:ext cx="351000" cy="4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592978"/>
            <a:ext cx="8520600" cy="5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use </a:t>
            </a:r>
            <a:r>
              <a:rPr i="1" lang="en"/>
              <a:t>b</a:t>
            </a:r>
            <a:r>
              <a:rPr lang="en"/>
              <a:t> to represent the complement of </a:t>
            </a:r>
            <a:r>
              <a:rPr i="1" lang="en"/>
              <a:t>b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Approach 2:  2’s Complement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1288162" y="1714700"/>
            <a:ext cx="12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4" name="Shape 134"/>
          <p:cNvSpPr txBox="1"/>
          <p:nvPr>
            <p:ph idx="1" type="body"/>
          </p:nvPr>
        </p:nvSpPr>
        <p:spPr>
          <a:xfrm>
            <a:off x="845100" y="2621524"/>
            <a:ext cx="3651300" cy="4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44</a:t>
            </a:r>
            <a:r>
              <a:rPr baseline="-25000" lang="en"/>
              <a:t>10</a:t>
            </a:r>
            <a:r>
              <a:rPr lang="en"/>
              <a:t> =</a:t>
            </a:r>
          </a:p>
        </p:txBody>
      </p:sp>
      <p:cxnSp>
        <p:nvCxnSpPr>
          <p:cNvPr id="135" name="Shape 135"/>
          <p:cNvCxnSpPr/>
          <p:nvPr/>
        </p:nvCxnSpPr>
        <p:spPr>
          <a:xfrm>
            <a:off x="898000" y="2731275"/>
            <a:ext cx="30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36" name="Shape 136"/>
          <p:cNvSpPr txBox="1"/>
          <p:nvPr>
            <p:ph idx="1" type="body"/>
          </p:nvPr>
        </p:nvSpPr>
        <p:spPr>
          <a:xfrm>
            <a:off x="1515599" y="2621525"/>
            <a:ext cx="351000" cy="4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706252" y="2621525"/>
            <a:ext cx="351000" cy="4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2087252" y="2621525"/>
            <a:ext cx="351000" cy="4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719804" y="2621525"/>
            <a:ext cx="351000" cy="4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2910447" y="2621525"/>
            <a:ext cx="486300" cy="4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  <a:r>
              <a:rPr baseline="-25000" lang="en"/>
              <a:t> 2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2339110" y="2621525"/>
            <a:ext cx="351000" cy="4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575502" y="2165051"/>
            <a:ext cx="1586100" cy="3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3" name="Shape 143"/>
          <p:cNvCxnSpPr>
            <a:stCxn id="142" idx="0"/>
            <a:endCxn id="142" idx="2"/>
          </p:cNvCxnSpPr>
          <p:nvPr/>
        </p:nvCxnSpPr>
        <p:spPr>
          <a:xfrm>
            <a:off x="2368552" y="2165051"/>
            <a:ext cx="0" cy="34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44" name="Shape 144"/>
          <p:cNvSpPr txBox="1"/>
          <p:nvPr/>
        </p:nvSpPr>
        <p:spPr>
          <a:xfrm>
            <a:off x="1575502" y="2675499"/>
            <a:ext cx="1586100" cy="3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5" name="Shape 145"/>
          <p:cNvCxnSpPr>
            <a:stCxn id="144" idx="0"/>
            <a:endCxn id="144" idx="2"/>
          </p:cNvCxnSpPr>
          <p:nvPr/>
        </p:nvCxnSpPr>
        <p:spPr>
          <a:xfrm>
            <a:off x="2368552" y="2675499"/>
            <a:ext cx="0" cy="341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46" name="Shape 146"/>
          <p:cNvCxnSpPr/>
          <p:nvPr/>
        </p:nvCxnSpPr>
        <p:spPr>
          <a:xfrm>
            <a:off x="1430675" y="3090850"/>
            <a:ext cx="19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7" name="Shape 147"/>
          <p:cNvSpPr txBox="1"/>
          <p:nvPr>
            <p:ph idx="1" type="body"/>
          </p:nvPr>
        </p:nvSpPr>
        <p:spPr>
          <a:xfrm>
            <a:off x="1515600" y="3094025"/>
            <a:ext cx="2072400" cy="38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1 1 1 1  1 1 1 1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3871327"/>
            <a:ext cx="8520600" cy="137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Recipe to find −</a:t>
            </a:r>
            <a:r>
              <a:rPr i="1" lang="en" u="sng"/>
              <a:t>b</a:t>
            </a:r>
            <a:r>
              <a:rPr lang="en" u="sng"/>
              <a:t>?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take the complement of </a:t>
            </a:r>
            <a:r>
              <a:rPr i="1" lang="en"/>
              <a:t>b</a:t>
            </a:r>
            <a:r>
              <a:rPr lang="en"/>
              <a:t> and add 1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87500" y="2194925"/>
            <a:ext cx="4244700" cy="48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For any </a:t>
            </a:r>
            <a:r>
              <a:rPr i="1" lang="en"/>
              <a:t>b</a:t>
            </a:r>
            <a:r>
              <a:rPr lang="en"/>
              <a:t>,  </a:t>
            </a:r>
            <a:r>
              <a:rPr i="1" lang="en"/>
              <a:t>b</a:t>
            </a:r>
            <a:r>
              <a:rPr lang="en"/>
              <a:t> + </a:t>
            </a:r>
            <a:r>
              <a:rPr i="1" lang="en"/>
              <a:t>b</a:t>
            </a:r>
            <a:r>
              <a:rPr lang="en"/>
              <a:t> = 1 1 1 1  1 1 1 1</a:t>
            </a:r>
            <a:r>
              <a:rPr baseline="-25000" lang="en"/>
              <a:t>2</a:t>
            </a:r>
          </a:p>
        </p:txBody>
      </p:sp>
      <p:cxnSp>
        <p:nvCxnSpPr>
          <p:cNvPr id="150" name="Shape 150"/>
          <p:cNvCxnSpPr/>
          <p:nvPr/>
        </p:nvCxnSpPr>
        <p:spPr>
          <a:xfrm>
            <a:off x="4115375" y="2018225"/>
            <a:ext cx="0" cy="18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1" name="Shape 151"/>
          <p:cNvCxnSpPr/>
          <p:nvPr/>
        </p:nvCxnSpPr>
        <p:spPr>
          <a:xfrm>
            <a:off x="6224250" y="2310206"/>
            <a:ext cx="12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5834794" y="2823781"/>
            <a:ext cx="12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4503477"/>
            <a:ext cx="8520600" cy="137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−44</a:t>
            </a:r>
            <a:r>
              <a:rPr baseline="-25000" lang="en"/>
              <a:t>10</a:t>
            </a:r>
            <a:r>
              <a:rPr lang="en"/>
              <a:t> = 44</a:t>
            </a:r>
            <a:r>
              <a:rPr baseline="-25000" lang="en"/>
              <a:t>10</a:t>
            </a:r>
            <a:r>
              <a:rPr lang="en"/>
              <a:t>+ 1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480150" y="4187401"/>
            <a:ext cx="3276300" cy="5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≡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674925" y="4187401"/>
            <a:ext cx="3276300" cy="57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/>
              <a:t>the 2’s complement of </a:t>
            </a:r>
            <a:r>
              <a:rPr i="1" lang="en" u="sng"/>
              <a:t>b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4819552"/>
            <a:ext cx="8520600" cy="137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= 1 1 0 1  0 0 1 1 + 1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/>
              <a:t>   = 1 1 0 1  0 1 0 0</a:t>
            </a:r>
            <a:r>
              <a:rPr baseline="-25000" lang="en"/>
              <a:t>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7" name="Shape 157"/>
          <p:cNvCxnSpPr/>
          <p:nvPr/>
        </p:nvCxnSpPr>
        <p:spPr>
          <a:xfrm>
            <a:off x="2125656" y="4616450"/>
            <a:ext cx="30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 txBox="1"/>
          <p:nvPr>
            <p:ph idx="1" type="body"/>
          </p:nvPr>
        </p:nvSpPr>
        <p:spPr>
          <a:xfrm>
            <a:off x="4229300" y="3326650"/>
            <a:ext cx="1586100" cy="482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⇒</a:t>
            </a:r>
          </a:p>
        </p:txBody>
      </p:sp>
      <p:cxnSp>
        <p:nvCxnSpPr>
          <p:cNvPr id="159" name="Shape 159"/>
          <p:cNvCxnSpPr/>
          <p:nvPr/>
        </p:nvCxnSpPr>
        <p:spPr>
          <a:xfrm>
            <a:off x="6133461" y="3432614"/>
            <a:ext cx="12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/>
        </p:nvSpPr>
        <p:spPr>
          <a:xfrm>
            <a:off x="5237550" y="4015744"/>
            <a:ext cx="1627500" cy="26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3567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2’s complement operation takes advantage of the property that adding 256 to an 8-bit quantity (or 2</a:t>
            </a:r>
            <a:r>
              <a:rPr baseline="30000" i="1" lang="en"/>
              <a:t>k</a:t>
            </a:r>
            <a:r>
              <a:rPr lang="en"/>
              <a:t> to a </a:t>
            </a:r>
            <a:r>
              <a:rPr i="1" lang="en"/>
              <a:t>k</a:t>
            </a:r>
            <a:r>
              <a:rPr lang="en"/>
              <a:t>-bit) has no effect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2935141"/>
            <a:ext cx="8520600" cy="188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Representable numbers (8-bit):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numbers are all in sequence; only issue is where to cut the tape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3918482"/>
            <a:ext cx="8520600" cy="46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Unsigned:</a:t>
            </a:r>
          </a:p>
        </p:txBody>
      </p:sp>
      <p:grpSp>
        <p:nvGrpSpPr>
          <p:cNvPr id="168" name="Shape 168"/>
          <p:cNvGrpSpPr/>
          <p:nvPr/>
        </p:nvGrpSpPr>
        <p:grpSpPr>
          <a:xfrm>
            <a:off x="5235525" y="4015762"/>
            <a:ext cx="3260700" cy="268800"/>
            <a:chOff x="4930725" y="4008500"/>
            <a:chExt cx="3260700" cy="268800"/>
          </a:xfrm>
        </p:grpSpPr>
        <p:sp>
          <p:nvSpPr>
            <p:cNvPr id="169" name="Shape 169"/>
            <p:cNvSpPr txBox="1"/>
            <p:nvPr/>
          </p:nvSpPr>
          <p:spPr>
            <a:xfrm>
              <a:off x="4930725" y="4008500"/>
              <a:ext cx="3260700" cy="268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70" name="Shape 170"/>
            <p:cNvCxnSpPr>
              <a:stCxn id="169" idx="0"/>
              <a:endCxn id="169" idx="2"/>
            </p:cNvCxnSpPr>
            <p:nvPr/>
          </p:nvCxnSpPr>
          <p:spPr>
            <a:xfrm>
              <a:off x="6561075" y="4008500"/>
              <a:ext cx="0" cy="26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lg" w="lg" type="none"/>
              <a:tailEnd len="lg" w="lg" type="none"/>
            </a:ln>
          </p:spPr>
        </p:cxnSp>
      </p:grpSp>
      <p:sp>
        <p:nvSpPr>
          <p:cNvPr id="171" name="Shape 171"/>
          <p:cNvSpPr txBox="1"/>
          <p:nvPr/>
        </p:nvSpPr>
        <p:spPr>
          <a:xfrm>
            <a:off x="5237550" y="4534636"/>
            <a:ext cx="1627500" cy="268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 2</a:t>
            </a:r>
            <a:r>
              <a:rPr baseline="30000" i="1" lang="en"/>
              <a:t>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911913"/>
            <a:ext cx="8520600" cy="46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i.e., we’re working with integers modulo 256.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2423526"/>
            <a:ext cx="8520600" cy="46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The binary representation of −44 is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448272" y="2423525"/>
            <a:ext cx="4383900" cy="46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−44 </a:t>
            </a:r>
            <a:r>
              <a:rPr lang="en">
                <a:solidFill>
                  <a:srgbClr val="FF0000"/>
                </a:solidFill>
              </a:rPr>
              <a:t>+ 256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5544121" y="2423525"/>
            <a:ext cx="3220200" cy="46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= 212</a:t>
            </a:r>
            <a:r>
              <a:rPr baseline="-25000" lang="en"/>
              <a:t>10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338750" y="2423525"/>
            <a:ext cx="2493600" cy="46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= 1 1 0 1  0 1 0 0</a:t>
            </a:r>
            <a:r>
              <a:rPr baseline="-25000" lang="en"/>
              <a:t>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4430096"/>
            <a:ext cx="8520600" cy="469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(2’s complement)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5159524" y="3703594"/>
            <a:ext cx="377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200"/>
              <a:t>0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8136736" y="3703600"/>
            <a:ext cx="546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255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8457909" y="3703594"/>
            <a:ext cx="377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→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930924" y="3703594"/>
            <a:ext cx="377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←</a:t>
            </a:r>
          </a:p>
        </p:txBody>
      </p:sp>
      <p:grpSp>
        <p:nvGrpSpPr>
          <p:cNvPr id="183" name="Shape 183"/>
          <p:cNvGrpSpPr/>
          <p:nvPr/>
        </p:nvGrpSpPr>
        <p:grpSpPr>
          <a:xfrm>
            <a:off x="3604463" y="4534638"/>
            <a:ext cx="3260700" cy="268800"/>
            <a:chOff x="4930725" y="4008500"/>
            <a:chExt cx="3260700" cy="268800"/>
          </a:xfrm>
        </p:grpSpPr>
        <p:sp>
          <p:nvSpPr>
            <p:cNvPr id="184" name="Shape 184"/>
            <p:cNvSpPr txBox="1"/>
            <p:nvPr/>
          </p:nvSpPr>
          <p:spPr>
            <a:xfrm>
              <a:off x="4930725" y="4008500"/>
              <a:ext cx="3260700" cy="268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cxnSp>
          <p:nvCxnSpPr>
            <p:cNvPr id="185" name="Shape 185"/>
            <p:cNvCxnSpPr>
              <a:stCxn id="184" idx="0"/>
              <a:endCxn id="184" idx="2"/>
            </p:cNvCxnSpPr>
            <p:nvPr/>
          </p:nvCxnSpPr>
          <p:spPr>
            <a:xfrm>
              <a:off x="6561075" y="4008500"/>
              <a:ext cx="0" cy="26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lg" w="lg" type="none"/>
              <a:tailEnd len="lg" w="lg" type="none"/>
            </a:ln>
          </p:spPr>
        </p:cxnSp>
      </p:grpSp>
      <p:sp>
        <p:nvSpPr>
          <p:cNvPr id="186" name="Shape 186"/>
          <p:cNvSpPr txBox="1"/>
          <p:nvPr/>
        </p:nvSpPr>
        <p:spPr>
          <a:xfrm>
            <a:off x="3559326" y="4748600"/>
            <a:ext cx="659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−</a:t>
            </a:r>
            <a:r>
              <a:rPr lang="en" sz="1200"/>
              <a:t>128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6536536" y="4748615"/>
            <a:ext cx="546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127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857709" y="4748609"/>
            <a:ext cx="377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→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330724" y="4748609"/>
            <a:ext cx="377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rgbClr val="0000FF"/>
                </a:solidFill>
              </a:rPr>
              <a:t>←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5159524" y="4746793"/>
            <a:ext cx="377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0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6536536" y="3705415"/>
            <a:ext cx="5466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127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864982" y="4536436"/>
            <a:ext cx="1627500" cy="268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4578390" y="4531326"/>
            <a:ext cx="6597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900">
                <a:solidFill>
                  <a:srgbClr val="0000FF"/>
                </a:solidFill>
              </a:rPr>
              <a:t>•</a:t>
            </a:r>
            <a:r>
              <a:rPr lang="en" sz="900">
                <a:solidFill>
                  <a:srgbClr val="0000FF"/>
                </a:solidFill>
              </a:rPr>
              <a:t> −44</a:t>
            </a:r>
          </a:p>
        </p:txBody>
      </p:sp>
      <p:sp>
        <p:nvSpPr>
          <p:cNvPr id="194" name="Shape 194"/>
          <p:cNvSpPr/>
          <p:nvPr/>
        </p:nvSpPr>
        <p:spPr>
          <a:xfrm>
            <a:off x="3667175" y="5010600"/>
            <a:ext cx="1488675" cy="101675"/>
          </a:xfrm>
          <a:custGeom>
            <a:pathLst>
              <a:path extrusionOk="0" h="4067" w="59547">
                <a:moveTo>
                  <a:pt x="0" y="0"/>
                </a:moveTo>
                <a:lnTo>
                  <a:pt x="30790" y="4067"/>
                </a:lnTo>
                <a:lnTo>
                  <a:pt x="59547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5" name="Shape 195"/>
          <p:cNvSpPr/>
          <p:nvPr/>
        </p:nvSpPr>
        <p:spPr>
          <a:xfrm>
            <a:off x="6921990" y="5010600"/>
            <a:ext cx="1488675" cy="101675"/>
          </a:xfrm>
          <a:custGeom>
            <a:pathLst>
              <a:path extrusionOk="0" h="4067" w="59547">
                <a:moveTo>
                  <a:pt x="0" y="0"/>
                </a:moveTo>
                <a:lnTo>
                  <a:pt x="30790" y="4067"/>
                </a:lnTo>
                <a:lnTo>
                  <a:pt x="59547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96" name="Shape 196"/>
          <p:cNvSpPr txBox="1"/>
          <p:nvPr/>
        </p:nvSpPr>
        <p:spPr>
          <a:xfrm>
            <a:off x="5010600" y="5264775"/>
            <a:ext cx="2113200" cy="26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congruent modulo 256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x="4475375" y="5157923"/>
            <a:ext cx="1590900" cy="106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98" name="Shape 198"/>
          <p:cNvCxnSpPr/>
          <p:nvPr/>
        </p:nvCxnSpPr>
        <p:spPr>
          <a:xfrm flipH="1">
            <a:off x="6066300" y="5152625"/>
            <a:ext cx="1583700" cy="112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99" name="Shape 199"/>
          <p:cNvSpPr txBox="1"/>
          <p:nvPr/>
        </p:nvSpPr>
        <p:spPr>
          <a:xfrm>
            <a:off x="7833204" y="4531326"/>
            <a:ext cx="6597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FF"/>
                </a:solidFill>
              </a:rPr>
              <a:t>•</a:t>
            </a:r>
            <a:r>
              <a:rPr lang="en" sz="900">
                <a:solidFill>
                  <a:srgbClr val="0000FF"/>
                </a:solidFill>
              </a:rPr>
              <a:t> −44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7833204" y="4019712"/>
            <a:ext cx="6597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900">
                <a:solidFill>
                  <a:srgbClr val="0000FF"/>
                </a:solidFill>
              </a:rPr>
              <a:t>•</a:t>
            </a:r>
            <a:r>
              <a:rPr lang="en" sz="900">
                <a:solidFill>
                  <a:srgbClr val="0000FF"/>
                </a:solidFill>
              </a:rPr>
              <a:t> 212</a:t>
            </a:r>
          </a:p>
        </p:txBody>
      </p:sp>
      <p:cxnSp>
        <p:nvCxnSpPr>
          <p:cNvPr id="201" name="Shape 201"/>
          <p:cNvCxnSpPr/>
          <p:nvPr/>
        </p:nvCxnSpPr>
        <p:spPr>
          <a:xfrm>
            <a:off x="7944360" y="4195475"/>
            <a:ext cx="0" cy="446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/>
        </p:nvSpPr>
        <p:spPr>
          <a:xfrm>
            <a:off x="3665523" y="22957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280527"/>
            <a:ext cx="8520600" cy="102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157 − 44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3686025" y="1672450"/>
            <a:ext cx="2558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1 0 0 1  1 1 0 1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+ 1 1 0 1  0 1 0 0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907475" y="2365825"/>
            <a:ext cx="1640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Subtraction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935252" y="2357848"/>
            <a:ext cx="1586100" cy="3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3873621" y="22957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4068050" y="22957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704973" y="2295725"/>
            <a:ext cx="22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272543" y="2295725"/>
            <a:ext cx="22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4254621" y="22957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448025" y="22957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891557" y="22957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5084961" y="22957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4779139" y="1588386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4530036" y="1588386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935252" y="3577048"/>
            <a:ext cx="1586100" cy="341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4342441" y="1588386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chemeClr val="dk2"/>
                </a:solidFill>
              </a:rPr>
              <a:t>1</a:t>
            </a:r>
          </a:p>
        </p:txBody>
      </p:sp>
      <p:cxnSp>
        <p:nvCxnSpPr>
          <p:cNvPr id="224" name="Shape 224"/>
          <p:cNvCxnSpPr>
            <a:stCxn id="211" idx="0"/>
            <a:endCxn id="211" idx="2"/>
          </p:cNvCxnSpPr>
          <p:nvPr/>
        </p:nvCxnSpPr>
        <p:spPr>
          <a:xfrm>
            <a:off x="4728302" y="2357848"/>
            <a:ext cx="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/>
          <p:nvPr/>
        </p:nvCxnSpPr>
        <p:spPr>
          <a:xfrm flipH="1" rot="10800000">
            <a:off x="5699975" y="2231275"/>
            <a:ext cx="1191600" cy="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6" name="Shape 226"/>
          <p:cNvSpPr txBox="1"/>
          <p:nvPr/>
        </p:nvSpPr>
        <p:spPr>
          <a:xfrm>
            <a:off x="6983994" y="1672450"/>
            <a:ext cx="12129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   1 5 7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0000"/>
                </a:solidFill>
              </a:rPr>
              <a:t>−</a:t>
            </a:r>
            <a:r>
              <a:rPr lang="en" sz="1800" u="sng">
                <a:solidFill>
                  <a:srgbClr val="FF0000"/>
                </a:solidFill>
              </a:rPr>
              <a:t>    4 4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2993225"/>
            <a:ext cx="3353700" cy="95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81 − 127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801875" y="1794100"/>
            <a:ext cx="1748400" cy="57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≡ 157 + (−44)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Add the negative!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6983994" y="2293325"/>
            <a:ext cx="12129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=</a:t>
            </a:r>
            <a:r>
              <a:rPr lang="en" sz="1800">
                <a:solidFill>
                  <a:srgbClr val="FF0000"/>
                </a:solidFill>
              </a:rPr>
              <a:t> 1 1 3?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807325" y="2993225"/>
            <a:ext cx="1748400" cy="95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≡ 81 + (−127)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686025" y="2891650"/>
            <a:ext cx="25587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0 1 0 1  0 0 0 1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+ 1 0 0 0  0 0 0 1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907475" y="3585025"/>
            <a:ext cx="1640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3935252" y="3577048"/>
            <a:ext cx="1586100" cy="34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3873621" y="35149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4068050" y="35149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4704973" y="3514925"/>
            <a:ext cx="22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272543" y="3514925"/>
            <a:ext cx="2277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4254621" y="35149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448025" y="35149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891557" y="35149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5084961" y="3514925"/>
            <a:ext cx="194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5160139" y="2807586"/>
            <a:ext cx="345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chemeClr val="dk2"/>
                </a:solidFill>
              </a:rPr>
              <a:t>1</a:t>
            </a:r>
          </a:p>
        </p:txBody>
      </p:sp>
      <p:cxnSp>
        <p:nvCxnSpPr>
          <p:cNvPr id="244" name="Shape 244"/>
          <p:cNvCxnSpPr>
            <a:stCxn id="234" idx="0"/>
            <a:endCxn id="234" idx="2"/>
          </p:cNvCxnSpPr>
          <p:nvPr/>
        </p:nvCxnSpPr>
        <p:spPr>
          <a:xfrm>
            <a:off x="4728302" y="3577048"/>
            <a:ext cx="0" cy="3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245" name="Shape 245"/>
          <p:cNvCxnSpPr/>
          <p:nvPr/>
        </p:nvCxnSpPr>
        <p:spPr>
          <a:xfrm flipH="1" rot="10800000">
            <a:off x="5699975" y="3450475"/>
            <a:ext cx="1191600" cy="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6983994" y="2891650"/>
            <a:ext cx="12129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      8 1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0000"/>
                </a:solidFill>
              </a:rPr>
              <a:t>− 1 2 7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983994" y="3512525"/>
            <a:ext cx="12129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= − 4 6?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311700" y="4060025"/>
            <a:ext cx="8520600" cy="95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 The result is negative, but how negative?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686025" y="4796650"/>
            <a:ext cx="51462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1 1 0 1  0 0 1 0 + 1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311700" y="4376100"/>
            <a:ext cx="8520600" cy="95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To find its magnitude, take its 2’s complement (i.e., its negative)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1" name="Shape 251"/>
          <p:cNvCxnSpPr/>
          <p:nvPr/>
        </p:nvCxnSpPr>
        <p:spPr>
          <a:xfrm>
            <a:off x="3971600" y="4904706"/>
            <a:ext cx="1539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2" name="Shape 252"/>
          <p:cNvSpPr txBox="1"/>
          <p:nvPr/>
        </p:nvSpPr>
        <p:spPr>
          <a:xfrm>
            <a:off x="5850725" y="4796650"/>
            <a:ext cx="24024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0 0 1 0  1 1 0 1 + 1 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850725" y="5059075"/>
            <a:ext cx="24024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0 0 1 0  1 1 1 0</a:t>
            </a:r>
            <a:r>
              <a:rPr baseline="-25000" lang="en" sz="1800">
                <a:solidFill>
                  <a:schemeClr val="dk2"/>
                </a:solidFill>
              </a:rPr>
              <a:t>2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 46</a:t>
            </a:r>
            <a:r>
              <a:rPr baseline="-25000" lang="en" sz="1800">
                <a:solidFill>
                  <a:schemeClr val="dk2"/>
                </a:solidFill>
              </a:rPr>
              <a:t>10</a:t>
            </a:r>
            <a:r>
              <a:rPr lang="en" sz="1800">
                <a:solidFill>
                  <a:schemeClr val="dk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