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Addition may cause overflow off the high end of the range.  Subtraction, off the low end.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Addition may cause overflow off the high end of the range.  Subtraction, off the low end.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sfu.ca/CourseCentral/295/bbart/refs/jump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08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Overflows and Condition Codes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4350300" y="39625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−2</a:t>
            </a:r>
            <a:r>
              <a:rPr baseline="30000" i="1" lang="en"/>
              <a:t>n</a:t>
            </a:r>
            <a:r>
              <a:rPr lang="en"/>
              <a:t> + 1,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329097" y="39625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289401" y="39625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796030" y="39625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297051" y="2743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i="1" lang="en"/>
              <a:t>n</a:t>
            </a:r>
            <a:r>
              <a:rPr baseline="30000" lang="en"/>
              <a:t> + 1</a:t>
            </a:r>
            <a:r>
              <a:rPr lang="en"/>
              <a:t> − 2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045500" y="2743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0,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984601" y="2743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Overflow Rules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 u="sng"/>
              <a:t>overflow</a:t>
            </a:r>
            <a:r>
              <a:rPr lang="en"/>
              <a:t> occurs when the result of a computation falls out of range, i.e., makes no sense.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Unsigned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2583274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Addition: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3802474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Subtraction: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782451" y="2583275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</a:t>
            </a:r>
            <a:r>
              <a:rPr baseline="30000" i="1" lang="en"/>
              <a:t>n</a:t>
            </a:r>
            <a:r>
              <a:rPr lang="en"/>
              <a:t> − 1]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[0, 2</a:t>
            </a:r>
            <a:r>
              <a:rPr baseline="30000" i="1" lang="en"/>
              <a:t>n</a:t>
            </a:r>
            <a:r>
              <a:rPr lang="en"/>
              <a:t> − 1]</a:t>
            </a:r>
          </a:p>
        </p:txBody>
      </p:sp>
      <p:sp>
        <p:nvSpPr>
          <p:cNvPr id="72" name="Shape 72"/>
          <p:cNvSpPr/>
          <p:nvPr/>
        </p:nvSpPr>
        <p:spPr>
          <a:xfrm>
            <a:off x="2868975" y="2792475"/>
            <a:ext cx="198925" cy="420775"/>
          </a:xfrm>
          <a:custGeom>
            <a:pathLst>
              <a:path extrusionOk="0" h="16831" w="7957">
                <a:moveTo>
                  <a:pt x="0" y="0"/>
                </a:moveTo>
                <a:lnTo>
                  <a:pt x="7957" y="8568"/>
                </a:lnTo>
                <a:lnTo>
                  <a:pt x="0" y="1683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024297" y="2743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</a:p>
        </p:txBody>
      </p:sp>
      <p:cxnSp>
        <p:nvCxnSpPr>
          <p:cNvPr id="74" name="Shape 74"/>
          <p:cNvCxnSpPr/>
          <p:nvPr/>
        </p:nvCxnSpPr>
        <p:spPr>
          <a:xfrm>
            <a:off x="3580475" y="2991375"/>
            <a:ext cx="4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>
            <p:ph idx="1" type="body"/>
          </p:nvPr>
        </p:nvSpPr>
        <p:spPr>
          <a:xfrm>
            <a:off x="5127601" y="2743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3314672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o</a:t>
            </a:r>
            <a:r>
              <a:rPr lang="en"/>
              <a:t>verflow if ≥ 2</a:t>
            </a:r>
            <a:r>
              <a:rPr baseline="30000" i="1" lang="en"/>
              <a:t>n</a:t>
            </a:r>
            <a:r>
              <a:rPr lang="en"/>
              <a:t>, i.e., if the </a:t>
            </a:r>
            <a:r>
              <a:rPr lang="en" u="sng"/>
              <a:t>carry out</a:t>
            </a:r>
            <a:r>
              <a:rPr lang="en"/>
              <a:t> of the most significant bit (MSB) is 1.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5202766" y="39625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i="1" lang="en"/>
              <a:t>n</a:t>
            </a:r>
            <a:r>
              <a:rPr lang="en"/>
              <a:t> − 1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087251" y="3802475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2</a:t>
            </a:r>
            <a:r>
              <a:rPr baseline="30000" i="1" lang="en"/>
              <a:t>n</a:t>
            </a:r>
            <a:r>
              <a:rPr lang="en"/>
              <a:t> − 1]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[0, 2</a:t>
            </a:r>
            <a:r>
              <a:rPr baseline="30000" i="1" lang="en"/>
              <a:t>n</a:t>
            </a:r>
            <a:r>
              <a:rPr lang="en"/>
              <a:t> − 1]</a:t>
            </a:r>
          </a:p>
        </p:txBody>
      </p:sp>
      <p:sp>
        <p:nvSpPr>
          <p:cNvPr id="79" name="Shape 79"/>
          <p:cNvSpPr/>
          <p:nvPr/>
        </p:nvSpPr>
        <p:spPr>
          <a:xfrm>
            <a:off x="3173775" y="4011675"/>
            <a:ext cx="198925" cy="420775"/>
          </a:xfrm>
          <a:custGeom>
            <a:pathLst>
              <a:path extrusionOk="0" h="16831" w="7957">
                <a:moveTo>
                  <a:pt x="0" y="0"/>
                </a:moveTo>
                <a:lnTo>
                  <a:pt x="7957" y="8568"/>
                </a:lnTo>
                <a:lnTo>
                  <a:pt x="0" y="1683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80" name="Shape 80"/>
          <p:cNvCxnSpPr/>
          <p:nvPr/>
        </p:nvCxnSpPr>
        <p:spPr>
          <a:xfrm>
            <a:off x="3885275" y="4210575"/>
            <a:ext cx="4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4533872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</a:t>
            </a:r>
            <a:r>
              <a:rPr lang="en"/>
              <a:t>verflow if &lt; 0, i.e., if the </a:t>
            </a:r>
            <a:r>
              <a:rPr lang="en" u="sng"/>
              <a:t>carry out</a:t>
            </a:r>
            <a:r>
              <a:rPr lang="en"/>
              <a:t> of MSB is 0.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See Assignment 3.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045500" y="1981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−2</a:t>
            </a:r>
            <a:r>
              <a:rPr baseline="30000" i="1" lang="en"/>
              <a:t>n</a:t>
            </a:r>
            <a:r>
              <a:rPr lang="en"/>
              <a:t>,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024297" y="1981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984601" y="1981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08281" y="1981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i="1" lang="en"/>
              <a:t>n</a:t>
            </a:r>
            <a:r>
              <a:rPr lang="en"/>
              <a:t> − 2</a:t>
            </a: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Overflow Rules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80527"/>
            <a:ext cx="8520600" cy="58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2’s Complement Addition: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03301" y="1821275"/>
            <a:ext cx="2025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[−2</a:t>
            </a:r>
            <a:r>
              <a:rPr baseline="30000" i="1" lang="en"/>
              <a:t>n</a:t>
            </a:r>
            <a:r>
              <a:rPr baseline="30000" lang="en"/>
              <a:t> − 1</a:t>
            </a:r>
            <a:r>
              <a:rPr lang="en"/>
              <a:t>, 2</a:t>
            </a:r>
            <a:r>
              <a:rPr baseline="30000" i="1" lang="en"/>
              <a:t>n</a:t>
            </a:r>
            <a:r>
              <a:rPr baseline="30000" lang="en"/>
              <a:t> − 1</a:t>
            </a:r>
            <a:r>
              <a:rPr lang="en"/>
              <a:t> − 1]</a:t>
            </a: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[−2</a:t>
            </a:r>
            <a:r>
              <a:rPr baseline="30000" i="1" lang="en"/>
              <a:t>n</a:t>
            </a:r>
            <a:r>
              <a:rPr baseline="30000" lang="en"/>
              <a:t> − 1</a:t>
            </a:r>
            <a:r>
              <a:rPr lang="en"/>
              <a:t>, 2</a:t>
            </a:r>
            <a:r>
              <a:rPr baseline="30000" i="1" lang="en"/>
              <a:t>n</a:t>
            </a:r>
            <a:r>
              <a:rPr baseline="30000" lang="en"/>
              <a:t> − 1</a:t>
            </a:r>
            <a:r>
              <a:rPr lang="en"/>
              <a:t> − 1]</a:t>
            </a:r>
          </a:p>
        </p:txBody>
      </p:sp>
      <p:sp>
        <p:nvSpPr>
          <p:cNvPr id="93" name="Shape 93"/>
          <p:cNvSpPr/>
          <p:nvPr/>
        </p:nvSpPr>
        <p:spPr>
          <a:xfrm>
            <a:off x="2868975" y="2030475"/>
            <a:ext cx="198925" cy="420775"/>
          </a:xfrm>
          <a:custGeom>
            <a:pathLst>
              <a:path extrusionOk="0" h="16831" w="7957">
                <a:moveTo>
                  <a:pt x="0" y="0"/>
                </a:moveTo>
                <a:lnTo>
                  <a:pt x="7957" y="8568"/>
                </a:lnTo>
                <a:lnTo>
                  <a:pt x="0" y="1683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94" name="Shape 94"/>
          <p:cNvCxnSpPr/>
          <p:nvPr/>
        </p:nvCxnSpPr>
        <p:spPr>
          <a:xfrm>
            <a:off x="3580475" y="2229375"/>
            <a:ext cx="4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>
            <p:ph idx="1" type="body"/>
          </p:nvPr>
        </p:nvSpPr>
        <p:spPr>
          <a:xfrm>
            <a:off x="5101545" y="1981326"/>
            <a:ext cx="1629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2552672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o</a:t>
            </a:r>
            <a:r>
              <a:rPr lang="en"/>
              <a:t>verflow if sign changes unexpectedly.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086072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399557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(−100) + (−100)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721728"/>
            <a:ext cx="85206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50 + 100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427929" y="3399550"/>
            <a:ext cx="23112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too negative!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104329" y="3399550"/>
            <a:ext cx="23112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r</a:t>
            </a:r>
            <a:r>
              <a:rPr lang="en">
                <a:solidFill>
                  <a:srgbClr val="0000FF"/>
                </a:solidFill>
              </a:rPr>
              <a:t>esult = 56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724758" y="3721725"/>
            <a:ext cx="23808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~ too positive!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324958" y="3721725"/>
            <a:ext cx="2380800" cy="83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result = −106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1600" y="4451125"/>
            <a:ext cx="8520600" cy="836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 u="sng"/>
              <a:t>Quick Test</a:t>
            </a:r>
            <a:r>
              <a:rPr lang="en" sz="1800"/>
              <a:t>:  A 2’s complement overflow occurs </a:t>
            </a:r>
            <a:r>
              <a:rPr i="1" lang="en" sz="1800"/>
              <a:t>if and only if</a:t>
            </a:r>
            <a:r>
              <a:rPr lang="en" sz="1800"/>
              <a:t> the </a:t>
            </a:r>
            <a:r>
              <a:rPr lang="en" sz="1800" u="sng"/>
              <a:t>carry in</a:t>
            </a:r>
            <a:r>
              <a:rPr lang="en" sz="1800"/>
              <a:t> to the MSB differs from the </a:t>
            </a:r>
            <a:r>
              <a:rPr lang="en" sz="1800" u="sng"/>
              <a:t>carry out</a:t>
            </a:r>
            <a:r>
              <a:rPr lang="en" sz="1800"/>
              <a:t> of the MSB.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80527"/>
            <a:ext cx="13257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50 + 100: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637310" y="1282765"/>
            <a:ext cx="2558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   0 0 1 1  0 0 1 0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595959"/>
                </a:solidFill>
              </a:rPr>
              <a:t>+ 0 1 1 0  0 1 0 0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886538" y="1968162"/>
            <a:ext cx="15861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036247" y="19060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842842" y="19060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Overflow Examples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053750" y="1280525"/>
            <a:ext cx="2778600" cy="1468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r>
              <a:rPr baseline="-25000" lang="en"/>
              <a:t>10</a:t>
            </a:r>
            <a:r>
              <a:rPr lang="en"/>
              <a:t> = 0 0 1 1  0 0 1 0</a:t>
            </a:r>
            <a:r>
              <a:rPr baseline="-25000" lang="en"/>
              <a:t>2</a:t>
            </a: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r>
              <a:rPr baseline="-25000" lang="en"/>
              <a:t>10</a:t>
            </a:r>
            <a:r>
              <a:rPr lang="en"/>
              <a:t> = 0 1 1 0  0 1 0 0</a:t>
            </a:r>
            <a:r>
              <a:rPr baseline="-25000" lang="en"/>
              <a:t>2</a:t>
            </a: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−50</a:t>
            </a:r>
            <a:r>
              <a:rPr baseline="-25000" lang="en"/>
              <a:t>10</a:t>
            </a:r>
            <a:r>
              <a:rPr lang="en"/>
              <a:t> = 1 1 0 0  1 1 1 0</a:t>
            </a:r>
            <a:r>
              <a:rPr baseline="-25000" lang="en"/>
              <a:t>2</a:t>
            </a: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−100</a:t>
            </a:r>
            <a:r>
              <a:rPr baseline="-25000" lang="en"/>
              <a:t>10</a:t>
            </a:r>
            <a:r>
              <a:rPr lang="en"/>
              <a:t> = 1 0 0 1  1 1 0 0</a:t>
            </a:r>
            <a:r>
              <a:rPr baseline="-25000" lang="en"/>
              <a:t>2</a:t>
            </a: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98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3871327"/>
            <a:ext cx="8520600" cy="16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(−100)</a:t>
            </a:r>
            <a:r>
              <a:rPr lang="en"/>
              <a:t> + (−100):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2652127"/>
            <a:ext cx="8520600" cy="169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100 + (−50):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824906" y="19060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019336" y="19060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921412" y="41705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656258" y="1906040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223829" y="1906040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205906" y="19060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399310" y="19060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921412" y="10463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00322" y="11987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727293" y="43229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595959"/>
                </a:solidFill>
              </a:rPr>
              <a:t>1</a:t>
            </a:r>
          </a:p>
        </p:txBody>
      </p:sp>
      <p:cxnSp>
        <p:nvCxnSpPr>
          <p:cNvPr id="128" name="Shape 128"/>
          <p:cNvCxnSpPr>
            <a:stCxn id="111" idx="0"/>
            <a:endCxn id="111" idx="2"/>
          </p:cNvCxnSpPr>
          <p:nvPr/>
        </p:nvCxnSpPr>
        <p:spPr>
          <a:xfrm>
            <a:off x="2679588" y="1968162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/>
          <p:nvPr/>
        </p:nvSpPr>
        <p:spPr>
          <a:xfrm>
            <a:off x="1980300" y="1289625"/>
            <a:ext cx="191075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0" name="Shape 130"/>
          <p:cNvSpPr txBox="1"/>
          <p:nvPr/>
        </p:nvSpPr>
        <p:spPr>
          <a:xfrm>
            <a:off x="1727553" y="10463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1" name="Shape 131"/>
          <p:cNvSpPr/>
          <p:nvPr/>
        </p:nvSpPr>
        <p:spPr>
          <a:xfrm>
            <a:off x="1786442" y="1289625"/>
            <a:ext cx="191075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2" name="Shape 132"/>
          <p:cNvSpPr txBox="1"/>
          <p:nvPr/>
        </p:nvSpPr>
        <p:spPr>
          <a:xfrm>
            <a:off x="3856350" y="1615750"/>
            <a:ext cx="1962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carry in ≠ carry out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856350" y="1946606"/>
            <a:ext cx="1962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⇒ overflow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283612" y="15035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080353" y="15035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637310" y="2654365"/>
            <a:ext cx="2558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   0 1 1 0  0 1 0 0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595959"/>
                </a:solidFill>
              </a:rPr>
              <a:t>+ 1 1 0 0  1 1 1 0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886538" y="3339762"/>
            <a:ext cx="15861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036247" y="32776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42842" y="32776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824906" y="32776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019336" y="32776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2656258" y="3277640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223829" y="3277640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205906" y="32776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399310" y="32776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921412" y="24179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481322" y="25703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595959"/>
                </a:solidFill>
              </a:rPr>
              <a:t>1</a:t>
            </a:r>
          </a:p>
        </p:txBody>
      </p:sp>
      <p:cxnSp>
        <p:nvCxnSpPr>
          <p:cNvPr id="148" name="Shape 148"/>
          <p:cNvCxnSpPr>
            <a:stCxn id="137" idx="0"/>
            <a:endCxn id="137" idx="2"/>
          </p:cNvCxnSpPr>
          <p:nvPr/>
        </p:nvCxnSpPr>
        <p:spPr>
          <a:xfrm>
            <a:off x="2679588" y="3339762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/>
          <p:nvPr/>
        </p:nvSpPr>
        <p:spPr>
          <a:xfrm>
            <a:off x="1980300" y="2661225"/>
            <a:ext cx="191075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50" name="Shape 150"/>
          <p:cNvSpPr txBox="1"/>
          <p:nvPr/>
        </p:nvSpPr>
        <p:spPr>
          <a:xfrm>
            <a:off x="1727553" y="24179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1" name="Shape 151"/>
          <p:cNvSpPr/>
          <p:nvPr/>
        </p:nvSpPr>
        <p:spPr>
          <a:xfrm>
            <a:off x="1786442" y="2661225"/>
            <a:ext cx="191075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52" name="Shape 152"/>
          <p:cNvSpPr txBox="1"/>
          <p:nvPr/>
        </p:nvSpPr>
        <p:spPr>
          <a:xfrm>
            <a:off x="3856350" y="2987350"/>
            <a:ext cx="1962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carry in = carry out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856350" y="3318206"/>
            <a:ext cx="1962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⇒ no overflow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283612" y="28751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080353" y="28751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735978" y="25703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596306" y="32776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637310" y="4406965"/>
            <a:ext cx="2558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   1 0 0 1  1 1 0 0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595959"/>
                </a:solidFill>
              </a:rPr>
              <a:t>+ 1 0 0 1  1 1 0 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886538" y="5092362"/>
            <a:ext cx="15861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036247" y="50302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2842842" y="50302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824906" y="50302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019336" y="50302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656258" y="5030240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223829" y="5030240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0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2205906" y="50302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399310" y="50302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cxnSp>
        <p:nvCxnSpPr>
          <p:cNvPr id="168" name="Shape 168"/>
          <p:cNvCxnSpPr>
            <a:stCxn id="159" idx="0"/>
            <a:endCxn id="159" idx="2"/>
          </p:cNvCxnSpPr>
          <p:nvPr/>
        </p:nvCxnSpPr>
        <p:spPr>
          <a:xfrm>
            <a:off x="2679588" y="5092362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9" name="Shape 169"/>
          <p:cNvSpPr txBox="1"/>
          <p:nvPr/>
        </p:nvSpPr>
        <p:spPr>
          <a:xfrm>
            <a:off x="1727553" y="41705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856350" y="4739950"/>
            <a:ext cx="1962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carry in ≠ carry out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856350" y="5070806"/>
            <a:ext cx="1962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⇒ overflow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283612" y="46277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80353" y="46277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596306" y="5030240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75" name="Shape 175"/>
          <p:cNvSpPr/>
          <p:nvPr/>
        </p:nvSpPr>
        <p:spPr>
          <a:xfrm>
            <a:off x="1980300" y="4413825"/>
            <a:ext cx="191075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6" name="Shape 176"/>
          <p:cNvSpPr/>
          <p:nvPr/>
        </p:nvSpPr>
        <p:spPr>
          <a:xfrm>
            <a:off x="1786442" y="4413825"/>
            <a:ext cx="191075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77" name="Shape 177"/>
          <p:cNvSpPr txBox="1"/>
          <p:nvPr/>
        </p:nvSpPr>
        <p:spPr>
          <a:xfrm>
            <a:off x="2472636" y="43229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294180" y="4322901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595959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x86-64 Condition Codes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Several single-bit registers describe attributes of the most recent arithmetic operation or comparison.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test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conditional jumps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2517099"/>
            <a:ext cx="85206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CF:  Carry Flag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2924155"/>
            <a:ext cx="85206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ZF:  Zero Flag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3337928"/>
            <a:ext cx="85206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SF:  Sign Flag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3744984"/>
            <a:ext cx="85206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OF:  Overflow Flag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395156" y="2517100"/>
            <a:ext cx="45348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 operation caused unsigned overflow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284215" y="2924150"/>
            <a:ext cx="50733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 operation resulted in zero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284215" y="3337925"/>
            <a:ext cx="40311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 operation yielded a negative value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750100" y="3744975"/>
            <a:ext cx="5690400" cy="51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- operation caused a 2’s complement overflow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902125" y="4268725"/>
            <a:ext cx="347400" cy="52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6245525" y="4268725"/>
            <a:ext cx="347400" cy="52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Bitwise Operations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= false; 1 = true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operation works by column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 a </a:t>
            </a:r>
            <a:r>
              <a:rPr lang="en" u="sng"/>
              <a:t>bitmask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can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/>
              <a:t> a bitmask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105875" y="1289625"/>
            <a:ext cx="2726400" cy="1563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6097175" y="1289625"/>
            <a:ext cx="1415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 u="sng"/>
              <a:t>x</a:t>
            </a:r>
            <a:r>
              <a:rPr lang="en" sz="1800" u="sng"/>
              <a:t>86-64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not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xor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7409950" y="1289625"/>
            <a:ext cx="1415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 u="sng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~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715358" y="1907498"/>
            <a:ext cx="3414300" cy="5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 test if certain bits are set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2717327" y="2229669"/>
            <a:ext cx="4039800" cy="4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to toggle specific bits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3185526"/>
            <a:ext cx="8520600" cy="19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andb %cl, %al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900" y="3889350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1 1 0 1  1 0 0 1</a:t>
            </a:r>
          </a:p>
          <a:p>
            <a:pPr indent="0" lvl="0" marL="0" algn="r"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" sz="1800" u="sng">
                <a:solidFill>
                  <a:schemeClr val="dk2"/>
                </a:solidFill>
              </a:rPr>
              <a:t>:  0 </a:t>
            </a:r>
            <a:r>
              <a:rPr lang="en" sz="1800" u="sng">
                <a:solidFill>
                  <a:srgbClr val="FF0000"/>
                </a:solidFill>
              </a:rPr>
              <a:t>1 1</a:t>
            </a:r>
            <a:r>
              <a:rPr lang="en" sz="1800" u="sng">
                <a:solidFill>
                  <a:schemeClr val="dk2"/>
                </a:solidFill>
              </a:rPr>
              <a:t> 0  0 0 0 0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768900" y="3499009"/>
            <a:ext cx="3582600" cy="4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a &amp; c;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&amp;= c;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900" y="4440121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new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0 </a:t>
            </a:r>
            <a:r>
              <a:rPr lang="en" sz="1800">
                <a:solidFill>
                  <a:srgbClr val="FF0000"/>
                </a:solidFill>
              </a:rPr>
              <a:t>1 0</a:t>
            </a:r>
            <a:r>
              <a:rPr lang="en" sz="1800">
                <a:solidFill>
                  <a:schemeClr val="dk2"/>
                </a:solidFill>
              </a:rPr>
              <a:t> 0  0 0 0 0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3345842" y="4381625"/>
            <a:ext cx="38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211" name="Shape 211"/>
          <p:cNvSpPr txBox="1"/>
          <p:nvPr/>
        </p:nvSpPr>
        <p:spPr>
          <a:xfrm>
            <a:off x="3693302" y="4183825"/>
            <a:ext cx="938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bitmask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794956" y="5005000"/>
            <a:ext cx="2565600" cy="63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The only bits that survive are where the bitmask is 1.</a:t>
            </a:r>
          </a:p>
        </p:txBody>
      </p:sp>
      <p:cxnSp>
        <p:nvCxnSpPr>
          <p:cNvPr id="213" name="Shape 213"/>
          <p:cNvCxnSpPr>
            <a:stCxn id="197" idx="2"/>
            <a:endCxn id="212" idx="0"/>
          </p:cNvCxnSpPr>
          <p:nvPr/>
        </p:nvCxnSpPr>
        <p:spPr>
          <a:xfrm>
            <a:off x="2075825" y="4789825"/>
            <a:ext cx="1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>
            <p:ph idx="1" type="body"/>
          </p:nvPr>
        </p:nvSpPr>
        <p:spPr>
          <a:xfrm>
            <a:off x="4655100" y="3185525"/>
            <a:ext cx="4170600" cy="19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%cl, %al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350300" y="3889350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1 1 0 1  1 0 0 1</a:t>
            </a:r>
          </a:p>
          <a:p>
            <a:pPr indent="0" lvl="0" marL="0" rtl="0" algn="r"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" sz="1800" u="sng">
                <a:solidFill>
                  <a:schemeClr val="dk2"/>
                </a:solidFill>
              </a:rPr>
              <a:t>:  0 </a:t>
            </a:r>
            <a:r>
              <a:rPr lang="en" sz="1800" u="sng">
                <a:solidFill>
                  <a:srgbClr val="FF0000"/>
                </a:solidFill>
              </a:rPr>
              <a:t>1 1</a:t>
            </a:r>
            <a:r>
              <a:rPr lang="en" sz="1800" u="sng">
                <a:solidFill>
                  <a:schemeClr val="dk2"/>
                </a:solidFill>
              </a:rPr>
              <a:t> 0  0 0 0 0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5112300" y="3499009"/>
            <a:ext cx="3582600" cy="4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a ^ c;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^= c;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350300" y="4440121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new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1 </a:t>
            </a:r>
            <a:r>
              <a:rPr lang="en" sz="1800">
                <a:solidFill>
                  <a:srgbClr val="FF0000"/>
                </a:solidFill>
              </a:rPr>
              <a:t>0</a:t>
            </a:r>
            <a:r>
              <a:rPr lang="en" sz="1800">
                <a:solidFill>
                  <a:srgbClr val="FF0000"/>
                </a:solidFill>
              </a:rPr>
              <a:t> 1</a:t>
            </a:r>
            <a:r>
              <a:rPr lang="en" sz="1800">
                <a:solidFill>
                  <a:schemeClr val="dk2"/>
                </a:solidFill>
              </a:rPr>
              <a:t> 1  1 0 0 1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138356" y="5005000"/>
            <a:ext cx="2565600" cy="63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The only bits that change are where the bitmask is 1.</a:t>
            </a:r>
          </a:p>
        </p:txBody>
      </p:sp>
      <p:cxnSp>
        <p:nvCxnSpPr>
          <p:cNvPr id="219" name="Shape 219"/>
          <p:cNvCxnSpPr>
            <a:stCxn id="198" idx="2"/>
            <a:endCxn id="218" idx="0"/>
          </p:cNvCxnSpPr>
          <p:nvPr/>
        </p:nvCxnSpPr>
        <p:spPr>
          <a:xfrm>
            <a:off x="6419225" y="4789825"/>
            <a:ext cx="180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Slide bits left/right by </a:t>
            </a:r>
            <a:r>
              <a:rPr i="1" lang="en"/>
              <a:t>k</a:t>
            </a:r>
            <a:r>
              <a:rPr lang="en"/>
              <a:t> places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661526"/>
            <a:ext cx="8520600" cy="19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$2, %al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900" y="2365350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0 0 1 0  1 1 0 0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Shifting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6105875" y="1289625"/>
            <a:ext cx="2726400" cy="1268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6097175" y="1289625"/>
            <a:ext cx="1415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 u="sng"/>
              <a:t>x86-64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shl/sal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shr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sar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7409950" y="1289625"/>
            <a:ext cx="14157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 u="sng"/>
              <a:t>C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768900" y="1975009"/>
            <a:ext cx="3582600" cy="4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a &lt;&lt; 2;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&lt;&lt;= 2;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6900" y="2678835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new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1 0 1 1  0 0 </a:t>
            </a:r>
            <a:r>
              <a:rPr lang="en" sz="1800">
                <a:solidFill>
                  <a:srgbClr val="FF0000"/>
                </a:solidFill>
              </a:rPr>
              <a:t>0 0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3033125"/>
            <a:ext cx="4239600" cy="4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a</a:t>
            </a:r>
            <a:r>
              <a:rPr lang="en"/>
              <a:t>rithmetic effect: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623756" y="3033125"/>
            <a:ext cx="4239600" cy="47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multiply by 2</a:t>
            </a:r>
            <a:r>
              <a:rPr baseline="30000" i="1" lang="en" sz="1400"/>
              <a:t>k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3795127"/>
            <a:ext cx="8520600" cy="15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left can replace mul by constant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some constants only!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for shift/logic/add/sub &lt;&lt; mul &lt;&lt; div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another method: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leal (%eax, %eax, 4), %eax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543950" y="4836415"/>
            <a:ext cx="2110500" cy="307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"/>
              <a:t> + 4•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eax</a:t>
            </a:r>
            <a:r>
              <a:rPr lang="en"/>
              <a:t> 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eax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shr</a:t>
            </a:r>
            <a:r>
              <a:rPr lang="en"/>
              <a:t>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sar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Similarly, shift right should divide by 2</a:t>
            </a:r>
            <a:r>
              <a:rPr baseline="30000" i="1" lang="en"/>
              <a:t>k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shr</a:t>
            </a:r>
            <a:r>
              <a:rPr lang="en"/>
              <a:t>:  </a:t>
            </a:r>
            <a:r>
              <a:rPr lang="en" u="sng"/>
              <a:t>logical</a:t>
            </a:r>
            <a:r>
              <a:rPr lang="en"/>
              <a:t> shift right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sar</a:t>
            </a:r>
            <a:r>
              <a:rPr lang="en"/>
              <a:t>:  </a:t>
            </a:r>
            <a:r>
              <a:rPr lang="en" u="sng"/>
              <a:t>arithmetic</a:t>
            </a:r>
            <a:r>
              <a:rPr lang="en"/>
              <a:t> shift right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072271" y="1787871"/>
            <a:ext cx="4048500" cy="50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- zero fill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418529" y="2110042"/>
            <a:ext cx="2632800" cy="59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- sign fill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3109326"/>
            <a:ext cx="8520600" cy="19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shr $2, %al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900" y="3660750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1 1 0 1  1 1 0 0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900" y="3974235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new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rgbClr val="FF0000"/>
                </a:solidFill>
              </a:rPr>
              <a:t>0 0</a:t>
            </a:r>
            <a:r>
              <a:rPr lang="en" sz="1800">
                <a:solidFill>
                  <a:schemeClr val="dk2"/>
                </a:solidFill>
              </a:rPr>
              <a:t> 1 1  0 1 1 1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675118" y="3686803"/>
            <a:ext cx="1156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(220)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675118" y="3991603"/>
            <a:ext cx="1156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(55)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72785" y="4279035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</a:rPr>
              <a:t>effect:</a:t>
            </a:r>
            <a:r>
              <a:rPr lang="en" sz="1800">
                <a:solidFill>
                  <a:schemeClr val="dk2"/>
                </a:solidFill>
              </a:rPr>
              <a:t>  div by 2</a:t>
            </a:r>
            <a:r>
              <a:rPr baseline="30000" i="1" lang="en" sz="1800">
                <a:solidFill>
                  <a:schemeClr val="dk2"/>
                </a:solidFill>
              </a:rPr>
              <a:t>k</a:t>
            </a:r>
            <a:r>
              <a:rPr lang="en" sz="1800">
                <a:solidFill>
                  <a:schemeClr val="dk2"/>
                </a:solidFill>
              </a:rPr>
              <a:t> (unsigned)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8900" y="3109326"/>
            <a:ext cx="8520600" cy="19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sar $2, %al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274100" y="3660750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1 1 0 1  1 1 0 0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274100" y="3974235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new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</a:t>
            </a: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rgbClr val="FF0000"/>
                </a:solidFill>
              </a:rPr>
              <a:t>1 1</a:t>
            </a:r>
            <a:r>
              <a:rPr lang="en" sz="1800">
                <a:solidFill>
                  <a:schemeClr val="dk2"/>
                </a:solidFill>
              </a:rPr>
              <a:t> 1 1  0 1 1 1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942318" y="3686803"/>
            <a:ext cx="1156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(−36)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942318" y="3991603"/>
            <a:ext cx="1156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(-9)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494015" y="4279035"/>
            <a:ext cx="3327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</a:rPr>
              <a:t>effect:</a:t>
            </a:r>
            <a:r>
              <a:rPr lang="en" sz="1800">
                <a:solidFill>
                  <a:schemeClr val="dk2"/>
                </a:solidFill>
              </a:rPr>
              <a:t>  div by 2</a:t>
            </a:r>
            <a:r>
              <a:rPr baseline="30000" i="1" lang="en" sz="1800">
                <a:solidFill>
                  <a:schemeClr val="dk2"/>
                </a:solidFill>
              </a:rPr>
              <a:t>k</a:t>
            </a:r>
            <a:r>
              <a:rPr lang="en" sz="1800">
                <a:solidFill>
                  <a:schemeClr val="dk2"/>
                </a:solidFill>
              </a:rPr>
              <a:t> (signed)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