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715000" cx="9144000"/>
  <p:notesSz cx="6858000" cy="9144000"/>
  <p:embeddedFontLst>
    <p:embeddedFont>
      <p:font typeface="Dancing Scrip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DancingScript-bold.fntdata"/><Relationship Id="rId12" Type="http://schemas.openxmlformats.org/officeDocument/2006/relationships/font" Target="fonts/DancingScrip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Demo:  evolve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Demo:  buggybits.c - shows 0.6 + 0.1 != 0.7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This is why it’s 7 decimal digits of precision.  Machine epsilon is like a relative error calculation.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Lecture 14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Floating Point Precision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693770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IEEE encodes using normalized scientific notation.</a:t>
            </a:r>
          </a:p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Review: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2410625" y="3760875"/>
            <a:ext cx="56187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+/−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922075" y="29743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exp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94725" y="2597275"/>
            <a:ext cx="75399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Shape 66"/>
          <p:cNvSpPr txBox="1"/>
          <p:nvPr/>
        </p:nvSpPr>
        <p:spPr>
          <a:xfrm>
            <a:off x="922074" y="2597275"/>
            <a:ext cx="18264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8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2748649" y="2597275"/>
            <a:ext cx="54861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23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694725" y="2597425"/>
            <a:ext cx="2268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2750875" y="2974300"/>
            <a:ext cx="548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significand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-100752" y="29743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sign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-100752" y="22123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31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45875" y="2212300"/>
            <a:ext cx="60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30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141275" y="2212300"/>
            <a:ext cx="683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23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2674675" y="2212300"/>
            <a:ext cx="60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22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7627675" y="2212300"/>
            <a:ext cx="683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867825" y="3760875"/>
            <a:ext cx="2943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1 . 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22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21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20</a:t>
            </a:r>
            <a:r>
              <a:rPr lang="en" sz="1800">
                <a:solidFill>
                  <a:schemeClr val="dk2"/>
                </a:solidFill>
              </a:rPr>
              <a:t>…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762461" y="3760875"/>
            <a:ext cx="56187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× 2</a:t>
            </a:r>
            <a:r>
              <a:rPr baseline="30000" i="1" lang="en" sz="1800">
                <a:solidFill>
                  <a:schemeClr val="dk2"/>
                </a:solidFill>
              </a:rPr>
              <a:t>exp</a:t>
            </a:r>
            <a:r>
              <a:rPr baseline="30000" lang="en" sz="1800">
                <a:solidFill>
                  <a:schemeClr val="dk2"/>
                </a:solidFill>
              </a:rPr>
              <a:t> − 127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4404727"/>
            <a:ext cx="85206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 encoded on a bias (−127 to decode)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 has range [−126, 127]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bit of significand is “free”:  it’s always 1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976575" y="3319425"/>
            <a:ext cx="16650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0" name="Shape 80"/>
          <p:cNvCxnSpPr/>
          <p:nvPr/>
        </p:nvCxnSpPr>
        <p:spPr>
          <a:xfrm flipH="1">
            <a:off x="4114150" y="3319425"/>
            <a:ext cx="1160400" cy="6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1" name="Shape 81"/>
          <p:cNvCxnSpPr/>
          <p:nvPr/>
        </p:nvCxnSpPr>
        <p:spPr>
          <a:xfrm>
            <a:off x="2051825" y="3233475"/>
            <a:ext cx="31689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3849842"/>
            <a:ext cx="85206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exp</a:t>
            </a:r>
            <a:r>
              <a:rPr lang="en"/>
              <a:t> =</a:t>
            </a:r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Range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922075" y="20599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i="1" lang="en">
                <a:solidFill>
                  <a:schemeClr val="dk2"/>
                </a:solidFill>
              </a:rPr>
              <a:t>exp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94725" y="1682875"/>
            <a:ext cx="7539900" cy="36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922074" y="1682875"/>
            <a:ext cx="18264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8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2748649" y="1682875"/>
            <a:ext cx="54861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23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94725" y="1683025"/>
            <a:ext cx="226800" cy="364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2750875" y="2059900"/>
            <a:ext cx="54861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significand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-100752" y="20599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±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-100752" y="1297900"/>
            <a:ext cx="1826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31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45875" y="1297900"/>
            <a:ext cx="60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30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141275" y="1297900"/>
            <a:ext cx="683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23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2674675" y="1297900"/>
            <a:ext cx="60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22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7627675" y="1297900"/>
            <a:ext cx="683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671450" y="2541675"/>
            <a:ext cx="3408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± </a:t>
            </a:r>
            <a:r>
              <a:rPr lang="en" sz="1800">
                <a:solidFill>
                  <a:schemeClr val="dk2"/>
                </a:solidFill>
              </a:rPr>
              <a:t>1 . 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22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21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20</a:t>
            </a:r>
            <a:r>
              <a:rPr lang="en" sz="1800">
                <a:solidFill>
                  <a:schemeClr val="dk2"/>
                </a:solidFill>
              </a:rPr>
              <a:t>…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1</a:t>
            </a:r>
            <a:r>
              <a:rPr i="1" lang="en" sz="1800">
                <a:solidFill>
                  <a:schemeClr val="dk2"/>
                </a:solidFill>
              </a:rPr>
              <a:t>b</a:t>
            </a:r>
            <a:r>
              <a:rPr baseline="-25000" lang="en" sz="1800">
                <a:solidFill>
                  <a:schemeClr val="dk2"/>
                </a:solidFill>
              </a:rPr>
              <a:t>0</a:t>
            </a:r>
            <a:r>
              <a:rPr lang="en" sz="1800">
                <a:solidFill>
                  <a:schemeClr val="dk2"/>
                </a:solidFill>
              </a:rPr>
              <a:t> × 2</a:t>
            </a:r>
            <a:r>
              <a:rPr baseline="30000" i="1" lang="en" sz="1800">
                <a:solidFill>
                  <a:schemeClr val="dk2"/>
                </a:solidFill>
              </a:rPr>
              <a:t>exp</a:t>
            </a:r>
            <a:r>
              <a:rPr baseline="30000" lang="en" sz="1800">
                <a:solidFill>
                  <a:schemeClr val="dk2"/>
                </a:solidFill>
              </a:rPr>
              <a:t> − 127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4718110" y="2541675"/>
            <a:ext cx="56187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aseline="30000" sz="1800"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3414127"/>
            <a:ext cx="85206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Q.  What’s the range of normalized values?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655100" y="3414125"/>
            <a:ext cx="44223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Smallest: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exp</a:t>
            </a:r>
            <a:r>
              <a:rPr lang="en"/>
              <a:t> =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1399985" y="4165387"/>
            <a:ext cx="11814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254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4480927"/>
            <a:ext cx="85206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significand =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4796469"/>
            <a:ext cx="85206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≅ 2.0 × 2</a:t>
            </a:r>
            <a:r>
              <a:rPr baseline="30000" lang="en"/>
              <a:t>127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2107270" y="4480926"/>
            <a:ext cx="28035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1’s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749097" y="4480926"/>
            <a:ext cx="28035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≅ 2.0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2489273" y="4796472"/>
            <a:ext cx="17325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≅ 3.40 × 10</a:t>
            </a:r>
            <a:r>
              <a:rPr baseline="30000" lang="en">
                <a:solidFill>
                  <a:srgbClr val="0000FF"/>
                </a:solidFill>
              </a:rPr>
              <a:t>38</a:t>
            </a:r>
            <a:r>
              <a:rPr lang="en"/>
              <a:t>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655100" y="4480925"/>
            <a:ext cx="44223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significand = 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655100" y="4796467"/>
            <a:ext cx="4422300" cy="128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= 1.0 × 2</a:t>
            </a:r>
            <a:r>
              <a:rPr baseline="30000" lang="en"/>
              <a:t>−126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5743385" y="4165383"/>
            <a:ext cx="15432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451674" y="4480925"/>
            <a:ext cx="23034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0’s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7094504" y="4480925"/>
            <a:ext cx="23034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= 1.0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20926" y="4796470"/>
            <a:ext cx="2063100" cy="49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≅ 1.18 × 10</a:t>
            </a:r>
            <a:r>
              <a:rPr baseline="30000" lang="en">
                <a:solidFill>
                  <a:srgbClr val="0000FF"/>
                </a:solidFill>
              </a:rPr>
              <a:t>−38</a:t>
            </a: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3304362" y="2029975"/>
            <a:ext cx="2933100" cy="3144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954950" y="1955275"/>
            <a:ext cx="5766600" cy="507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0.1</a:t>
            </a:r>
            <a:r>
              <a:rPr baseline="-25000" lang="en"/>
              <a:t>10</a:t>
            </a:r>
            <a:r>
              <a:rPr lang="en"/>
              <a:t> = </a:t>
            </a:r>
            <a:r>
              <a:rPr lang="en"/>
              <a:t>+ 1 . 1001100110011001100110</a:t>
            </a:r>
            <a:r>
              <a:rPr lang="en"/>
              <a:t>0</a:t>
            </a:r>
            <a:r>
              <a:rPr lang="en"/>
              <a:t>1100… × 2</a:t>
            </a:r>
            <a:r>
              <a:rPr baseline="30000" lang="en"/>
              <a:t>−4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When we encoded 0.1</a:t>
            </a:r>
            <a:r>
              <a:rPr baseline="-25000" lang="en"/>
              <a:t>10</a:t>
            </a:r>
            <a:r>
              <a:rPr lang="en"/>
              <a:t>, we rounded up the last digit of the significand: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Round vs. Truncate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850549" y="1721358"/>
            <a:ext cx="95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round up</a:t>
            </a:r>
          </a:p>
        </p:txBody>
      </p:sp>
      <p:sp>
        <p:nvSpPr>
          <p:cNvPr id="125" name="Shape 125"/>
          <p:cNvSpPr/>
          <p:nvPr/>
        </p:nvSpPr>
        <p:spPr>
          <a:xfrm>
            <a:off x="6146480" y="1964683"/>
            <a:ext cx="134096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126" name="Shape 126"/>
          <p:cNvSpPr txBox="1"/>
          <p:nvPr/>
        </p:nvSpPr>
        <p:spPr>
          <a:xfrm>
            <a:off x="3304362" y="2313290"/>
            <a:ext cx="2933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23 digits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2652125"/>
            <a:ext cx="4177200" cy="26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Rounding: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655100" y="2652125"/>
            <a:ext cx="4177200" cy="26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Truncate</a:t>
            </a:r>
            <a:r>
              <a:rPr lang="en"/>
              <a:t>:</a:t>
            </a:r>
          </a:p>
        </p:txBody>
      </p:sp>
      <p:cxnSp>
        <p:nvCxnSpPr>
          <p:cNvPr id="129" name="Shape 129"/>
          <p:cNvCxnSpPr/>
          <p:nvPr/>
        </p:nvCxnSpPr>
        <p:spPr>
          <a:xfrm>
            <a:off x="4561875" y="2749800"/>
            <a:ext cx="6300" cy="26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2963261"/>
            <a:ext cx="4177200" cy="26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significant digit is off by at most 50%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absolute error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4258656"/>
            <a:ext cx="4177200" cy="1203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for </a:t>
            </a:r>
            <a:r>
              <a:rPr i="1" lang="en"/>
              <a:t>x</a:t>
            </a:r>
            <a:r>
              <a:rPr lang="en"/>
              <a:t> = 0.1</a:t>
            </a:r>
            <a:r>
              <a:rPr baseline="-25000" lang="en"/>
              <a:t>10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absolute error ≤ ½ × 2</a:t>
            </a:r>
            <a:r>
              <a:rPr baseline="30000" lang="en"/>
              <a:t>−23</a:t>
            </a:r>
            <a:r>
              <a:rPr lang="en"/>
              <a:t> × 2</a:t>
            </a:r>
            <a:r>
              <a:rPr baseline="30000" lang="en"/>
              <a:t>−4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242047" y="3592040"/>
            <a:ext cx="2246700" cy="50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≤ ½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2686575" y="3592050"/>
            <a:ext cx="1507800" cy="50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× 2</a:t>
            </a:r>
            <a:r>
              <a:rPr baseline="30000" lang="en"/>
              <a:t>−23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302503" y="3592050"/>
            <a:ext cx="1031400" cy="500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× 2</a:t>
            </a:r>
            <a:r>
              <a:rPr baseline="30000" i="1" lang="en"/>
              <a:t>exp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2235708" y="4912605"/>
            <a:ext cx="2868900" cy="46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2</a:t>
            </a:r>
            <a:r>
              <a:rPr baseline="30000" lang="en"/>
              <a:t>−28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≅ 3.73 × 10</a:t>
            </a:r>
            <a:r>
              <a:rPr baseline="30000" lang="en"/>
              <a:t>−9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655100" y="2963261"/>
            <a:ext cx="4177200" cy="260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significant digit could be wrong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absolute error ≤ 2</a:t>
            </a:r>
            <a:r>
              <a:rPr baseline="30000" lang="en"/>
              <a:t>−23</a:t>
            </a:r>
            <a:r>
              <a:rPr lang="en"/>
              <a:t> × 2</a:t>
            </a:r>
            <a:r>
              <a:rPr baseline="30000" i="1" lang="en"/>
              <a:t>exp</a:t>
            </a:r>
          </a:p>
          <a:p>
            <a:pPr indent="-317500" lvl="1" marL="914400" rtl="0">
              <a:spcBef>
                <a:spcPts val="0"/>
              </a:spcBef>
              <a:buSzPts val="1400"/>
              <a:buChar char="○"/>
            </a:pPr>
            <a:r>
              <a:rPr lang="en"/>
              <a:t>twice as much as for rounding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6330101" y="2069031"/>
            <a:ext cx="1364400" cy="35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3344000" y="2069031"/>
            <a:ext cx="2314800" cy="357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2001966"/>
            <a:ext cx="8520600" cy="42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Remember: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/>
              <a:t> is a discrete approximation of the real numbers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Definition:  Let </a:t>
            </a:r>
            <a:r>
              <a:rPr i="1" lang="en"/>
              <a:t>x</a:t>
            </a:r>
            <a:r>
              <a:rPr lang="en"/>
              <a:t> be a real number.  Then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is the floating point equivalent of </a:t>
            </a:r>
            <a:r>
              <a:rPr i="1" lang="en"/>
              <a:t>x</a:t>
            </a:r>
            <a:r>
              <a:rPr lang="en"/>
              <a:t>: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28807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adding two floats may not be representable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3284096"/>
            <a:ext cx="38151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  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400868" y="3284096"/>
            <a:ext cx="38151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y</a:t>
            </a:r>
            <a:r>
              <a:rPr lang="en"/>
              <a:t>)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596510"/>
            <a:ext cx="8520600" cy="372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nearest representable number using rounding.</a:t>
            </a:r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Floating Point Addition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3086775" y="2373831"/>
            <a:ext cx="281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sparse; numbers are spaced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6072875" y="2373831"/>
            <a:ext cx="1912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dense; continuous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151684" y="3295279"/>
            <a:ext cx="5436900" cy="42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might not be representable in floating point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3696558"/>
            <a:ext cx="5347200" cy="7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use rounding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4023726"/>
            <a:ext cx="5347200" cy="777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errors may propagate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746532" y="3284095"/>
            <a:ext cx="605400" cy="47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>
                <a:solidFill>
                  <a:srgbClr val="0000FF"/>
                </a:solidFill>
              </a:rPr>
              <a:t>(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976916" y="3284095"/>
            <a:ext cx="605400" cy="47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967400" y="3813725"/>
            <a:ext cx="3506100" cy="318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83951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2393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0.6 + 0.1 != 0.7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= 1.00110011001100110011010 × 2</a:t>
            </a:r>
            <a:r>
              <a:rPr baseline="30000" lang="en"/>
              <a:t>−1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0.1 = 1.10011001100110011001101 × 2</a:t>
            </a:r>
            <a:r>
              <a:rPr baseline="30000" lang="en"/>
              <a:t>−4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3109326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0.6 = 1.001 1001 1001 1001 1001 1010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× 2</a:t>
            </a:r>
            <a:r>
              <a:rPr baseline="30000" lang="en"/>
              <a:t>−1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0.1 =     + 1.1001 1001 1001 1001 1001 101 × 2</a:t>
            </a:r>
            <a:r>
              <a:rPr baseline="30000" lang="en"/>
              <a:t>−4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2107545"/>
            <a:ext cx="8520600" cy="8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Can’t add these numbers immediately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shift significands based on exponents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4650462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39669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20515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09469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626310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515850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064242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2953782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486106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2375646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191635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80589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343815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123335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916650" y="3730100"/>
            <a:ext cx="3834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1.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110611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155213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1679370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2121882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224911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70001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282725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3261378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388614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966750" y="37301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682230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563382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3106182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2987334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533638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2414790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966686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847838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390638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71790" y="3035204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aseline="30000" lang="en"/>
              <a:t>1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967400" y="4101749"/>
            <a:ext cx="3506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= 0.7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205154" y="40349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094694" y="40349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966750" y="4034900"/>
            <a:ext cx="218100" cy="44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463589" y="3645892"/>
            <a:ext cx="95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800">
                <a:solidFill>
                  <a:srgbClr val="0000FF"/>
                </a:solidFill>
              </a:rPr>
              <a:t>round up</a:t>
            </a:r>
          </a:p>
        </p:txBody>
      </p:sp>
      <p:sp>
        <p:nvSpPr>
          <p:cNvPr id="208" name="Shape 208"/>
          <p:cNvSpPr/>
          <p:nvPr/>
        </p:nvSpPr>
        <p:spPr>
          <a:xfrm>
            <a:off x="4436528" y="3793483"/>
            <a:ext cx="134096" cy="104225"/>
          </a:xfrm>
          <a:custGeom>
            <a:pathLst>
              <a:path extrusionOk="0" h="4169" w="7643">
                <a:moveTo>
                  <a:pt x="7643" y="4169"/>
                </a:moveTo>
                <a:cubicBezTo>
                  <a:pt x="6948" y="3474"/>
                  <a:pt x="4747" y="0"/>
                  <a:pt x="3474" y="0"/>
                </a:cubicBezTo>
                <a:cubicBezTo>
                  <a:pt x="2200" y="0"/>
                  <a:pt x="579" y="3474"/>
                  <a:pt x="0" y="4169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4622145"/>
            <a:ext cx="8520600" cy="8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 + </a:t>
            </a:r>
            <a:r>
              <a:rPr i="1" lang="en"/>
              <a:t>y</a:t>
            </a:r>
            <a:r>
              <a:rPr lang="en"/>
              <a:t>) ≠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 + </a:t>
            </a:r>
            <a:r>
              <a:rPr lang="en">
                <a:latin typeface="Dancing Script"/>
                <a:ea typeface="Dancing Script"/>
                <a:cs typeface="Dancing Script"/>
                <a:sym typeface="Dancing Script"/>
              </a:rPr>
              <a:t>fl</a:t>
            </a:r>
            <a:r>
              <a:rPr lang="en"/>
              <a:t>(</a:t>
            </a:r>
            <a:r>
              <a:rPr i="1" lang="en"/>
              <a:t>y</a:t>
            </a:r>
            <a:r>
              <a:rPr lang="en"/>
              <a:t>))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Machine Epsilon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real-valued math, if ε &gt; 0, then 1 + ε &gt; 1.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791560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In floating point, sometimes 1 + ε = 1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smallest positive ε such that 1 + ε &gt; 1 is called the </a:t>
            </a:r>
            <a:r>
              <a:rPr lang="en" u="sng"/>
              <a:t>machine epsilon.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Q.  What is it?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2521500" y="3391757"/>
            <a:ext cx="4352100" cy="128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1.000 0000 0000 0000 0000 0000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2521500" y="3696550"/>
            <a:ext cx="6310800" cy="128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+ 0.000 0000 0000 0000 0000 0000 1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407700" y="3696550"/>
            <a:ext cx="2332200" cy="128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2</a:t>
            </a:r>
            <a:r>
              <a:rPr baseline="30000" lang="en"/>
              <a:t>−24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028484" y="3696550"/>
            <a:ext cx="2332200" cy="1283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= 6.0 × 10</a:t>
            </a:r>
            <a:r>
              <a:rPr baseline="30000" lang="en"/>
              <a:t>−8</a:t>
            </a: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