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Note:  This is different than what is presented in section 3.11 of the text.  They use vector instructions, which are different than what has already been learned not merely because they operate on data in parallel, but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Xmm’s are 128 bits across.  Ymm’s are 256 bits and contain the xmm’s.  Zmm’s are 512 bits.  These are all going to re-surface when we talk about parallelism and vector processing later in the course.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Demo:  Copying bit patterns:  l2d, d2l.</a:t>
            </a:r>
          </a:p>
          <a:p>
            <a:pPr indent="0" lvl="0" marL="0">
              <a:spcBef>
                <a:spcPts val="0"/>
              </a:spcBef>
              <a:buNone/>
            </a:pPr>
            <a:r>
              <a:rPr lang="en"/>
              <a:t>Q. int → long?  (movzlq or movslq)  long → int? (it’s basically a nop, a simple movl will do because of mod 2</a:t>
            </a:r>
            <a:r>
              <a:rPr baseline="30000" lang="en"/>
              <a:t>n</a:t>
            </a:r>
            <a:r>
              <a:rPr lang="en"/>
              <a:t> arithmetic)</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686104" y="685800"/>
            <a:ext cx="54864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buNone/>
            </a:pPr>
            <a:r>
              <a:rPr lang="en"/>
              <a:t>Demo:  sum a list of floats + doubles, but only the positive ones, then all the non-NaN ones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827306"/>
            <a:ext cx="8520600" cy="2280600"/>
          </a:xfrm>
          <a:prstGeom prst="rect">
            <a:avLst/>
          </a:prstGeom>
        </p:spPr>
        <p:txBody>
          <a:bodyPr anchorCtr="0" anchor="b" bIns="91425" lIns="91425" rIns="91425" wrap="square" tIns="91425"/>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p:txBody>
      </p:sp>
      <p:sp>
        <p:nvSpPr>
          <p:cNvPr id="11" name="Shape 11"/>
          <p:cNvSpPr txBox="1"/>
          <p:nvPr>
            <p:ph idx="1" type="subTitle"/>
          </p:nvPr>
        </p:nvSpPr>
        <p:spPr>
          <a:xfrm>
            <a:off x="311700" y="3149028"/>
            <a:ext cx="8520600" cy="8808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229028"/>
            <a:ext cx="8520600" cy="2181600"/>
          </a:xfrm>
          <a:prstGeom prst="rect">
            <a:avLst/>
          </a:prstGeom>
        </p:spPr>
        <p:txBody>
          <a:bodyPr anchorCtr="0" anchor="b" bIns="91425" lIns="91425" rIns="91425" wrap="square" tIns="91425"/>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p:txBody>
      </p:sp>
      <p:sp>
        <p:nvSpPr>
          <p:cNvPr id="46" name="Shape 46"/>
          <p:cNvSpPr txBox="1"/>
          <p:nvPr>
            <p:ph idx="1" type="body"/>
          </p:nvPr>
        </p:nvSpPr>
        <p:spPr>
          <a:xfrm>
            <a:off x="311700" y="3502472"/>
            <a:ext cx="8520600" cy="1445400"/>
          </a:xfrm>
          <a:prstGeom prst="rect">
            <a:avLst/>
          </a:prstGeom>
        </p:spPr>
        <p:txBody>
          <a:bodyPr anchorCtr="0" anchor="t" bIns="91425" lIns="91425" rIns="91425" wrap="square" tIns="91425"/>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p:txBody>
      </p:sp>
      <p:sp>
        <p:nvSpPr>
          <p:cNvPr id="47" name="Shape 47"/>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389833"/>
            <a:ext cx="8520600" cy="935400"/>
          </a:xfrm>
          <a:prstGeom prst="rect">
            <a:avLst/>
          </a:prstGeom>
        </p:spPr>
        <p:txBody>
          <a:bodyPr anchorCtr="0" anchor="ctr" bIns="91425" lIns="91425" rIns="91425" wrap="square" tIns="91425"/>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p:txBody>
      </p:sp>
      <p:sp>
        <p:nvSpPr>
          <p:cNvPr id="15" name="Shape 15"/>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18" name="Shape 18"/>
          <p:cNvSpPr txBox="1"/>
          <p:nvPr>
            <p:ph idx="1" type="body"/>
          </p:nvPr>
        </p:nvSpPr>
        <p:spPr>
          <a:xfrm>
            <a:off x="311700" y="1280528"/>
            <a:ext cx="8520600" cy="3795900"/>
          </a:xfrm>
          <a:prstGeom prst="rect">
            <a:avLst/>
          </a:prstGeom>
        </p:spPr>
        <p:txBody>
          <a:bodyPr anchorCtr="0" anchor="t"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19" name="Shape 19"/>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2" name="Shape 22"/>
          <p:cNvSpPr txBox="1"/>
          <p:nvPr>
            <p:ph idx="1" type="body"/>
          </p:nvPr>
        </p:nvSpPr>
        <p:spPr>
          <a:xfrm>
            <a:off x="311700" y="1280528"/>
            <a:ext cx="3999900" cy="3795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3" name="Shape 23"/>
          <p:cNvSpPr txBox="1"/>
          <p:nvPr>
            <p:ph idx="2" type="body"/>
          </p:nvPr>
        </p:nvSpPr>
        <p:spPr>
          <a:xfrm>
            <a:off x="4832400" y="1280528"/>
            <a:ext cx="3999900" cy="3795900"/>
          </a:xfrm>
          <a:prstGeom prst="rect">
            <a:avLst/>
          </a:prstGeom>
        </p:spPr>
        <p:txBody>
          <a:bodyPr anchorCtr="0" anchor="t" bIns="91425" lIns="91425" rIns="91425" wrap="square" tIns="91425"/>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24" name="Shape 24"/>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94472"/>
            <a:ext cx="8520600" cy="636300"/>
          </a:xfrm>
          <a:prstGeom prst="rect">
            <a:avLst/>
          </a:prstGeom>
        </p:spPr>
        <p:txBody>
          <a:bodyPr anchorCtr="0" anchor="t" bIns="91425" lIns="91425" rIns="91425" wrap="square" tIns="91425"/>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p:txBody>
      </p:sp>
      <p:sp>
        <p:nvSpPr>
          <p:cNvPr id="27" name="Shape 27"/>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617333"/>
            <a:ext cx="2808000" cy="839700"/>
          </a:xfrm>
          <a:prstGeom prst="rect">
            <a:avLst/>
          </a:prstGeom>
        </p:spPr>
        <p:txBody>
          <a:bodyPr anchorCtr="0" anchor="b" bIns="91425" lIns="91425" rIns="91425" wrap="square" tIns="91425"/>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p:txBody>
      </p:sp>
      <p:sp>
        <p:nvSpPr>
          <p:cNvPr id="30" name="Shape 30"/>
          <p:cNvSpPr txBox="1"/>
          <p:nvPr>
            <p:ph idx="1" type="body"/>
          </p:nvPr>
        </p:nvSpPr>
        <p:spPr>
          <a:xfrm>
            <a:off x="311700" y="1544000"/>
            <a:ext cx="2808000" cy="3532800"/>
          </a:xfrm>
          <a:prstGeom prst="rect">
            <a:avLst/>
          </a:prstGeom>
        </p:spPr>
        <p:txBody>
          <a:bodyPr anchorCtr="0" anchor="t" bIns="91425" lIns="91425" rIns="91425" wrap="square" tIns="91425"/>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p:txBody>
      </p:sp>
      <p:sp>
        <p:nvSpPr>
          <p:cNvPr id="31" name="Shape 31"/>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500167"/>
            <a:ext cx="6367800" cy="4545300"/>
          </a:xfrm>
          <a:prstGeom prst="rect">
            <a:avLst/>
          </a:prstGeom>
        </p:spPr>
        <p:txBody>
          <a:bodyPr anchorCtr="0" anchor="ctr" bIns="91425" lIns="91425" rIns="91425" wrap="square" tIns="91425"/>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p:txBody>
      </p:sp>
      <p:sp>
        <p:nvSpPr>
          <p:cNvPr id="34" name="Shape 34"/>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39"/>
            <a:ext cx="4572000" cy="57150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buNone/>
            </a:pPr>
            <a:r>
              <a:t/>
            </a:r>
            <a:endParaRPr/>
          </a:p>
        </p:txBody>
      </p:sp>
      <p:sp>
        <p:nvSpPr>
          <p:cNvPr id="37" name="Shape 37"/>
          <p:cNvSpPr txBox="1"/>
          <p:nvPr>
            <p:ph type="title"/>
          </p:nvPr>
        </p:nvSpPr>
        <p:spPr>
          <a:xfrm>
            <a:off x="265500" y="1370194"/>
            <a:ext cx="4045200" cy="1647000"/>
          </a:xfrm>
          <a:prstGeom prst="rect">
            <a:avLst/>
          </a:prstGeom>
        </p:spPr>
        <p:txBody>
          <a:bodyPr anchorCtr="0" anchor="b" bIns="91425" lIns="91425" rIns="91425" wrap="square" tIns="91425"/>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p:txBody>
      </p:sp>
      <p:sp>
        <p:nvSpPr>
          <p:cNvPr id="38" name="Shape 38"/>
          <p:cNvSpPr txBox="1"/>
          <p:nvPr>
            <p:ph idx="1" type="subTitle"/>
          </p:nvPr>
        </p:nvSpPr>
        <p:spPr>
          <a:xfrm>
            <a:off x="265500" y="3114528"/>
            <a:ext cx="4045200" cy="13722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804528"/>
            <a:ext cx="3837000" cy="4105800"/>
          </a:xfrm>
          <a:prstGeom prst="rect">
            <a:avLst/>
          </a:prstGeom>
        </p:spPr>
        <p:txBody>
          <a:bodyPr anchorCtr="0" anchor="ctr" bIns="91425" lIns="91425" rIns="91425" wrap="square" tIns="91425"/>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p:txBody>
      </p:sp>
      <p:sp>
        <p:nvSpPr>
          <p:cNvPr id="40" name="Shape 40"/>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700639"/>
            <a:ext cx="5998800" cy="672300"/>
          </a:xfrm>
          <a:prstGeom prst="rect">
            <a:avLst/>
          </a:prstGeom>
        </p:spPr>
        <p:txBody>
          <a:bodyPr anchorCtr="0" anchor="ctr" bIns="91425" lIns="91425" rIns="91425" wrap="square" tIns="91425"/>
          <a:lstStyle>
            <a:lvl1pPr lvl="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5181352"/>
            <a:ext cx="548700" cy="437400"/>
          </a:xfrm>
          <a:prstGeom prst="rect">
            <a:avLst/>
          </a:prstGeom>
        </p:spPr>
        <p:txBody>
          <a:bodyPr anchorCtr="0" anchor="ctr" bIns="91425" lIns="91425" rIns="91425" wrap="square" tIns="91425">
            <a:noAutofit/>
          </a:bodyPr>
          <a:lstStyle/>
          <a:p>
            <a:pPr indent="0" lvl="0" mar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94472"/>
            <a:ext cx="8520600" cy="636300"/>
          </a:xfrm>
          <a:prstGeom prst="rect">
            <a:avLst/>
          </a:prstGeom>
          <a:noFill/>
          <a:ln>
            <a:noFill/>
          </a:ln>
        </p:spPr>
        <p:txBody>
          <a:bodyPr anchorCtr="0" anchor="t" bIns="91425" lIns="91425" rIns="91425" wrap="square" tIns="91425"/>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p:txBody>
      </p:sp>
      <p:sp>
        <p:nvSpPr>
          <p:cNvPr id="7" name="Shape 7"/>
          <p:cNvSpPr txBox="1"/>
          <p:nvPr>
            <p:ph idx="1" type="body"/>
          </p:nvPr>
        </p:nvSpPr>
        <p:spPr>
          <a:xfrm>
            <a:off x="311700" y="1280528"/>
            <a:ext cx="8520600" cy="3795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5181352"/>
            <a:ext cx="548700" cy="437400"/>
          </a:xfrm>
          <a:prstGeom prst="rect">
            <a:avLst/>
          </a:prstGeom>
          <a:noFill/>
          <a:ln>
            <a:noFill/>
          </a:ln>
        </p:spPr>
        <p:txBody>
          <a:bodyPr anchorCtr="0" anchor="ctr" bIns="91425" lIns="91425" rIns="91425" wrap="square" tIns="91425">
            <a:noAutofit/>
          </a:bodyPr>
          <a:lstStyle/>
          <a:p>
            <a:pPr indent="0" lvl="0" mar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cs.sfu.ca/CourseCentral/295/bbart/refs/jump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827306"/>
            <a:ext cx="8520600" cy="2280600"/>
          </a:xfrm>
          <a:prstGeom prst="rect">
            <a:avLst/>
          </a:prstGeom>
        </p:spPr>
        <p:txBody>
          <a:bodyPr anchorCtr="0" anchor="b" bIns="91425" lIns="91425" rIns="91425" wrap="square" tIns="91425">
            <a:noAutofit/>
          </a:bodyPr>
          <a:lstStyle/>
          <a:p>
            <a:pPr indent="0" lvl="0" marL="0">
              <a:spcBef>
                <a:spcPts val="0"/>
              </a:spcBef>
              <a:buNone/>
            </a:pPr>
            <a:r>
              <a:rPr lang="en"/>
              <a:t>Lecture 16</a:t>
            </a:r>
          </a:p>
        </p:txBody>
      </p:sp>
      <p:sp>
        <p:nvSpPr>
          <p:cNvPr id="55" name="Shape 55"/>
          <p:cNvSpPr txBox="1"/>
          <p:nvPr>
            <p:ph idx="1" type="subTitle"/>
          </p:nvPr>
        </p:nvSpPr>
        <p:spPr>
          <a:xfrm>
            <a:off x="311700" y="3149028"/>
            <a:ext cx="8520600" cy="880800"/>
          </a:xfrm>
          <a:prstGeom prst="rect">
            <a:avLst/>
          </a:prstGeom>
        </p:spPr>
        <p:txBody>
          <a:bodyPr anchorCtr="0" anchor="t" bIns="91425" lIns="91425" rIns="91425" wrap="square" tIns="91425">
            <a:noAutofit/>
          </a:bodyPr>
          <a:lstStyle/>
          <a:p>
            <a:pPr indent="0" lvl="0" marL="0">
              <a:spcBef>
                <a:spcPts val="0"/>
              </a:spcBef>
              <a:buNone/>
            </a:pPr>
            <a:r>
              <a:rPr lang="en"/>
              <a:t>x86-64:  Floating Point Code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Floating Point Code</a:t>
            </a:r>
          </a:p>
        </p:txBody>
      </p:sp>
      <p:sp>
        <p:nvSpPr>
          <p:cNvPr id="61" name="Shape 61"/>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lnSpc>
                <a:spcPct val="150000"/>
              </a:lnSpc>
              <a:spcBef>
                <a:spcPts val="0"/>
              </a:spcBef>
              <a:spcAft>
                <a:spcPts val="0"/>
              </a:spcAft>
              <a:buNone/>
            </a:pPr>
            <a:r>
              <a:rPr lang="en"/>
              <a:t>Register Set:</a:t>
            </a:r>
          </a:p>
          <a:p>
            <a:pPr indent="-342900" lvl="0" marL="457200" rtl="0">
              <a:lnSpc>
                <a:spcPct val="150000"/>
              </a:lnSpc>
              <a:spcBef>
                <a:spcPts val="0"/>
              </a:spcBef>
              <a:buSzPts val="1800"/>
              <a:buChar char="●"/>
            </a:pPr>
            <a:r>
              <a:rPr lang="en"/>
              <a:t>16 registers:</a:t>
            </a:r>
          </a:p>
        </p:txBody>
      </p:sp>
      <p:sp>
        <p:nvSpPr>
          <p:cNvPr id="62" name="Shape 62"/>
          <p:cNvSpPr txBox="1"/>
          <p:nvPr>
            <p:ph idx="1" type="body"/>
          </p:nvPr>
        </p:nvSpPr>
        <p:spPr>
          <a:xfrm>
            <a:off x="311700" y="2721353"/>
            <a:ext cx="8520600" cy="2617200"/>
          </a:xfrm>
          <a:prstGeom prst="rect">
            <a:avLst/>
          </a:prstGeom>
        </p:spPr>
        <p:txBody>
          <a:bodyPr anchorCtr="0" anchor="t" bIns="91425" lIns="91425" rIns="91425" wrap="square" tIns="91425">
            <a:noAutofit/>
          </a:bodyPr>
          <a:lstStyle/>
          <a:p>
            <a:pPr indent="0" lvl="0" marL="0" rtl="0">
              <a:lnSpc>
                <a:spcPct val="150000"/>
              </a:lnSpc>
              <a:spcBef>
                <a:spcPts val="0"/>
              </a:spcBef>
              <a:spcAft>
                <a:spcPts val="0"/>
              </a:spcAft>
              <a:buNone/>
            </a:pPr>
            <a:r>
              <a:rPr lang="en"/>
              <a:t>Function Call Convention/Protocol:</a:t>
            </a:r>
          </a:p>
          <a:p>
            <a:pPr indent="-342900" lvl="0" marL="457200" rtl="0">
              <a:lnSpc>
                <a:spcPct val="150000"/>
              </a:lnSpc>
              <a:spcBef>
                <a:spcPts val="0"/>
              </a:spcBef>
              <a:spcAft>
                <a:spcPts val="0"/>
              </a:spcAft>
              <a:buSzPts val="1800"/>
              <a:buChar char="●"/>
            </a:pPr>
            <a:r>
              <a:rPr lang="en">
                <a:latin typeface="Courier New"/>
                <a:ea typeface="Courier New"/>
                <a:cs typeface="Courier New"/>
                <a:sym typeface="Courier New"/>
              </a:rPr>
              <a:t>%xmm0</a:t>
            </a:r>
            <a:r>
              <a:rPr lang="en"/>
              <a:t> ↔ </a:t>
            </a:r>
            <a:r>
              <a:rPr lang="en">
                <a:latin typeface="Courier New"/>
                <a:ea typeface="Courier New"/>
                <a:cs typeface="Courier New"/>
                <a:sym typeface="Courier New"/>
              </a:rPr>
              <a:t>%xmm7</a:t>
            </a:r>
          </a:p>
          <a:p>
            <a:pPr indent="-342900" lvl="0" marL="457200" rtl="0">
              <a:lnSpc>
                <a:spcPct val="150000"/>
              </a:lnSpc>
              <a:spcBef>
                <a:spcPts val="0"/>
              </a:spcBef>
              <a:spcAft>
                <a:spcPts val="0"/>
              </a:spcAft>
              <a:buSzPts val="1800"/>
              <a:buChar char="●"/>
            </a:pPr>
            <a:r>
              <a:rPr lang="en">
                <a:latin typeface="Courier New"/>
                <a:ea typeface="Courier New"/>
                <a:cs typeface="Courier New"/>
                <a:sym typeface="Courier New"/>
              </a:rPr>
              <a:t>%xmm8</a:t>
            </a:r>
            <a:r>
              <a:rPr lang="en"/>
              <a:t> ↔ </a:t>
            </a:r>
            <a:r>
              <a:rPr lang="en">
                <a:latin typeface="Courier New"/>
                <a:ea typeface="Courier New"/>
                <a:cs typeface="Courier New"/>
                <a:sym typeface="Courier New"/>
              </a:rPr>
              <a:t>%xmm15</a:t>
            </a:r>
          </a:p>
          <a:p>
            <a:pPr indent="-342900" lvl="0" marL="457200" rtl="0">
              <a:lnSpc>
                <a:spcPct val="150000"/>
              </a:lnSpc>
              <a:spcBef>
                <a:spcPts val="0"/>
              </a:spcBef>
              <a:buSzPts val="1800"/>
              <a:buChar char="●"/>
            </a:pPr>
            <a:r>
              <a:rPr lang="en">
                <a:latin typeface="Courier New"/>
                <a:ea typeface="Courier New"/>
                <a:cs typeface="Courier New"/>
                <a:sym typeface="Courier New"/>
              </a:rPr>
              <a:t>%xmm0</a:t>
            </a:r>
          </a:p>
        </p:txBody>
      </p:sp>
      <p:sp>
        <p:nvSpPr>
          <p:cNvPr id="63" name="Shape 63"/>
          <p:cNvSpPr txBox="1"/>
          <p:nvPr>
            <p:ph idx="1" type="body"/>
          </p:nvPr>
        </p:nvSpPr>
        <p:spPr>
          <a:xfrm>
            <a:off x="2154439" y="1689405"/>
            <a:ext cx="5187300" cy="486300"/>
          </a:xfrm>
          <a:prstGeom prst="rect">
            <a:avLst/>
          </a:prstGeom>
        </p:spPr>
        <p:txBody>
          <a:bodyPr anchorCtr="0" anchor="t" bIns="91425" lIns="91425" rIns="91425" wrap="square" tIns="91425">
            <a:noAutofit/>
          </a:bodyPr>
          <a:lstStyle/>
          <a:p>
            <a:pPr indent="0" lvl="0" marL="0" rtl="0">
              <a:lnSpc>
                <a:spcPct val="150000"/>
              </a:lnSpc>
              <a:spcBef>
                <a:spcPts val="0"/>
              </a:spcBef>
              <a:buNone/>
            </a:pPr>
            <a:r>
              <a:rPr lang="en">
                <a:latin typeface="Courier New"/>
                <a:ea typeface="Courier New"/>
                <a:cs typeface="Courier New"/>
                <a:sym typeface="Courier New"/>
              </a:rPr>
              <a:t>%xmm0</a:t>
            </a:r>
            <a:r>
              <a:rPr lang="en"/>
              <a:t>, </a:t>
            </a:r>
            <a:r>
              <a:rPr lang="en">
                <a:latin typeface="Courier New"/>
                <a:ea typeface="Courier New"/>
                <a:cs typeface="Courier New"/>
                <a:sym typeface="Courier New"/>
              </a:rPr>
              <a:t>%xmm1</a:t>
            </a:r>
            <a:r>
              <a:rPr lang="en"/>
              <a:t>, …, </a:t>
            </a:r>
            <a:r>
              <a:rPr lang="en">
                <a:latin typeface="Courier New"/>
                <a:ea typeface="Courier New"/>
                <a:cs typeface="Courier New"/>
                <a:sym typeface="Courier New"/>
              </a:rPr>
              <a:t>%xmm15</a:t>
            </a:r>
          </a:p>
        </p:txBody>
      </p:sp>
      <p:sp>
        <p:nvSpPr>
          <p:cNvPr id="64" name="Shape 64"/>
          <p:cNvSpPr txBox="1"/>
          <p:nvPr>
            <p:ph idx="1" type="body"/>
          </p:nvPr>
        </p:nvSpPr>
        <p:spPr>
          <a:xfrm>
            <a:off x="311700" y="2101908"/>
            <a:ext cx="6997200" cy="544500"/>
          </a:xfrm>
          <a:prstGeom prst="rect">
            <a:avLst/>
          </a:prstGeom>
        </p:spPr>
        <p:txBody>
          <a:bodyPr anchorCtr="0" anchor="t" bIns="91425" lIns="91425" rIns="91425" wrap="square" tIns="91425">
            <a:noAutofit/>
          </a:bodyPr>
          <a:lstStyle/>
          <a:p>
            <a:pPr indent="-342900" lvl="0" marL="457200" rtl="0">
              <a:lnSpc>
                <a:spcPct val="150000"/>
              </a:lnSpc>
              <a:spcBef>
                <a:spcPts val="0"/>
              </a:spcBef>
              <a:buSzPts val="1800"/>
              <a:buChar char="●"/>
            </a:pPr>
            <a:r>
              <a:rPr lang="en"/>
              <a:t>can hold a 32-bit </a:t>
            </a:r>
            <a:r>
              <a:rPr lang="en">
                <a:latin typeface="Courier New"/>
                <a:ea typeface="Courier New"/>
                <a:cs typeface="Courier New"/>
                <a:sym typeface="Courier New"/>
              </a:rPr>
              <a:t>float</a:t>
            </a:r>
            <a:r>
              <a:rPr lang="en"/>
              <a:t> or a 64-bit </a:t>
            </a:r>
            <a:r>
              <a:rPr lang="en">
                <a:latin typeface="Courier New"/>
                <a:ea typeface="Courier New"/>
                <a:cs typeface="Courier New"/>
                <a:sym typeface="Courier New"/>
              </a:rPr>
              <a:t>double</a:t>
            </a:r>
          </a:p>
        </p:txBody>
      </p:sp>
      <p:sp>
        <p:nvSpPr>
          <p:cNvPr id="65" name="Shape 65"/>
          <p:cNvSpPr txBox="1"/>
          <p:nvPr/>
        </p:nvSpPr>
        <p:spPr>
          <a:xfrm>
            <a:off x="5717950" y="1866600"/>
            <a:ext cx="2898300" cy="5445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t>Each </a:t>
            </a:r>
            <a:r>
              <a:rPr lang="en">
                <a:latin typeface="Courier New"/>
                <a:ea typeface="Courier New"/>
                <a:cs typeface="Courier New"/>
                <a:sym typeface="Courier New"/>
              </a:rPr>
              <a:t>%xmm</a:t>
            </a:r>
            <a:r>
              <a:rPr lang="en"/>
              <a:t> register is 128 bits.</a:t>
            </a:r>
          </a:p>
        </p:txBody>
      </p:sp>
      <p:sp>
        <p:nvSpPr>
          <p:cNvPr id="66" name="Shape 66"/>
          <p:cNvSpPr txBox="1"/>
          <p:nvPr>
            <p:ph idx="1" type="body"/>
          </p:nvPr>
        </p:nvSpPr>
        <p:spPr>
          <a:xfrm>
            <a:off x="2563440" y="3133856"/>
            <a:ext cx="4484700" cy="636300"/>
          </a:xfrm>
          <a:prstGeom prst="rect">
            <a:avLst/>
          </a:prstGeom>
        </p:spPr>
        <p:txBody>
          <a:bodyPr anchorCtr="0" anchor="t" bIns="91425" lIns="91425" rIns="91425" wrap="square" tIns="91425">
            <a:noAutofit/>
          </a:bodyPr>
          <a:lstStyle/>
          <a:p>
            <a:pPr indent="0" lvl="0" marL="0" rtl="0">
              <a:lnSpc>
                <a:spcPct val="150000"/>
              </a:lnSpc>
              <a:spcBef>
                <a:spcPts val="0"/>
              </a:spcBef>
              <a:buNone/>
            </a:pPr>
            <a:r>
              <a:rPr lang="en"/>
              <a:t>pass args 1 ↔ 8</a:t>
            </a:r>
          </a:p>
        </p:txBody>
      </p:sp>
      <p:sp>
        <p:nvSpPr>
          <p:cNvPr id="67" name="Shape 67"/>
          <p:cNvSpPr txBox="1"/>
          <p:nvPr>
            <p:ph idx="1" type="body"/>
          </p:nvPr>
        </p:nvSpPr>
        <p:spPr>
          <a:xfrm>
            <a:off x="2697527" y="3543801"/>
            <a:ext cx="4068000" cy="486300"/>
          </a:xfrm>
          <a:prstGeom prst="rect">
            <a:avLst/>
          </a:prstGeom>
        </p:spPr>
        <p:txBody>
          <a:bodyPr anchorCtr="0" anchor="t" bIns="91425" lIns="91425" rIns="91425" wrap="square" tIns="91425">
            <a:noAutofit/>
          </a:bodyPr>
          <a:lstStyle/>
          <a:p>
            <a:pPr indent="0" lvl="0" marL="0" rtl="0">
              <a:lnSpc>
                <a:spcPct val="150000"/>
              </a:lnSpc>
              <a:spcBef>
                <a:spcPts val="0"/>
              </a:spcBef>
              <a:buNone/>
            </a:pPr>
            <a:r>
              <a:rPr lang="en"/>
              <a:t>are scratch registers</a:t>
            </a:r>
          </a:p>
        </p:txBody>
      </p:sp>
      <p:sp>
        <p:nvSpPr>
          <p:cNvPr id="68" name="Shape 68"/>
          <p:cNvSpPr txBox="1"/>
          <p:nvPr>
            <p:ph idx="1" type="body"/>
          </p:nvPr>
        </p:nvSpPr>
        <p:spPr>
          <a:xfrm>
            <a:off x="1523024" y="3948428"/>
            <a:ext cx="3374100" cy="486300"/>
          </a:xfrm>
          <a:prstGeom prst="rect">
            <a:avLst/>
          </a:prstGeom>
        </p:spPr>
        <p:txBody>
          <a:bodyPr anchorCtr="0" anchor="t" bIns="91425" lIns="91425" rIns="91425" wrap="square" tIns="91425">
            <a:noAutofit/>
          </a:bodyPr>
          <a:lstStyle/>
          <a:p>
            <a:pPr indent="0" lvl="0" marL="0" rtl="0">
              <a:lnSpc>
                <a:spcPct val="150000"/>
              </a:lnSpc>
              <a:spcBef>
                <a:spcPts val="0"/>
              </a:spcBef>
              <a:buNone/>
            </a:pPr>
            <a:r>
              <a:rPr lang="en"/>
              <a:t>passes return value</a:t>
            </a:r>
          </a:p>
        </p:txBody>
      </p:sp>
      <p:sp>
        <p:nvSpPr>
          <p:cNvPr id="69" name="Shape 69"/>
          <p:cNvSpPr txBox="1"/>
          <p:nvPr>
            <p:ph idx="1" type="body"/>
          </p:nvPr>
        </p:nvSpPr>
        <p:spPr>
          <a:xfrm>
            <a:off x="4292412" y="3133856"/>
            <a:ext cx="4484700" cy="636300"/>
          </a:xfrm>
          <a:prstGeom prst="rect">
            <a:avLst/>
          </a:prstGeom>
        </p:spPr>
        <p:txBody>
          <a:bodyPr anchorCtr="0" anchor="t" bIns="91425" lIns="91425" rIns="91425" wrap="square" tIns="91425">
            <a:noAutofit/>
          </a:bodyPr>
          <a:lstStyle/>
          <a:p>
            <a:pPr indent="0" lvl="0" marL="0" rtl="0">
              <a:lnSpc>
                <a:spcPct val="150000"/>
              </a:lnSpc>
              <a:spcBef>
                <a:spcPts val="0"/>
              </a:spcBef>
              <a:buNone/>
            </a:pPr>
            <a:r>
              <a:rPr lang="en"/>
              <a:t>(excess on stack)</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000"/>
                                        <p:tgtEl>
                                          <p:spTgt spid="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Shape 74"/>
          <p:cNvSpPr/>
          <p:nvPr/>
        </p:nvSpPr>
        <p:spPr>
          <a:xfrm flipH="1" rot="10800000">
            <a:off x="1779975" y="4344789"/>
            <a:ext cx="2030025" cy="568250"/>
          </a:xfrm>
          <a:custGeom>
            <a:pathLst>
              <a:path extrusionOk="0" h="22730" w="81201">
                <a:moveTo>
                  <a:pt x="0" y="22730"/>
                </a:moveTo>
                <a:cubicBezTo>
                  <a:pt x="5972" y="19146"/>
                  <a:pt x="22301" y="4576"/>
                  <a:pt x="35835" y="1229"/>
                </a:cubicBezTo>
                <a:cubicBezTo>
                  <a:pt x="49368" y="-2118"/>
                  <a:pt x="73640" y="2409"/>
                  <a:pt x="81201" y="2646"/>
                </a:cubicBezTo>
              </a:path>
            </a:pathLst>
          </a:custGeom>
          <a:noFill/>
          <a:ln cap="flat" cmpd="sng" w="9525">
            <a:solidFill>
              <a:srgbClr val="FF0000"/>
            </a:solidFill>
            <a:prstDash val="solid"/>
            <a:round/>
            <a:headEnd len="lg" w="lg" type="none"/>
            <a:tailEnd len="lg" w="lg" type="triangle"/>
          </a:ln>
        </p:spPr>
      </p:sp>
      <p:sp>
        <p:nvSpPr>
          <p:cNvPr id="75" name="Shape 75"/>
          <p:cNvSpPr/>
          <p:nvPr/>
        </p:nvSpPr>
        <p:spPr>
          <a:xfrm>
            <a:off x="1779975" y="3109837"/>
            <a:ext cx="2030025" cy="568250"/>
          </a:xfrm>
          <a:custGeom>
            <a:pathLst>
              <a:path extrusionOk="0" h="22730" w="81201">
                <a:moveTo>
                  <a:pt x="0" y="22730"/>
                </a:moveTo>
                <a:cubicBezTo>
                  <a:pt x="5972" y="19146"/>
                  <a:pt x="22301" y="4576"/>
                  <a:pt x="35835" y="1229"/>
                </a:cubicBezTo>
                <a:cubicBezTo>
                  <a:pt x="49368" y="-2118"/>
                  <a:pt x="73640" y="2409"/>
                  <a:pt x="81201" y="2646"/>
                </a:cubicBezTo>
              </a:path>
            </a:pathLst>
          </a:custGeom>
          <a:noFill/>
          <a:ln cap="flat" cmpd="sng" w="9525">
            <a:solidFill>
              <a:srgbClr val="FF0000"/>
            </a:solidFill>
            <a:prstDash val="solid"/>
            <a:round/>
            <a:headEnd len="lg" w="lg" type="none"/>
            <a:tailEnd len="lg" w="lg" type="triangle"/>
          </a:ln>
        </p:spPr>
      </p:sp>
      <p:sp>
        <p:nvSpPr>
          <p:cNvPr id="76" name="Shape 76"/>
          <p:cNvSpPr/>
          <p:nvPr/>
        </p:nvSpPr>
        <p:spPr>
          <a:xfrm rot="10800000">
            <a:off x="5327902" y="4344789"/>
            <a:ext cx="2030025" cy="568250"/>
          </a:xfrm>
          <a:custGeom>
            <a:pathLst>
              <a:path extrusionOk="0" h="22730" w="81201">
                <a:moveTo>
                  <a:pt x="0" y="22730"/>
                </a:moveTo>
                <a:cubicBezTo>
                  <a:pt x="5972" y="19146"/>
                  <a:pt x="22301" y="4576"/>
                  <a:pt x="35835" y="1229"/>
                </a:cubicBezTo>
                <a:cubicBezTo>
                  <a:pt x="49368" y="-2118"/>
                  <a:pt x="73640" y="2409"/>
                  <a:pt x="81201" y="2646"/>
                </a:cubicBezTo>
              </a:path>
            </a:pathLst>
          </a:custGeom>
          <a:noFill/>
          <a:ln cap="flat" cmpd="sng" w="9525">
            <a:solidFill>
              <a:srgbClr val="FF0000"/>
            </a:solidFill>
            <a:prstDash val="solid"/>
            <a:round/>
            <a:headEnd len="lg" w="lg" type="none"/>
            <a:tailEnd len="lg" w="lg" type="triangle"/>
          </a:ln>
        </p:spPr>
      </p:sp>
      <p:sp>
        <p:nvSpPr>
          <p:cNvPr id="77" name="Shape 77"/>
          <p:cNvSpPr/>
          <p:nvPr/>
        </p:nvSpPr>
        <p:spPr>
          <a:xfrm flipH="1">
            <a:off x="5327902" y="3109837"/>
            <a:ext cx="2030025" cy="568250"/>
          </a:xfrm>
          <a:custGeom>
            <a:pathLst>
              <a:path extrusionOk="0" h="22730" w="81201">
                <a:moveTo>
                  <a:pt x="0" y="22730"/>
                </a:moveTo>
                <a:cubicBezTo>
                  <a:pt x="5972" y="19146"/>
                  <a:pt x="22301" y="4576"/>
                  <a:pt x="35835" y="1229"/>
                </a:cubicBezTo>
                <a:cubicBezTo>
                  <a:pt x="49368" y="-2118"/>
                  <a:pt x="73640" y="2409"/>
                  <a:pt x="81201" y="2646"/>
                </a:cubicBezTo>
              </a:path>
            </a:pathLst>
          </a:custGeom>
          <a:noFill/>
          <a:ln cap="flat" cmpd="sng" w="9525">
            <a:solidFill>
              <a:srgbClr val="FF0000"/>
            </a:solidFill>
            <a:prstDash val="solid"/>
            <a:round/>
            <a:headEnd len="lg" w="lg" type="none"/>
            <a:tailEnd len="lg" w="lg" type="triangle"/>
          </a:ln>
        </p:spPr>
      </p:sp>
      <p:sp>
        <p:nvSpPr>
          <p:cNvPr id="78" name="Shape 78"/>
          <p:cNvSpPr/>
          <p:nvPr/>
        </p:nvSpPr>
        <p:spPr>
          <a:xfrm rot="10800000">
            <a:off x="5199525" y="4416550"/>
            <a:ext cx="2600954" cy="812538"/>
          </a:xfrm>
          <a:custGeom>
            <a:pathLst>
              <a:path extrusionOk="0" h="33524" w="104278">
                <a:moveTo>
                  <a:pt x="104278" y="2335"/>
                </a:moveTo>
                <a:cubicBezTo>
                  <a:pt x="95089" y="2335"/>
                  <a:pt x="66525" y="-2863"/>
                  <a:pt x="49146" y="2335"/>
                </a:cubicBezTo>
                <a:cubicBezTo>
                  <a:pt x="31766" y="7533"/>
                  <a:pt x="8191" y="28325"/>
                  <a:pt x="0" y="33524"/>
                </a:cubicBezTo>
              </a:path>
            </a:pathLst>
          </a:custGeom>
          <a:noFill/>
          <a:ln cap="flat" cmpd="sng" w="9525">
            <a:solidFill>
              <a:schemeClr val="dk2"/>
            </a:solidFill>
            <a:prstDash val="solid"/>
            <a:round/>
            <a:headEnd len="lg" w="lg" type="none"/>
            <a:tailEnd len="lg" w="lg" type="triangle"/>
          </a:ln>
        </p:spPr>
      </p:sp>
      <p:sp>
        <p:nvSpPr>
          <p:cNvPr id="79" name="Shape 79"/>
          <p:cNvSpPr/>
          <p:nvPr/>
        </p:nvSpPr>
        <p:spPr>
          <a:xfrm flipH="1" rot="10800000">
            <a:off x="1313325" y="4416550"/>
            <a:ext cx="2600954" cy="812538"/>
          </a:xfrm>
          <a:custGeom>
            <a:pathLst>
              <a:path extrusionOk="0" h="33524" w="104278">
                <a:moveTo>
                  <a:pt x="104278" y="2335"/>
                </a:moveTo>
                <a:cubicBezTo>
                  <a:pt x="95089" y="2335"/>
                  <a:pt x="66525" y="-2863"/>
                  <a:pt x="49146" y="2335"/>
                </a:cubicBezTo>
                <a:cubicBezTo>
                  <a:pt x="31766" y="7533"/>
                  <a:pt x="8191" y="28325"/>
                  <a:pt x="0" y="33524"/>
                </a:cubicBezTo>
              </a:path>
            </a:pathLst>
          </a:custGeom>
          <a:noFill/>
          <a:ln cap="flat" cmpd="sng" w="9525">
            <a:solidFill>
              <a:schemeClr val="dk2"/>
            </a:solidFill>
            <a:prstDash val="solid"/>
            <a:round/>
            <a:headEnd len="lg" w="lg" type="none"/>
            <a:tailEnd len="lg" w="lg" type="triangle"/>
          </a:ln>
        </p:spPr>
      </p:sp>
      <p:sp>
        <p:nvSpPr>
          <p:cNvPr id="80" name="Shape 80"/>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a:latin typeface="Courier New"/>
                <a:ea typeface="Courier New"/>
                <a:cs typeface="Courier New"/>
                <a:sym typeface="Courier New"/>
              </a:rPr>
              <a:t>movq</a:t>
            </a:r>
            <a:r>
              <a:rPr lang="en"/>
              <a:t> -</a:t>
            </a:r>
          </a:p>
          <a:p>
            <a:pPr indent="-342900" lvl="0" marL="457200">
              <a:spcBef>
                <a:spcPts val="0"/>
              </a:spcBef>
              <a:spcAft>
                <a:spcPts val="0"/>
              </a:spcAft>
              <a:buSzPts val="1800"/>
              <a:buChar char="●"/>
            </a:pPr>
            <a:r>
              <a:rPr lang="en">
                <a:latin typeface="Courier New"/>
                <a:ea typeface="Courier New"/>
                <a:cs typeface="Courier New"/>
                <a:sym typeface="Courier New"/>
              </a:rPr>
              <a:t>m</a:t>
            </a:r>
            <a:r>
              <a:rPr lang="en">
                <a:latin typeface="Courier New"/>
                <a:ea typeface="Courier New"/>
                <a:cs typeface="Courier New"/>
                <a:sym typeface="Courier New"/>
              </a:rPr>
              <a:t>ov</a:t>
            </a:r>
            <a:r>
              <a:rPr lang="en">
                <a:solidFill>
                  <a:srgbClr val="0000FF"/>
                </a:solidFill>
                <a:latin typeface="Courier New"/>
                <a:ea typeface="Courier New"/>
                <a:cs typeface="Courier New"/>
                <a:sym typeface="Courier New"/>
              </a:rPr>
              <a:t>ss</a:t>
            </a:r>
            <a:r>
              <a:rPr lang="en"/>
              <a:t> -</a:t>
            </a:r>
          </a:p>
          <a:p>
            <a:pPr indent="-342900" lvl="0" marL="457200" rtl="0">
              <a:spcBef>
                <a:spcPts val="0"/>
              </a:spcBef>
              <a:buSzPts val="1800"/>
              <a:buChar char="●"/>
            </a:pPr>
            <a:r>
              <a:rPr lang="en">
                <a:latin typeface="Courier New"/>
                <a:ea typeface="Courier New"/>
                <a:cs typeface="Courier New"/>
                <a:sym typeface="Courier New"/>
              </a:rPr>
              <a:t>mov</a:t>
            </a:r>
            <a:r>
              <a:rPr lang="en">
                <a:solidFill>
                  <a:srgbClr val="0000FF"/>
                </a:solidFill>
                <a:latin typeface="Courier New"/>
                <a:ea typeface="Courier New"/>
                <a:cs typeface="Courier New"/>
                <a:sym typeface="Courier New"/>
              </a:rPr>
              <a:t>sd</a:t>
            </a:r>
            <a:r>
              <a:rPr lang="en"/>
              <a:t> -</a:t>
            </a:r>
          </a:p>
          <a:p>
            <a:pPr indent="0" lvl="0" marL="0">
              <a:spcBef>
                <a:spcPts val="0"/>
              </a:spcBef>
              <a:buNone/>
            </a:pPr>
            <a:r>
              <a:rPr lang="en"/>
              <a:t>Typecasting:</a:t>
            </a:r>
          </a:p>
          <a:p>
            <a:pPr indent="0" lvl="0" marL="0">
              <a:spcBef>
                <a:spcPts val="0"/>
              </a:spcBef>
              <a:buNone/>
            </a:pPr>
            <a:r>
              <a:t/>
            </a:r>
            <a:endParaRPr/>
          </a:p>
          <a:p>
            <a:pPr indent="0" lvl="0" marL="0">
              <a:spcBef>
                <a:spcPts val="0"/>
              </a:spcBef>
              <a:buNone/>
            </a:pPr>
            <a:r>
              <a:t/>
            </a:r>
            <a:endParaRPr/>
          </a:p>
        </p:txBody>
      </p:sp>
      <p:sp>
        <p:nvSpPr>
          <p:cNvPr id="81" name="Shape 81"/>
          <p:cNvSpPr/>
          <p:nvPr/>
        </p:nvSpPr>
        <p:spPr>
          <a:xfrm flipH="1">
            <a:off x="5199525" y="2816350"/>
            <a:ext cx="2600954" cy="812538"/>
          </a:xfrm>
          <a:custGeom>
            <a:pathLst>
              <a:path extrusionOk="0" h="33524" w="104278">
                <a:moveTo>
                  <a:pt x="104278" y="2335"/>
                </a:moveTo>
                <a:cubicBezTo>
                  <a:pt x="95089" y="2335"/>
                  <a:pt x="66525" y="-2863"/>
                  <a:pt x="49146" y="2335"/>
                </a:cubicBezTo>
                <a:cubicBezTo>
                  <a:pt x="31766" y="7533"/>
                  <a:pt x="8191" y="28325"/>
                  <a:pt x="0" y="33524"/>
                </a:cubicBezTo>
              </a:path>
            </a:pathLst>
          </a:custGeom>
          <a:noFill/>
          <a:ln cap="flat" cmpd="sng" w="9525">
            <a:solidFill>
              <a:schemeClr val="dk2"/>
            </a:solidFill>
            <a:prstDash val="solid"/>
            <a:round/>
            <a:headEnd len="lg" w="lg" type="none"/>
            <a:tailEnd len="lg" w="lg" type="triangle"/>
          </a:ln>
        </p:spPr>
      </p:sp>
      <p:sp>
        <p:nvSpPr>
          <p:cNvPr id="82" name="Shape 82"/>
          <p:cNvSpPr/>
          <p:nvPr/>
        </p:nvSpPr>
        <p:spPr>
          <a:xfrm>
            <a:off x="1313325" y="2816350"/>
            <a:ext cx="2600954" cy="812538"/>
          </a:xfrm>
          <a:custGeom>
            <a:pathLst>
              <a:path extrusionOk="0" h="33524" w="104278">
                <a:moveTo>
                  <a:pt x="104278" y="2335"/>
                </a:moveTo>
                <a:cubicBezTo>
                  <a:pt x="95089" y="2335"/>
                  <a:pt x="66525" y="-2863"/>
                  <a:pt x="49146" y="2335"/>
                </a:cubicBezTo>
                <a:cubicBezTo>
                  <a:pt x="31766" y="7533"/>
                  <a:pt x="8191" y="28325"/>
                  <a:pt x="0" y="33524"/>
                </a:cubicBezTo>
              </a:path>
            </a:pathLst>
          </a:custGeom>
          <a:noFill/>
          <a:ln cap="flat" cmpd="sng" w="9525">
            <a:solidFill>
              <a:schemeClr val="dk2"/>
            </a:solidFill>
            <a:prstDash val="solid"/>
            <a:round/>
            <a:headEnd len="lg" w="lg" type="none"/>
            <a:tailEnd len="lg" w="lg" type="triangle"/>
          </a:ln>
        </p:spPr>
      </p:sp>
      <p:sp>
        <p:nvSpPr>
          <p:cNvPr id="83" name="Shape 83"/>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Data Movement</a:t>
            </a:r>
          </a:p>
        </p:txBody>
      </p:sp>
      <p:sp>
        <p:nvSpPr>
          <p:cNvPr id="84" name="Shape 84"/>
          <p:cNvSpPr txBox="1"/>
          <p:nvPr/>
        </p:nvSpPr>
        <p:spPr>
          <a:xfrm>
            <a:off x="5818175" y="1674825"/>
            <a:ext cx="3197700" cy="6774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t" bIns="91425" lIns="91425" rIns="91425" wrap="square" tIns="91425">
            <a:noAutofit/>
          </a:bodyPr>
          <a:lstStyle/>
          <a:p>
            <a:pPr indent="-69850" lvl="0" marL="0" rtl="0">
              <a:lnSpc>
                <a:spcPct val="115000"/>
              </a:lnSpc>
              <a:spcBef>
                <a:spcPts val="0"/>
              </a:spcBef>
              <a:spcAft>
                <a:spcPts val="1600"/>
              </a:spcAft>
              <a:buClr>
                <a:schemeClr val="dk1"/>
              </a:buClr>
              <a:buSzPts val="1100"/>
              <a:buFont typeface="Arial"/>
              <a:buNone/>
            </a:pPr>
            <a:r>
              <a:rPr lang="en"/>
              <a:t>Note:  </a:t>
            </a:r>
            <a:r>
              <a:rPr lang="en">
                <a:latin typeface="Courier New"/>
                <a:ea typeface="Courier New"/>
                <a:cs typeface="Courier New"/>
                <a:sym typeface="Courier New"/>
              </a:rPr>
              <a:t>gcc</a:t>
            </a:r>
            <a:r>
              <a:rPr lang="en"/>
              <a:t> uses </a:t>
            </a:r>
            <a:r>
              <a:rPr lang="en">
                <a:latin typeface="Courier New"/>
                <a:ea typeface="Courier New"/>
                <a:cs typeface="Courier New"/>
                <a:sym typeface="Courier New"/>
              </a:rPr>
              <a:t>vmovaps</a:t>
            </a:r>
            <a:r>
              <a:rPr lang="en"/>
              <a:t>/</a:t>
            </a:r>
            <a:r>
              <a:rPr lang="en">
                <a:latin typeface="Courier New"/>
                <a:ea typeface="Courier New"/>
                <a:cs typeface="Courier New"/>
                <a:sym typeface="Courier New"/>
              </a:rPr>
              <a:t>vmovapd</a:t>
            </a:r>
            <a:r>
              <a:rPr lang="en"/>
              <a:t> to transfer between </a:t>
            </a:r>
            <a:r>
              <a:rPr lang="en">
                <a:latin typeface="Courier New"/>
                <a:ea typeface="Courier New"/>
                <a:cs typeface="Courier New"/>
                <a:sym typeface="Courier New"/>
              </a:rPr>
              <a:t>%xmm</a:t>
            </a:r>
            <a:r>
              <a:rPr lang="en"/>
              <a:t> registers</a:t>
            </a:r>
          </a:p>
        </p:txBody>
      </p:sp>
      <p:sp>
        <p:nvSpPr>
          <p:cNvPr id="85" name="Shape 85"/>
          <p:cNvSpPr/>
          <p:nvPr/>
        </p:nvSpPr>
        <p:spPr>
          <a:xfrm>
            <a:off x="3775346" y="2659125"/>
            <a:ext cx="1585800" cy="80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algn="ctr">
              <a:spcBef>
                <a:spcPts val="0"/>
              </a:spcBef>
              <a:buNone/>
            </a:pPr>
            <a:r>
              <a:rPr lang="en">
                <a:latin typeface="Courier New"/>
                <a:ea typeface="Courier New"/>
                <a:cs typeface="Courier New"/>
                <a:sym typeface="Courier New"/>
              </a:rPr>
              <a:t>int</a:t>
            </a:r>
          </a:p>
        </p:txBody>
      </p:sp>
      <p:sp>
        <p:nvSpPr>
          <p:cNvPr id="86" name="Shape 86"/>
          <p:cNvSpPr/>
          <p:nvPr/>
        </p:nvSpPr>
        <p:spPr>
          <a:xfrm>
            <a:off x="3775346" y="4564125"/>
            <a:ext cx="1585800" cy="80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long</a:t>
            </a:r>
          </a:p>
        </p:txBody>
      </p:sp>
      <p:sp>
        <p:nvSpPr>
          <p:cNvPr id="87" name="Shape 87"/>
          <p:cNvSpPr/>
          <p:nvPr/>
        </p:nvSpPr>
        <p:spPr>
          <a:xfrm>
            <a:off x="727346" y="3618221"/>
            <a:ext cx="1585800" cy="80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float</a:t>
            </a:r>
          </a:p>
        </p:txBody>
      </p:sp>
      <p:sp>
        <p:nvSpPr>
          <p:cNvPr id="88" name="Shape 88"/>
          <p:cNvSpPr/>
          <p:nvPr/>
        </p:nvSpPr>
        <p:spPr>
          <a:xfrm>
            <a:off x="6823346" y="3618221"/>
            <a:ext cx="1585800" cy="8034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double</a:t>
            </a:r>
          </a:p>
        </p:txBody>
      </p:sp>
      <p:sp>
        <p:nvSpPr>
          <p:cNvPr id="89" name="Shape 89"/>
          <p:cNvSpPr txBox="1"/>
          <p:nvPr>
            <p:ph idx="1" type="body"/>
          </p:nvPr>
        </p:nvSpPr>
        <p:spPr>
          <a:xfrm>
            <a:off x="1659677" y="1913750"/>
            <a:ext cx="4664700" cy="593400"/>
          </a:xfrm>
          <a:prstGeom prst="rect">
            <a:avLst/>
          </a:prstGeom>
        </p:spPr>
        <p:txBody>
          <a:bodyPr anchorCtr="0" anchor="t" bIns="91425" lIns="91425" rIns="91425" wrap="square" tIns="91425">
            <a:noAutofit/>
          </a:bodyPr>
          <a:lstStyle/>
          <a:p>
            <a:pPr indent="0" lvl="0" marL="0" rtl="0">
              <a:spcBef>
                <a:spcPts val="0"/>
              </a:spcBef>
              <a:buNone/>
            </a:pPr>
            <a:r>
              <a:rPr lang="en"/>
              <a:t>move double precision</a:t>
            </a:r>
            <a:r>
              <a:rPr lang="en"/>
              <a:t> (</a:t>
            </a:r>
            <a:r>
              <a:rPr lang="en">
                <a:latin typeface="Courier New"/>
                <a:ea typeface="Courier New"/>
                <a:cs typeface="Courier New"/>
                <a:sym typeface="Courier New"/>
              </a:rPr>
              <a:t>%xmm</a:t>
            </a:r>
            <a:r>
              <a:rPr lang="en"/>
              <a:t> → </a:t>
            </a:r>
            <a:r>
              <a:rPr lang="en">
                <a:latin typeface="Courier New"/>
                <a:ea typeface="Courier New"/>
                <a:cs typeface="Courier New"/>
                <a:sym typeface="Courier New"/>
              </a:rPr>
              <a:t>%xmm</a:t>
            </a:r>
            <a:r>
              <a:rPr lang="en"/>
              <a:t>)</a:t>
            </a:r>
          </a:p>
        </p:txBody>
      </p:sp>
      <p:sp>
        <p:nvSpPr>
          <p:cNvPr id="90" name="Shape 90"/>
          <p:cNvSpPr txBox="1"/>
          <p:nvPr>
            <p:ph idx="1" type="body"/>
          </p:nvPr>
        </p:nvSpPr>
        <p:spPr>
          <a:xfrm>
            <a:off x="1523024" y="1280527"/>
            <a:ext cx="6422100" cy="466800"/>
          </a:xfrm>
          <a:prstGeom prst="rect">
            <a:avLst/>
          </a:prstGeom>
        </p:spPr>
        <p:txBody>
          <a:bodyPr anchorCtr="0" anchor="t" bIns="91425" lIns="91425" rIns="91425" wrap="square" tIns="91425">
            <a:noAutofit/>
          </a:bodyPr>
          <a:lstStyle/>
          <a:p>
            <a:pPr indent="0" lvl="0" marL="0" rtl="0">
              <a:spcBef>
                <a:spcPts val="0"/>
              </a:spcBef>
              <a:buNone/>
            </a:pPr>
            <a:r>
              <a:rPr lang="en"/>
              <a:t>copy bit patterns between </a:t>
            </a:r>
            <a:r>
              <a:rPr lang="en">
                <a:latin typeface="Courier New"/>
                <a:ea typeface="Courier New"/>
                <a:cs typeface="Courier New"/>
                <a:sym typeface="Courier New"/>
              </a:rPr>
              <a:t>%rbx</a:t>
            </a:r>
            <a:r>
              <a:rPr lang="en"/>
              <a:t> ↔ </a:t>
            </a:r>
            <a:r>
              <a:rPr lang="en">
                <a:latin typeface="Courier New"/>
                <a:ea typeface="Courier New"/>
                <a:cs typeface="Courier New"/>
                <a:sym typeface="Courier New"/>
              </a:rPr>
              <a:t>%xmm5</a:t>
            </a:r>
            <a:r>
              <a:rPr lang="en"/>
              <a:t>, or similar</a:t>
            </a:r>
          </a:p>
        </p:txBody>
      </p:sp>
      <p:sp>
        <p:nvSpPr>
          <p:cNvPr id="91" name="Shape 91"/>
          <p:cNvSpPr txBox="1"/>
          <p:nvPr>
            <p:ph idx="1" type="body"/>
          </p:nvPr>
        </p:nvSpPr>
        <p:spPr>
          <a:xfrm>
            <a:off x="1659676" y="1593200"/>
            <a:ext cx="4507200" cy="524100"/>
          </a:xfrm>
          <a:prstGeom prst="rect">
            <a:avLst/>
          </a:prstGeom>
        </p:spPr>
        <p:txBody>
          <a:bodyPr anchorCtr="0" anchor="t" bIns="91425" lIns="91425" rIns="91425" wrap="square" tIns="91425">
            <a:noAutofit/>
          </a:bodyPr>
          <a:lstStyle/>
          <a:p>
            <a:pPr indent="0" lvl="0" marL="0" rtl="0">
              <a:spcBef>
                <a:spcPts val="0"/>
              </a:spcBef>
              <a:buNone/>
            </a:pPr>
            <a:r>
              <a:rPr lang="en"/>
              <a:t>move single precision (</a:t>
            </a:r>
            <a:r>
              <a:rPr lang="en">
                <a:latin typeface="Courier New"/>
                <a:ea typeface="Courier New"/>
                <a:cs typeface="Courier New"/>
                <a:sym typeface="Courier New"/>
              </a:rPr>
              <a:t>%xmm</a:t>
            </a:r>
            <a:r>
              <a:rPr lang="en"/>
              <a:t> → </a:t>
            </a:r>
            <a:r>
              <a:rPr lang="en">
                <a:latin typeface="Courier New"/>
                <a:ea typeface="Courier New"/>
                <a:cs typeface="Courier New"/>
                <a:sym typeface="Courier New"/>
              </a:rPr>
              <a:t>%xmm</a:t>
            </a:r>
            <a:r>
              <a:rPr lang="en"/>
              <a:t>)</a:t>
            </a:r>
          </a:p>
        </p:txBody>
      </p:sp>
      <p:sp>
        <p:nvSpPr>
          <p:cNvPr id="92" name="Shape 92"/>
          <p:cNvSpPr txBox="1"/>
          <p:nvPr/>
        </p:nvSpPr>
        <p:spPr>
          <a:xfrm rot="-765188">
            <a:off x="1693234" y="2541087"/>
            <a:ext cx="1653901" cy="402681"/>
          </a:xfrm>
          <a:prstGeom prst="rect">
            <a:avLst/>
          </a:prstGeom>
          <a:noFill/>
          <a:ln>
            <a:noFill/>
          </a:ln>
        </p:spPr>
        <p:txBody>
          <a:bodyPr anchorCtr="0" anchor="t" bIns="91425" lIns="91425" rIns="91425" wrap="square" tIns="91425">
            <a:noAutofit/>
          </a:bodyPr>
          <a:lstStyle/>
          <a:p>
            <a:pPr indent="0" lvl="0" marL="0" algn="ctr">
              <a:spcBef>
                <a:spcPts val="0"/>
              </a:spcBef>
              <a:buNone/>
            </a:pPr>
            <a:r>
              <a:rPr lang="en">
                <a:latin typeface="Courier New"/>
                <a:ea typeface="Courier New"/>
                <a:cs typeface="Courier New"/>
                <a:sym typeface="Courier New"/>
              </a:rPr>
              <a:t>cvt</a:t>
            </a:r>
            <a:r>
              <a:rPr lang="en">
                <a:solidFill>
                  <a:srgbClr val="0000FF"/>
                </a:solidFill>
                <a:latin typeface="Courier New"/>
                <a:ea typeface="Courier New"/>
                <a:cs typeface="Courier New"/>
                <a:sym typeface="Courier New"/>
              </a:rPr>
              <a:t>si</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ss</a:t>
            </a:r>
          </a:p>
        </p:txBody>
      </p:sp>
      <p:sp>
        <p:nvSpPr>
          <p:cNvPr id="93" name="Shape 93"/>
          <p:cNvSpPr txBox="1"/>
          <p:nvPr/>
        </p:nvSpPr>
        <p:spPr>
          <a:xfrm rot="1195044">
            <a:off x="5973540" y="2604101"/>
            <a:ext cx="1653824" cy="402659"/>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cvt</a:t>
            </a:r>
            <a:r>
              <a:rPr lang="en">
                <a:solidFill>
                  <a:srgbClr val="0000FF"/>
                </a:solidFill>
                <a:latin typeface="Courier New"/>
                <a:ea typeface="Courier New"/>
                <a:cs typeface="Courier New"/>
                <a:sym typeface="Courier New"/>
              </a:rPr>
              <a:t>si</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sd</a:t>
            </a:r>
          </a:p>
        </p:txBody>
      </p:sp>
      <p:sp>
        <p:nvSpPr>
          <p:cNvPr id="94" name="Shape 94"/>
          <p:cNvSpPr txBox="1"/>
          <p:nvPr/>
        </p:nvSpPr>
        <p:spPr>
          <a:xfrm rot="-765188">
            <a:off x="5808034" y="5055687"/>
            <a:ext cx="1653901" cy="402681"/>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cvt</a:t>
            </a:r>
            <a:r>
              <a:rPr lang="en">
                <a:solidFill>
                  <a:srgbClr val="0000FF"/>
                </a:solidFill>
                <a:latin typeface="Courier New"/>
                <a:ea typeface="Courier New"/>
                <a:cs typeface="Courier New"/>
                <a:sym typeface="Courier New"/>
              </a:rPr>
              <a:t>si</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sdq</a:t>
            </a:r>
          </a:p>
        </p:txBody>
      </p:sp>
      <p:sp>
        <p:nvSpPr>
          <p:cNvPr id="95" name="Shape 95"/>
          <p:cNvSpPr txBox="1"/>
          <p:nvPr/>
        </p:nvSpPr>
        <p:spPr>
          <a:xfrm rot="1195044">
            <a:off x="1630140" y="5042501"/>
            <a:ext cx="1653824" cy="402659"/>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cvt</a:t>
            </a:r>
            <a:r>
              <a:rPr lang="en">
                <a:solidFill>
                  <a:srgbClr val="0000FF"/>
                </a:solidFill>
                <a:latin typeface="Courier New"/>
                <a:ea typeface="Courier New"/>
                <a:cs typeface="Courier New"/>
                <a:sym typeface="Courier New"/>
              </a:rPr>
              <a:t>si</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ssq</a:t>
            </a:r>
          </a:p>
        </p:txBody>
      </p:sp>
      <p:sp>
        <p:nvSpPr>
          <p:cNvPr id="96" name="Shape 96"/>
          <p:cNvSpPr txBox="1"/>
          <p:nvPr/>
        </p:nvSpPr>
        <p:spPr>
          <a:xfrm rot="-765188">
            <a:off x="1921834" y="3150687"/>
            <a:ext cx="1653901" cy="402681"/>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cvt</a:t>
            </a:r>
            <a:r>
              <a:rPr lang="en">
                <a:solidFill>
                  <a:srgbClr val="FF0000"/>
                </a:solidFill>
                <a:latin typeface="Courier New"/>
                <a:ea typeface="Courier New"/>
                <a:cs typeface="Courier New"/>
                <a:sym typeface="Courier New"/>
              </a:rPr>
              <a:t>t</a:t>
            </a:r>
            <a:r>
              <a:rPr lang="en">
                <a:solidFill>
                  <a:srgbClr val="0000FF"/>
                </a:solidFill>
                <a:latin typeface="Courier New"/>
                <a:ea typeface="Courier New"/>
                <a:cs typeface="Courier New"/>
                <a:sym typeface="Courier New"/>
              </a:rPr>
              <a:t>ss</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si</a:t>
            </a:r>
          </a:p>
        </p:txBody>
      </p:sp>
      <p:sp>
        <p:nvSpPr>
          <p:cNvPr id="97" name="Shape 97"/>
          <p:cNvSpPr txBox="1"/>
          <p:nvPr/>
        </p:nvSpPr>
        <p:spPr>
          <a:xfrm rot="1195044">
            <a:off x="5668740" y="3137501"/>
            <a:ext cx="1653824" cy="402659"/>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cvt</a:t>
            </a:r>
            <a:r>
              <a:rPr lang="en">
                <a:solidFill>
                  <a:srgbClr val="FF0000"/>
                </a:solidFill>
                <a:latin typeface="Courier New"/>
                <a:ea typeface="Courier New"/>
                <a:cs typeface="Courier New"/>
                <a:sym typeface="Courier New"/>
              </a:rPr>
              <a:t>t</a:t>
            </a:r>
            <a:r>
              <a:rPr lang="en">
                <a:solidFill>
                  <a:srgbClr val="0000FF"/>
                </a:solidFill>
                <a:latin typeface="Courier New"/>
                <a:ea typeface="Courier New"/>
                <a:cs typeface="Courier New"/>
                <a:sym typeface="Courier New"/>
              </a:rPr>
              <a:t>sd</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si</a:t>
            </a:r>
          </a:p>
        </p:txBody>
      </p:sp>
      <p:sp>
        <p:nvSpPr>
          <p:cNvPr id="98" name="Shape 98"/>
          <p:cNvSpPr txBox="1"/>
          <p:nvPr/>
        </p:nvSpPr>
        <p:spPr>
          <a:xfrm>
            <a:off x="7646450" y="2665425"/>
            <a:ext cx="1369500" cy="593400"/>
          </a:xfrm>
          <a:prstGeom prst="rect">
            <a:avLst/>
          </a:prstGeom>
          <a:solidFill>
            <a:srgbClr val="D9D9D9"/>
          </a:solidFill>
          <a:ln cap="flat" cmpd="sng" w="9525">
            <a:solidFill>
              <a:srgbClr val="000000"/>
            </a:solidFill>
            <a:prstDash val="solid"/>
            <a:round/>
            <a:headEnd len="med" w="med" type="none"/>
            <a:tailEnd len="med" w="med" type="none"/>
          </a:ln>
        </p:spPr>
        <p:txBody>
          <a:bodyPr anchorCtr="0" anchor="ctr" bIns="91425" lIns="91425" rIns="91425" wrap="square" tIns="91425">
            <a:noAutofit/>
          </a:bodyPr>
          <a:lstStyle/>
          <a:p>
            <a:pPr indent="0" lvl="0" marL="0" rtl="0" algn="ctr">
              <a:lnSpc>
                <a:spcPct val="115000"/>
              </a:lnSpc>
              <a:spcBef>
                <a:spcPts val="0"/>
              </a:spcBef>
              <a:spcAft>
                <a:spcPts val="0"/>
              </a:spcAft>
              <a:buNone/>
            </a:pPr>
            <a:r>
              <a:rPr lang="en"/>
              <a:t>The “</a:t>
            </a:r>
            <a:r>
              <a:rPr lang="en">
                <a:latin typeface="Courier New"/>
                <a:ea typeface="Courier New"/>
                <a:cs typeface="Courier New"/>
                <a:sym typeface="Courier New"/>
              </a:rPr>
              <a:t>t</a:t>
            </a:r>
            <a:r>
              <a:rPr lang="en"/>
              <a:t>” is for “truncate”</a:t>
            </a:r>
          </a:p>
        </p:txBody>
      </p:sp>
      <p:sp>
        <p:nvSpPr>
          <p:cNvPr id="99" name="Shape 99"/>
          <p:cNvSpPr txBox="1"/>
          <p:nvPr/>
        </p:nvSpPr>
        <p:spPr>
          <a:xfrm rot="-765188">
            <a:off x="5503234" y="4446087"/>
            <a:ext cx="1653901" cy="402681"/>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cvt</a:t>
            </a:r>
            <a:r>
              <a:rPr lang="en">
                <a:solidFill>
                  <a:srgbClr val="FF0000"/>
                </a:solidFill>
                <a:latin typeface="Courier New"/>
                <a:ea typeface="Courier New"/>
                <a:cs typeface="Courier New"/>
                <a:sym typeface="Courier New"/>
              </a:rPr>
              <a:t>t</a:t>
            </a:r>
            <a:r>
              <a:rPr lang="en">
                <a:solidFill>
                  <a:srgbClr val="0000FF"/>
                </a:solidFill>
                <a:latin typeface="Courier New"/>
                <a:ea typeface="Courier New"/>
                <a:cs typeface="Courier New"/>
                <a:sym typeface="Courier New"/>
              </a:rPr>
              <a:t>sd</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siq</a:t>
            </a:r>
          </a:p>
        </p:txBody>
      </p:sp>
      <p:sp>
        <p:nvSpPr>
          <p:cNvPr id="100" name="Shape 100"/>
          <p:cNvSpPr txBox="1"/>
          <p:nvPr/>
        </p:nvSpPr>
        <p:spPr>
          <a:xfrm rot="1195044">
            <a:off x="1858740" y="4432901"/>
            <a:ext cx="1653824" cy="402659"/>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cvt</a:t>
            </a:r>
            <a:r>
              <a:rPr lang="en">
                <a:solidFill>
                  <a:srgbClr val="FF0000"/>
                </a:solidFill>
                <a:latin typeface="Courier New"/>
                <a:ea typeface="Courier New"/>
                <a:cs typeface="Courier New"/>
                <a:sym typeface="Courier New"/>
              </a:rPr>
              <a:t>t</a:t>
            </a:r>
            <a:r>
              <a:rPr lang="en">
                <a:solidFill>
                  <a:srgbClr val="0000FF"/>
                </a:solidFill>
                <a:latin typeface="Courier New"/>
                <a:ea typeface="Courier New"/>
                <a:cs typeface="Courier New"/>
                <a:sym typeface="Courier New"/>
              </a:rPr>
              <a:t>ss</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siq</a:t>
            </a:r>
          </a:p>
        </p:txBody>
      </p:sp>
      <p:cxnSp>
        <p:nvCxnSpPr>
          <p:cNvPr id="101" name="Shape 101"/>
          <p:cNvCxnSpPr/>
          <p:nvPr/>
        </p:nvCxnSpPr>
        <p:spPr>
          <a:xfrm>
            <a:off x="2234800" y="3843475"/>
            <a:ext cx="4672200" cy="0"/>
          </a:xfrm>
          <a:prstGeom prst="straightConnector1">
            <a:avLst/>
          </a:prstGeom>
          <a:noFill/>
          <a:ln cap="flat" cmpd="sng" w="9525">
            <a:solidFill>
              <a:schemeClr val="dk2"/>
            </a:solidFill>
            <a:prstDash val="solid"/>
            <a:round/>
            <a:headEnd len="lg" w="lg" type="none"/>
            <a:tailEnd len="lg" w="lg" type="triangle"/>
          </a:ln>
        </p:spPr>
      </p:cxnSp>
      <p:cxnSp>
        <p:nvCxnSpPr>
          <p:cNvPr id="102" name="Shape 102"/>
          <p:cNvCxnSpPr/>
          <p:nvPr/>
        </p:nvCxnSpPr>
        <p:spPr>
          <a:xfrm>
            <a:off x="2234800" y="4196909"/>
            <a:ext cx="4672200" cy="0"/>
          </a:xfrm>
          <a:prstGeom prst="straightConnector1">
            <a:avLst/>
          </a:prstGeom>
          <a:noFill/>
          <a:ln cap="flat" cmpd="sng" w="9525">
            <a:solidFill>
              <a:schemeClr val="dk2"/>
            </a:solidFill>
            <a:prstDash val="solid"/>
            <a:round/>
            <a:headEnd len="lg" w="lg" type="triangle"/>
            <a:tailEnd len="lg" w="lg" type="none"/>
          </a:ln>
        </p:spPr>
      </p:cxnSp>
      <p:sp>
        <p:nvSpPr>
          <p:cNvPr id="103" name="Shape 103"/>
          <p:cNvSpPr txBox="1"/>
          <p:nvPr/>
        </p:nvSpPr>
        <p:spPr>
          <a:xfrm rot="1871">
            <a:off x="3750634" y="3531699"/>
            <a:ext cx="1653900" cy="4026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cvt</a:t>
            </a:r>
            <a:r>
              <a:rPr lang="en">
                <a:solidFill>
                  <a:srgbClr val="0000FF"/>
                </a:solidFill>
                <a:latin typeface="Courier New"/>
                <a:ea typeface="Courier New"/>
                <a:cs typeface="Courier New"/>
                <a:sym typeface="Courier New"/>
              </a:rPr>
              <a:t>ss</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sd</a:t>
            </a:r>
          </a:p>
        </p:txBody>
      </p:sp>
      <p:sp>
        <p:nvSpPr>
          <p:cNvPr id="104" name="Shape 104"/>
          <p:cNvSpPr txBox="1"/>
          <p:nvPr/>
        </p:nvSpPr>
        <p:spPr>
          <a:xfrm rot="1871">
            <a:off x="3750634" y="4084789"/>
            <a:ext cx="1653900" cy="402600"/>
          </a:xfrm>
          <a:prstGeom prst="rect">
            <a:avLst/>
          </a:prstGeom>
          <a:noFill/>
          <a:ln>
            <a:noFill/>
          </a:ln>
        </p:spPr>
        <p:txBody>
          <a:bodyPr anchorCtr="0" anchor="t" bIns="91425" lIns="91425" rIns="91425" wrap="square" tIns="91425">
            <a:noAutofit/>
          </a:bodyPr>
          <a:lstStyle/>
          <a:p>
            <a:pPr indent="0" lvl="0" marL="0" rtl="0" algn="ctr">
              <a:spcBef>
                <a:spcPts val="0"/>
              </a:spcBef>
              <a:buNone/>
            </a:pPr>
            <a:r>
              <a:rPr lang="en">
                <a:latin typeface="Courier New"/>
                <a:ea typeface="Courier New"/>
                <a:cs typeface="Courier New"/>
                <a:sym typeface="Courier New"/>
              </a:rPr>
              <a:t>cvt</a:t>
            </a:r>
            <a:r>
              <a:rPr lang="en">
                <a:solidFill>
                  <a:srgbClr val="0000FF"/>
                </a:solidFill>
                <a:latin typeface="Courier New"/>
                <a:ea typeface="Courier New"/>
                <a:cs typeface="Courier New"/>
                <a:sym typeface="Courier New"/>
              </a:rPr>
              <a:t>sd</a:t>
            </a:r>
            <a:r>
              <a:rPr lang="en">
                <a:latin typeface="Courier New"/>
                <a:ea typeface="Courier New"/>
                <a:cs typeface="Courier New"/>
                <a:sym typeface="Courier New"/>
              </a:rPr>
              <a:t>2</a:t>
            </a:r>
            <a:r>
              <a:rPr lang="en">
                <a:solidFill>
                  <a:srgbClr val="0000FF"/>
                </a:solidFill>
                <a:latin typeface="Courier New"/>
                <a:ea typeface="Courier New"/>
                <a:cs typeface="Courier New"/>
                <a:sym typeface="Courier New"/>
              </a:rPr>
              <a:t>ss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idx="1" type="body"/>
          </p:nvPr>
        </p:nvSpPr>
        <p:spPr>
          <a:xfrm>
            <a:off x="4731300" y="1280525"/>
            <a:ext cx="4101000" cy="37959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Logic</a:t>
            </a:r>
          </a:p>
        </p:txBody>
      </p:sp>
      <p:sp>
        <p:nvSpPr>
          <p:cNvPr id="110" name="Shape 110"/>
          <p:cNvSpPr txBox="1"/>
          <p:nvPr>
            <p:ph type="title"/>
          </p:nvPr>
        </p:nvSpPr>
        <p:spPr>
          <a:xfrm>
            <a:off x="311700" y="494472"/>
            <a:ext cx="8520600" cy="636300"/>
          </a:xfrm>
          <a:prstGeom prst="rect">
            <a:avLst/>
          </a:prstGeom>
        </p:spPr>
        <p:txBody>
          <a:bodyPr anchorCtr="0" anchor="t" bIns="91425" lIns="91425" rIns="91425" wrap="square" tIns="91425">
            <a:noAutofit/>
          </a:bodyPr>
          <a:lstStyle/>
          <a:p>
            <a:pPr indent="0" lvl="0" marL="0">
              <a:spcBef>
                <a:spcPts val="0"/>
              </a:spcBef>
              <a:buNone/>
            </a:pPr>
            <a:r>
              <a:rPr lang="en"/>
              <a:t>Data Manipulation</a:t>
            </a:r>
          </a:p>
        </p:txBody>
      </p:sp>
      <p:sp>
        <p:nvSpPr>
          <p:cNvPr id="111" name="Shape 111"/>
          <p:cNvSpPr txBox="1"/>
          <p:nvPr>
            <p:ph idx="1" type="body"/>
          </p:nvPr>
        </p:nvSpPr>
        <p:spPr>
          <a:xfrm>
            <a:off x="311700" y="1280528"/>
            <a:ext cx="8520600" cy="37959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Arithmetic</a:t>
            </a:r>
          </a:p>
          <a:p>
            <a:pPr indent="-342900" lvl="0" marL="457200" rtl="0">
              <a:spcBef>
                <a:spcPts val="0"/>
              </a:spcBef>
              <a:spcAft>
                <a:spcPts val="0"/>
              </a:spcAft>
              <a:buSzPts val="1800"/>
              <a:buChar char="●"/>
            </a:pPr>
            <a:r>
              <a:rPr lang="en">
                <a:latin typeface="Courier New"/>
                <a:ea typeface="Courier New"/>
                <a:cs typeface="Courier New"/>
                <a:sym typeface="Courier New"/>
              </a:rPr>
              <a:t>add</a:t>
            </a:r>
            <a:r>
              <a:rPr lang="en">
                <a:solidFill>
                  <a:srgbClr val="0000FF"/>
                </a:solidFill>
                <a:latin typeface="Courier New"/>
                <a:ea typeface="Courier New"/>
                <a:cs typeface="Courier New"/>
                <a:sym typeface="Courier New"/>
              </a:rPr>
              <a:t>ss</a:t>
            </a:r>
            <a:r>
              <a:rPr lang="en"/>
              <a:t>/</a:t>
            </a:r>
            <a:r>
              <a:rPr lang="en">
                <a:latin typeface="Courier New"/>
                <a:ea typeface="Courier New"/>
                <a:cs typeface="Courier New"/>
                <a:sym typeface="Courier New"/>
              </a:rPr>
              <a:t>add</a:t>
            </a:r>
            <a:r>
              <a:rPr lang="en">
                <a:solidFill>
                  <a:srgbClr val="0000FF"/>
                </a:solidFill>
                <a:latin typeface="Courier New"/>
                <a:ea typeface="Courier New"/>
                <a:cs typeface="Courier New"/>
                <a:sym typeface="Courier New"/>
              </a:rPr>
              <a:t>sd</a:t>
            </a:r>
            <a:r>
              <a:rPr lang="en"/>
              <a:t> - floating point add</a:t>
            </a:r>
          </a:p>
          <a:p>
            <a:pPr indent="-342900" lvl="0" marL="457200" rtl="0">
              <a:spcBef>
                <a:spcPts val="0"/>
              </a:spcBef>
              <a:spcAft>
                <a:spcPts val="0"/>
              </a:spcAft>
              <a:buSzPts val="1800"/>
              <a:buChar char="●"/>
            </a:pPr>
            <a:r>
              <a:rPr lang="en">
                <a:latin typeface="Courier New"/>
                <a:ea typeface="Courier New"/>
                <a:cs typeface="Courier New"/>
                <a:sym typeface="Courier New"/>
              </a:rPr>
              <a:t>sub</a:t>
            </a:r>
            <a:r>
              <a:rPr lang="en">
                <a:solidFill>
                  <a:srgbClr val="0000FF"/>
                </a:solidFill>
                <a:latin typeface="Courier New"/>
                <a:ea typeface="Courier New"/>
                <a:cs typeface="Courier New"/>
                <a:sym typeface="Courier New"/>
              </a:rPr>
              <a:t>ss</a:t>
            </a:r>
            <a:r>
              <a:rPr lang="en"/>
              <a:t>/</a:t>
            </a:r>
            <a:r>
              <a:rPr lang="en">
                <a:latin typeface="Courier New"/>
                <a:ea typeface="Courier New"/>
                <a:cs typeface="Courier New"/>
                <a:sym typeface="Courier New"/>
              </a:rPr>
              <a:t>sub</a:t>
            </a:r>
            <a:r>
              <a:rPr lang="en">
                <a:solidFill>
                  <a:srgbClr val="0000FF"/>
                </a:solidFill>
                <a:latin typeface="Courier New"/>
                <a:ea typeface="Courier New"/>
                <a:cs typeface="Courier New"/>
                <a:sym typeface="Courier New"/>
              </a:rPr>
              <a:t>sd</a:t>
            </a:r>
            <a:r>
              <a:rPr lang="en"/>
              <a:t> - … subtract</a:t>
            </a:r>
          </a:p>
          <a:p>
            <a:pPr indent="-342900" lvl="0" marL="457200" rtl="0">
              <a:spcBef>
                <a:spcPts val="0"/>
              </a:spcBef>
              <a:spcAft>
                <a:spcPts val="0"/>
              </a:spcAft>
              <a:buSzPts val="1800"/>
              <a:buChar char="●"/>
            </a:pPr>
            <a:r>
              <a:rPr lang="en">
                <a:latin typeface="Courier New"/>
                <a:ea typeface="Courier New"/>
                <a:cs typeface="Courier New"/>
                <a:sym typeface="Courier New"/>
              </a:rPr>
              <a:t>mul</a:t>
            </a:r>
            <a:r>
              <a:rPr lang="en">
                <a:solidFill>
                  <a:srgbClr val="0000FF"/>
                </a:solidFill>
                <a:latin typeface="Courier New"/>
                <a:ea typeface="Courier New"/>
                <a:cs typeface="Courier New"/>
                <a:sym typeface="Courier New"/>
              </a:rPr>
              <a:t>ss</a:t>
            </a:r>
            <a:r>
              <a:rPr lang="en"/>
              <a:t>/</a:t>
            </a:r>
            <a:r>
              <a:rPr lang="en">
                <a:latin typeface="Courier New"/>
                <a:ea typeface="Courier New"/>
                <a:cs typeface="Courier New"/>
                <a:sym typeface="Courier New"/>
              </a:rPr>
              <a:t>mul</a:t>
            </a:r>
            <a:r>
              <a:rPr lang="en">
                <a:solidFill>
                  <a:srgbClr val="0000FF"/>
                </a:solidFill>
                <a:latin typeface="Courier New"/>
                <a:ea typeface="Courier New"/>
                <a:cs typeface="Courier New"/>
                <a:sym typeface="Courier New"/>
              </a:rPr>
              <a:t>sd</a:t>
            </a:r>
            <a:r>
              <a:rPr lang="en"/>
              <a:t> - … mul</a:t>
            </a:r>
          </a:p>
          <a:p>
            <a:pPr indent="-342900" lvl="0" marL="457200" rtl="0">
              <a:spcBef>
                <a:spcPts val="0"/>
              </a:spcBef>
              <a:buSzPts val="1800"/>
              <a:buChar char="●"/>
            </a:pPr>
            <a:r>
              <a:rPr lang="en">
                <a:latin typeface="Courier New"/>
                <a:ea typeface="Courier New"/>
                <a:cs typeface="Courier New"/>
                <a:sym typeface="Courier New"/>
              </a:rPr>
              <a:t>div</a:t>
            </a:r>
            <a:r>
              <a:rPr lang="en">
                <a:solidFill>
                  <a:srgbClr val="0000FF"/>
                </a:solidFill>
                <a:latin typeface="Courier New"/>
                <a:ea typeface="Courier New"/>
                <a:cs typeface="Courier New"/>
                <a:sym typeface="Courier New"/>
              </a:rPr>
              <a:t>ss</a:t>
            </a:r>
            <a:r>
              <a:rPr lang="en"/>
              <a:t>/</a:t>
            </a:r>
            <a:r>
              <a:rPr lang="en">
                <a:latin typeface="Courier New"/>
                <a:ea typeface="Courier New"/>
                <a:cs typeface="Courier New"/>
                <a:sym typeface="Courier New"/>
              </a:rPr>
              <a:t>div</a:t>
            </a:r>
            <a:r>
              <a:rPr lang="en">
                <a:solidFill>
                  <a:srgbClr val="0000FF"/>
                </a:solidFill>
                <a:latin typeface="Courier New"/>
                <a:ea typeface="Courier New"/>
                <a:cs typeface="Courier New"/>
                <a:sym typeface="Courier New"/>
              </a:rPr>
              <a:t>sd</a:t>
            </a:r>
            <a:r>
              <a:rPr lang="en"/>
              <a:t> - … div</a:t>
            </a:r>
          </a:p>
        </p:txBody>
      </p:sp>
      <p:cxnSp>
        <p:nvCxnSpPr>
          <p:cNvPr id="112" name="Shape 112"/>
          <p:cNvCxnSpPr>
            <a:stCxn id="111" idx="0"/>
            <a:endCxn id="111" idx="2"/>
          </p:cNvCxnSpPr>
          <p:nvPr/>
        </p:nvCxnSpPr>
        <p:spPr>
          <a:xfrm>
            <a:off x="4572000" y="1280528"/>
            <a:ext cx="0" cy="3795900"/>
          </a:xfrm>
          <a:prstGeom prst="straightConnector1">
            <a:avLst/>
          </a:prstGeom>
          <a:noFill/>
          <a:ln cap="flat" cmpd="sng" w="9525">
            <a:solidFill>
              <a:schemeClr val="dk2"/>
            </a:solidFill>
            <a:prstDash val="dot"/>
            <a:round/>
            <a:headEnd len="lg" w="lg" type="none"/>
            <a:tailEnd len="lg" w="lg" type="none"/>
          </a:ln>
        </p:spPr>
      </p:cxnSp>
      <p:sp>
        <p:nvSpPr>
          <p:cNvPr id="113" name="Shape 113"/>
          <p:cNvSpPr txBox="1"/>
          <p:nvPr>
            <p:ph idx="1" type="body"/>
          </p:nvPr>
        </p:nvSpPr>
        <p:spPr>
          <a:xfrm>
            <a:off x="4731300" y="2740139"/>
            <a:ext cx="4101000" cy="37959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Comparison:  </a:t>
            </a:r>
            <a:r>
              <a:rPr lang="en">
                <a:latin typeface="Courier New"/>
                <a:ea typeface="Courier New"/>
                <a:cs typeface="Courier New"/>
                <a:sym typeface="Courier New"/>
              </a:rPr>
              <a:t>ucomi</a:t>
            </a:r>
            <a:r>
              <a:rPr lang="en">
                <a:solidFill>
                  <a:srgbClr val="0000FF"/>
                </a:solidFill>
                <a:latin typeface="Courier New"/>
                <a:ea typeface="Courier New"/>
                <a:cs typeface="Courier New"/>
                <a:sym typeface="Courier New"/>
              </a:rPr>
              <a:t>ss</a:t>
            </a:r>
            <a:r>
              <a:rPr lang="en"/>
              <a:t>/</a:t>
            </a:r>
            <a:r>
              <a:rPr lang="en">
                <a:solidFill>
                  <a:srgbClr val="0000FF"/>
                </a:solidFill>
                <a:latin typeface="Courier New"/>
                <a:ea typeface="Courier New"/>
                <a:cs typeface="Courier New"/>
                <a:sym typeface="Courier New"/>
              </a:rPr>
              <a:t>d</a:t>
            </a:r>
          </a:p>
        </p:txBody>
      </p:sp>
      <p:sp>
        <p:nvSpPr>
          <p:cNvPr id="114" name="Shape 114"/>
          <p:cNvSpPr txBox="1"/>
          <p:nvPr>
            <p:ph idx="1" type="body"/>
          </p:nvPr>
        </p:nvSpPr>
        <p:spPr>
          <a:xfrm>
            <a:off x="311700" y="3052822"/>
            <a:ext cx="8520600" cy="24408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New!</a:t>
            </a:r>
          </a:p>
          <a:p>
            <a:pPr indent="-342900" lvl="0" marL="457200" rtl="0">
              <a:spcBef>
                <a:spcPts val="0"/>
              </a:spcBef>
              <a:spcAft>
                <a:spcPts val="0"/>
              </a:spcAft>
              <a:buSzPts val="1800"/>
              <a:buChar char="●"/>
            </a:pPr>
            <a:r>
              <a:rPr lang="en">
                <a:latin typeface="Courier New"/>
                <a:ea typeface="Courier New"/>
                <a:cs typeface="Courier New"/>
                <a:sym typeface="Courier New"/>
              </a:rPr>
              <a:t>max</a:t>
            </a:r>
            <a:r>
              <a:rPr lang="en">
                <a:solidFill>
                  <a:srgbClr val="0000FF"/>
                </a:solidFill>
                <a:latin typeface="Courier New"/>
                <a:ea typeface="Courier New"/>
                <a:cs typeface="Courier New"/>
                <a:sym typeface="Courier New"/>
              </a:rPr>
              <a:t>ss</a:t>
            </a:r>
            <a:r>
              <a:rPr lang="en"/>
              <a:t>/</a:t>
            </a:r>
            <a:r>
              <a:rPr lang="en">
                <a:latin typeface="Courier New"/>
                <a:ea typeface="Courier New"/>
                <a:cs typeface="Courier New"/>
                <a:sym typeface="Courier New"/>
              </a:rPr>
              <a:t>max</a:t>
            </a:r>
            <a:r>
              <a:rPr lang="en">
                <a:solidFill>
                  <a:srgbClr val="0000FF"/>
                </a:solidFill>
                <a:latin typeface="Courier New"/>
                <a:ea typeface="Courier New"/>
                <a:cs typeface="Courier New"/>
                <a:sym typeface="Courier New"/>
              </a:rPr>
              <a:t>sd</a:t>
            </a:r>
            <a:r>
              <a:rPr lang="en"/>
              <a:t> - … max</a:t>
            </a:r>
          </a:p>
          <a:p>
            <a:pPr indent="-342900" lvl="0" marL="457200" rtl="0">
              <a:spcBef>
                <a:spcPts val="0"/>
              </a:spcBef>
              <a:spcAft>
                <a:spcPts val="0"/>
              </a:spcAft>
              <a:buSzPts val="1800"/>
              <a:buChar char="●"/>
            </a:pPr>
            <a:r>
              <a:rPr lang="en">
                <a:latin typeface="Courier New"/>
                <a:ea typeface="Courier New"/>
                <a:cs typeface="Courier New"/>
                <a:sym typeface="Courier New"/>
              </a:rPr>
              <a:t>min</a:t>
            </a:r>
            <a:r>
              <a:rPr lang="en">
                <a:solidFill>
                  <a:srgbClr val="0000FF"/>
                </a:solidFill>
                <a:latin typeface="Courier New"/>
                <a:ea typeface="Courier New"/>
                <a:cs typeface="Courier New"/>
                <a:sym typeface="Courier New"/>
              </a:rPr>
              <a:t>ss</a:t>
            </a:r>
            <a:r>
              <a:rPr lang="en"/>
              <a:t>/</a:t>
            </a:r>
            <a:r>
              <a:rPr lang="en">
                <a:latin typeface="Courier New"/>
                <a:ea typeface="Courier New"/>
                <a:cs typeface="Courier New"/>
                <a:sym typeface="Courier New"/>
              </a:rPr>
              <a:t>min</a:t>
            </a:r>
            <a:r>
              <a:rPr lang="en">
                <a:solidFill>
                  <a:srgbClr val="0000FF"/>
                </a:solidFill>
                <a:latin typeface="Courier New"/>
                <a:ea typeface="Courier New"/>
                <a:cs typeface="Courier New"/>
                <a:sym typeface="Courier New"/>
              </a:rPr>
              <a:t>sd</a:t>
            </a:r>
            <a:r>
              <a:rPr lang="en"/>
              <a:t> - … min</a:t>
            </a:r>
          </a:p>
          <a:p>
            <a:pPr indent="-342900" lvl="0" marL="457200" rtl="0">
              <a:spcBef>
                <a:spcPts val="0"/>
              </a:spcBef>
              <a:buSzPts val="1800"/>
              <a:buChar char="●"/>
            </a:pPr>
            <a:r>
              <a:rPr lang="en">
                <a:latin typeface="Courier New"/>
                <a:ea typeface="Courier New"/>
                <a:cs typeface="Courier New"/>
                <a:sym typeface="Courier New"/>
              </a:rPr>
              <a:t>sqrt</a:t>
            </a:r>
            <a:r>
              <a:rPr lang="en">
                <a:solidFill>
                  <a:srgbClr val="0000FF"/>
                </a:solidFill>
                <a:latin typeface="Courier New"/>
                <a:ea typeface="Courier New"/>
                <a:cs typeface="Courier New"/>
                <a:sym typeface="Courier New"/>
              </a:rPr>
              <a:t>ss</a:t>
            </a:r>
            <a:r>
              <a:rPr lang="en"/>
              <a:t>/</a:t>
            </a:r>
            <a:r>
              <a:rPr lang="en">
                <a:latin typeface="Courier New"/>
                <a:ea typeface="Courier New"/>
                <a:cs typeface="Courier New"/>
                <a:sym typeface="Courier New"/>
              </a:rPr>
              <a:t>sqrt</a:t>
            </a:r>
            <a:r>
              <a:rPr lang="en">
                <a:solidFill>
                  <a:srgbClr val="0000FF"/>
                </a:solidFill>
                <a:latin typeface="Courier New"/>
                <a:ea typeface="Courier New"/>
                <a:cs typeface="Courier New"/>
                <a:sym typeface="Courier New"/>
              </a:rPr>
              <a:t>sd</a:t>
            </a:r>
            <a:r>
              <a:rPr lang="en"/>
              <a:t> - … square root</a:t>
            </a:r>
          </a:p>
          <a:p>
            <a:pPr indent="0" lvl="0" marL="0" rtl="0">
              <a:spcBef>
                <a:spcPts val="0"/>
              </a:spcBef>
              <a:spcAft>
                <a:spcPts val="0"/>
              </a:spcAft>
              <a:buNone/>
            </a:pPr>
            <a:r>
              <a:rPr lang="en"/>
              <a:t>E.g., </a:t>
            </a:r>
            <a:r>
              <a:rPr lang="en">
                <a:latin typeface="Courier New"/>
                <a:ea typeface="Courier New"/>
                <a:cs typeface="Courier New"/>
                <a:sym typeface="Courier New"/>
              </a:rPr>
              <a:t>maxss %xmm3, %xmm5</a:t>
            </a:r>
          </a:p>
          <a:p>
            <a:pPr indent="-342900" lvl="0" marL="457200" rtl="0">
              <a:spcBef>
                <a:spcPts val="0"/>
              </a:spcBef>
              <a:buSzPts val="1800"/>
              <a:buChar char="●"/>
            </a:pPr>
            <a:r>
              <a:rPr lang="en">
                <a:latin typeface="Courier New"/>
                <a:ea typeface="Courier New"/>
                <a:cs typeface="Courier New"/>
                <a:sym typeface="Courier New"/>
              </a:rPr>
              <a:t>xmm5</a:t>
            </a:r>
            <a:r>
              <a:rPr lang="en"/>
              <a:t> ← max(</a:t>
            </a:r>
            <a:r>
              <a:rPr lang="en">
                <a:latin typeface="Courier New"/>
                <a:ea typeface="Courier New"/>
                <a:cs typeface="Courier New"/>
                <a:sym typeface="Courier New"/>
              </a:rPr>
              <a:t>xmm5</a:t>
            </a:r>
            <a:r>
              <a:rPr lang="en"/>
              <a:t>, </a:t>
            </a:r>
            <a:r>
              <a:rPr lang="en">
                <a:latin typeface="Courier New"/>
                <a:ea typeface="Courier New"/>
                <a:cs typeface="Courier New"/>
                <a:sym typeface="Courier New"/>
              </a:rPr>
              <a:t>xmm3</a:t>
            </a:r>
            <a:r>
              <a:rPr lang="en"/>
              <a:t>)</a:t>
            </a:r>
          </a:p>
          <a:p>
            <a:pPr indent="0" lvl="0" marL="0" rtl="0">
              <a:spcBef>
                <a:spcPts val="0"/>
              </a:spcBef>
              <a:buNone/>
            </a:pPr>
            <a:r>
              <a:t/>
            </a:r>
            <a:endParaRPr/>
          </a:p>
        </p:txBody>
      </p:sp>
      <p:sp>
        <p:nvSpPr>
          <p:cNvPr id="115" name="Shape 115"/>
          <p:cNvSpPr txBox="1"/>
          <p:nvPr>
            <p:ph idx="1" type="body"/>
          </p:nvPr>
        </p:nvSpPr>
        <p:spPr>
          <a:xfrm>
            <a:off x="4731300" y="1593201"/>
            <a:ext cx="4101000" cy="13263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latin typeface="Courier New"/>
                <a:ea typeface="Courier New"/>
                <a:cs typeface="Courier New"/>
                <a:sym typeface="Courier New"/>
              </a:rPr>
              <a:t>and</a:t>
            </a:r>
            <a:r>
              <a:rPr lang="en">
                <a:solidFill>
                  <a:srgbClr val="0000FF"/>
                </a:solidFill>
                <a:latin typeface="Courier New"/>
                <a:ea typeface="Courier New"/>
                <a:cs typeface="Courier New"/>
                <a:sym typeface="Courier New"/>
              </a:rPr>
              <a:t>ps</a:t>
            </a:r>
            <a:r>
              <a:rPr lang="en"/>
              <a:t>/</a:t>
            </a:r>
            <a:r>
              <a:rPr lang="en">
                <a:latin typeface="Courier New"/>
                <a:ea typeface="Courier New"/>
                <a:cs typeface="Courier New"/>
                <a:sym typeface="Courier New"/>
              </a:rPr>
              <a:t>and</a:t>
            </a:r>
            <a:r>
              <a:rPr lang="en">
                <a:solidFill>
                  <a:srgbClr val="0000FF"/>
                </a:solidFill>
                <a:latin typeface="Courier New"/>
                <a:ea typeface="Courier New"/>
                <a:cs typeface="Courier New"/>
                <a:sym typeface="Courier New"/>
              </a:rPr>
              <a:t>pd</a:t>
            </a:r>
          </a:p>
          <a:p>
            <a:pPr indent="-342900" lvl="0" marL="457200" rtl="0">
              <a:spcBef>
                <a:spcPts val="0"/>
              </a:spcBef>
              <a:spcAft>
                <a:spcPts val="0"/>
              </a:spcAft>
              <a:buSzPts val="1800"/>
              <a:buChar char="●"/>
            </a:pPr>
            <a:r>
              <a:rPr lang="en">
                <a:latin typeface="Courier New"/>
                <a:ea typeface="Courier New"/>
                <a:cs typeface="Courier New"/>
                <a:sym typeface="Courier New"/>
              </a:rPr>
              <a:t>or</a:t>
            </a:r>
            <a:r>
              <a:rPr lang="en">
                <a:solidFill>
                  <a:srgbClr val="0000FF"/>
                </a:solidFill>
                <a:latin typeface="Courier New"/>
                <a:ea typeface="Courier New"/>
                <a:cs typeface="Courier New"/>
                <a:sym typeface="Courier New"/>
              </a:rPr>
              <a:t>ps</a:t>
            </a:r>
            <a:r>
              <a:rPr lang="en"/>
              <a:t>/</a:t>
            </a:r>
            <a:r>
              <a:rPr lang="en">
                <a:solidFill>
                  <a:srgbClr val="0000FF"/>
                </a:solidFill>
                <a:latin typeface="Courier New"/>
                <a:ea typeface="Courier New"/>
                <a:cs typeface="Courier New"/>
                <a:sym typeface="Courier New"/>
              </a:rPr>
              <a:t>d</a:t>
            </a:r>
          </a:p>
          <a:p>
            <a:pPr indent="-342900" lvl="0" marL="457200" rtl="0">
              <a:spcBef>
                <a:spcPts val="0"/>
              </a:spcBef>
              <a:buSzPts val="1800"/>
              <a:buChar char="●"/>
            </a:pPr>
            <a:r>
              <a:rPr lang="en">
                <a:latin typeface="Courier New"/>
                <a:ea typeface="Courier New"/>
                <a:cs typeface="Courier New"/>
                <a:sym typeface="Courier New"/>
              </a:rPr>
              <a:t>xor</a:t>
            </a:r>
            <a:r>
              <a:rPr lang="en">
                <a:solidFill>
                  <a:srgbClr val="0000FF"/>
                </a:solidFill>
                <a:latin typeface="Courier New"/>
                <a:ea typeface="Courier New"/>
                <a:cs typeface="Courier New"/>
                <a:sym typeface="Courier New"/>
              </a:rPr>
              <a:t>ps</a:t>
            </a:r>
            <a:r>
              <a:rPr lang="en"/>
              <a:t>/</a:t>
            </a:r>
            <a:r>
              <a:rPr lang="en">
                <a:solidFill>
                  <a:srgbClr val="0000FF"/>
                </a:solidFill>
                <a:latin typeface="Courier New"/>
                <a:ea typeface="Courier New"/>
                <a:cs typeface="Courier New"/>
                <a:sym typeface="Courier New"/>
              </a:rPr>
              <a:t>d</a:t>
            </a:r>
          </a:p>
        </p:txBody>
      </p:sp>
      <p:sp>
        <p:nvSpPr>
          <p:cNvPr id="116" name="Shape 116"/>
          <p:cNvSpPr txBox="1"/>
          <p:nvPr>
            <p:ph idx="1" type="body"/>
          </p:nvPr>
        </p:nvSpPr>
        <p:spPr>
          <a:xfrm>
            <a:off x="4731300" y="3052815"/>
            <a:ext cx="4101000" cy="37959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unordered comparison</a:t>
            </a:r>
          </a:p>
          <a:p>
            <a:pPr indent="-342900" lvl="0" marL="457200" rtl="0">
              <a:spcBef>
                <a:spcPts val="0"/>
              </a:spcBef>
              <a:spcAft>
                <a:spcPts val="0"/>
              </a:spcAft>
              <a:buSzPts val="1800"/>
              <a:buChar char="●"/>
            </a:pPr>
            <a:r>
              <a:rPr lang="en"/>
              <a:t>affects only </a:t>
            </a:r>
            <a:r>
              <a:rPr lang="en">
                <a:latin typeface="Courier New"/>
                <a:ea typeface="Courier New"/>
                <a:cs typeface="Courier New"/>
                <a:sym typeface="Courier New"/>
              </a:rPr>
              <a:t>CF</a:t>
            </a:r>
            <a:r>
              <a:rPr lang="en"/>
              <a:t>, </a:t>
            </a:r>
            <a:r>
              <a:rPr lang="en">
                <a:latin typeface="Courier New"/>
                <a:ea typeface="Courier New"/>
                <a:cs typeface="Courier New"/>
                <a:sym typeface="Courier New"/>
              </a:rPr>
              <a:t>ZF</a:t>
            </a:r>
          </a:p>
          <a:p>
            <a:pPr indent="-317500" lvl="1" marL="914400" rtl="0">
              <a:spcBef>
                <a:spcPts val="0"/>
              </a:spcBef>
              <a:spcAft>
                <a:spcPts val="0"/>
              </a:spcAft>
              <a:buSzPts val="1400"/>
              <a:buChar char="○"/>
            </a:pPr>
            <a:r>
              <a:rPr lang="en"/>
              <a:t>use </a:t>
            </a:r>
            <a:r>
              <a:rPr lang="en" u="sng">
                <a:solidFill>
                  <a:schemeClr val="hlink"/>
                </a:solidFill>
                <a:hlinkClick r:id="rId3"/>
              </a:rPr>
              <a:t>unsigned branches</a:t>
            </a:r>
          </a:p>
          <a:p>
            <a:pPr indent="-342900" lvl="0" marL="457200" rtl="0">
              <a:spcBef>
                <a:spcPts val="0"/>
              </a:spcBef>
              <a:spcAft>
                <a:spcPts val="0"/>
              </a:spcAft>
              <a:buSzPts val="1800"/>
              <a:buChar char="●"/>
            </a:pPr>
            <a:r>
              <a:rPr lang="en"/>
              <a:t>if NaN, set all of </a:t>
            </a:r>
            <a:r>
              <a:rPr lang="en">
                <a:latin typeface="Courier New"/>
                <a:ea typeface="Courier New"/>
                <a:cs typeface="Courier New"/>
                <a:sym typeface="Courier New"/>
              </a:rPr>
              <a:t>CF</a:t>
            </a:r>
            <a:r>
              <a:rPr lang="en"/>
              <a:t>, </a:t>
            </a:r>
            <a:r>
              <a:rPr lang="en">
                <a:latin typeface="Courier New"/>
                <a:ea typeface="Courier New"/>
                <a:cs typeface="Courier New"/>
                <a:sym typeface="Courier New"/>
              </a:rPr>
              <a:t>ZF</a:t>
            </a:r>
            <a:r>
              <a:rPr lang="en"/>
              <a:t> and </a:t>
            </a:r>
            <a:r>
              <a:rPr lang="en">
                <a:latin typeface="Courier New"/>
                <a:ea typeface="Courier New"/>
                <a:cs typeface="Courier New"/>
                <a:sym typeface="Courier New"/>
              </a:rPr>
              <a:t>PF</a:t>
            </a:r>
          </a:p>
          <a:p>
            <a:pPr indent="-317500" lvl="1" marL="914400" rtl="0">
              <a:spcBef>
                <a:spcPts val="0"/>
              </a:spcBef>
              <a:buSzPts val="1400"/>
              <a:buChar char="○"/>
            </a:pPr>
            <a:r>
              <a:rPr lang="en"/>
              <a:t>use </a:t>
            </a:r>
            <a:r>
              <a:rPr lang="en">
                <a:latin typeface="Courier New"/>
                <a:ea typeface="Courier New"/>
                <a:cs typeface="Courier New"/>
                <a:sym typeface="Courier New"/>
              </a:rPr>
              <a:t>jp</a:t>
            </a:r>
            <a:r>
              <a:rPr lang="en"/>
              <a:t>/</a:t>
            </a:r>
            <a:r>
              <a:rPr lang="en">
                <a:latin typeface="Courier New"/>
                <a:ea typeface="Courier New"/>
                <a:cs typeface="Courier New"/>
                <a:sym typeface="Courier New"/>
              </a:rPr>
              <a:t>jnp</a:t>
            </a:r>
            <a:r>
              <a:rPr lang="en"/>
              <a:t> to branch on </a:t>
            </a:r>
            <a:r>
              <a:rPr lang="en">
                <a:latin typeface="Courier New"/>
                <a:ea typeface="Courier New"/>
                <a:cs typeface="Courier New"/>
                <a:sym typeface="Courier New"/>
              </a:rPr>
              <a:t>PF</a:t>
            </a:r>
          </a:p>
          <a:p>
            <a:pPr indent="0" lvl="0" marL="0" rtl="0">
              <a:spcBef>
                <a:spcPts val="0"/>
              </a:spcBef>
              <a:buNone/>
            </a:pPr>
            <a:r>
              <a:t/>
            </a:r>
            <a:endParaRPr/>
          </a:p>
          <a:p>
            <a:pPr indent="0" lvl="0" marL="0" rt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6" st="6"/>
                                            </p:txEl>
                                          </p:spTgt>
                                        </p:tgtEl>
                                        <p:attrNameLst>
                                          <p:attrName>style.visibility</p:attrName>
                                        </p:attrNameLst>
                                      </p:cBhvr>
                                      <p:to>
                                        <p:strVal val="visible"/>
                                      </p:to>
                                    </p:set>
                                    <p:animEffect filter="fade" transition="in">
                                      <p:cBhvr>
                                        <p:cTn dur="1000"/>
                                        <p:tgtEl>
                                          <p:spTgt spid="114">
                                            <p:txEl>
                                              <p:pRg end="6" st="6"/>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animEffect filter="fade" transition="in">
                                      <p:cBhvr>
                                        <p:cTn dur="1000"/>
                                        <p:tgtEl>
                                          <p:spTgt spid="1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animEffect filter="fade" transition="in">
                                      <p:cBhvr>
                                        <p:cTn dur="1000"/>
                                        <p:tgtEl>
                                          <p:spTgt spid="1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animEffect filter="fade" transition="in">
                                      <p:cBhvr>
                                        <p:cTn dur="1000"/>
                                        <p:tgtEl>
                                          <p:spTgt spid="11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10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10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10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1000"/>
                                        <p:tgtEl>
                                          <p:spTgt spid="1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Effect filter="fade" transition="in">
                                      <p:cBhvr>
                                        <p:cTn dur="1000"/>
                                        <p:tgtEl>
                                          <p:spTgt spid="1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Effect filter="fade" transition="in">
                                      <p:cBhvr>
                                        <p:cTn dur="1000"/>
                                        <p:tgtEl>
                                          <p:spTgt spid="1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6" st="6"/>
                                            </p:txEl>
                                          </p:spTgt>
                                        </p:tgtEl>
                                        <p:attrNameLst>
                                          <p:attrName>style.visibility</p:attrName>
                                        </p:attrNameLst>
                                      </p:cBhvr>
                                      <p:to>
                                        <p:strVal val="visible"/>
                                      </p:to>
                                    </p:set>
                                    <p:animEffect filter="fade" transition="in">
                                      <p:cBhvr>
                                        <p:cTn dur="1000"/>
                                        <p:tgtEl>
                                          <p:spTgt spid="11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