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embeddedFontLst>
    <p:embeddedFont>
      <p:font typeface="PT Serif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erif-bold.fntdata"/><Relationship Id="rId12" Type="http://schemas.openxmlformats.org/officeDocument/2006/relationships/font" Target="fonts/PTSerif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erif-boldItalic.fntdata"/><Relationship Id="rId14" Type="http://schemas.openxmlformats.org/officeDocument/2006/relationships/font" Target="fonts/PTSerif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22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Computers as State Machines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Recall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circuits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compute any function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time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no memory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of hardware: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Strategy:  Design multi-functional components and use control wires to 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376414" y="1682036"/>
            <a:ext cx="265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:  inputs ⟼ outputs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795886" y="2099891"/>
            <a:ext cx="265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:  propagation delay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99104" y="2510400"/>
            <a:ext cx="4910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, i.e., outputs based only on current inputs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765941" y="3530509"/>
            <a:ext cx="4910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can’t adjust wiring while executing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768432" y="4358873"/>
            <a:ext cx="4910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select a function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Registers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CPU-centred memory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retains </a:t>
            </a:r>
            <a:r>
              <a:rPr i="1" lang="en"/>
              <a:t>n</a:t>
            </a:r>
            <a:r>
              <a:rPr lang="en"/>
              <a:t> bits over time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7343450" y="1414126"/>
            <a:ext cx="834900" cy="248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Reg-</a:t>
            </a:r>
            <a:r>
              <a:rPr i="1" lang="en" sz="1800">
                <a:solidFill>
                  <a:srgbClr val="0000FF"/>
                </a:solidFill>
              </a:rPr>
              <a:t>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74" name="Shape 74"/>
          <p:cNvCxnSpPr/>
          <p:nvPr/>
        </p:nvCxnSpPr>
        <p:spPr>
          <a:xfrm rot="5400000">
            <a:off x="5652480" y="10960665"/>
            <a:ext cx="3600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/>
          <p:nvPr/>
        </p:nvCxnSpPr>
        <p:spPr>
          <a:xfrm rot="5400000">
            <a:off x="7583732" y="1235604"/>
            <a:ext cx="36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8179683" y="2652561"/>
            <a:ext cx="31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77" name="Shape 77"/>
          <p:cNvCxnSpPr/>
          <p:nvPr/>
        </p:nvCxnSpPr>
        <p:spPr>
          <a:xfrm rot="5400000">
            <a:off x="7578340" y="4072399"/>
            <a:ext cx="36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 txBox="1"/>
          <p:nvPr/>
        </p:nvSpPr>
        <p:spPr>
          <a:xfrm>
            <a:off x="7346017" y="1414134"/>
            <a:ext cx="833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346017" y="3350519"/>
            <a:ext cx="833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CLK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346017" y="2475218"/>
            <a:ext cx="833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346017" y="2475218"/>
            <a:ext cx="833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</a:p>
        </p:txBody>
      </p:sp>
      <p:cxnSp>
        <p:nvCxnSpPr>
          <p:cNvPr id="82" name="Shape 82"/>
          <p:cNvCxnSpPr/>
          <p:nvPr/>
        </p:nvCxnSpPr>
        <p:spPr>
          <a:xfrm rot="10800000">
            <a:off x="7025267" y="2652561"/>
            <a:ext cx="31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83" name="Shape 83"/>
          <p:cNvSpPr/>
          <p:nvPr/>
        </p:nvSpPr>
        <p:spPr>
          <a:xfrm>
            <a:off x="7691913" y="3677293"/>
            <a:ext cx="134100" cy="214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7575182" y="4247210"/>
            <a:ext cx="368100" cy="827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688500" y="4387200"/>
            <a:ext cx="138400" cy="552950"/>
          </a:xfrm>
          <a:custGeom>
            <a:pathLst>
              <a:path extrusionOk="0" h="22118" w="5536">
                <a:moveTo>
                  <a:pt x="28" y="0"/>
                </a:moveTo>
                <a:lnTo>
                  <a:pt x="0" y="2769"/>
                </a:lnTo>
                <a:lnTo>
                  <a:pt x="5508" y="2769"/>
                </a:lnTo>
                <a:lnTo>
                  <a:pt x="5508" y="8220"/>
                </a:lnTo>
                <a:lnTo>
                  <a:pt x="28" y="8220"/>
                </a:lnTo>
                <a:lnTo>
                  <a:pt x="28" y="13699"/>
                </a:lnTo>
                <a:lnTo>
                  <a:pt x="5536" y="13699"/>
                </a:lnTo>
                <a:lnTo>
                  <a:pt x="5508" y="19179"/>
                </a:lnTo>
                <a:lnTo>
                  <a:pt x="0" y="19207"/>
                </a:lnTo>
                <a:lnTo>
                  <a:pt x="28" y="2211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86" name="Shape 86"/>
          <p:cNvCxnSpPr/>
          <p:nvPr/>
        </p:nvCxnSpPr>
        <p:spPr>
          <a:xfrm flipH="1">
            <a:off x="7070955" y="2608366"/>
            <a:ext cx="1113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 flipH="1">
            <a:off x="8222516" y="2608366"/>
            <a:ext cx="1113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 txBox="1"/>
          <p:nvPr/>
        </p:nvSpPr>
        <p:spPr>
          <a:xfrm>
            <a:off x="6989805" y="2394215"/>
            <a:ext cx="2550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chemeClr val="dk2"/>
                </a:solidFill>
              </a:rPr>
              <a:t>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8147075" y="2395071"/>
            <a:ext cx="2550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chemeClr val="dk2"/>
                </a:solidFill>
              </a:rPr>
              <a:t>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31916" y="1590516"/>
            <a:ext cx="1848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(state)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908550"/>
            <a:ext cx="6498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controlled by </a:t>
            </a:r>
            <a:r>
              <a:rPr lang="en" u="sng"/>
              <a:t>Load</a:t>
            </a:r>
            <a:r>
              <a:rPr lang="en"/>
              <a:t> wire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2225632"/>
            <a:ext cx="4883700" cy="68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synchronized by </a:t>
            </a:r>
            <a:r>
              <a:rPr lang="en" u="sng"/>
              <a:t>system-wide clock</a:t>
            </a:r>
            <a:r>
              <a:rPr lang="en"/>
              <a:t>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2740600"/>
            <a:ext cx="6498600" cy="179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Q</a:t>
            </a:r>
            <a:r>
              <a:rPr lang="en"/>
              <a:t> broadcasts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</a:t>
            </a:r>
            <a:r>
              <a:rPr lang="en"/>
              <a:t> inputs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changes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Load = 0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system-wide clock sends 01010101…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clock period</a:t>
            </a:r>
            <a:r>
              <a:rPr lang="en"/>
              <a:t> = duration for 1 full </a:t>
            </a:r>
            <a:r>
              <a:rPr lang="en" u="sng"/>
              <a:t>cycle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u="sng"/>
              <a:t>clock frequency</a:t>
            </a:r>
            <a:r>
              <a:rPr lang="en"/>
              <a:t> = 1/period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192341" y="3052102"/>
            <a:ext cx="2038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current state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672873" y="3368912"/>
            <a:ext cx="1909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next state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96735" y="3682125"/>
            <a:ext cx="4403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only on the rising edge of the </a:t>
            </a:r>
            <a:r>
              <a:rPr lang="en" sz="1800" u="sng">
                <a:solidFill>
                  <a:schemeClr val="dk2"/>
                </a:solidFill>
              </a:rPr>
              <a:t>clock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000FF"/>
                </a:solidFill>
              </a:rPr>
              <a:t>(↑)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725628" y="4001448"/>
            <a:ext cx="2861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disables all state changes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3991989"/>
            <a:ext cx="8520600" cy="139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inputs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current state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3678477"/>
            <a:ext cx="8520600" cy="139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next state is a function of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8900" y="3684988"/>
            <a:ext cx="4261500" cy="8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u="sng"/>
              <a:t>function table</a:t>
            </a:r>
            <a:r>
              <a:rPr lang="en" u="sng"/>
              <a:t>: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608092"/>
            <a:ext cx="8520600" cy="8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u="sng"/>
              <a:t>algebraic description: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772750" y="4279275"/>
            <a:ext cx="1853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</a:rPr>
              <a:t>Load  D</a:t>
            </a:r>
            <a:r>
              <a:rPr lang="en">
                <a:solidFill>
                  <a:schemeClr val="dk2"/>
                </a:solidFill>
              </a:rPr>
              <a:t>   </a:t>
            </a:r>
            <a:r>
              <a:rPr lang="en">
                <a:solidFill>
                  <a:schemeClr val="dk2"/>
                </a:solidFill>
              </a:rPr>
              <a:t>Q(</a:t>
            </a:r>
            <a:r>
              <a:rPr i="1"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 + 1)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289350" y="4983200"/>
            <a:ext cx="662100" cy="296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549220" y="4983200"/>
            <a:ext cx="353700" cy="296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4915100"/>
            <a:ext cx="8520600" cy="8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Q(</a:t>
            </a:r>
            <a:r>
              <a:rPr i="1" lang="en"/>
              <a:t>t</a:t>
            </a:r>
            <a:r>
              <a:rPr lang="en"/>
              <a:t> + 1) = Load • D + Load • Q(</a:t>
            </a:r>
            <a:r>
              <a:rPr i="1" lang="en"/>
              <a:t>t</a:t>
            </a:r>
            <a:r>
              <a:rPr lang="en"/>
              <a:t>)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285900" y="613542"/>
            <a:ext cx="1524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clock period =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370 ps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Timing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5334000" y="1280526"/>
            <a:ext cx="0" cy="20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6858000" y="1280526"/>
            <a:ext cx="0" cy="20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3810000" y="1280526"/>
            <a:ext cx="0" cy="20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2286000" y="1280526"/>
            <a:ext cx="0" cy="20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 txBox="1"/>
          <p:nvPr/>
        </p:nvSpPr>
        <p:spPr>
          <a:xfrm>
            <a:off x="311700" y="1276825"/>
            <a:ext cx="2286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Clock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3048000" y="1280526"/>
            <a:ext cx="0" cy="20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4572500" y="1818975"/>
            <a:ext cx="15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1526050" y="1361925"/>
            <a:ext cx="1312500" cy="228600"/>
          </a:xfrm>
          <a:prstGeom prst="bentConnector3">
            <a:avLst>
              <a:gd fmla="val 579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2495575" y="1361775"/>
            <a:ext cx="11052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 flipH="1">
            <a:off x="6305924" y="1361925"/>
            <a:ext cx="1312500" cy="228600"/>
          </a:xfrm>
          <a:prstGeom prst="bentConnector3">
            <a:avLst>
              <a:gd fmla="val 579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4019575" y="1361775"/>
            <a:ext cx="11052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6096000" y="1280526"/>
            <a:ext cx="0" cy="20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4572000" y="1280526"/>
            <a:ext cx="0" cy="20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5543575" y="1361775"/>
            <a:ext cx="11052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4781575" y="1361775"/>
            <a:ext cx="11052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 flipH="1">
            <a:off x="3257575" y="1361775"/>
            <a:ext cx="11052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311700" y="1734025"/>
            <a:ext cx="2286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1524500" y="1818975"/>
            <a:ext cx="15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3048500" y="1818975"/>
            <a:ext cx="15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3095625" y="2504775"/>
            <a:ext cx="867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6599650" y="2047400"/>
            <a:ext cx="10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5838925" y="1818675"/>
            <a:ext cx="8001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 txBox="1"/>
          <p:nvPr/>
        </p:nvSpPr>
        <p:spPr>
          <a:xfrm>
            <a:off x="311700" y="2191225"/>
            <a:ext cx="2286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11700" y="2648425"/>
            <a:ext cx="2286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2425650" y="2733375"/>
            <a:ext cx="13893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1524500" y="2276175"/>
            <a:ext cx="9585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1537700" y="2276475"/>
            <a:ext cx="2091600" cy="22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 flipH="1" rot="10800000">
            <a:off x="3902875" y="2276475"/>
            <a:ext cx="2394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4069550" y="2276475"/>
            <a:ext cx="2484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 flipH="1" rot="10800000">
            <a:off x="4214825" y="2276480"/>
            <a:ext cx="240000" cy="22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4345180" y="2276475"/>
            <a:ext cx="2484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4543425" y="2504775"/>
            <a:ext cx="867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 flipH="1" rot="10800000">
            <a:off x="5350675" y="2276475"/>
            <a:ext cx="2394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/>
          <p:nvPr/>
        </p:nvCxnSpPr>
        <p:spPr>
          <a:xfrm flipH="1" rot="10800000">
            <a:off x="5534025" y="2276175"/>
            <a:ext cx="867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/>
          <p:nvPr/>
        </p:nvCxnSpPr>
        <p:spPr>
          <a:xfrm>
            <a:off x="6096500" y="2276175"/>
            <a:ext cx="15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/>
          <p:nvPr/>
        </p:nvCxnSpPr>
        <p:spPr>
          <a:xfrm rot="10800000">
            <a:off x="2285900" y="1342522"/>
            <a:ext cx="300" cy="25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x="3809900" y="1342522"/>
            <a:ext cx="300" cy="25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5333900" y="1342522"/>
            <a:ext cx="300" cy="25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6857900" y="1342522"/>
            <a:ext cx="300" cy="25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1759500" y="1276825"/>
            <a:ext cx="228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521500" y="1276825"/>
            <a:ext cx="228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045500" y="1276825"/>
            <a:ext cx="228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569500" y="1276825"/>
            <a:ext cx="228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093500" y="1276825"/>
            <a:ext cx="2286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283500" y="1276825"/>
            <a:ext cx="228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807500" y="1276825"/>
            <a:ext cx="228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331500" y="1276825"/>
            <a:ext cx="228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6096500" y="2961975"/>
            <a:ext cx="15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5334500" y="2961975"/>
            <a:ext cx="15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 flipH="1" rot="10800000">
            <a:off x="2226475" y="2733675"/>
            <a:ext cx="2394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/>
          <p:nvPr/>
        </p:nvCxnSpPr>
        <p:spPr>
          <a:xfrm flipH="1" rot="10800000">
            <a:off x="1524500" y="2962190"/>
            <a:ext cx="7545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3810000" y="91357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2286000" y="91357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2292300" y="1044325"/>
            <a:ext cx="295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3511500" y="1044325"/>
            <a:ext cx="295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67" name="Shape 167"/>
          <p:cNvSpPr txBox="1"/>
          <p:nvPr/>
        </p:nvSpPr>
        <p:spPr>
          <a:xfrm>
            <a:off x="4419500" y="285500"/>
            <a:ext cx="3607500" cy="812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clock frequency = 1 / 370 × 10</a:t>
            </a:r>
            <a:r>
              <a:rPr baseline="30000" lang="en"/>
              <a:t>−12</a:t>
            </a:r>
            <a:r>
              <a:rPr lang="en"/>
              <a:t> 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703951" y="386175"/>
            <a:ext cx="2773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= 2.70 × 10</a:t>
            </a:r>
            <a:r>
              <a:rPr baseline="30000" lang="en"/>
              <a:t>9</a:t>
            </a:r>
            <a:r>
              <a:rPr lang="en"/>
              <a:t> Hz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= 2.7 GHz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2286000" y="312337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1987500" y="3254125"/>
            <a:ext cx="295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2362200" y="312337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2368500" y="3254125"/>
            <a:ext cx="295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1587791" y="3352237"/>
            <a:ext cx="147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i="1" lang="en" sz="1000">
                <a:solidFill>
                  <a:schemeClr val="dk2"/>
                </a:solidFill>
              </a:rPr>
              <a:t>t</a:t>
            </a:r>
            <a:r>
              <a:rPr baseline="-25000" i="1" lang="en" sz="1000">
                <a:solidFill>
                  <a:schemeClr val="dk2"/>
                </a:solidFill>
              </a:rPr>
              <a:t>pd</a:t>
            </a:r>
            <a:r>
              <a:rPr lang="en" sz="1000">
                <a:solidFill>
                  <a:schemeClr val="dk2"/>
                </a:solidFill>
              </a:rPr>
              <a:t> for register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3744062" y="2733675"/>
            <a:ext cx="248400" cy="22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3949650" y="2961975"/>
            <a:ext cx="13893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" name="Shape 176"/>
          <p:cNvCxnSpPr/>
          <p:nvPr/>
        </p:nvCxnSpPr>
        <p:spPr>
          <a:xfrm>
            <a:off x="4572500" y="2961975"/>
            <a:ext cx="15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/>
          <p:nvPr/>
        </p:nvCxnSpPr>
        <p:spPr>
          <a:xfrm rot="10800000">
            <a:off x="3015398" y="5016231"/>
            <a:ext cx="394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" name="Shape 178"/>
          <p:cNvSpPr txBox="1"/>
          <p:nvPr/>
        </p:nvSpPr>
        <p:spPr>
          <a:xfrm>
            <a:off x="766638" y="5209702"/>
            <a:ext cx="1749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next state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850174" y="5209702"/>
            <a:ext cx="1749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curren</a:t>
            </a:r>
            <a:r>
              <a:rPr lang="en">
                <a:solidFill>
                  <a:srgbClr val="0000FF"/>
                </a:solidFill>
              </a:rPr>
              <a:t>t state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5817018" y="4605700"/>
            <a:ext cx="1486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/>
          <p:nvPr/>
        </p:nvCxnSpPr>
        <p:spPr>
          <a:xfrm flipH="1">
            <a:off x="6558825" y="4383125"/>
            <a:ext cx="1800" cy="10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2" name="Shape 182"/>
          <p:cNvSpPr txBox="1"/>
          <p:nvPr/>
        </p:nvSpPr>
        <p:spPr>
          <a:xfrm>
            <a:off x="6839550" y="6031875"/>
            <a:ext cx="1174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FS   </a:t>
            </a:r>
            <a:r>
              <a:rPr lang="en"/>
              <a:t>func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0001 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0010 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−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 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 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0101 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316774" y="9019702"/>
            <a:ext cx="1749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current state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772750" y="4832277"/>
            <a:ext cx="1853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1    1        1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772750" y="4623279"/>
            <a:ext cx="1853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0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266946" y="4623279"/>
            <a:ext cx="1853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X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680616" y="4623279"/>
            <a:ext cx="1853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Q(</a:t>
            </a:r>
            <a:r>
              <a:rPr i="1"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264798" y="4832277"/>
            <a:ext cx="1853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0        0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772750" y="4832277"/>
            <a:ext cx="1853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7516900" y="3554905"/>
            <a:ext cx="1051500" cy="10068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Computers as State Machines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Algorithms usually require memory to hold state information, from step to step.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Recall:  Finite State Machines (CMPT 125)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516900" y="3554905"/>
            <a:ext cx="1051500" cy="1006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602297" y="3646981"/>
            <a:ext cx="878100" cy="823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7227905" y="2841075"/>
            <a:ext cx="6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150723" y="2247075"/>
            <a:ext cx="139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Σ</a:t>
            </a:r>
            <a:r>
              <a:rPr lang="en" sz="1800">
                <a:solidFill>
                  <a:srgbClr val="000000"/>
                </a:solidFill>
              </a:rPr>
              <a:t> = {</a:t>
            </a:r>
            <a:r>
              <a:rPr lang="en" sz="1800"/>
              <a:t>0</a:t>
            </a:r>
            <a:r>
              <a:rPr lang="en" sz="1800">
                <a:solidFill>
                  <a:srgbClr val="000000"/>
                </a:solidFill>
              </a:rPr>
              <a:t>, </a:t>
            </a:r>
            <a:r>
              <a:rPr lang="en" sz="1800"/>
              <a:t>1</a:t>
            </a: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768775" y="3069675"/>
            <a:ext cx="6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02" name="Shape 202"/>
          <p:cNvSpPr/>
          <p:nvPr/>
        </p:nvSpPr>
        <p:spPr>
          <a:xfrm flipH="1" rot="5400000">
            <a:off x="6087164" y="3348588"/>
            <a:ext cx="720300" cy="720300"/>
          </a:xfrm>
          <a:prstGeom prst="arc">
            <a:avLst>
              <a:gd fmla="val 2952302" name="adj1"/>
              <a:gd fmla="val 1545606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240347" y="3218786"/>
            <a:ext cx="913275" cy="155075"/>
          </a:xfrm>
          <a:custGeom>
            <a:pathLst>
              <a:path extrusionOk="0" h="6203" w="36531">
                <a:moveTo>
                  <a:pt x="0" y="3064"/>
                </a:moveTo>
                <a:cubicBezTo>
                  <a:pt x="1020" y="2566"/>
                  <a:pt x="4095" y="-447"/>
                  <a:pt x="6125" y="76"/>
                </a:cubicBezTo>
                <a:cubicBezTo>
                  <a:pt x="8154" y="599"/>
                  <a:pt x="10159" y="6202"/>
                  <a:pt x="12177" y="6202"/>
                </a:cubicBezTo>
                <a:cubicBezTo>
                  <a:pt x="14194" y="6202"/>
                  <a:pt x="16198" y="88"/>
                  <a:pt x="18228" y="76"/>
                </a:cubicBezTo>
                <a:cubicBezTo>
                  <a:pt x="20257" y="63"/>
                  <a:pt x="22822" y="5604"/>
                  <a:pt x="24354" y="6127"/>
                </a:cubicBezTo>
                <a:cubicBezTo>
                  <a:pt x="25885" y="6649"/>
                  <a:pt x="25387" y="3698"/>
                  <a:pt x="27417" y="3213"/>
                </a:cubicBezTo>
                <a:cubicBezTo>
                  <a:pt x="29446" y="2727"/>
                  <a:pt x="35012" y="3213"/>
                  <a:pt x="36531" y="3213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04" name="Shape 204"/>
          <p:cNvSpPr txBox="1"/>
          <p:nvPr/>
        </p:nvSpPr>
        <p:spPr>
          <a:xfrm>
            <a:off x="6084905" y="3984075"/>
            <a:ext cx="6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05" name="Shape 205"/>
          <p:cNvSpPr/>
          <p:nvPr/>
        </p:nvSpPr>
        <p:spPr>
          <a:xfrm>
            <a:off x="7516900" y="2030905"/>
            <a:ext cx="1051500" cy="10068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6" name="Shape 206"/>
          <p:cNvCxnSpPr/>
          <p:nvPr/>
        </p:nvCxnSpPr>
        <p:spPr>
          <a:xfrm flipH="1" rot="10800000">
            <a:off x="7130525" y="2790975"/>
            <a:ext cx="458700" cy="256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07" name="Shape 207"/>
          <p:cNvCxnSpPr/>
          <p:nvPr/>
        </p:nvCxnSpPr>
        <p:spPr>
          <a:xfrm>
            <a:off x="7117900" y="3556025"/>
            <a:ext cx="468000" cy="26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208" name="Shape 208"/>
          <p:cNvSpPr txBox="1"/>
          <p:nvPr/>
        </p:nvSpPr>
        <p:spPr>
          <a:xfrm>
            <a:off x="7151705" y="3603075"/>
            <a:ext cx="6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09" name="Shape 209"/>
          <p:cNvSpPr/>
          <p:nvPr/>
        </p:nvSpPr>
        <p:spPr>
          <a:xfrm rot="-7505886">
            <a:off x="7094904" y="2182899"/>
            <a:ext cx="149706" cy="769472"/>
          </a:xfrm>
          <a:custGeom>
            <a:pathLst>
              <a:path extrusionOk="0" h="30032" w="5988">
                <a:moveTo>
                  <a:pt x="597" y="0"/>
                </a:moveTo>
                <a:cubicBezTo>
                  <a:pt x="1493" y="2440"/>
                  <a:pt x="6075" y="9637"/>
                  <a:pt x="5976" y="14643"/>
                </a:cubicBezTo>
                <a:cubicBezTo>
                  <a:pt x="5876" y="19648"/>
                  <a:pt x="996" y="27467"/>
                  <a:pt x="0" y="30032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sp>
      <p:cxnSp>
        <p:nvCxnSpPr>
          <p:cNvPr id="210" name="Shape 210"/>
          <p:cNvCxnSpPr/>
          <p:nvPr/>
        </p:nvCxnSpPr>
        <p:spPr>
          <a:xfrm>
            <a:off x="8042650" y="3041043"/>
            <a:ext cx="0" cy="5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6930575" y="2155275"/>
            <a:ext cx="6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12" name="Shape 212"/>
          <p:cNvSpPr/>
          <p:nvPr/>
        </p:nvSpPr>
        <p:spPr>
          <a:xfrm flipH="1" rot="5400000">
            <a:off x="7458764" y="4110588"/>
            <a:ext cx="720300" cy="720300"/>
          </a:xfrm>
          <a:prstGeom prst="arc">
            <a:avLst>
              <a:gd fmla="val 2952302" name="adj1"/>
              <a:gd fmla="val 1545606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7456499" y="4746075"/>
            <a:ext cx="72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14" name="Shape 214"/>
          <p:cNvSpPr/>
          <p:nvPr/>
        </p:nvSpPr>
        <p:spPr>
          <a:xfrm>
            <a:off x="6145300" y="2792905"/>
            <a:ext cx="1051500" cy="10068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7515600" y="2031500"/>
            <a:ext cx="10515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ends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with a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single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515600" y="3555500"/>
            <a:ext cx="10515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ends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049150" y="1315500"/>
            <a:ext cx="913200" cy="3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4480927"/>
            <a:ext cx="8520600" cy="14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state is computed based on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add a memory tape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4125070" y="4477792"/>
            <a:ext cx="281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current state + next input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803593" y="4795660"/>
            <a:ext cx="281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⇒ </a:t>
            </a:r>
            <a:r>
              <a:rPr lang="en" sz="1800" u="sng">
                <a:solidFill>
                  <a:schemeClr val="dk2"/>
                </a:solidFill>
              </a:rPr>
              <a:t>Turing machine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873050" y="2887575"/>
            <a:ext cx="2650500" cy="823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Accepts all binary strings that end in “11”.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Digital State Machines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Memory holds state information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933250" y="2191100"/>
            <a:ext cx="1654200" cy="128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memory</a:t>
            </a:r>
          </a:p>
        </p:txBody>
      </p:sp>
      <p:sp>
        <p:nvSpPr>
          <p:cNvPr id="229" name="Shape 229"/>
          <p:cNvSpPr/>
          <p:nvPr/>
        </p:nvSpPr>
        <p:spPr>
          <a:xfrm rot="5400000">
            <a:off x="1974735" y="2725897"/>
            <a:ext cx="134100" cy="214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 rot="-5400000">
            <a:off x="945782" y="2418410"/>
            <a:ext cx="368100" cy="827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 rot="-5400000">
            <a:off x="1063246" y="2557317"/>
            <a:ext cx="138400" cy="552950"/>
          </a:xfrm>
          <a:custGeom>
            <a:pathLst>
              <a:path extrusionOk="0" h="22118" w="5536">
                <a:moveTo>
                  <a:pt x="28" y="0"/>
                </a:moveTo>
                <a:lnTo>
                  <a:pt x="0" y="2769"/>
                </a:lnTo>
                <a:lnTo>
                  <a:pt x="5508" y="2769"/>
                </a:lnTo>
                <a:lnTo>
                  <a:pt x="5508" y="8220"/>
                </a:lnTo>
                <a:lnTo>
                  <a:pt x="28" y="8220"/>
                </a:lnTo>
                <a:lnTo>
                  <a:pt x="28" y="13699"/>
                </a:lnTo>
                <a:lnTo>
                  <a:pt x="5536" y="13699"/>
                </a:lnTo>
                <a:lnTo>
                  <a:pt x="5508" y="19179"/>
                </a:lnTo>
                <a:lnTo>
                  <a:pt x="0" y="19207"/>
                </a:lnTo>
                <a:lnTo>
                  <a:pt x="28" y="2211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2" name="Shape 232"/>
          <p:cNvSpPr txBox="1"/>
          <p:nvPr/>
        </p:nvSpPr>
        <p:spPr>
          <a:xfrm>
            <a:off x="1237100" y="10904500"/>
            <a:ext cx="5018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3" name="Shape 233"/>
          <p:cNvCxnSpPr>
            <a:stCxn id="230" idx="2"/>
            <a:endCxn id="229" idx="3"/>
          </p:cNvCxnSpPr>
          <p:nvPr/>
        </p:nvCxnSpPr>
        <p:spPr>
          <a:xfrm>
            <a:off x="1543682" y="2832260"/>
            <a:ext cx="3909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4" name="Shape 234"/>
          <p:cNvSpPr txBox="1"/>
          <p:nvPr/>
        </p:nvSpPr>
        <p:spPr>
          <a:xfrm>
            <a:off x="4911525" y="2191100"/>
            <a:ext cx="2257200" cy="128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r>
              <a:rPr lang="en" sz="1800">
                <a:solidFill>
                  <a:schemeClr val="dk2"/>
                </a:solidFill>
              </a:rPr>
              <a:t>ombinational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circuit</a:t>
            </a:r>
          </a:p>
        </p:txBody>
      </p:sp>
      <p:cxnSp>
        <p:nvCxnSpPr>
          <p:cNvPr id="235" name="Shape 235"/>
          <p:cNvCxnSpPr>
            <a:stCxn id="228" idx="3"/>
            <a:endCxn id="234" idx="1"/>
          </p:cNvCxnSpPr>
          <p:nvPr/>
        </p:nvCxnSpPr>
        <p:spPr>
          <a:xfrm>
            <a:off x="3587450" y="2831450"/>
            <a:ext cx="132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/>
          <p:nvPr/>
        </p:nvCxnSpPr>
        <p:spPr>
          <a:xfrm flipH="1">
            <a:off x="4190600" y="2789050"/>
            <a:ext cx="1113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7" name="Shape 237"/>
          <p:cNvSpPr txBox="1"/>
          <p:nvPr/>
        </p:nvSpPr>
        <p:spPr>
          <a:xfrm>
            <a:off x="3587450" y="2319575"/>
            <a:ext cx="1324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current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state</a:t>
            </a:r>
          </a:p>
        </p:txBody>
      </p:sp>
      <p:cxnSp>
        <p:nvCxnSpPr>
          <p:cNvPr id="238" name="Shape 238"/>
          <p:cNvCxnSpPr/>
          <p:nvPr/>
        </p:nvCxnSpPr>
        <p:spPr>
          <a:xfrm flipH="1">
            <a:off x="6040025" y="1509400"/>
            <a:ext cx="900" cy="68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" name="Shape 239"/>
          <p:cNvCxnSpPr/>
          <p:nvPr/>
        </p:nvCxnSpPr>
        <p:spPr>
          <a:xfrm flipH="1">
            <a:off x="5986760" y="1770166"/>
            <a:ext cx="1113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0" name="Shape 240"/>
          <p:cNvSpPr txBox="1"/>
          <p:nvPr/>
        </p:nvSpPr>
        <p:spPr>
          <a:xfrm>
            <a:off x="5381402" y="1198355"/>
            <a:ext cx="1324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inputs</a:t>
            </a:r>
          </a:p>
        </p:txBody>
      </p:sp>
      <p:sp>
        <p:nvSpPr>
          <p:cNvPr id="241" name="Shape 241"/>
          <p:cNvSpPr/>
          <p:nvPr/>
        </p:nvSpPr>
        <p:spPr>
          <a:xfrm>
            <a:off x="2759819" y="3473925"/>
            <a:ext cx="3277850" cy="453025"/>
          </a:xfrm>
          <a:custGeom>
            <a:pathLst>
              <a:path extrusionOk="0" h="18121" w="131114">
                <a:moveTo>
                  <a:pt x="131114" y="0"/>
                </a:moveTo>
                <a:lnTo>
                  <a:pt x="131114" y="18121"/>
                </a:lnTo>
                <a:lnTo>
                  <a:pt x="0" y="18121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cxnSp>
        <p:nvCxnSpPr>
          <p:cNvPr id="242" name="Shape 242"/>
          <p:cNvCxnSpPr/>
          <p:nvPr/>
        </p:nvCxnSpPr>
        <p:spPr>
          <a:xfrm flipH="1">
            <a:off x="4190600" y="3881986"/>
            <a:ext cx="1113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3" name="Shape 243"/>
          <p:cNvSpPr txBox="1"/>
          <p:nvPr/>
        </p:nvSpPr>
        <p:spPr>
          <a:xfrm>
            <a:off x="3587450" y="3538775"/>
            <a:ext cx="1324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next </a:t>
            </a:r>
            <a:r>
              <a:rPr lang="en">
                <a:solidFill>
                  <a:schemeClr val="dk2"/>
                </a:solidFill>
              </a:rPr>
              <a:t>state</a:t>
            </a:r>
          </a:p>
        </p:txBody>
      </p:sp>
      <p:cxnSp>
        <p:nvCxnSpPr>
          <p:cNvPr id="244" name="Shape 244"/>
          <p:cNvCxnSpPr/>
          <p:nvPr/>
        </p:nvCxnSpPr>
        <p:spPr>
          <a:xfrm>
            <a:off x="7168850" y="2831450"/>
            <a:ext cx="132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/>
          <p:nvPr/>
        </p:nvCxnSpPr>
        <p:spPr>
          <a:xfrm flipH="1">
            <a:off x="7772000" y="2789050"/>
            <a:ext cx="1113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" name="Shape 246"/>
          <p:cNvSpPr txBox="1"/>
          <p:nvPr/>
        </p:nvSpPr>
        <p:spPr>
          <a:xfrm>
            <a:off x="7168850" y="2319575"/>
            <a:ext cx="1324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outputs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4023727"/>
            <a:ext cx="8520600" cy="132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compute next state based on (current state, inputs)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4337248"/>
            <a:ext cx="8520600" cy="108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compute outputs based on (current state, inputs)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4853224"/>
            <a:ext cx="8520600" cy="108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 What does this imply about the clock period?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5166736"/>
            <a:ext cx="8520600" cy="108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clock period must exceed </a:t>
            </a:r>
            <a:r>
              <a:rPr i="1" lang="en"/>
              <a:t>t</a:t>
            </a:r>
            <a:r>
              <a:rPr baseline="-25000" i="1" lang="en"/>
              <a:t>pd</a:t>
            </a:r>
            <a:r>
              <a:rPr lang="en"/>
              <a:t> of combinational circuit + </a:t>
            </a:r>
            <a:r>
              <a:rPr i="1" lang="en"/>
              <a:t>t</a:t>
            </a:r>
            <a:r>
              <a:rPr baseline="-25000" i="1" lang="en"/>
              <a:t>pd</a:t>
            </a:r>
            <a:r>
              <a:rPr lang="en"/>
              <a:t> of registers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Staged Execution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programmer’s model, each elementary command changes the state.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%rbx,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%rbp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%rax,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(%rdi,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%rcx,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digital systems, each command is broken up into a sequence of several stages, one cycle per stage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(F)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 (D)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 (C)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(M)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back (W)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773034" y="2223749"/>
            <a:ext cx="7483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however, one clock cycle per instruction ⇒ very large cycle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681401" y="3293088"/>
            <a:ext cx="2003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-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IR</a:t>
            </a:r>
            <a:r>
              <a:rPr lang="en" sz="1800">
                <a:solidFill>
                  <a:schemeClr val="dk2"/>
                </a:solidFill>
              </a:rPr>
              <a:t> ←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M[PC]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960177" y="3600213"/>
            <a:ext cx="4556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- prepare operation, load all operands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620424" y="3913850"/>
            <a:ext cx="2134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- compute result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064709" y="4227473"/>
            <a:ext cx="2744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- access memory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291236" y="4547600"/>
            <a:ext cx="2535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- update registers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