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If you do it in the order A-C-B, it will be like 4 instructions due to the hazard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If you do it in the order A-C-B, it will be like 4 instructions due to the hazard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Typical hardware will lose 10-20 cycles, mostly due to longer pipelines.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Lecture 25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Pipelining Hazards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Recall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assembly instructions into substates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five stages:  </a:t>
            </a:r>
          </a:p>
        </p:txBody>
      </p:sp>
      <p:sp>
        <p:nvSpPr>
          <p:cNvPr id="62" name="Shape 62"/>
          <p:cNvSpPr/>
          <p:nvPr/>
        </p:nvSpPr>
        <p:spPr>
          <a:xfrm>
            <a:off x="2344393" y="2169025"/>
            <a:ext cx="530100" cy="54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63" name="Shape 63"/>
          <p:cNvSpPr/>
          <p:nvPr/>
        </p:nvSpPr>
        <p:spPr>
          <a:xfrm>
            <a:off x="3300028" y="2169025"/>
            <a:ext cx="530100" cy="54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C</a:t>
            </a:r>
          </a:p>
        </p:txBody>
      </p:sp>
      <p:cxnSp>
        <p:nvCxnSpPr>
          <p:cNvPr id="64" name="Shape 64"/>
          <p:cNvCxnSpPr>
            <a:stCxn id="62" idx="3"/>
            <a:endCxn id="63" idx="1"/>
          </p:cNvCxnSpPr>
          <p:nvPr/>
        </p:nvCxnSpPr>
        <p:spPr>
          <a:xfrm>
            <a:off x="2874493" y="2442325"/>
            <a:ext cx="4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" name="Shape 65"/>
          <p:cNvSpPr/>
          <p:nvPr/>
        </p:nvSpPr>
        <p:spPr>
          <a:xfrm>
            <a:off x="4255663" y="2169025"/>
            <a:ext cx="530100" cy="54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M</a:t>
            </a:r>
          </a:p>
        </p:txBody>
      </p:sp>
      <p:cxnSp>
        <p:nvCxnSpPr>
          <p:cNvPr id="66" name="Shape 66"/>
          <p:cNvCxnSpPr>
            <a:endCxn id="65" idx="1"/>
          </p:cNvCxnSpPr>
          <p:nvPr/>
        </p:nvCxnSpPr>
        <p:spPr>
          <a:xfrm>
            <a:off x="3829963" y="2442325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/>
          <p:nvPr/>
        </p:nvSpPr>
        <p:spPr>
          <a:xfrm>
            <a:off x="5211299" y="2169025"/>
            <a:ext cx="530100" cy="54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W</a:t>
            </a:r>
          </a:p>
        </p:txBody>
      </p:sp>
      <p:cxnSp>
        <p:nvCxnSpPr>
          <p:cNvPr id="68" name="Shape 68"/>
          <p:cNvCxnSpPr>
            <a:endCxn id="67" idx="1"/>
          </p:cNvCxnSpPr>
          <p:nvPr/>
        </p:nvCxnSpPr>
        <p:spPr>
          <a:xfrm>
            <a:off x="4785599" y="2442325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/>
          <p:nvPr/>
        </p:nvSpPr>
        <p:spPr>
          <a:xfrm>
            <a:off x="1388757" y="2169025"/>
            <a:ext cx="530100" cy="54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</a:p>
        </p:txBody>
      </p:sp>
      <p:cxnSp>
        <p:nvCxnSpPr>
          <p:cNvPr id="70" name="Shape 70"/>
          <p:cNvCxnSpPr>
            <a:endCxn id="69" idx="1"/>
          </p:cNvCxnSpPr>
          <p:nvPr/>
        </p:nvCxnSpPr>
        <p:spPr>
          <a:xfrm>
            <a:off x="963057" y="2442325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/>
          <p:nvPr/>
        </p:nvCxnSpPr>
        <p:spPr>
          <a:xfrm>
            <a:off x="1918710" y="2442350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/>
          <p:nvPr/>
        </p:nvCxnSpPr>
        <p:spPr>
          <a:xfrm>
            <a:off x="5741252" y="2442350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3109326"/>
            <a:ext cx="8520600" cy="212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increase throughput by overlapping different stages of different instructions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11425" y="3424168"/>
            <a:ext cx="2233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⇒"/>
            </a:pPr>
            <a:r>
              <a:rPr lang="en" u="sng">
                <a:solidFill>
                  <a:schemeClr val="dk2"/>
                </a:solidFill>
              </a:rPr>
              <a:t>pipelining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10479" y="3672678"/>
            <a:ext cx="5841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resource conflicts may lead to data inconsistency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12767" y="3984468"/>
            <a:ext cx="4135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insert pipeline </a:t>
            </a:r>
            <a:r>
              <a:rPr lang="en" u="sng">
                <a:solidFill>
                  <a:schemeClr val="dk2"/>
                </a:solidFill>
              </a:rPr>
              <a:t>stalls</a:t>
            </a:r>
            <a:r>
              <a:rPr lang="en">
                <a:solidFill>
                  <a:schemeClr val="dk2"/>
                </a:solidFill>
              </a:rPr>
              <a:t> (bubbles)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	</a:t>
            </a:r>
            <a:r>
              <a:rPr i="1" lang="en"/>
              <a:t>I</a:t>
            </a:r>
            <a:r>
              <a:rPr baseline="-25000" lang="en"/>
              <a:t>1</a:t>
            </a:r>
            <a:r>
              <a:rPr lang="en"/>
              <a:t>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movmr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0(r5)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</a:t>
            </a:r>
            <a:r>
              <a:rPr i="1" lang="en"/>
              <a:t>I</a:t>
            </a:r>
            <a:r>
              <a:rPr baseline="-25000" lang="en"/>
              <a:t>2</a:t>
            </a:r>
            <a:r>
              <a:rPr lang="en"/>
              <a:t>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r4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64100" y="2680025"/>
            <a:ext cx="205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movmr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0(r5)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208000" y="3770025"/>
            <a:ext cx="237300" cy="17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698236" y="3421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85" name="Shape 85"/>
          <p:cNvSpPr/>
          <p:nvPr/>
        </p:nvSpPr>
        <p:spPr>
          <a:xfrm>
            <a:off x="4698236" y="34218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(10)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valB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r4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(13)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Load/Use Data Hazard (Read After Load)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729650" y="1285225"/>
            <a:ext cx="2980800" cy="1010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State: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/>
              <a:t>: 10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r4</a:t>
            </a:r>
            <a:r>
              <a:rPr lang="en"/>
              <a:t>: 13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r5</a:t>
            </a:r>
            <a:r>
              <a:rPr lang="en"/>
              <a:t>: 0x4948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M[0x4948]</a:t>
            </a:r>
            <a:r>
              <a:rPr lang="en"/>
              <a:t>: 29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205026" y="1285667"/>
            <a:ext cx="1165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→ 29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205026" y="1493335"/>
            <a:ext cx="1165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→ 42</a:t>
            </a:r>
          </a:p>
        </p:txBody>
      </p:sp>
      <p:sp>
        <p:nvSpPr>
          <p:cNvPr id="90" name="Shape 90"/>
          <p:cNvSpPr/>
          <p:nvPr/>
        </p:nvSpPr>
        <p:spPr>
          <a:xfrm>
            <a:off x="2869436" y="25074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91" name="Shape 91"/>
          <p:cNvSpPr/>
          <p:nvPr/>
        </p:nvSpPr>
        <p:spPr>
          <a:xfrm>
            <a:off x="3783836" y="25074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92" name="Shape 92"/>
          <p:cNvSpPr/>
          <p:nvPr/>
        </p:nvSpPr>
        <p:spPr>
          <a:xfrm>
            <a:off x="4698236" y="25074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93" name="Shape 93"/>
          <p:cNvSpPr/>
          <p:nvPr/>
        </p:nvSpPr>
        <p:spPr>
          <a:xfrm>
            <a:off x="5612636" y="25074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94" name="Shape 94"/>
          <p:cNvSpPr txBox="1"/>
          <p:nvPr/>
        </p:nvSpPr>
        <p:spPr>
          <a:xfrm>
            <a:off x="464100" y="35944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r4</a:t>
            </a:r>
          </a:p>
        </p:txBody>
      </p:sp>
      <p:sp>
        <p:nvSpPr>
          <p:cNvPr id="95" name="Shape 95"/>
          <p:cNvSpPr/>
          <p:nvPr/>
        </p:nvSpPr>
        <p:spPr>
          <a:xfrm>
            <a:off x="6527036" y="25074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96" name="Shape 96"/>
          <p:cNvSpPr txBox="1"/>
          <p:nvPr/>
        </p:nvSpPr>
        <p:spPr>
          <a:xfrm>
            <a:off x="6167625" y="3913850"/>
            <a:ext cx="237300" cy="17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783836" y="3421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98" name="Shape 98"/>
          <p:cNvSpPr/>
          <p:nvPr/>
        </p:nvSpPr>
        <p:spPr>
          <a:xfrm>
            <a:off x="5612636" y="3421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99" name="Shape 99"/>
          <p:cNvSpPr/>
          <p:nvPr/>
        </p:nvSpPr>
        <p:spPr>
          <a:xfrm>
            <a:off x="6527036" y="3421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00" name="Shape 100"/>
          <p:cNvSpPr/>
          <p:nvPr/>
        </p:nvSpPr>
        <p:spPr>
          <a:xfrm>
            <a:off x="7441436" y="3421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01" name="Shape 101"/>
          <p:cNvSpPr/>
          <p:nvPr/>
        </p:nvSpPr>
        <p:spPr>
          <a:xfrm>
            <a:off x="3738083" y="2507400"/>
            <a:ext cx="914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(0x4948)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valC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disp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(0)</a:t>
            </a:r>
          </a:p>
        </p:txBody>
      </p:sp>
      <p:sp>
        <p:nvSpPr>
          <p:cNvPr id="102" name="Shape 102"/>
          <p:cNvSpPr/>
          <p:nvPr/>
        </p:nvSpPr>
        <p:spPr>
          <a:xfrm>
            <a:off x="4652014" y="2507400"/>
            <a:ext cx="914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  <a:r>
              <a:rPr lang="en" sz="900">
                <a:solidFill>
                  <a:srgbClr val="0000FF"/>
                </a:solidFill>
              </a:rPr>
              <a:t> +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valC</a:t>
            </a:r>
          </a:p>
          <a:p>
            <a:pPr indent="-69850" lvl="0" marL="0" rtl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0000"/>
                </a:solidFill>
              </a:rPr>
              <a:t>(0x4948)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566414" y="3421800"/>
            <a:ext cx="914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valB</a:t>
            </a:r>
            <a:r>
              <a:rPr lang="en" sz="900">
                <a:solidFill>
                  <a:srgbClr val="0000FF"/>
                </a:solidFill>
              </a:rPr>
              <a:t> +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(23)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6527036" y="25074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valM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(29)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951200" y="3909573"/>
            <a:ext cx="237300" cy="17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441436" y="34218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r4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(23)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4432627"/>
            <a:ext cx="8520600" cy="72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ata forwarding doesn’t solve it.  Why not?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 ready during phase 4, but needed during phase 3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stall (one bubble) is required</a:t>
            </a:r>
          </a:p>
        </p:txBody>
      </p:sp>
      <p:sp>
        <p:nvSpPr>
          <p:cNvPr id="108" name="Shape 108"/>
          <p:cNvSpPr/>
          <p:nvPr/>
        </p:nvSpPr>
        <p:spPr>
          <a:xfrm>
            <a:off x="5567850" y="2507400"/>
            <a:ext cx="914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valM</a:t>
            </a:r>
            <a:r>
              <a:rPr lang="en" sz="700">
                <a:solidFill>
                  <a:srgbClr val="0000FF"/>
                </a:solidFill>
              </a:rPr>
              <a:t> ← </a:t>
            </a:r>
            <a:r>
              <a:rPr lang="en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M[valE]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(29)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916090" y="3086575"/>
            <a:ext cx="1305300" cy="566675"/>
          </a:xfrm>
          <a:custGeom>
            <a:pathLst>
              <a:path extrusionOk="0" h="22667" w="52212">
                <a:moveTo>
                  <a:pt x="52212" y="0"/>
                </a:moveTo>
                <a:cubicBezTo>
                  <a:pt x="46826" y="1205"/>
                  <a:pt x="28339" y="4581"/>
                  <a:pt x="19899" y="7234"/>
                </a:cubicBezTo>
                <a:cubicBezTo>
                  <a:pt x="11459" y="9886"/>
                  <a:pt x="4706" y="13342"/>
                  <a:pt x="1572" y="15915"/>
                </a:cubicBezTo>
                <a:cubicBezTo>
                  <a:pt x="-1562" y="18487"/>
                  <a:pt x="1170" y="21541"/>
                  <a:pt x="1090" y="2266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Stalling vs Interleaving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2756227"/>
            <a:ext cx="8520600" cy="72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tall the instruction, and it’s as if the instruction starts one cycle later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optimization: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6888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17" name="Shape 117"/>
          <p:cNvSpPr txBox="1"/>
          <p:nvPr/>
        </p:nvSpPr>
        <p:spPr>
          <a:xfrm>
            <a:off x="33746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18" name="Shape 118"/>
          <p:cNvSpPr txBox="1"/>
          <p:nvPr/>
        </p:nvSpPr>
        <p:spPr>
          <a:xfrm>
            <a:off x="40604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19" name="Shape 119"/>
          <p:cNvSpPr txBox="1"/>
          <p:nvPr/>
        </p:nvSpPr>
        <p:spPr>
          <a:xfrm>
            <a:off x="47462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20" name="Shape 120"/>
          <p:cNvSpPr txBox="1"/>
          <p:nvPr/>
        </p:nvSpPr>
        <p:spPr>
          <a:xfrm>
            <a:off x="54320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7462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22" name="Shape 122"/>
          <p:cNvSpPr txBox="1"/>
          <p:nvPr/>
        </p:nvSpPr>
        <p:spPr>
          <a:xfrm>
            <a:off x="54320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23" name="Shape 123"/>
          <p:cNvSpPr txBox="1"/>
          <p:nvPr/>
        </p:nvSpPr>
        <p:spPr>
          <a:xfrm>
            <a:off x="61178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24" name="Shape 124"/>
          <p:cNvSpPr txBox="1"/>
          <p:nvPr/>
        </p:nvSpPr>
        <p:spPr>
          <a:xfrm>
            <a:off x="68036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25" name="Shape 125"/>
          <p:cNvSpPr txBox="1"/>
          <p:nvPr/>
        </p:nvSpPr>
        <p:spPr>
          <a:xfrm>
            <a:off x="33746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26" name="Shape 126"/>
          <p:cNvSpPr txBox="1"/>
          <p:nvPr/>
        </p:nvSpPr>
        <p:spPr>
          <a:xfrm>
            <a:off x="4060425" y="2090075"/>
            <a:ext cx="581700" cy="58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Φ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642125" y="1404275"/>
            <a:ext cx="687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b="1" sz="800"/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valM</a:t>
            </a:r>
            <a:r>
              <a:rPr lang="en" sz="800">
                <a:solidFill>
                  <a:srgbClr val="0000FF"/>
                </a:solidFill>
              </a:rPr>
              <a:t> ←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M[valE]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800">
                <a:solidFill>
                  <a:srgbClr val="FF0000"/>
                </a:solidFill>
              </a:rPr>
              <a:t>(</a:t>
            </a:r>
            <a:r>
              <a:rPr lang="en" sz="800">
                <a:solidFill>
                  <a:srgbClr val="FF0000"/>
                </a:solidFill>
              </a:rPr>
              <a:t>29)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642125" y="2090075"/>
            <a:ext cx="789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  <a:r>
              <a:rPr lang="en" sz="800">
                <a:solidFill>
                  <a:srgbClr val="0000FF"/>
                </a:solidFill>
              </a:rPr>
              <a:t> ←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           (29)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11700" y="1460825"/>
            <a:ext cx="205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movmr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0(r5)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11700" y="21466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r4</a:t>
            </a:r>
          </a:p>
        </p:txBody>
      </p:sp>
      <p:sp>
        <p:nvSpPr>
          <p:cNvPr id="131" name="Shape 131"/>
          <p:cNvSpPr/>
          <p:nvPr/>
        </p:nvSpPr>
        <p:spPr>
          <a:xfrm>
            <a:off x="4889100" y="1932125"/>
            <a:ext cx="177850" cy="406925"/>
          </a:xfrm>
          <a:custGeom>
            <a:pathLst>
              <a:path extrusionOk="0" h="16277" w="7114">
                <a:moveTo>
                  <a:pt x="7114" y="0"/>
                </a:moveTo>
                <a:cubicBezTo>
                  <a:pt x="6169" y="904"/>
                  <a:pt x="2632" y="2713"/>
                  <a:pt x="1447" y="5426"/>
                </a:cubicBezTo>
                <a:cubicBezTo>
                  <a:pt x="261" y="8138"/>
                  <a:pt x="241" y="14468"/>
                  <a:pt x="0" y="1627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32" name="Shape 132"/>
          <p:cNvSpPr txBox="1"/>
          <p:nvPr/>
        </p:nvSpPr>
        <p:spPr>
          <a:xfrm>
            <a:off x="2688825" y="3614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33" name="Shape 133"/>
          <p:cNvSpPr txBox="1"/>
          <p:nvPr/>
        </p:nvSpPr>
        <p:spPr>
          <a:xfrm>
            <a:off x="3374625" y="3614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34" name="Shape 134"/>
          <p:cNvSpPr txBox="1"/>
          <p:nvPr/>
        </p:nvSpPr>
        <p:spPr>
          <a:xfrm>
            <a:off x="4060425" y="3614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35" name="Shape 135"/>
          <p:cNvSpPr txBox="1"/>
          <p:nvPr/>
        </p:nvSpPr>
        <p:spPr>
          <a:xfrm>
            <a:off x="4746225" y="3614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36" name="Shape 136"/>
          <p:cNvSpPr txBox="1"/>
          <p:nvPr/>
        </p:nvSpPr>
        <p:spPr>
          <a:xfrm>
            <a:off x="5432025" y="3614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060425" y="4299875"/>
            <a:ext cx="581700" cy="58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746225" y="4299875"/>
            <a:ext cx="581700" cy="58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432025" y="4299875"/>
            <a:ext cx="581700" cy="58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117825" y="4299875"/>
            <a:ext cx="581700" cy="58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374625" y="4299875"/>
            <a:ext cx="581700" cy="58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746225" y="49856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43" name="Shape 143"/>
          <p:cNvSpPr txBox="1"/>
          <p:nvPr/>
        </p:nvSpPr>
        <p:spPr>
          <a:xfrm>
            <a:off x="5432025" y="49856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44" name="Shape 144"/>
          <p:cNvSpPr txBox="1"/>
          <p:nvPr/>
        </p:nvSpPr>
        <p:spPr>
          <a:xfrm>
            <a:off x="6117825" y="49856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45" name="Shape 145"/>
          <p:cNvSpPr txBox="1"/>
          <p:nvPr/>
        </p:nvSpPr>
        <p:spPr>
          <a:xfrm>
            <a:off x="6803625" y="49856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46" name="Shape 146"/>
          <p:cNvSpPr txBox="1"/>
          <p:nvPr/>
        </p:nvSpPr>
        <p:spPr>
          <a:xfrm>
            <a:off x="4060425" y="49856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47" name="Shape 147"/>
          <p:cNvSpPr txBox="1"/>
          <p:nvPr/>
        </p:nvSpPr>
        <p:spPr>
          <a:xfrm>
            <a:off x="311700" y="3670625"/>
            <a:ext cx="205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movmr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0(r5)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1700" y="50422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r4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739450" y="3071504"/>
            <a:ext cx="53172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interleave with independent instruction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11700" y="4356425"/>
            <a:ext cx="205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$4</a:t>
            </a:r>
            <a:r>
              <a:rPr lang="en" sz="1800">
                <a:solidFill>
                  <a:srgbClr val="0000FF"/>
                </a:solidFill>
              </a:rPr>
              <a:t>,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746225" y="1404275"/>
            <a:ext cx="581700" cy="5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746225" y="3461675"/>
            <a:ext cx="581700" cy="5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Structural Hazard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4204027"/>
            <a:ext cx="8520600" cy="72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is asked to read two memory locations at once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6888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60" name="Shape 160"/>
          <p:cNvSpPr txBox="1"/>
          <p:nvPr/>
        </p:nvSpPr>
        <p:spPr>
          <a:xfrm>
            <a:off x="33746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61" name="Shape 161"/>
          <p:cNvSpPr txBox="1"/>
          <p:nvPr/>
        </p:nvSpPr>
        <p:spPr>
          <a:xfrm>
            <a:off x="40604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62" name="Shape 162"/>
          <p:cNvSpPr txBox="1"/>
          <p:nvPr/>
        </p:nvSpPr>
        <p:spPr>
          <a:xfrm>
            <a:off x="47462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63" name="Shape 163"/>
          <p:cNvSpPr txBox="1"/>
          <p:nvPr/>
        </p:nvSpPr>
        <p:spPr>
          <a:xfrm>
            <a:off x="54320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0604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65" name="Shape 165"/>
          <p:cNvSpPr txBox="1"/>
          <p:nvPr/>
        </p:nvSpPr>
        <p:spPr>
          <a:xfrm>
            <a:off x="47462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66" name="Shape 166"/>
          <p:cNvSpPr txBox="1"/>
          <p:nvPr/>
        </p:nvSpPr>
        <p:spPr>
          <a:xfrm>
            <a:off x="54320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67" name="Shape 167"/>
          <p:cNvSpPr txBox="1"/>
          <p:nvPr/>
        </p:nvSpPr>
        <p:spPr>
          <a:xfrm>
            <a:off x="61178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68" name="Shape 168"/>
          <p:cNvSpPr txBox="1"/>
          <p:nvPr/>
        </p:nvSpPr>
        <p:spPr>
          <a:xfrm>
            <a:off x="33746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69" name="Shape 169"/>
          <p:cNvSpPr txBox="1"/>
          <p:nvPr/>
        </p:nvSpPr>
        <p:spPr>
          <a:xfrm>
            <a:off x="311700" y="1460825"/>
            <a:ext cx="205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movmr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0(r5)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11700" y="21466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r4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746225" y="27758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72" name="Shape 172"/>
          <p:cNvSpPr txBox="1"/>
          <p:nvPr/>
        </p:nvSpPr>
        <p:spPr>
          <a:xfrm>
            <a:off x="5432025" y="27758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73" name="Shape 173"/>
          <p:cNvSpPr txBox="1"/>
          <p:nvPr/>
        </p:nvSpPr>
        <p:spPr>
          <a:xfrm>
            <a:off x="6117825" y="27758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74" name="Shape 174"/>
          <p:cNvSpPr txBox="1"/>
          <p:nvPr/>
        </p:nvSpPr>
        <p:spPr>
          <a:xfrm>
            <a:off x="6803625" y="27758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75" name="Shape 175"/>
          <p:cNvSpPr txBox="1"/>
          <p:nvPr/>
        </p:nvSpPr>
        <p:spPr>
          <a:xfrm>
            <a:off x="4060425" y="27758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76" name="Shape 176"/>
          <p:cNvSpPr txBox="1"/>
          <p:nvPr/>
        </p:nvSpPr>
        <p:spPr>
          <a:xfrm>
            <a:off x="5432025" y="34616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77" name="Shape 177"/>
          <p:cNvSpPr txBox="1"/>
          <p:nvPr/>
        </p:nvSpPr>
        <p:spPr>
          <a:xfrm>
            <a:off x="6117825" y="34616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78" name="Shape 178"/>
          <p:cNvSpPr txBox="1"/>
          <p:nvPr/>
        </p:nvSpPr>
        <p:spPr>
          <a:xfrm>
            <a:off x="6803625" y="34616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79" name="Shape 179"/>
          <p:cNvSpPr txBox="1"/>
          <p:nvPr/>
        </p:nvSpPr>
        <p:spPr>
          <a:xfrm>
            <a:off x="7489425" y="34616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80" name="Shape 180"/>
          <p:cNvSpPr txBox="1"/>
          <p:nvPr/>
        </p:nvSpPr>
        <p:spPr>
          <a:xfrm>
            <a:off x="4746225" y="34616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81" name="Shape 181"/>
          <p:cNvSpPr txBox="1"/>
          <p:nvPr/>
        </p:nvSpPr>
        <p:spPr>
          <a:xfrm>
            <a:off x="311700" y="28324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r3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r6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11700" y="35182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r7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642125" y="1404275"/>
            <a:ext cx="789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b="1" sz="8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valM</a:t>
            </a:r>
            <a:r>
              <a:rPr lang="en" sz="800">
                <a:solidFill>
                  <a:srgbClr val="0000FF"/>
                </a:solidFill>
              </a:rPr>
              <a:t> ← …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642125" y="3461675"/>
            <a:ext cx="789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b="1"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IR</a:t>
            </a:r>
            <a:r>
              <a:rPr lang="en" sz="900">
                <a:solidFill>
                  <a:srgbClr val="0000FF"/>
                </a:solidFill>
              </a:rPr>
              <a:t> </a:t>
            </a:r>
            <a:r>
              <a:rPr lang="en" sz="900">
                <a:solidFill>
                  <a:srgbClr val="0000FF"/>
                </a:solidFill>
              </a:rPr>
              <a:t>← …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4520884"/>
            <a:ext cx="8520600" cy="72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solutions: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4837741"/>
            <a:ext cx="8520600" cy="72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stall the fourth instruction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redesign memory (it’s slow anyway)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1519175" y="1965275"/>
            <a:ext cx="904200" cy="325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2881625" y="1965275"/>
            <a:ext cx="1169400" cy="325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5678825" y="1965275"/>
            <a:ext cx="1675800" cy="325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 When the next instruction in the pipeline is a branch, which instruction should be fetched next?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either   inc(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"/>
              <a:t>)   or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"/>
              <a:t> +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disp</a:t>
            </a:r>
            <a:r>
              <a:rPr lang="en"/>
              <a:t>,   depending on </a:t>
            </a:r>
            <a:r>
              <a:rPr lang="en" u="sng"/>
              <a:t>condition codes</a:t>
            </a:r>
            <a:r>
              <a:rPr lang="en"/>
              <a:t> (FLAGS)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519175" y="1965275"/>
            <a:ext cx="904200" cy="3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2881625" y="1965275"/>
            <a:ext cx="1169400" cy="3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678825" y="1965275"/>
            <a:ext cx="1675800" cy="3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Branch [Mis-]prediction &amp; Penalties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622204" y="28608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4661226"/>
            <a:ext cx="8520600" cy="92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result of branch not known until end of phase 4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079404" y="33180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02" name="Shape 202"/>
          <p:cNvSpPr txBox="1"/>
          <p:nvPr/>
        </p:nvSpPr>
        <p:spPr>
          <a:xfrm>
            <a:off x="3536604" y="37752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03" name="Shape 203"/>
          <p:cNvSpPr txBox="1"/>
          <p:nvPr/>
        </p:nvSpPr>
        <p:spPr>
          <a:xfrm>
            <a:off x="3993804" y="42324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04" name="Shape 204"/>
          <p:cNvSpPr txBox="1"/>
          <p:nvPr/>
        </p:nvSpPr>
        <p:spPr>
          <a:xfrm>
            <a:off x="3079404" y="28608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05" name="Shape 205"/>
          <p:cNvSpPr txBox="1"/>
          <p:nvPr/>
        </p:nvSpPr>
        <p:spPr>
          <a:xfrm>
            <a:off x="3536604" y="28608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06" name="Shape 206"/>
          <p:cNvSpPr txBox="1"/>
          <p:nvPr/>
        </p:nvSpPr>
        <p:spPr>
          <a:xfrm>
            <a:off x="3993804" y="28608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07" name="Shape 207"/>
          <p:cNvSpPr txBox="1"/>
          <p:nvPr/>
        </p:nvSpPr>
        <p:spPr>
          <a:xfrm>
            <a:off x="4451004" y="28608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08" name="Shape 208"/>
          <p:cNvSpPr txBox="1"/>
          <p:nvPr/>
        </p:nvSpPr>
        <p:spPr>
          <a:xfrm>
            <a:off x="3536604" y="33180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09" name="Shape 209"/>
          <p:cNvSpPr txBox="1"/>
          <p:nvPr/>
        </p:nvSpPr>
        <p:spPr>
          <a:xfrm>
            <a:off x="3993804" y="33180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10" name="Shape 210"/>
          <p:cNvSpPr txBox="1"/>
          <p:nvPr/>
        </p:nvSpPr>
        <p:spPr>
          <a:xfrm>
            <a:off x="4451004" y="33180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11" name="Shape 211"/>
          <p:cNvSpPr txBox="1"/>
          <p:nvPr/>
        </p:nvSpPr>
        <p:spPr>
          <a:xfrm>
            <a:off x="4908204" y="33180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12" name="Shape 212"/>
          <p:cNvSpPr txBox="1"/>
          <p:nvPr/>
        </p:nvSpPr>
        <p:spPr>
          <a:xfrm>
            <a:off x="3993804" y="37752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13" name="Shape 213"/>
          <p:cNvSpPr txBox="1"/>
          <p:nvPr/>
        </p:nvSpPr>
        <p:spPr>
          <a:xfrm>
            <a:off x="4451004" y="37752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14" name="Shape 214"/>
          <p:cNvSpPr txBox="1"/>
          <p:nvPr/>
        </p:nvSpPr>
        <p:spPr>
          <a:xfrm>
            <a:off x="4908204" y="37752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15" name="Shape 215"/>
          <p:cNvSpPr txBox="1"/>
          <p:nvPr/>
        </p:nvSpPr>
        <p:spPr>
          <a:xfrm>
            <a:off x="5365404" y="37752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16" name="Shape 216"/>
          <p:cNvSpPr txBox="1"/>
          <p:nvPr/>
        </p:nvSpPr>
        <p:spPr>
          <a:xfrm>
            <a:off x="4451004" y="42324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17" name="Shape 217"/>
          <p:cNvSpPr txBox="1"/>
          <p:nvPr/>
        </p:nvSpPr>
        <p:spPr>
          <a:xfrm>
            <a:off x="4908204" y="42324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18" name="Shape 218"/>
          <p:cNvSpPr txBox="1"/>
          <p:nvPr/>
        </p:nvSpPr>
        <p:spPr>
          <a:xfrm>
            <a:off x="5365404" y="42324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19" name="Shape 219"/>
          <p:cNvSpPr txBox="1"/>
          <p:nvPr/>
        </p:nvSpPr>
        <p:spPr>
          <a:xfrm>
            <a:off x="5822604" y="4232464"/>
            <a:ext cx="4113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220" name="Shape 220"/>
          <p:cNvSpPr txBox="1"/>
          <p:nvPr/>
        </p:nvSpPr>
        <p:spPr>
          <a:xfrm>
            <a:off x="311700" y="2832425"/>
            <a:ext cx="205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2"/>
                </a:solidFill>
              </a:rPr>
              <a:t>I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r>
              <a:rPr lang="en" sz="1800">
                <a:solidFill>
                  <a:schemeClr val="dk2"/>
                </a:solidFill>
              </a:rPr>
              <a:t>: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00" y="3289625"/>
            <a:ext cx="205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2"/>
                </a:solidFill>
              </a:rPr>
              <a:t>I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: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jle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11700" y="3746825"/>
            <a:ext cx="205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2"/>
                </a:solidFill>
              </a:rPr>
              <a:t>I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: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movrr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r3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1700" y="4204025"/>
            <a:ext cx="205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2"/>
                </a:solidFill>
              </a:rPr>
              <a:t>I</a:t>
            </a:r>
            <a:r>
              <a:rPr baseline="-25000" lang="en" sz="1800">
                <a:solidFill>
                  <a:schemeClr val="dk2"/>
                </a:solidFill>
              </a:rPr>
              <a:t>4</a:t>
            </a:r>
            <a:r>
              <a:rPr lang="en" sz="1800">
                <a:solidFill>
                  <a:schemeClr val="dk2"/>
                </a:solidFill>
              </a:rPr>
              <a:t>: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326261" y="2270075"/>
            <a:ext cx="1271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not </a:t>
            </a:r>
            <a:r>
              <a:rPr lang="en">
                <a:solidFill>
                  <a:srgbClr val="0000FF"/>
                </a:solidFill>
              </a:rPr>
              <a:t>taken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81625" y="2270075"/>
            <a:ext cx="1169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taken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678825" y="2270075"/>
            <a:ext cx="1675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last calculation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622204" y="28608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F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079404" y="33180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F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536604" y="37752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F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993804" y="42324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F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079404" y="28608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36604" y="28608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C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993804" y="28608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M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451004" y="28608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W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536604" y="33180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D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993804" y="33180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C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4451004" y="33180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M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908204" y="33180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W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993804" y="3775264"/>
            <a:ext cx="411300" cy="41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/>
              <a:t>D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622204" y="2556064"/>
            <a:ext cx="411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79404" y="2556064"/>
            <a:ext cx="411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536604" y="2556064"/>
            <a:ext cx="411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993804" y="2556064"/>
            <a:ext cx="411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451004" y="2556064"/>
            <a:ext cx="411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908204" y="2556064"/>
            <a:ext cx="411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00FF"/>
                </a:solidFill>
              </a:rPr>
              <a:t>6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3743697" y="3134800"/>
            <a:ext cx="0" cy="35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7" name="Shape 247"/>
          <p:cNvSpPr txBox="1"/>
          <p:nvPr/>
        </p:nvSpPr>
        <p:spPr>
          <a:xfrm>
            <a:off x="3993804" y="3318064"/>
            <a:ext cx="411300" cy="41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48" name="Shape 248"/>
          <p:cNvSpPr/>
          <p:nvPr/>
        </p:nvSpPr>
        <p:spPr>
          <a:xfrm>
            <a:off x="3330725" y="3834125"/>
            <a:ext cx="165800" cy="759575"/>
          </a:xfrm>
          <a:custGeom>
            <a:pathLst>
              <a:path extrusionOk="0" h="30383" w="6632">
                <a:moveTo>
                  <a:pt x="6391" y="0"/>
                </a:moveTo>
                <a:lnTo>
                  <a:pt x="0" y="0"/>
                </a:lnTo>
                <a:lnTo>
                  <a:pt x="0" y="30383"/>
                </a:lnTo>
                <a:lnTo>
                  <a:pt x="6632" y="30383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9" name="Shape 249"/>
          <p:cNvSpPr txBox="1"/>
          <p:nvPr/>
        </p:nvSpPr>
        <p:spPr>
          <a:xfrm>
            <a:off x="2085850" y="3858218"/>
            <a:ext cx="12717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speculative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execution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536604" y="3775264"/>
            <a:ext cx="411300" cy="41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993804" y="4232464"/>
            <a:ext cx="411300" cy="41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993804" y="3775264"/>
            <a:ext cx="411300" cy="41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4978083"/>
            <a:ext cx="8520600" cy="92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</a:t>
            </a:r>
            <a:r>
              <a:rPr baseline="-25000" lang="en"/>
              <a:t>3</a:t>
            </a:r>
            <a:r>
              <a:rPr lang="en"/>
              <a:t> and </a:t>
            </a:r>
            <a:r>
              <a:rPr i="1" lang="en"/>
              <a:t>I</a:t>
            </a:r>
            <a:r>
              <a:rPr baseline="-25000" lang="en"/>
              <a:t>4</a:t>
            </a:r>
            <a:r>
              <a:rPr lang="en"/>
              <a:t> are </a:t>
            </a:r>
            <a:r>
              <a:rPr lang="en" u="sng"/>
              <a:t>squashed</a:t>
            </a:r>
            <a:r>
              <a:rPr lang="en"/>
              <a:t>, i.e, changed into bubbles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mispredicting branches ⇒ loss of cycles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4" name="Shape 254"/>
          <p:cNvCxnSpPr/>
          <p:nvPr/>
        </p:nvCxnSpPr>
        <p:spPr>
          <a:xfrm>
            <a:off x="4603404" y="3980914"/>
            <a:ext cx="1325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4970760" y="3599106"/>
            <a:ext cx="4021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✗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4603400" y="4438108"/>
            <a:ext cx="1548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 txBox="1"/>
          <p:nvPr/>
        </p:nvSpPr>
        <p:spPr>
          <a:xfrm>
            <a:off x="4956309" y="4056300"/>
            <a:ext cx="46974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584600" y="2821350"/>
            <a:ext cx="2301300" cy="258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Branch Prediction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584600" y="2821350"/>
            <a:ext cx="2301300" cy="25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usually 90+% correct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Heuristics: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branch backward; fall forward (65-75%)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statistical methods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ts val="1400"/>
              <a:buChar char="●"/>
            </a:pPr>
            <a:r>
              <a:rPr lang="en"/>
              <a:t>machine learning (AI methods)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