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general, OoOE operates by having a processor that computes dependencies among instructions.  There are many ways to do this, including by keeping track on a scoreboard, or by having a very rudimentary dependency graph.  The length of the instruction queue has limits because of this . . . the complexity of the circuit does not scale linearly with the size of the queue.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AVX-SSE stands for Advanced Vector eXtensions / Streaming SIMD eXtensions.  SIMD (pronounced sim-dee) stands for “single instruction stream, multiple data streams”, i.e., executing one instruction at a time, but on vectors.  A scalar processor is an example of SISD (single instruction stream, single data stream).  MIMD and MISD are also possible, usually involving multiple processors in parallel, but MISD is very uncommon.  MIMD would be a multi-core, superscalar architecture, or perhaps a distributed system.</a:t>
            </a:r>
          </a:p>
          <a:p>
            <a:pPr indent="0" lvl="0" marL="0">
              <a:spcBef>
                <a:spcPts val="0"/>
              </a:spcBef>
              <a:buNone/>
            </a:pPr>
            <a:r>
              <a:t/>
            </a:r>
            <a:endParaRPr/>
          </a:p>
          <a:p>
            <a:pPr indent="0" lvl="0" marL="0">
              <a:spcBef>
                <a:spcPts val="0"/>
              </a:spcBef>
              <a:buNone/>
            </a:pPr>
            <a:r>
              <a:rPr lang="en"/>
              <a:t>SIMD are used predominantly in digital signal processing applications and graphics processing.  Those of you who play games or stream games need these vector instructions for high performance.  Rob Cameron, based at Surrey, uses these to process XML files quickly.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Orally:  8 function units are usually the limit due to concurrency overhead vs payoff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827306"/>
            <a:ext cx="8520600" cy="2280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149028"/>
            <a:ext cx="8520600" cy="8808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8"/>
            <a:ext cx="8520600" cy="2181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280528"/>
            <a:ext cx="8520600" cy="3795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500167"/>
            <a:ext cx="6367800" cy="4545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3114528"/>
            <a:ext cx="4045200" cy="13722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804528"/>
            <a:ext cx="3837000" cy="41058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700639"/>
            <a:ext cx="5998800" cy="6723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280528"/>
            <a:ext cx="8520600" cy="3795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827306"/>
            <a:ext cx="8520600" cy="2280600"/>
          </a:xfrm>
          <a:prstGeom prst="rect">
            <a:avLst/>
          </a:prstGeom>
        </p:spPr>
        <p:txBody>
          <a:bodyPr anchorCtr="0" anchor="b" bIns="91425" lIns="91425" rIns="91425" wrap="square" tIns="91425">
            <a:noAutofit/>
          </a:bodyPr>
          <a:lstStyle/>
          <a:p>
            <a:pPr indent="0" lvl="0" marL="0">
              <a:spcBef>
                <a:spcPts val="0"/>
              </a:spcBef>
              <a:buNone/>
            </a:pPr>
            <a:r>
              <a:rPr lang="en"/>
              <a:t>Lecture 26</a:t>
            </a:r>
          </a:p>
        </p:txBody>
      </p:sp>
      <p:sp>
        <p:nvSpPr>
          <p:cNvPr id="55" name="Shape 55"/>
          <p:cNvSpPr txBox="1"/>
          <p:nvPr>
            <p:ph idx="1" type="subTitle"/>
          </p:nvPr>
        </p:nvSpPr>
        <p:spPr>
          <a:xfrm>
            <a:off x="311700" y="3149028"/>
            <a:ext cx="8520600" cy="880800"/>
          </a:xfrm>
          <a:prstGeom prst="rect">
            <a:avLst/>
          </a:prstGeom>
        </p:spPr>
        <p:txBody>
          <a:bodyPr anchorCtr="0" anchor="t" bIns="91425" lIns="91425" rIns="91425" wrap="square" tIns="91425">
            <a:noAutofit/>
          </a:bodyPr>
          <a:lstStyle/>
          <a:p>
            <a:pPr indent="0" lvl="0" marL="0">
              <a:spcBef>
                <a:spcPts val="0"/>
              </a:spcBef>
              <a:buNone/>
            </a:pPr>
            <a:r>
              <a:rPr lang="en"/>
              <a:t>Multiple Instructions per Cycle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Recall</a:t>
            </a:r>
          </a:p>
        </p:txBody>
      </p:sp>
      <p:sp>
        <p:nvSpPr>
          <p:cNvPr id="61" name="Shape 6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lnSpc>
                <a:spcPct val="150000"/>
              </a:lnSpc>
              <a:spcBef>
                <a:spcPts val="0"/>
              </a:spcBef>
              <a:spcAft>
                <a:spcPts val="0"/>
              </a:spcAft>
              <a:buNone/>
            </a:pPr>
            <a:r>
              <a:rPr lang="en"/>
              <a:t>Divide each assembly instruction into stages &amp; parallelize</a:t>
            </a:r>
          </a:p>
          <a:p>
            <a:pPr indent="-342900" lvl="0" marL="457200" rtl="0">
              <a:lnSpc>
                <a:spcPct val="150000"/>
              </a:lnSpc>
              <a:spcBef>
                <a:spcPts val="0"/>
              </a:spcBef>
              <a:buSzPts val="1800"/>
              <a:buChar char="●"/>
            </a:pPr>
            <a:r>
              <a:t/>
            </a:r>
            <a:endParaRPr/>
          </a:p>
          <a:p>
            <a:pPr indent="0" lvl="0" marL="0" rtl="0">
              <a:lnSpc>
                <a:spcPct val="150000"/>
              </a:lnSpc>
              <a:spcBef>
                <a:spcPts val="0"/>
              </a:spcBef>
              <a:spcAft>
                <a:spcPts val="0"/>
              </a:spcAft>
              <a:buNone/>
            </a:pPr>
            <a:r>
              <a:rPr lang="en"/>
              <a:t>Resource conflicts can waste cycles</a:t>
            </a:r>
          </a:p>
          <a:p>
            <a:pPr indent="-342900" lvl="0" marL="457200" rtl="0">
              <a:lnSpc>
                <a:spcPct val="150000"/>
              </a:lnSpc>
              <a:spcBef>
                <a:spcPts val="0"/>
              </a:spcBef>
              <a:spcAft>
                <a:spcPts val="0"/>
              </a:spcAft>
              <a:buSzPts val="1800"/>
              <a:buChar char="●"/>
            </a:pPr>
            <a:r>
              <a:t/>
            </a:r>
            <a:endParaRPr/>
          </a:p>
          <a:p>
            <a:pPr indent="-342900" lvl="0" marL="457200" rtl="0">
              <a:lnSpc>
                <a:spcPct val="150000"/>
              </a:lnSpc>
              <a:spcBef>
                <a:spcPts val="0"/>
              </a:spcBef>
              <a:buSzPts val="1800"/>
              <a:buChar char="●"/>
            </a:pPr>
            <a:r>
              <a:t/>
            </a:r>
            <a:endParaRPr/>
          </a:p>
          <a:p>
            <a:pPr indent="0" lvl="0" marL="0" rtl="0">
              <a:lnSpc>
                <a:spcPct val="150000"/>
              </a:lnSpc>
              <a:spcBef>
                <a:spcPts val="0"/>
              </a:spcBef>
              <a:spcAft>
                <a:spcPts val="0"/>
              </a:spcAft>
              <a:buNone/>
            </a:pPr>
            <a:r>
              <a:rPr lang="en" u="sng"/>
              <a:t>Today:  Further Hardware Optimizations</a:t>
            </a:r>
          </a:p>
          <a:p>
            <a:pPr indent="-342900" lvl="0" marL="457200">
              <a:lnSpc>
                <a:spcPct val="150000"/>
              </a:lnSpc>
              <a:spcBef>
                <a:spcPts val="0"/>
              </a:spcBef>
              <a:buSzPts val="1800"/>
              <a:buChar char="●"/>
            </a:pPr>
            <a:r>
              <a:rPr lang="en"/>
              <a:t>x86-64 uses pipelining to increase CPU performance, in combination with several other strategies</a:t>
            </a:r>
          </a:p>
        </p:txBody>
      </p:sp>
      <p:sp>
        <p:nvSpPr>
          <p:cNvPr id="62" name="Shape 62"/>
          <p:cNvSpPr txBox="1"/>
          <p:nvPr/>
        </p:nvSpPr>
        <p:spPr>
          <a:xfrm>
            <a:off x="6181433" y="1281311"/>
            <a:ext cx="1554600" cy="568200"/>
          </a:xfrm>
          <a:prstGeom prst="rect">
            <a:avLst/>
          </a:prstGeom>
          <a:noFill/>
          <a:ln>
            <a:noFill/>
          </a:ln>
        </p:spPr>
        <p:txBody>
          <a:bodyPr anchorCtr="0" anchor="t" bIns="91425" lIns="91425" rIns="91425" wrap="square" tIns="91425">
            <a:noAutofit/>
          </a:bodyPr>
          <a:lstStyle/>
          <a:p>
            <a:pPr indent="-69850" lvl="0" marL="0" rtl="0">
              <a:lnSpc>
                <a:spcPct val="150000"/>
              </a:lnSpc>
              <a:spcBef>
                <a:spcPts val="0"/>
              </a:spcBef>
              <a:buClr>
                <a:schemeClr val="dk1"/>
              </a:buClr>
              <a:buSzPts val="1100"/>
              <a:buFont typeface="Arial"/>
              <a:buNone/>
            </a:pPr>
            <a:r>
              <a:rPr lang="en" sz="1800">
                <a:solidFill>
                  <a:schemeClr val="dk2"/>
                </a:solidFill>
              </a:rPr>
              <a:t>(pipelining)</a:t>
            </a:r>
          </a:p>
        </p:txBody>
      </p:sp>
      <p:sp>
        <p:nvSpPr>
          <p:cNvPr id="63" name="Shape 63"/>
          <p:cNvSpPr txBox="1"/>
          <p:nvPr/>
        </p:nvSpPr>
        <p:spPr>
          <a:xfrm>
            <a:off x="766647" y="1688758"/>
            <a:ext cx="5328900" cy="5040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complete one instruction per cycle for shorter cycle</a:t>
            </a:r>
          </a:p>
        </p:txBody>
      </p:sp>
      <p:sp>
        <p:nvSpPr>
          <p:cNvPr id="64" name="Shape 64"/>
          <p:cNvSpPr txBox="1"/>
          <p:nvPr/>
        </p:nvSpPr>
        <p:spPr>
          <a:xfrm>
            <a:off x="766656" y="2718117"/>
            <a:ext cx="2112300" cy="418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stall instructions</a:t>
            </a:r>
          </a:p>
        </p:txBody>
      </p:sp>
      <p:sp>
        <p:nvSpPr>
          <p:cNvPr id="65" name="Shape 65"/>
          <p:cNvSpPr txBox="1"/>
          <p:nvPr/>
        </p:nvSpPr>
        <p:spPr>
          <a:xfrm>
            <a:off x="767800" y="3131283"/>
            <a:ext cx="2481000" cy="418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squash instructions</a:t>
            </a:r>
          </a:p>
        </p:txBody>
      </p:sp>
      <p:sp>
        <p:nvSpPr>
          <p:cNvPr id="66" name="Shape 66"/>
          <p:cNvSpPr txBox="1"/>
          <p:nvPr/>
        </p:nvSpPr>
        <p:spPr>
          <a:xfrm>
            <a:off x="2460283" y="2718117"/>
            <a:ext cx="3533400" cy="418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(data or structural hazards)</a:t>
            </a:r>
          </a:p>
        </p:txBody>
      </p:sp>
      <p:sp>
        <p:nvSpPr>
          <p:cNvPr id="67" name="Shape 67"/>
          <p:cNvSpPr txBox="1"/>
          <p:nvPr/>
        </p:nvSpPr>
        <p:spPr>
          <a:xfrm>
            <a:off x="2791889" y="3127066"/>
            <a:ext cx="3533400" cy="418200"/>
          </a:xfrm>
          <a:prstGeom prst="rect">
            <a:avLst/>
          </a:prstGeom>
          <a:noFill/>
          <a:ln>
            <a:noFill/>
          </a:ln>
        </p:spPr>
        <p:txBody>
          <a:bodyPr anchorCtr="0" anchor="t" bIns="91425" lIns="91425" rIns="91425" wrap="square" tIns="91425">
            <a:noAutofit/>
          </a:bodyPr>
          <a:lstStyle/>
          <a:p>
            <a:pPr indent="0" lvl="0" marL="0" rtl="0">
              <a:lnSpc>
                <a:spcPct val="150000"/>
              </a:lnSpc>
              <a:spcBef>
                <a:spcPts val="0"/>
              </a:spcBef>
              <a:spcAft>
                <a:spcPts val="1600"/>
              </a:spcAft>
              <a:buNone/>
            </a:pPr>
            <a:r>
              <a:rPr lang="en" sz="1800">
                <a:solidFill>
                  <a:schemeClr val="dk2"/>
                </a:solidFill>
              </a:rPr>
              <a:t>(mispredicted branches)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2830700" y="3645603"/>
            <a:ext cx="375300" cy="289500"/>
          </a:xfrm>
          <a:prstGeom prst="rect">
            <a:avLst/>
          </a:prstGeom>
          <a:solidFill>
            <a:srgbClr val="FFFF00"/>
          </a:solidFill>
          <a:ln>
            <a:noFill/>
          </a:ln>
        </p:spPr>
        <p:txBody>
          <a:bodyPr anchorCtr="0" anchor="t" bIns="91425" lIns="91425" rIns="91425" wrap="square" tIns="91425">
            <a:noAutofit/>
          </a:bodyPr>
          <a:lstStyle/>
          <a:p>
            <a:pPr indent="0" lvl="0" marL="0" rtl="0">
              <a:spcBef>
                <a:spcPts val="0"/>
              </a:spcBef>
              <a:buNone/>
            </a:pPr>
            <a:r>
              <a:t/>
            </a:r>
            <a:endParaRPr/>
          </a:p>
        </p:txBody>
      </p:sp>
      <p:sp>
        <p:nvSpPr>
          <p:cNvPr id="73" name="Shape 73"/>
          <p:cNvSpPr txBox="1"/>
          <p:nvPr/>
        </p:nvSpPr>
        <p:spPr>
          <a:xfrm>
            <a:off x="1763900" y="3950403"/>
            <a:ext cx="375300" cy="289500"/>
          </a:xfrm>
          <a:prstGeom prst="rect">
            <a:avLst/>
          </a:prstGeom>
          <a:solidFill>
            <a:srgbClr val="FFFF00"/>
          </a:solidFill>
          <a:ln>
            <a:noFill/>
          </a:ln>
        </p:spPr>
        <p:txBody>
          <a:bodyPr anchorCtr="0" anchor="t" bIns="91425" lIns="91425" rIns="91425" wrap="square" tIns="91425">
            <a:noAutofit/>
          </a:bodyPr>
          <a:lstStyle/>
          <a:p>
            <a:pPr indent="0" lvl="0" marL="0" rtl="0">
              <a:spcBef>
                <a:spcPts val="0"/>
              </a:spcBef>
              <a:buNone/>
            </a:pPr>
            <a:r>
              <a:t/>
            </a:r>
            <a:endParaRPr/>
          </a:p>
        </p:txBody>
      </p:sp>
      <p:sp>
        <p:nvSpPr>
          <p:cNvPr id="74" name="Shape 74"/>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Out of Order Execution (OoOE)</a:t>
            </a:r>
          </a:p>
        </p:txBody>
      </p:sp>
      <p:sp>
        <p:nvSpPr>
          <p:cNvPr id="75" name="Shape 75"/>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u="sng"/>
              <a:t>Strategy:</a:t>
            </a:r>
            <a:r>
              <a:rPr lang="en"/>
              <a:t>  Fetched instructions are placed in a queue and any data dependencies (hazards) among them are computed.  The </a:t>
            </a:r>
            <a:r>
              <a:rPr lang="en" u="sng"/>
              <a:t>instruction control unit</a:t>
            </a:r>
            <a:r>
              <a:rPr lang="en"/>
              <a:t> (ICU) selects an eligible instruction on each cycle to be run by the </a:t>
            </a:r>
            <a:r>
              <a:rPr lang="en" u="sng"/>
              <a:t>execution unit</a:t>
            </a:r>
            <a:r>
              <a:rPr lang="en"/>
              <a:t> (EU).</a:t>
            </a:r>
          </a:p>
          <a:p>
            <a:pPr indent="-342900" lvl="0" marL="457200" rtl="0">
              <a:spcBef>
                <a:spcPts val="0"/>
              </a:spcBef>
              <a:spcAft>
                <a:spcPts val="0"/>
              </a:spcAft>
              <a:buSzPts val="1800"/>
              <a:buChar char="●"/>
            </a:pPr>
            <a:r>
              <a:rPr lang="en"/>
              <a:t>instructions may be run out of order</a:t>
            </a:r>
          </a:p>
          <a:p>
            <a:pPr indent="-317500" lvl="1" marL="914400" rtl="0">
              <a:spcBef>
                <a:spcPts val="0"/>
              </a:spcBef>
              <a:spcAft>
                <a:spcPts val="0"/>
              </a:spcAft>
              <a:buSzPts val="1400"/>
              <a:buChar char="○"/>
            </a:pPr>
            <a:r>
              <a:t/>
            </a:r>
            <a:endParaRPr u="sng"/>
          </a:p>
          <a:p>
            <a:pPr indent="-317500" lvl="1" marL="914400" rtl="0">
              <a:spcBef>
                <a:spcPts val="0"/>
              </a:spcBef>
              <a:buSzPts val="1400"/>
              <a:buChar char="○"/>
            </a:pPr>
            <a:r>
              <a:t/>
            </a:r>
            <a:endParaRPr/>
          </a:p>
          <a:p>
            <a:pPr indent="0" lvl="0" marL="0" rtl="0">
              <a:spcBef>
                <a:spcPts val="0"/>
              </a:spcBef>
              <a:spcAft>
                <a:spcPts val="0"/>
              </a:spcAft>
              <a:buNone/>
            </a:pPr>
            <a:r>
              <a:rPr lang="en"/>
              <a:t>E.g.,	Program Order</a:t>
            </a:r>
          </a:p>
          <a:p>
            <a:pPr indent="457200" lvl="0" marL="457200" rtl="0">
              <a:spcBef>
                <a:spcPts val="0"/>
              </a:spcBef>
              <a:spcAft>
                <a:spcPts val="0"/>
              </a:spcAft>
              <a:buNone/>
            </a:pPr>
            <a:r>
              <a:rPr lang="en">
                <a:latin typeface="Courier New"/>
                <a:ea typeface="Courier New"/>
                <a:cs typeface="Courier New"/>
                <a:sym typeface="Courier New"/>
              </a:rPr>
              <a:t>movmr</a:t>
            </a:r>
            <a:r>
              <a:rPr lang="en"/>
              <a:t> </a:t>
            </a:r>
            <a:r>
              <a:rPr lang="en">
                <a:latin typeface="Courier New"/>
                <a:ea typeface="Courier New"/>
                <a:cs typeface="Courier New"/>
                <a:sym typeface="Courier New"/>
              </a:rPr>
              <a:t>0(r5)</a:t>
            </a:r>
            <a:r>
              <a:rPr lang="en"/>
              <a:t>, </a:t>
            </a:r>
            <a:r>
              <a:rPr lang="en">
                <a:latin typeface="Courier New"/>
                <a:ea typeface="Courier New"/>
                <a:cs typeface="Courier New"/>
                <a:sym typeface="Courier New"/>
              </a:rPr>
              <a:t>r2</a:t>
            </a:r>
          </a:p>
          <a:p>
            <a:pPr indent="457200" lvl="0" marL="457200" rtl="0">
              <a:spcBef>
                <a:spcPts val="0"/>
              </a:spcBef>
              <a:spcAft>
                <a:spcPts val="0"/>
              </a:spcAft>
              <a:buNone/>
            </a:pPr>
            <a:r>
              <a:rPr lang="en">
                <a:latin typeface="Courier New"/>
                <a:ea typeface="Courier New"/>
                <a:cs typeface="Courier New"/>
                <a:sym typeface="Courier New"/>
              </a:rPr>
              <a:t>add</a:t>
            </a:r>
            <a:r>
              <a:rPr lang="en"/>
              <a:t> </a:t>
            </a:r>
            <a:r>
              <a:rPr lang="en">
                <a:latin typeface="Courier New"/>
                <a:ea typeface="Courier New"/>
                <a:cs typeface="Courier New"/>
                <a:sym typeface="Courier New"/>
              </a:rPr>
              <a:t>r2</a:t>
            </a:r>
            <a:r>
              <a:rPr lang="en"/>
              <a:t>, </a:t>
            </a:r>
            <a:r>
              <a:rPr lang="en">
                <a:latin typeface="Courier New"/>
                <a:ea typeface="Courier New"/>
                <a:cs typeface="Courier New"/>
                <a:sym typeface="Courier New"/>
              </a:rPr>
              <a:t>r4</a:t>
            </a:r>
          </a:p>
          <a:p>
            <a:pPr indent="457200" lvl="0" marL="457200">
              <a:spcBef>
                <a:spcPts val="0"/>
              </a:spcBef>
              <a:spcAft>
                <a:spcPts val="0"/>
              </a:spcAft>
              <a:buNone/>
            </a:pPr>
            <a:r>
              <a:rPr lang="en">
                <a:latin typeface="Courier New"/>
                <a:ea typeface="Courier New"/>
                <a:cs typeface="Courier New"/>
                <a:sym typeface="Courier New"/>
              </a:rPr>
              <a:t>add</a:t>
            </a:r>
            <a:r>
              <a:rPr lang="en"/>
              <a:t> </a:t>
            </a:r>
            <a:r>
              <a:rPr lang="en">
                <a:latin typeface="Courier New"/>
                <a:ea typeface="Courier New"/>
                <a:cs typeface="Courier New"/>
                <a:sym typeface="Courier New"/>
              </a:rPr>
              <a:t>$4</a:t>
            </a:r>
            <a:r>
              <a:rPr lang="en"/>
              <a:t>, </a:t>
            </a:r>
            <a:r>
              <a:rPr lang="en">
                <a:latin typeface="Courier New"/>
                <a:ea typeface="Courier New"/>
                <a:cs typeface="Courier New"/>
                <a:sym typeface="Courier New"/>
              </a:rPr>
              <a:t>r5</a:t>
            </a:r>
          </a:p>
        </p:txBody>
      </p:sp>
      <p:sp>
        <p:nvSpPr>
          <p:cNvPr id="76" name="Shape 76"/>
          <p:cNvSpPr txBox="1"/>
          <p:nvPr/>
        </p:nvSpPr>
        <p:spPr>
          <a:xfrm>
            <a:off x="4782150" y="1683400"/>
            <a:ext cx="2895000" cy="2895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t/>
            </a:r>
            <a:endParaRPr/>
          </a:p>
        </p:txBody>
      </p:sp>
      <p:sp>
        <p:nvSpPr>
          <p:cNvPr id="77" name="Shape 77"/>
          <p:cNvSpPr txBox="1"/>
          <p:nvPr/>
        </p:nvSpPr>
        <p:spPr>
          <a:xfrm>
            <a:off x="5391750" y="1988200"/>
            <a:ext cx="2895000" cy="289500"/>
          </a:xfrm>
          <a:prstGeom prst="rect">
            <a:avLst/>
          </a:prstGeom>
          <a:solidFill>
            <a:srgbClr val="FFFFFF"/>
          </a:solidFill>
          <a:ln>
            <a:noFill/>
          </a:ln>
        </p:spPr>
        <p:txBody>
          <a:bodyPr anchorCtr="0" anchor="t" bIns="91425" lIns="91425" rIns="91425" wrap="square" tIns="91425">
            <a:noAutofit/>
          </a:bodyPr>
          <a:lstStyle/>
          <a:p>
            <a:pPr indent="0" lvl="0" marL="0" rtl="0">
              <a:spcBef>
                <a:spcPts val="0"/>
              </a:spcBef>
              <a:buNone/>
            </a:pPr>
            <a:r>
              <a:t/>
            </a:r>
            <a:endParaRPr/>
          </a:p>
        </p:txBody>
      </p:sp>
      <p:sp>
        <p:nvSpPr>
          <p:cNvPr id="78" name="Shape 78"/>
          <p:cNvSpPr txBox="1"/>
          <p:nvPr/>
        </p:nvSpPr>
        <p:spPr>
          <a:xfrm>
            <a:off x="1227717" y="2535827"/>
            <a:ext cx="2487600" cy="332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u="sng">
                <a:solidFill>
                  <a:schemeClr val="dk2"/>
                </a:solidFill>
              </a:rPr>
              <a:t>program order</a:t>
            </a:r>
            <a:r>
              <a:rPr lang="en">
                <a:solidFill>
                  <a:schemeClr val="dk2"/>
                </a:solidFill>
              </a:rPr>
              <a:t> vs </a:t>
            </a:r>
            <a:r>
              <a:rPr lang="en" u="sng">
                <a:solidFill>
                  <a:schemeClr val="dk2"/>
                </a:solidFill>
              </a:rPr>
              <a:t>data order</a:t>
            </a:r>
          </a:p>
        </p:txBody>
      </p:sp>
      <p:sp>
        <p:nvSpPr>
          <p:cNvPr id="79" name="Shape 79"/>
          <p:cNvSpPr txBox="1"/>
          <p:nvPr/>
        </p:nvSpPr>
        <p:spPr>
          <a:xfrm>
            <a:off x="1225033" y="2783972"/>
            <a:ext cx="4460400" cy="375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a:solidFill>
                  <a:schemeClr val="dk2"/>
                </a:solidFill>
              </a:rPr>
              <a:t>table of data dependencies ensure the same results</a:t>
            </a:r>
          </a:p>
        </p:txBody>
      </p:sp>
      <p:sp>
        <p:nvSpPr>
          <p:cNvPr id="80" name="Shape 80"/>
          <p:cNvSpPr/>
          <p:nvPr/>
        </p:nvSpPr>
        <p:spPr>
          <a:xfrm rot="-8100000">
            <a:off x="1246620" y="3770640"/>
            <a:ext cx="426810" cy="441659"/>
          </a:xfrm>
          <a:prstGeom prst="arc">
            <a:avLst>
              <a:gd fmla="val 16200000" name="adj1"/>
              <a:gd fmla="val 0" name="adj2"/>
            </a:avLst>
          </a:prstGeom>
          <a:noFill/>
          <a:ln cap="flat" cmpd="sng" w="19050">
            <a:solidFill>
              <a:srgbClr val="0000FF"/>
            </a:solidFill>
            <a:prstDash val="solid"/>
            <a:round/>
            <a:headEnd len="med" w="med" type="triangl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1" name="Shape 81"/>
          <p:cNvSpPr txBox="1"/>
          <p:nvPr/>
        </p:nvSpPr>
        <p:spPr>
          <a:xfrm>
            <a:off x="198358" y="3645753"/>
            <a:ext cx="1083000" cy="455700"/>
          </a:xfrm>
          <a:prstGeom prst="rect">
            <a:avLst/>
          </a:prstGeom>
          <a:noFill/>
          <a:ln>
            <a:noFill/>
          </a:ln>
        </p:spPr>
        <p:txBody>
          <a:bodyPr anchorCtr="0" anchor="t" bIns="91425" lIns="91425" rIns="91425" wrap="square" tIns="91425">
            <a:noAutofit/>
          </a:bodyPr>
          <a:lstStyle/>
          <a:p>
            <a:pPr indent="0" lvl="0" marL="0" algn="r">
              <a:spcBef>
                <a:spcPts val="0"/>
              </a:spcBef>
              <a:buNone/>
            </a:pPr>
            <a:r>
              <a:rPr lang="en" sz="1000">
                <a:solidFill>
                  <a:srgbClr val="0000FF"/>
                </a:solidFill>
              </a:rPr>
              <a:t>data</a:t>
            </a:r>
          </a:p>
          <a:p>
            <a:pPr indent="0" lvl="0" marL="0" rtl="0" algn="r">
              <a:spcBef>
                <a:spcPts val="0"/>
              </a:spcBef>
              <a:buNone/>
            </a:pPr>
            <a:r>
              <a:rPr lang="en" sz="1000">
                <a:solidFill>
                  <a:srgbClr val="0000FF"/>
                </a:solidFill>
              </a:rPr>
              <a:t>dependency</a:t>
            </a:r>
          </a:p>
          <a:p>
            <a:pPr indent="0" lvl="0" marL="0" algn="r">
              <a:spcBef>
                <a:spcPts val="0"/>
              </a:spcBef>
              <a:buNone/>
            </a:pPr>
            <a:r>
              <a:rPr lang="en" sz="1000">
                <a:solidFill>
                  <a:srgbClr val="0000FF"/>
                </a:solidFill>
              </a:rPr>
              <a:t>(+1 bubble)</a:t>
            </a:r>
          </a:p>
        </p:txBody>
      </p:sp>
      <p:sp>
        <p:nvSpPr>
          <p:cNvPr id="82" name="Shape 82"/>
          <p:cNvSpPr txBox="1"/>
          <p:nvPr/>
        </p:nvSpPr>
        <p:spPr>
          <a:xfrm>
            <a:off x="4503750" y="3548692"/>
            <a:ext cx="3795600" cy="455700"/>
          </a:xfrm>
          <a:prstGeom prst="rect">
            <a:avLst/>
          </a:prstGeom>
          <a:noFill/>
          <a:ln>
            <a:noFill/>
          </a:ln>
        </p:spPr>
        <p:txBody>
          <a:bodyPr anchorCtr="0" anchor="t" bIns="91425" lIns="91425" rIns="91425" wrap="square" tIns="91425">
            <a:noAutofit/>
          </a:bodyPr>
          <a:lstStyle/>
          <a:p>
            <a:pPr indent="387350" lvl="0" marL="457200" rtl="0">
              <a:lnSpc>
                <a:spcPct val="115000"/>
              </a:lnSpc>
              <a:spcBef>
                <a:spcPts val="0"/>
              </a:spcBef>
              <a:buClr>
                <a:schemeClr val="dk1"/>
              </a:buClr>
              <a:buSzPts val="1100"/>
              <a:buFont typeface="Arial"/>
              <a:buNone/>
            </a:pPr>
            <a:r>
              <a:rPr lang="en" sz="1800">
                <a:solidFill>
                  <a:schemeClr val="dk2"/>
                </a:solidFill>
                <a:latin typeface="Courier New"/>
                <a:ea typeface="Courier New"/>
                <a:cs typeface="Courier New"/>
                <a:sym typeface="Courier New"/>
              </a:rPr>
              <a:t>movmr</a:t>
            </a:r>
            <a:r>
              <a:rPr lang="en" sz="1800">
                <a:solidFill>
                  <a:schemeClr val="dk2"/>
                </a:solidFill>
              </a:rPr>
              <a:t> </a:t>
            </a:r>
            <a:r>
              <a:rPr lang="en" sz="1800">
                <a:solidFill>
                  <a:schemeClr val="dk2"/>
                </a:solidFill>
                <a:latin typeface="Courier New"/>
                <a:ea typeface="Courier New"/>
                <a:cs typeface="Courier New"/>
                <a:sym typeface="Courier New"/>
              </a:rPr>
              <a:t>0(r5)</a:t>
            </a:r>
            <a:r>
              <a:rPr lang="en" sz="1800">
                <a:solidFill>
                  <a:schemeClr val="dk2"/>
                </a:solidFill>
              </a:rPr>
              <a:t>, </a:t>
            </a:r>
            <a:r>
              <a:rPr lang="en" sz="1800">
                <a:solidFill>
                  <a:schemeClr val="dk2"/>
                </a:solidFill>
                <a:latin typeface="Courier New"/>
                <a:ea typeface="Courier New"/>
                <a:cs typeface="Courier New"/>
                <a:sym typeface="Courier New"/>
              </a:rPr>
              <a:t>r2</a:t>
            </a:r>
          </a:p>
        </p:txBody>
      </p:sp>
      <p:sp>
        <p:nvSpPr>
          <p:cNvPr id="83" name="Shape 83"/>
          <p:cNvSpPr txBox="1"/>
          <p:nvPr>
            <p:ph idx="1" type="body"/>
          </p:nvPr>
        </p:nvSpPr>
        <p:spPr>
          <a:xfrm>
            <a:off x="311700" y="4696927"/>
            <a:ext cx="8520600" cy="4557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data dependency does not allow </a:t>
            </a:r>
            <a:r>
              <a:rPr i="1" lang="en"/>
              <a:t>I</a:t>
            </a:r>
            <a:r>
              <a:rPr baseline="-25000" lang="en"/>
              <a:t>2</a:t>
            </a:r>
            <a:r>
              <a:rPr lang="en"/>
              <a:t> to run immediately after </a:t>
            </a:r>
            <a:r>
              <a:rPr i="1" lang="en"/>
              <a:t>I</a:t>
            </a:r>
            <a:r>
              <a:rPr baseline="-25000" lang="en"/>
              <a:t>1</a:t>
            </a:r>
          </a:p>
          <a:p>
            <a:pPr indent="-317500" lvl="1" marL="914400" rtl="0">
              <a:spcBef>
                <a:spcPts val="0"/>
              </a:spcBef>
              <a:buSzPts val="1400"/>
              <a:buChar char="○"/>
            </a:pPr>
            <a:r>
              <a:rPr lang="en"/>
              <a:t>run </a:t>
            </a:r>
            <a:r>
              <a:rPr i="1" lang="en"/>
              <a:t>I</a:t>
            </a:r>
            <a:r>
              <a:rPr baseline="-25000" lang="en"/>
              <a:t>3</a:t>
            </a:r>
            <a:r>
              <a:rPr lang="en"/>
              <a:t> instead!</a:t>
            </a:r>
          </a:p>
          <a:p>
            <a:pPr indent="457200" lvl="0" marL="457200" rtl="0">
              <a:spcBef>
                <a:spcPts val="0"/>
              </a:spcBef>
              <a:spcAft>
                <a:spcPts val="0"/>
              </a:spcAft>
              <a:buNone/>
            </a:pPr>
            <a:r>
              <a:t/>
            </a:r>
            <a:endParaRPr>
              <a:latin typeface="Courier New"/>
              <a:ea typeface="Courier New"/>
              <a:cs typeface="Courier New"/>
              <a:sym typeface="Courier New"/>
            </a:endParaRPr>
          </a:p>
        </p:txBody>
      </p:sp>
      <p:sp>
        <p:nvSpPr>
          <p:cNvPr id="84" name="Shape 84"/>
          <p:cNvSpPr txBox="1"/>
          <p:nvPr/>
        </p:nvSpPr>
        <p:spPr>
          <a:xfrm>
            <a:off x="4503750" y="3864208"/>
            <a:ext cx="3795600" cy="375300"/>
          </a:xfrm>
          <a:prstGeom prst="rect">
            <a:avLst/>
          </a:prstGeom>
          <a:noFill/>
          <a:ln>
            <a:noFill/>
          </a:ln>
        </p:spPr>
        <p:txBody>
          <a:bodyPr anchorCtr="0" anchor="t" bIns="91425" lIns="91425" rIns="91425" wrap="square" tIns="91425">
            <a:noAutofit/>
          </a:bodyPr>
          <a:lstStyle/>
          <a:p>
            <a:pPr indent="457200" lvl="0" marL="457200" rtl="0">
              <a:lnSpc>
                <a:spcPct val="115000"/>
              </a:lnSpc>
              <a:spcBef>
                <a:spcPts val="0"/>
              </a:spcBef>
              <a:buNone/>
            </a:pPr>
            <a:r>
              <a:rPr lang="en" sz="1800">
                <a:solidFill>
                  <a:schemeClr val="dk2"/>
                </a:solidFill>
                <a:latin typeface="Courier New"/>
                <a:ea typeface="Courier New"/>
                <a:cs typeface="Courier New"/>
                <a:sym typeface="Courier New"/>
              </a:rPr>
              <a:t>add</a:t>
            </a:r>
            <a:r>
              <a:rPr lang="en" sz="1800">
                <a:solidFill>
                  <a:schemeClr val="dk2"/>
                </a:solidFill>
              </a:rPr>
              <a:t> </a:t>
            </a:r>
            <a:r>
              <a:rPr lang="en" sz="1800">
                <a:solidFill>
                  <a:schemeClr val="dk2"/>
                </a:solidFill>
                <a:latin typeface="Courier New"/>
                <a:ea typeface="Courier New"/>
                <a:cs typeface="Courier New"/>
                <a:sym typeface="Courier New"/>
              </a:rPr>
              <a:t>$4</a:t>
            </a:r>
            <a:r>
              <a:rPr lang="en" sz="1800">
                <a:solidFill>
                  <a:schemeClr val="dk2"/>
                </a:solidFill>
              </a:rPr>
              <a:t>, </a:t>
            </a:r>
            <a:r>
              <a:rPr lang="en" sz="1800">
                <a:solidFill>
                  <a:schemeClr val="dk2"/>
                </a:solidFill>
                <a:latin typeface="Courier New"/>
                <a:ea typeface="Courier New"/>
                <a:cs typeface="Courier New"/>
                <a:sym typeface="Courier New"/>
              </a:rPr>
              <a:t>r5</a:t>
            </a:r>
          </a:p>
        </p:txBody>
      </p:sp>
      <p:sp>
        <p:nvSpPr>
          <p:cNvPr id="85" name="Shape 85"/>
          <p:cNvSpPr txBox="1"/>
          <p:nvPr/>
        </p:nvSpPr>
        <p:spPr>
          <a:xfrm>
            <a:off x="4503758" y="4169011"/>
            <a:ext cx="3795600" cy="1490400"/>
          </a:xfrm>
          <a:prstGeom prst="rect">
            <a:avLst/>
          </a:prstGeom>
          <a:noFill/>
          <a:ln>
            <a:noFill/>
          </a:ln>
        </p:spPr>
        <p:txBody>
          <a:bodyPr anchorCtr="0" anchor="t" bIns="91425" lIns="91425" rIns="91425" wrap="square" tIns="91425">
            <a:noAutofit/>
          </a:bodyPr>
          <a:lstStyle/>
          <a:p>
            <a:pPr indent="457200" lvl="0" marL="457200" rtl="0">
              <a:lnSpc>
                <a:spcPct val="115000"/>
              </a:lnSpc>
              <a:spcBef>
                <a:spcPts val="0"/>
              </a:spcBef>
              <a:buNone/>
            </a:pPr>
            <a:r>
              <a:rPr lang="en" sz="1800">
                <a:solidFill>
                  <a:schemeClr val="dk2"/>
                </a:solidFill>
                <a:latin typeface="Courier New"/>
                <a:ea typeface="Courier New"/>
                <a:cs typeface="Courier New"/>
                <a:sym typeface="Courier New"/>
              </a:rPr>
              <a:t>add</a:t>
            </a:r>
            <a:r>
              <a:rPr lang="en" sz="1800">
                <a:solidFill>
                  <a:schemeClr val="dk2"/>
                </a:solidFill>
              </a:rPr>
              <a:t> </a:t>
            </a:r>
            <a:r>
              <a:rPr lang="en" sz="1800">
                <a:solidFill>
                  <a:schemeClr val="dk2"/>
                </a:solidFill>
                <a:latin typeface="Courier New"/>
                <a:ea typeface="Courier New"/>
                <a:cs typeface="Courier New"/>
                <a:sym typeface="Courier New"/>
              </a:rPr>
              <a:t>r2</a:t>
            </a:r>
            <a:r>
              <a:rPr lang="en" sz="1800">
                <a:solidFill>
                  <a:schemeClr val="dk2"/>
                </a:solidFill>
              </a:rPr>
              <a:t>, </a:t>
            </a:r>
            <a:r>
              <a:rPr lang="en" sz="1800">
                <a:solidFill>
                  <a:schemeClr val="dk2"/>
                </a:solidFill>
                <a:latin typeface="Courier New"/>
                <a:ea typeface="Courier New"/>
                <a:cs typeface="Courier New"/>
                <a:sym typeface="Courier New"/>
              </a:rPr>
              <a:t>r4</a:t>
            </a:r>
          </a:p>
        </p:txBody>
      </p:sp>
      <p:sp>
        <p:nvSpPr>
          <p:cNvPr id="86" name="Shape 86"/>
          <p:cNvSpPr txBox="1"/>
          <p:nvPr/>
        </p:nvSpPr>
        <p:spPr>
          <a:xfrm>
            <a:off x="4503750" y="3233164"/>
            <a:ext cx="3795600" cy="375300"/>
          </a:xfrm>
          <a:prstGeom prst="rect">
            <a:avLst/>
          </a:prstGeom>
          <a:noFill/>
          <a:ln>
            <a:noFill/>
          </a:ln>
        </p:spPr>
        <p:txBody>
          <a:bodyPr anchorCtr="0" anchor="t" bIns="91425" lIns="91425" rIns="91425" wrap="square" tIns="91425">
            <a:noAutofit/>
          </a:bodyPr>
          <a:lstStyle/>
          <a:p>
            <a:pPr indent="457200" lvl="0" marL="457200" rtl="0">
              <a:lnSpc>
                <a:spcPct val="115000"/>
              </a:lnSpc>
              <a:spcBef>
                <a:spcPts val="0"/>
              </a:spcBef>
              <a:buNone/>
            </a:pPr>
            <a:r>
              <a:rPr lang="en" sz="1800">
                <a:solidFill>
                  <a:schemeClr val="dk2"/>
                </a:solidFill>
              </a:rPr>
              <a:t>Data Order</a:t>
            </a:r>
          </a:p>
        </p:txBody>
      </p:sp>
      <p:sp>
        <p:nvSpPr>
          <p:cNvPr id="87" name="Shape 87"/>
          <p:cNvSpPr txBox="1"/>
          <p:nvPr/>
        </p:nvSpPr>
        <p:spPr>
          <a:xfrm>
            <a:off x="3055950" y="3766564"/>
            <a:ext cx="3795600" cy="375300"/>
          </a:xfrm>
          <a:prstGeom prst="rect">
            <a:avLst/>
          </a:prstGeom>
          <a:noFill/>
          <a:ln>
            <a:noFill/>
          </a:ln>
        </p:spPr>
        <p:txBody>
          <a:bodyPr anchorCtr="0" anchor="t" bIns="91425" lIns="91425" rIns="91425" wrap="square" tIns="91425">
            <a:noAutofit/>
          </a:bodyPr>
          <a:lstStyle/>
          <a:p>
            <a:pPr indent="457200" lvl="0" marL="457200" rtl="0">
              <a:lnSpc>
                <a:spcPct val="115000"/>
              </a:lnSpc>
              <a:spcBef>
                <a:spcPts val="0"/>
              </a:spcBef>
              <a:buNone/>
            </a:pPr>
            <a:r>
              <a:rPr lang="en" sz="1800">
                <a:solidFill>
                  <a:schemeClr val="dk2"/>
                </a:solidFill>
              </a:rPr>
              <a:t>⟼</a:t>
            </a:r>
          </a:p>
        </p:txBody>
      </p:sp>
      <p:cxnSp>
        <p:nvCxnSpPr>
          <p:cNvPr id="88" name="Shape 88"/>
          <p:cNvCxnSpPr/>
          <p:nvPr/>
        </p:nvCxnSpPr>
        <p:spPr>
          <a:xfrm>
            <a:off x="3302475" y="3784975"/>
            <a:ext cx="2018400" cy="0"/>
          </a:xfrm>
          <a:prstGeom prst="straightConnector1">
            <a:avLst/>
          </a:prstGeom>
          <a:noFill/>
          <a:ln cap="flat" cmpd="sng" w="9525">
            <a:solidFill>
              <a:srgbClr val="0000FF"/>
            </a:solidFill>
            <a:prstDash val="dot"/>
            <a:round/>
            <a:headEnd len="lg" w="lg" type="none"/>
            <a:tailEnd len="lg" w="lg" type="triangle"/>
          </a:ln>
        </p:spPr>
      </p:cxnSp>
      <p:cxnSp>
        <p:nvCxnSpPr>
          <p:cNvPr id="89" name="Shape 89"/>
          <p:cNvCxnSpPr/>
          <p:nvPr/>
        </p:nvCxnSpPr>
        <p:spPr>
          <a:xfrm flipH="1" rot="10800000">
            <a:off x="2519750" y="4149475"/>
            <a:ext cx="2777100" cy="257400"/>
          </a:xfrm>
          <a:prstGeom prst="straightConnector1">
            <a:avLst/>
          </a:prstGeom>
          <a:noFill/>
          <a:ln cap="flat" cmpd="sng" w="9525">
            <a:solidFill>
              <a:srgbClr val="0000FF"/>
            </a:solidFill>
            <a:prstDash val="dot"/>
            <a:round/>
            <a:headEnd len="lg" w="lg" type="none"/>
            <a:tailEnd len="lg" w="lg" type="triangle"/>
          </a:ln>
        </p:spPr>
      </p:cxnSp>
      <p:cxnSp>
        <p:nvCxnSpPr>
          <p:cNvPr id="90" name="Shape 90"/>
          <p:cNvCxnSpPr/>
          <p:nvPr/>
        </p:nvCxnSpPr>
        <p:spPr>
          <a:xfrm>
            <a:off x="2519750" y="4149475"/>
            <a:ext cx="2777100" cy="257400"/>
          </a:xfrm>
          <a:prstGeom prst="straightConnector1">
            <a:avLst/>
          </a:prstGeom>
          <a:noFill/>
          <a:ln cap="flat" cmpd="sng" w="9525">
            <a:solidFill>
              <a:srgbClr val="0000FF"/>
            </a:solidFill>
            <a:prstDash val="dot"/>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6"/>
                                        </p:tgtEl>
                                      </p:cBhvr>
                                    </p:animEffect>
                                    <p:set>
                                      <p:cBhvr>
                                        <p:cTn dur="1" fill="hold">
                                          <p:stCondLst>
                                            <p:cond delay="1000"/>
                                          </p:stCondLst>
                                        </p:cTn>
                                        <p:tgtEl>
                                          <p:spTgt spid="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7"/>
                                        </p:tgtEl>
                                      </p:cBhvr>
                                    </p:animEffect>
                                    <p:set>
                                      <p:cBhvr>
                                        <p:cTn dur="1" fill="hold">
                                          <p:stCondLst>
                                            <p:cond delay="1000"/>
                                          </p:stCondLst>
                                        </p:cTn>
                                        <p:tgtEl>
                                          <p:spTgt spid="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Multiple Operations per Clock Cycle</a:t>
            </a:r>
          </a:p>
        </p:txBody>
      </p:sp>
      <p:sp>
        <p:nvSpPr>
          <p:cNvPr id="96" name="Shape 96"/>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The story so far:</a:t>
            </a:r>
          </a:p>
          <a:p>
            <a:pPr indent="-342900" lvl="0" marL="457200" rtl="0">
              <a:spcBef>
                <a:spcPts val="0"/>
              </a:spcBef>
              <a:spcAft>
                <a:spcPts val="0"/>
              </a:spcAft>
              <a:buSzPts val="1800"/>
              <a:buChar char="●"/>
            </a:pPr>
            <a:r>
              <a:rPr lang="en"/>
              <a:t>a </a:t>
            </a:r>
            <a:r>
              <a:rPr lang="en" u="sng"/>
              <a:t>scalar processor</a:t>
            </a:r>
          </a:p>
          <a:p>
            <a:pPr indent="-342900" lvl="0" marL="457200" rtl="0">
              <a:spcBef>
                <a:spcPts val="0"/>
              </a:spcBef>
              <a:buSzPts val="1800"/>
              <a:buChar char="●"/>
            </a:pPr>
            <a:r>
              <a:t/>
            </a:r>
            <a:endParaRPr/>
          </a:p>
          <a:p>
            <a:pPr indent="0" lvl="0" marL="0" rtl="0">
              <a:spcBef>
                <a:spcPts val="0"/>
              </a:spcBef>
              <a:spcAft>
                <a:spcPts val="0"/>
              </a:spcAft>
              <a:buNone/>
            </a:pPr>
            <a:r>
              <a:rPr lang="en" u="sng"/>
              <a:t>Vector Processing (AVX-SSE)</a:t>
            </a:r>
          </a:p>
          <a:p>
            <a:pPr indent="-342900" lvl="0" marL="457200" rtl="0">
              <a:spcBef>
                <a:spcPts val="0"/>
              </a:spcBef>
              <a:buSzPts val="1800"/>
              <a:buChar char="●"/>
            </a:pPr>
            <a:r>
              <a:rPr lang="en"/>
              <a:t>operate on 1-D arrays (vectors)</a:t>
            </a:r>
          </a:p>
          <a:p>
            <a:pPr indent="0" lvl="0" marL="0" rtl="0">
              <a:spcBef>
                <a:spcPts val="0"/>
              </a:spcBef>
              <a:buNone/>
            </a:pPr>
            <a:r>
              <a:rPr lang="en"/>
              <a:t>E.g., x86-64:  </a:t>
            </a:r>
            <a:r>
              <a:rPr lang="en">
                <a:latin typeface="Courier New"/>
                <a:ea typeface="Courier New"/>
                <a:cs typeface="Courier New"/>
                <a:sym typeface="Courier New"/>
              </a:rPr>
              <a:t>vmulps</a:t>
            </a:r>
            <a:r>
              <a:rPr lang="en"/>
              <a:t> </a:t>
            </a:r>
            <a:r>
              <a:rPr lang="en">
                <a:latin typeface="Courier New"/>
                <a:ea typeface="Courier New"/>
                <a:cs typeface="Courier New"/>
                <a:sym typeface="Courier New"/>
              </a:rPr>
              <a:t>%xmm0</a:t>
            </a:r>
            <a:r>
              <a:rPr lang="en"/>
              <a:t>, </a:t>
            </a:r>
            <a:r>
              <a:rPr lang="en">
                <a:latin typeface="Courier New"/>
                <a:ea typeface="Courier New"/>
                <a:cs typeface="Courier New"/>
                <a:sym typeface="Courier New"/>
              </a:rPr>
              <a:t>%xmm1</a:t>
            </a:r>
            <a:r>
              <a:rPr lang="en"/>
              <a:t>, </a:t>
            </a:r>
            <a:r>
              <a:rPr lang="en">
                <a:latin typeface="Courier New"/>
                <a:ea typeface="Courier New"/>
                <a:cs typeface="Courier New"/>
                <a:sym typeface="Courier New"/>
              </a:rPr>
              <a:t>%xmm2</a:t>
            </a:r>
          </a:p>
        </p:txBody>
      </p:sp>
      <p:sp>
        <p:nvSpPr>
          <p:cNvPr id="97" name="Shape 97"/>
          <p:cNvSpPr txBox="1"/>
          <p:nvPr/>
        </p:nvSpPr>
        <p:spPr>
          <a:xfrm>
            <a:off x="4213875" y="2497150"/>
            <a:ext cx="4618200" cy="276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b="1" lang="en"/>
              <a:t>SSE</a:t>
            </a:r>
            <a:r>
              <a:rPr lang="en"/>
              <a:t>:  </a:t>
            </a:r>
            <a:r>
              <a:rPr b="1" lang="en"/>
              <a:t>S</a:t>
            </a:r>
            <a:r>
              <a:rPr lang="en"/>
              <a:t>treaming </a:t>
            </a:r>
            <a:r>
              <a:rPr b="1" lang="en"/>
              <a:t>S</a:t>
            </a:r>
            <a:r>
              <a:rPr lang="en"/>
              <a:t>IMD </a:t>
            </a:r>
            <a:r>
              <a:rPr b="1" lang="en"/>
              <a:t>E</a:t>
            </a:r>
            <a:r>
              <a:rPr lang="en"/>
              <a:t>xtensions</a:t>
            </a:r>
          </a:p>
        </p:txBody>
      </p:sp>
      <p:sp>
        <p:nvSpPr>
          <p:cNvPr id="98" name="Shape 98"/>
          <p:cNvSpPr txBox="1"/>
          <p:nvPr/>
        </p:nvSpPr>
        <p:spPr>
          <a:xfrm>
            <a:off x="4213875" y="2826726"/>
            <a:ext cx="4618200" cy="276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SIMD</a:t>
            </a:r>
            <a:r>
              <a:rPr lang="en"/>
              <a:t>:  </a:t>
            </a:r>
            <a:r>
              <a:rPr b="1" lang="en"/>
              <a:t>S</a:t>
            </a:r>
            <a:r>
              <a:rPr lang="en"/>
              <a:t>ingle </a:t>
            </a:r>
            <a:r>
              <a:rPr b="1" lang="en"/>
              <a:t>I</a:t>
            </a:r>
            <a:r>
              <a:rPr lang="en"/>
              <a:t>nstruction stream, </a:t>
            </a:r>
            <a:r>
              <a:rPr b="1" lang="en"/>
              <a:t>M</a:t>
            </a:r>
            <a:r>
              <a:rPr lang="en"/>
              <a:t>ultiple </a:t>
            </a:r>
            <a:r>
              <a:rPr b="1" lang="en"/>
              <a:t>D</a:t>
            </a:r>
            <a:r>
              <a:rPr lang="en"/>
              <a:t>ata streams</a:t>
            </a:r>
          </a:p>
        </p:txBody>
      </p:sp>
      <p:sp>
        <p:nvSpPr>
          <p:cNvPr id="99" name="Shape 99"/>
          <p:cNvSpPr txBox="1"/>
          <p:nvPr/>
        </p:nvSpPr>
        <p:spPr>
          <a:xfrm>
            <a:off x="4213875" y="1683726"/>
            <a:ext cx="4618200" cy="2766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a:t>SISD</a:t>
            </a:r>
            <a:r>
              <a:rPr lang="en"/>
              <a:t>:  </a:t>
            </a:r>
            <a:r>
              <a:rPr b="1" lang="en"/>
              <a:t>S</a:t>
            </a:r>
            <a:r>
              <a:rPr lang="en"/>
              <a:t>ingle </a:t>
            </a:r>
            <a:r>
              <a:rPr b="1" lang="en"/>
              <a:t>I</a:t>
            </a:r>
            <a:r>
              <a:rPr lang="en"/>
              <a:t>nstruction stream, </a:t>
            </a:r>
            <a:r>
              <a:rPr b="1" lang="en"/>
              <a:t>S</a:t>
            </a:r>
            <a:r>
              <a:rPr lang="en"/>
              <a:t>ingle </a:t>
            </a:r>
            <a:r>
              <a:rPr b="1" lang="en"/>
              <a:t>D</a:t>
            </a:r>
            <a:r>
              <a:rPr lang="en"/>
              <a:t>ata stream</a:t>
            </a:r>
          </a:p>
        </p:txBody>
      </p:sp>
      <p:sp>
        <p:nvSpPr>
          <p:cNvPr id="100" name="Shape 100"/>
          <p:cNvSpPr txBox="1"/>
          <p:nvPr/>
        </p:nvSpPr>
        <p:spPr>
          <a:xfrm>
            <a:off x="2090850" y="1281306"/>
            <a:ext cx="3302400" cy="4293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800">
                <a:solidFill>
                  <a:schemeClr val="dk2"/>
                </a:solidFill>
              </a:rPr>
              <a:t>1 clock cycle ↔ 1 operation</a:t>
            </a:r>
          </a:p>
        </p:txBody>
      </p:sp>
      <p:sp>
        <p:nvSpPr>
          <p:cNvPr id="101" name="Shape 101"/>
          <p:cNvSpPr txBox="1"/>
          <p:nvPr/>
        </p:nvSpPr>
        <p:spPr>
          <a:xfrm>
            <a:off x="766650" y="1907436"/>
            <a:ext cx="4176300" cy="380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want less than 1 cycle per operation</a:t>
            </a:r>
          </a:p>
        </p:txBody>
      </p:sp>
      <p:sp>
        <p:nvSpPr>
          <p:cNvPr id="102" name="Shape 102"/>
          <p:cNvSpPr txBox="1"/>
          <p:nvPr/>
        </p:nvSpPr>
        <p:spPr>
          <a:xfrm>
            <a:off x="311700" y="4177625"/>
            <a:ext cx="1757700" cy="276600"/>
          </a:xfrm>
          <a:prstGeom prst="rect">
            <a:avLst/>
          </a:prstGeom>
          <a:noFill/>
          <a:ln>
            <a:noFill/>
          </a:ln>
        </p:spPr>
        <p:txBody>
          <a:bodyPr anchorCtr="0" anchor="ctr" bIns="91425" lIns="91425" rIns="91425" wrap="square" tIns="91425">
            <a:noAutofit/>
          </a:bodyPr>
          <a:lstStyle/>
          <a:p>
            <a:pPr indent="0" lvl="0" marL="0">
              <a:spcBef>
                <a:spcPts val="0"/>
              </a:spcBef>
              <a:buNone/>
            </a:pPr>
            <a:r>
              <a:rPr lang="en" sz="1800">
                <a:solidFill>
                  <a:schemeClr val="dk2"/>
                </a:solidFill>
                <a:latin typeface="Courier New"/>
                <a:ea typeface="Courier New"/>
                <a:cs typeface="Courier New"/>
                <a:sym typeface="Courier New"/>
              </a:rPr>
              <a:t>xmm0:</a:t>
            </a:r>
          </a:p>
        </p:txBody>
      </p:sp>
      <p:sp>
        <p:nvSpPr>
          <p:cNvPr id="103" name="Shape 103"/>
          <p:cNvSpPr txBox="1"/>
          <p:nvPr/>
        </p:nvSpPr>
        <p:spPr>
          <a:xfrm>
            <a:off x="1479675" y="4177575"/>
            <a:ext cx="42246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4" name="Shape 104"/>
          <p:cNvSpPr txBox="1"/>
          <p:nvPr/>
        </p:nvSpPr>
        <p:spPr>
          <a:xfrm>
            <a:off x="311700" y="4711027"/>
            <a:ext cx="1757700" cy="2766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solidFill>
                  <a:schemeClr val="dk2"/>
                </a:solidFill>
                <a:latin typeface="Courier New"/>
                <a:ea typeface="Courier New"/>
                <a:cs typeface="Courier New"/>
                <a:sym typeface="Courier New"/>
              </a:rPr>
              <a:t>xmm1:</a:t>
            </a:r>
          </a:p>
        </p:txBody>
      </p:sp>
      <p:sp>
        <p:nvSpPr>
          <p:cNvPr id="105" name="Shape 105"/>
          <p:cNvSpPr txBox="1"/>
          <p:nvPr/>
        </p:nvSpPr>
        <p:spPr>
          <a:xfrm>
            <a:off x="1479675" y="4710975"/>
            <a:ext cx="42246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106" name="Shape 106"/>
          <p:cNvSpPr txBox="1"/>
          <p:nvPr/>
        </p:nvSpPr>
        <p:spPr>
          <a:xfrm>
            <a:off x="311700" y="5244427"/>
            <a:ext cx="1757700" cy="2766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solidFill>
                  <a:schemeClr val="dk2"/>
                </a:solidFill>
                <a:latin typeface="Courier New"/>
                <a:ea typeface="Courier New"/>
                <a:cs typeface="Courier New"/>
                <a:sym typeface="Courier New"/>
              </a:rPr>
              <a:t>xmm2:</a:t>
            </a:r>
          </a:p>
        </p:txBody>
      </p:sp>
      <p:sp>
        <p:nvSpPr>
          <p:cNvPr id="107" name="Shape 107"/>
          <p:cNvSpPr txBox="1"/>
          <p:nvPr/>
        </p:nvSpPr>
        <p:spPr>
          <a:xfrm>
            <a:off x="1479675" y="5244375"/>
            <a:ext cx="42246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
        <p:nvSpPr>
          <p:cNvPr id="108" name="Shape 108"/>
          <p:cNvSpPr txBox="1"/>
          <p:nvPr/>
        </p:nvSpPr>
        <p:spPr>
          <a:xfrm>
            <a:off x="1479675" y="4179025"/>
            <a:ext cx="1056300" cy="276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p>
        </p:txBody>
      </p:sp>
      <p:sp>
        <p:nvSpPr>
          <p:cNvPr id="109" name="Shape 109"/>
          <p:cNvSpPr txBox="1"/>
          <p:nvPr/>
        </p:nvSpPr>
        <p:spPr>
          <a:xfrm>
            <a:off x="2535753" y="4179025"/>
            <a:ext cx="1056300" cy="276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p>
        </p:txBody>
      </p:sp>
      <p:sp>
        <p:nvSpPr>
          <p:cNvPr id="110" name="Shape 110"/>
          <p:cNvSpPr txBox="1"/>
          <p:nvPr/>
        </p:nvSpPr>
        <p:spPr>
          <a:xfrm>
            <a:off x="3591830" y="4179025"/>
            <a:ext cx="1056300" cy="276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p>
        </p:txBody>
      </p:sp>
      <p:sp>
        <p:nvSpPr>
          <p:cNvPr id="111" name="Shape 111"/>
          <p:cNvSpPr txBox="1"/>
          <p:nvPr/>
        </p:nvSpPr>
        <p:spPr>
          <a:xfrm>
            <a:off x="4647908" y="4179025"/>
            <a:ext cx="1056300" cy="276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p>
        </p:txBody>
      </p:sp>
      <p:sp>
        <p:nvSpPr>
          <p:cNvPr id="112" name="Shape 112"/>
          <p:cNvSpPr txBox="1"/>
          <p:nvPr/>
        </p:nvSpPr>
        <p:spPr>
          <a:xfrm>
            <a:off x="1479675" y="47124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2.8</a:t>
            </a:r>
          </a:p>
        </p:txBody>
      </p:sp>
      <p:sp>
        <p:nvSpPr>
          <p:cNvPr id="113" name="Shape 113"/>
          <p:cNvSpPr txBox="1"/>
          <p:nvPr/>
        </p:nvSpPr>
        <p:spPr>
          <a:xfrm>
            <a:off x="2535753" y="47124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6.3</a:t>
            </a:r>
          </a:p>
        </p:txBody>
      </p:sp>
      <p:sp>
        <p:nvSpPr>
          <p:cNvPr id="114" name="Shape 114"/>
          <p:cNvSpPr txBox="1"/>
          <p:nvPr/>
        </p:nvSpPr>
        <p:spPr>
          <a:xfrm>
            <a:off x="3591830" y="47124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−1.2</a:t>
            </a:r>
          </a:p>
        </p:txBody>
      </p:sp>
      <p:sp>
        <p:nvSpPr>
          <p:cNvPr id="115" name="Shape 115"/>
          <p:cNvSpPr txBox="1"/>
          <p:nvPr/>
        </p:nvSpPr>
        <p:spPr>
          <a:xfrm>
            <a:off x="4647908" y="47124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−42.0</a:t>
            </a:r>
          </a:p>
        </p:txBody>
      </p:sp>
      <p:sp>
        <p:nvSpPr>
          <p:cNvPr id="116" name="Shape 116"/>
          <p:cNvSpPr txBox="1"/>
          <p:nvPr/>
        </p:nvSpPr>
        <p:spPr>
          <a:xfrm>
            <a:off x="1479675" y="52458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15.4</a:t>
            </a:r>
          </a:p>
        </p:txBody>
      </p:sp>
      <p:sp>
        <p:nvSpPr>
          <p:cNvPr id="117" name="Shape 117"/>
          <p:cNvSpPr txBox="1"/>
          <p:nvPr/>
        </p:nvSpPr>
        <p:spPr>
          <a:xfrm>
            <a:off x="2535753" y="52458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−30.24</a:t>
            </a:r>
          </a:p>
        </p:txBody>
      </p:sp>
      <p:sp>
        <p:nvSpPr>
          <p:cNvPr id="118" name="Shape 118"/>
          <p:cNvSpPr txBox="1"/>
          <p:nvPr/>
        </p:nvSpPr>
        <p:spPr>
          <a:xfrm>
            <a:off x="3591830" y="52458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−7.2</a:t>
            </a:r>
          </a:p>
        </p:txBody>
      </p:sp>
      <p:sp>
        <p:nvSpPr>
          <p:cNvPr id="119" name="Shape 119"/>
          <p:cNvSpPr txBox="1"/>
          <p:nvPr/>
        </p:nvSpPr>
        <p:spPr>
          <a:xfrm>
            <a:off x="4647908" y="5245825"/>
            <a:ext cx="1056300" cy="276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−0.0</a:t>
            </a:r>
          </a:p>
        </p:txBody>
      </p:sp>
      <p:sp>
        <p:nvSpPr>
          <p:cNvPr id="120" name="Shape 120"/>
          <p:cNvSpPr txBox="1"/>
          <p:nvPr/>
        </p:nvSpPr>
        <p:spPr>
          <a:xfrm>
            <a:off x="1479675" y="4979697"/>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a:t>
            </a:r>
          </a:p>
        </p:txBody>
      </p:sp>
      <p:sp>
        <p:nvSpPr>
          <p:cNvPr id="121" name="Shape 121"/>
          <p:cNvSpPr txBox="1"/>
          <p:nvPr/>
        </p:nvSpPr>
        <p:spPr>
          <a:xfrm>
            <a:off x="2535753" y="4979697"/>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a:t>
            </a:r>
          </a:p>
        </p:txBody>
      </p:sp>
      <p:sp>
        <p:nvSpPr>
          <p:cNvPr id="122" name="Shape 122"/>
          <p:cNvSpPr txBox="1"/>
          <p:nvPr/>
        </p:nvSpPr>
        <p:spPr>
          <a:xfrm>
            <a:off x="3591830" y="4979697"/>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a:t>
            </a:r>
          </a:p>
        </p:txBody>
      </p:sp>
      <p:sp>
        <p:nvSpPr>
          <p:cNvPr id="123" name="Shape 123"/>
          <p:cNvSpPr txBox="1"/>
          <p:nvPr/>
        </p:nvSpPr>
        <p:spPr>
          <a:xfrm>
            <a:off x="4647908" y="4979697"/>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a:t>
            </a:r>
          </a:p>
        </p:txBody>
      </p:sp>
      <p:sp>
        <p:nvSpPr>
          <p:cNvPr id="124" name="Shape 124"/>
          <p:cNvSpPr txBox="1"/>
          <p:nvPr/>
        </p:nvSpPr>
        <p:spPr>
          <a:xfrm>
            <a:off x="1479675" y="4446297"/>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a:t>
            </a:r>
          </a:p>
        </p:txBody>
      </p:sp>
      <p:sp>
        <p:nvSpPr>
          <p:cNvPr id="125" name="Shape 125"/>
          <p:cNvSpPr txBox="1"/>
          <p:nvPr/>
        </p:nvSpPr>
        <p:spPr>
          <a:xfrm>
            <a:off x="2535753" y="4446297"/>
            <a:ext cx="1056300" cy="276600"/>
          </a:xfrm>
          <a:prstGeom prst="rect">
            <a:avLst/>
          </a:prstGeom>
          <a:noFill/>
          <a:ln>
            <a:noFill/>
          </a:ln>
        </p:spPr>
        <p:txBody>
          <a:bodyPr anchorCtr="0" anchor="ctr" bIns="91425" lIns="91425" rIns="91425" wrap="square" tIns="91425">
            <a:noAutofit/>
          </a:bodyPr>
          <a:lstStyle/>
          <a:p>
            <a:pPr indent="-69850" lvl="0" marL="0" rtl="0" algn="ctr">
              <a:spcBef>
                <a:spcPts val="0"/>
              </a:spcBef>
              <a:buClr>
                <a:schemeClr val="dk1"/>
              </a:buClr>
              <a:buSzPts val="1100"/>
              <a:buFont typeface="Arial"/>
              <a:buNone/>
            </a:pPr>
            <a:r>
              <a:rPr lang="en">
                <a:solidFill>
                  <a:schemeClr val="dk1"/>
                </a:solidFill>
              </a:rPr>
              <a:t>×</a:t>
            </a:r>
          </a:p>
        </p:txBody>
      </p:sp>
      <p:sp>
        <p:nvSpPr>
          <p:cNvPr id="126" name="Shape 126"/>
          <p:cNvSpPr txBox="1"/>
          <p:nvPr/>
        </p:nvSpPr>
        <p:spPr>
          <a:xfrm>
            <a:off x="3591830" y="4446297"/>
            <a:ext cx="1056300" cy="276600"/>
          </a:xfrm>
          <a:prstGeom prst="rect">
            <a:avLst/>
          </a:prstGeom>
          <a:noFill/>
          <a:ln>
            <a:noFill/>
          </a:ln>
        </p:spPr>
        <p:txBody>
          <a:bodyPr anchorCtr="0" anchor="ctr" bIns="91425" lIns="91425" rIns="91425" wrap="square" tIns="91425">
            <a:noAutofit/>
          </a:bodyPr>
          <a:lstStyle/>
          <a:p>
            <a:pPr indent="-69850" lvl="0" marL="0" rtl="0" algn="ctr">
              <a:spcBef>
                <a:spcPts val="0"/>
              </a:spcBef>
              <a:buClr>
                <a:schemeClr val="dk1"/>
              </a:buClr>
              <a:buSzPts val="1100"/>
              <a:buFont typeface="Arial"/>
              <a:buNone/>
            </a:pPr>
            <a:r>
              <a:rPr lang="en">
                <a:solidFill>
                  <a:schemeClr val="dk1"/>
                </a:solidFill>
              </a:rPr>
              <a:t>×</a:t>
            </a:r>
          </a:p>
        </p:txBody>
      </p:sp>
      <p:sp>
        <p:nvSpPr>
          <p:cNvPr id="127" name="Shape 127"/>
          <p:cNvSpPr txBox="1"/>
          <p:nvPr/>
        </p:nvSpPr>
        <p:spPr>
          <a:xfrm>
            <a:off x="4647908" y="4446297"/>
            <a:ext cx="1056300" cy="276600"/>
          </a:xfrm>
          <a:prstGeom prst="rect">
            <a:avLst/>
          </a:prstGeom>
          <a:noFill/>
          <a:ln>
            <a:noFill/>
          </a:ln>
        </p:spPr>
        <p:txBody>
          <a:bodyPr anchorCtr="0" anchor="ctr" bIns="91425" lIns="91425" rIns="91425" wrap="square" tIns="91425">
            <a:noAutofit/>
          </a:bodyPr>
          <a:lstStyle/>
          <a:p>
            <a:pPr indent="-69850" lvl="0" marL="0" rtl="0" algn="ctr">
              <a:spcBef>
                <a:spcPts val="0"/>
              </a:spcBef>
              <a:buClr>
                <a:schemeClr val="dk1"/>
              </a:buClr>
              <a:buSzPts val="1100"/>
              <a:buFont typeface="Arial"/>
              <a:buNone/>
            </a:pPr>
            <a:r>
              <a:rPr lang="en">
                <a:solidFill>
                  <a:schemeClr val="dk1"/>
                </a:solidFill>
              </a:rPr>
              <a:t>×</a:t>
            </a:r>
          </a:p>
        </p:txBody>
      </p:sp>
      <p:sp>
        <p:nvSpPr>
          <p:cNvPr id="128" name="Shape 128"/>
          <p:cNvSpPr txBox="1"/>
          <p:nvPr/>
        </p:nvSpPr>
        <p:spPr>
          <a:xfrm>
            <a:off x="1404619" y="3900247"/>
            <a:ext cx="678300" cy="276600"/>
          </a:xfrm>
          <a:prstGeom prst="rect">
            <a:avLst/>
          </a:prstGeom>
          <a:noFill/>
          <a:ln>
            <a:noFill/>
          </a:ln>
        </p:spPr>
        <p:txBody>
          <a:bodyPr anchorCtr="0" anchor="t" bIns="91425" lIns="91425" rIns="91425" wrap="square" tIns="91425">
            <a:noAutofit/>
          </a:bodyPr>
          <a:lstStyle/>
          <a:p>
            <a:pPr indent="0" lvl="0" marL="0">
              <a:spcBef>
                <a:spcPts val="0"/>
              </a:spcBef>
              <a:buNone/>
            </a:pPr>
            <a:r>
              <a:rPr lang="en" sz="900"/>
              <a:t>127</a:t>
            </a:r>
          </a:p>
        </p:txBody>
      </p:sp>
      <p:sp>
        <p:nvSpPr>
          <p:cNvPr id="129" name="Shape 129"/>
          <p:cNvSpPr txBox="1"/>
          <p:nvPr/>
        </p:nvSpPr>
        <p:spPr>
          <a:xfrm>
            <a:off x="2471419"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95</a:t>
            </a:r>
          </a:p>
        </p:txBody>
      </p:sp>
      <p:sp>
        <p:nvSpPr>
          <p:cNvPr id="130" name="Shape 130"/>
          <p:cNvSpPr txBox="1"/>
          <p:nvPr/>
        </p:nvSpPr>
        <p:spPr>
          <a:xfrm>
            <a:off x="3538219"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63</a:t>
            </a:r>
          </a:p>
        </p:txBody>
      </p:sp>
      <p:sp>
        <p:nvSpPr>
          <p:cNvPr id="131" name="Shape 131"/>
          <p:cNvSpPr txBox="1"/>
          <p:nvPr/>
        </p:nvSpPr>
        <p:spPr>
          <a:xfrm>
            <a:off x="4605019"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31</a:t>
            </a:r>
          </a:p>
        </p:txBody>
      </p:sp>
      <p:sp>
        <p:nvSpPr>
          <p:cNvPr id="132" name="Shape 132"/>
          <p:cNvSpPr txBox="1"/>
          <p:nvPr/>
        </p:nvSpPr>
        <p:spPr>
          <a:xfrm>
            <a:off x="5519419"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0</a:t>
            </a:r>
          </a:p>
        </p:txBody>
      </p:sp>
      <p:sp>
        <p:nvSpPr>
          <p:cNvPr id="133" name="Shape 133"/>
          <p:cNvSpPr txBox="1"/>
          <p:nvPr/>
        </p:nvSpPr>
        <p:spPr>
          <a:xfrm>
            <a:off x="4395183"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3</a:t>
            </a:r>
            <a:r>
              <a:rPr lang="en" sz="900"/>
              <a:t>2</a:t>
            </a:r>
          </a:p>
        </p:txBody>
      </p:sp>
      <p:sp>
        <p:nvSpPr>
          <p:cNvPr id="134" name="Shape 134"/>
          <p:cNvSpPr txBox="1"/>
          <p:nvPr/>
        </p:nvSpPr>
        <p:spPr>
          <a:xfrm>
            <a:off x="3339105"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64</a:t>
            </a:r>
          </a:p>
        </p:txBody>
      </p:sp>
      <p:sp>
        <p:nvSpPr>
          <p:cNvPr id="135" name="Shape 135"/>
          <p:cNvSpPr txBox="1"/>
          <p:nvPr/>
        </p:nvSpPr>
        <p:spPr>
          <a:xfrm>
            <a:off x="2283027" y="3900247"/>
            <a:ext cx="678300" cy="276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900"/>
              <a:t>96</a:t>
            </a:r>
          </a:p>
        </p:txBody>
      </p:sp>
      <p:sp>
        <p:nvSpPr>
          <p:cNvPr id="136" name="Shape 136"/>
          <p:cNvSpPr txBox="1"/>
          <p:nvPr/>
        </p:nvSpPr>
        <p:spPr>
          <a:xfrm>
            <a:off x="1479675" y="4179025"/>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5.5</a:t>
            </a:r>
          </a:p>
        </p:txBody>
      </p:sp>
      <p:sp>
        <p:nvSpPr>
          <p:cNvPr id="137" name="Shape 137"/>
          <p:cNvSpPr txBox="1"/>
          <p:nvPr/>
        </p:nvSpPr>
        <p:spPr>
          <a:xfrm>
            <a:off x="2535753" y="4179025"/>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−4.8</a:t>
            </a:r>
          </a:p>
        </p:txBody>
      </p:sp>
      <p:sp>
        <p:nvSpPr>
          <p:cNvPr id="138" name="Shape 138"/>
          <p:cNvSpPr txBox="1"/>
          <p:nvPr/>
        </p:nvSpPr>
        <p:spPr>
          <a:xfrm>
            <a:off x="3591830" y="4179025"/>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6.0</a:t>
            </a:r>
          </a:p>
        </p:txBody>
      </p:sp>
      <p:sp>
        <p:nvSpPr>
          <p:cNvPr id="139" name="Shape 139"/>
          <p:cNvSpPr txBox="1"/>
          <p:nvPr/>
        </p:nvSpPr>
        <p:spPr>
          <a:xfrm>
            <a:off x="4647908" y="4179025"/>
            <a:ext cx="1056300" cy="2766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a:t>0.0</a:t>
            </a:r>
          </a:p>
        </p:txBody>
      </p:sp>
      <p:sp>
        <p:nvSpPr>
          <p:cNvPr id="140" name="Shape 140"/>
          <p:cNvSpPr txBox="1"/>
          <p:nvPr>
            <p:ph idx="1" type="body"/>
          </p:nvPr>
        </p:nvSpPr>
        <p:spPr>
          <a:xfrm>
            <a:off x="6101000" y="3615375"/>
            <a:ext cx="2730900" cy="1918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4 muls at once!</a:t>
            </a:r>
          </a:p>
          <a:p>
            <a:pPr indent="-342900" lvl="0" marL="457200" rtl="0">
              <a:spcBef>
                <a:spcPts val="0"/>
              </a:spcBef>
              <a:spcAft>
                <a:spcPts val="0"/>
              </a:spcAft>
              <a:buSzPts val="1800"/>
              <a:buChar char="●"/>
            </a:pPr>
            <a:r>
              <a:rPr lang="en"/>
              <a:t>also </a:t>
            </a:r>
            <a:r>
              <a:rPr lang="en">
                <a:latin typeface="Courier New"/>
                <a:ea typeface="Courier New"/>
                <a:cs typeface="Courier New"/>
                <a:sym typeface="Courier New"/>
              </a:rPr>
              <a:t>ymm</a:t>
            </a:r>
            <a:r>
              <a:rPr lang="en"/>
              <a:t> / </a:t>
            </a:r>
            <a:r>
              <a:rPr lang="en">
                <a:latin typeface="Courier New"/>
                <a:ea typeface="Courier New"/>
                <a:cs typeface="Courier New"/>
                <a:sym typeface="Courier New"/>
              </a:rPr>
              <a:t>zmm</a:t>
            </a:r>
            <a:r>
              <a:rPr lang="en"/>
              <a:t> regs (256 / 512-bit)</a:t>
            </a:r>
          </a:p>
          <a:p>
            <a:pPr indent="-342900" lvl="0" marL="457200" rtl="0">
              <a:spcBef>
                <a:spcPts val="0"/>
              </a:spcBef>
              <a:spcAft>
                <a:spcPts val="0"/>
              </a:spcAft>
              <a:buSzPts val="1800"/>
              <a:buChar char="●"/>
            </a:pPr>
            <a:r>
              <a:rPr lang="en"/>
              <a:t>also 64-bit values</a:t>
            </a:r>
          </a:p>
          <a:p>
            <a:pPr indent="-342900" lvl="0" marL="457200" rtl="0">
              <a:spcBef>
                <a:spcPts val="0"/>
              </a:spcBef>
              <a:buSzPts val="1800"/>
              <a:buChar char="●"/>
            </a:pPr>
            <a:r>
              <a:rPr lang="en">
                <a:latin typeface="Courier New"/>
                <a:ea typeface="Courier New"/>
                <a:cs typeface="Courier New"/>
                <a:sym typeface="Courier New"/>
              </a:rPr>
              <a:t>f</a:t>
            </a:r>
            <a:r>
              <a:rPr lang="en">
                <a:latin typeface="Courier New"/>
                <a:ea typeface="Courier New"/>
                <a:cs typeface="Courier New"/>
                <a:sym typeface="Courier New"/>
              </a:rPr>
              <a:t>loat</a:t>
            </a:r>
            <a:r>
              <a:rPr lang="en"/>
              <a:t> / </a:t>
            </a:r>
            <a:r>
              <a:rPr lang="en">
                <a:latin typeface="Courier New"/>
                <a:ea typeface="Courier New"/>
                <a:cs typeface="Courier New"/>
                <a:sym typeface="Courier New"/>
              </a:rPr>
              <a:t>double</a:t>
            </a:r>
            <a:r>
              <a:rPr lang="en"/>
              <a:t> or </a:t>
            </a:r>
            <a:r>
              <a:rPr lang="en">
                <a:latin typeface="Courier New"/>
                <a:ea typeface="Courier New"/>
                <a:cs typeface="Courier New"/>
                <a:sym typeface="Courier New"/>
              </a:rPr>
              <a:t>int</a:t>
            </a:r>
            <a:r>
              <a:rPr lang="en"/>
              <a:t> / </a:t>
            </a:r>
            <a:r>
              <a:rPr lang="en">
                <a:latin typeface="Courier New"/>
                <a:ea typeface="Courier New"/>
                <a:cs typeface="Courier New"/>
                <a:sym typeface="Courier New"/>
              </a:rPr>
              <a:t>long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Superscalar</a:t>
            </a:r>
          </a:p>
        </p:txBody>
      </p:sp>
      <p:sp>
        <p:nvSpPr>
          <p:cNvPr id="146" name="Shape 146"/>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Strategy:</a:t>
            </a:r>
          </a:p>
          <a:p>
            <a:pPr indent="-342900" lvl="0" marL="457200" rtl="0">
              <a:spcBef>
                <a:spcPts val="0"/>
              </a:spcBef>
              <a:spcAft>
                <a:spcPts val="0"/>
              </a:spcAft>
              <a:buSzPts val="1800"/>
              <a:buChar char="●"/>
            </a:pPr>
            <a:r>
              <a:t/>
            </a:r>
            <a:endParaRPr/>
          </a:p>
          <a:p>
            <a:pPr indent="-342900" lvl="0" marL="457200" rtl="0">
              <a:spcBef>
                <a:spcPts val="0"/>
              </a:spcBef>
              <a:buSzPts val="1800"/>
              <a:buChar char="●"/>
            </a:pPr>
            <a:r>
              <a:t/>
            </a:r>
            <a:endParaRPr/>
          </a:p>
          <a:p>
            <a:pPr indent="0" lvl="0" marL="0" rtl="0">
              <a:spcBef>
                <a:spcPts val="0"/>
              </a:spcBef>
              <a:buNone/>
            </a:pPr>
            <a:r>
              <a:rPr lang="en"/>
              <a:t>E.g.,  Intel Core i7 Haswell:</a:t>
            </a:r>
          </a:p>
          <a:p>
            <a:pPr indent="0" lvl="0" marL="0" rtl="0">
              <a:spcBef>
                <a:spcPts val="0"/>
              </a:spcBef>
              <a:spcAft>
                <a:spcPts val="0"/>
              </a:spcAft>
              <a:buNone/>
            </a:pPr>
            <a:r>
              <a:rPr lang="en" u="sng"/>
              <a:t>#</a:t>
            </a:r>
            <a:r>
              <a:rPr lang="en"/>
              <a:t>		</a:t>
            </a:r>
            <a:r>
              <a:rPr lang="en" u="sng"/>
              <a:t>Functions</a:t>
            </a:r>
          </a:p>
          <a:p>
            <a:pPr indent="0" lvl="0" marL="0" rtl="0">
              <a:spcBef>
                <a:spcPts val="0"/>
              </a:spcBef>
              <a:spcAft>
                <a:spcPts val="0"/>
              </a:spcAft>
              <a:buNone/>
            </a:pPr>
            <a:r>
              <a:rPr lang="en"/>
              <a:t>0		add, div, fmul, fdiv, branching</a:t>
            </a:r>
          </a:p>
          <a:p>
            <a:pPr indent="0" lvl="0" marL="0" rtl="0">
              <a:spcBef>
                <a:spcPts val="0"/>
              </a:spcBef>
              <a:spcAft>
                <a:spcPts val="0"/>
              </a:spcAft>
              <a:buNone/>
            </a:pPr>
            <a:r>
              <a:rPr lang="en"/>
              <a:t>1		add, mul, fadd, fmul</a:t>
            </a:r>
          </a:p>
          <a:p>
            <a:pPr indent="0" lvl="0" marL="0" rtl="0">
              <a:spcBef>
                <a:spcPts val="0"/>
              </a:spcBef>
              <a:spcAft>
                <a:spcPts val="0"/>
              </a:spcAft>
              <a:buNone/>
            </a:pPr>
            <a:r>
              <a:rPr lang="en"/>
              <a:t>2, 3		load, address computation</a:t>
            </a:r>
          </a:p>
          <a:p>
            <a:pPr indent="0" lvl="0" marL="0" rtl="0">
              <a:spcBef>
                <a:spcPts val="0"/>
              </a:spcBef>
              <a:spcAft>
                <a:spcPts val="0"/>
              </a:spcAft>
              <a:buNone/>
            </a:pPr>
            <a:r>
              <a:rPr lang="en"/>
              <a:t>4		store</a:t>
            </a:r>
          </a:p>
          <a:p>
            <a:pPr indent="0" lvl="0" marL="0" rtl="0">
              <a:spcBef>
                <a:spcPts val="0"/>
              </a:spcBef>
              <a:spcAft>
                <a:spcPts val="0"/>
              </a:spcAft>
              <a:buNone/>
            </a:pPr>
            <a:r>
              <a:rPr lang="en"/>
              <a:t>5		add</a:t>
            </a:r>
          </a:p>
          <a:p>
            <a:pPr indent="0" lvl="0" marL="0" rtl="0">
              <a:spcBef>
                <a:spcPts val="0"/>
              </a:spcBef>
              <a:spcAft>
                <a:spcPts val="0"/>
              </a:spcAft>
              <a:buNone/>
            </a:pPr>
            <a:r>
              <a:rPr lang="en"/>
              <a:t>6		add, branching</a:t>
            </a:r>
          </a:p>
          <a:p>
            <a:pPr indent="0" lvl="0" marL="0">
              <a:spcBef>
                <a:spcPts val="0"/>
              </a:spcBef>
              <a:spcAft>
                <a:spcPts val="0"/>
              </a:spcAft>
              <a:buNone/>
            </a:pPr>
            <a:r>
              <a:rPr lang="en"/>
              <a:t>7		address computation for store</a:t>
            </a:r>
          </a:p>
        </p:txBody>
      </p:sp>
      <p:sp>
        <p:nvSpPr>
          <p:cNvPr id="147" name="Shape 147"/>
          <p:cNvSpPr txBox="1"/>
          <p:nvPr/>
        </p:nvSpPr>
        <p:spPr>
          <a:xfrm>
            <a:off x="767982" y="1595170"/>
            <a:ext cx="3081000" cy="3804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multiple function units</a:t>
            </a:r>
          </a:p>
        </p:txBody>
      </p:sp>
      <p:sp>
        <p:nvSpPr>
          <p:cNvPr id="148" name="Shape 148"/>
          <p:cNvSpPr txBox="1"/>
          <p:nvPr/>
        </p:nvSpPr>
        <p:spPr>
          <a:xfrm>
            <a:off x="767991" y="1908839"/>
            <a:ext cx="4573800" cy="3900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may assign one instruction to each unit</a:t>
            </a:r>
          </a:p>
        </p:txBody>
      </p:sp>
      <p:sp>
        <p:nvSpPr>
          <p:cNvPr id="149" name="Shape 149"/>
          <p:cNvSpPr txBox="1"/>
          <p:nvPr>
            <p:ph idx="1" type="body"/>
          </p:nvPr>
        </p:nvSpPr>
        <p:spPr>
          <a:xfrm>
            <a:off x="5264000" y="3035175"/>
            <a:ext cx="3568200" cy="2422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Can assign up to:</a:t>
            </a:r>
          </a:p>
          <a:p>
            <a:pPr indent="-342900" lvl="0" marL="457200" rtl="0">
              <a:spcBef>
                <a:spcPts val="0"/>
              </a:spcBef>
              <a:spcAft>
                <a:spcPts val="0"/>
              </a:spcAft>
              <a:buSzPts val="1800"/>
              <a:buChar char="●"/>
            </a:pPr>
            <a:r>
              <a:rPr lang="en"/>
              <a:t>4 integer adds at once</a:t>
            </a:r>
          </a:p>
          <a:p>
            <a:pPr indent="-342900" lvl="0" marL="457200" rtl="0">
              <a:spcBef>
                <a:spcPts val="0"/>
              </a:spcBef>
              <a:spcAft>
                <a:spcPts val="0"/>
              </a:spcAft>
              <a:buSzPts val="1800"/>
              <a:buChar char="●"/>
            </a:pPr>
            <a:r>
              <a:rPr lang="en"/>
              <a:t>2 floating point muls</a:t>
            </a:r>
          </a:p>
          <a:p>
            <a:pPr indent="-342900" lvl="0" marL="457200" rtl="0">
              <a:spcBef>
                <a:spcPts val="0"/>
              </a:spcBef>
              <a:buSzPts val="1800"/>
              <a:buChar char="●"/>
            </a:pPr>
            <a:r>
              <a:rPr lang="en"/>
              <a:t>2 loads</a:t>
            </a:r>
          </a:p>
        </p:txBody>
      </p:sp>
      <p:cxnSp>
        <p:nvCxnSpPr>
          <p:cNvPr id="150" name="Shape 150"/>
          <p:cNvCxnSpPr/>
          <p:nvPr/>
        </p:nvCxnSpPr>
        <p:spPr>
          <a:xfrm>
            <a:off x="5066900" y="3035175"/>
            <a:ext cx="0" cy="2422200"/>
          </a:xfrm>
          <a:prstGeom prst="straightConnector1">
            <a:avLst/>
          </a:prstGeom>
          <a:noFill/>
          <a:ln cap="flat" cmpd="sng" w="9525">
            <a:solidFill>
              <a:schemeClr val="dk2"/>
            </a:solidFill>
            <a:prstDash val="dot"/>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nvSpPr>
        <p:spPr>
          <a:xfrm>
            <a:off x="795500" y="3056375"/>
            <a:ext cx="1999200" cy="387300"/>
          </a:xfrm>
          <a:prstGeom prst="rect">
            <a:avLst/>
          </a:prstGeom>
          <a:solidFill>
            <a:srgbClr val="FFFF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t/>
            </a:r>
            <a:endParaRPr/>
          </a:p>
        </p:txBody>
      </p:sp>
      <p:sp>
        <p:nvSpPr>
          <p:cNvPr id="156" name="Shape 156"/>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Loop Unrolling</a:t>
            </a:r>
          </a:p>
        </p:txBody>
      </p:sp>
      <p:sp>
        <p:nvSpPr>
          <p:cNvPr id="157" name="Shape 157"/>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buNone/>
            </a:pPr>
            <a:r>
              <a:rPr lang="en" u="sng"/>
              <a:t>Strategy:</a:t>
            </a:r>
          </a:p>
          <a:p>
            <a:pPr indent="0" lvl="0" marL="0">
              <a:spcBef>
                <a:spcPts val="0"/>
              </a:spcBef>
              <a:buNone/>
            </a:pPr>
            <a:r>
              <a:rPr lang="en"/>
              <a:t>E.g.,</a:t>
            </a:r>
          </a:p>
          <a:p>
            <a:pPr indent="0" lvl="0" marL="0">
              <a:lnSpc>
                <a:spcPct val="130000"/>
              </a:lnSpc>
              <a:spcBef>
                <a:spcPts val="0"/>
              </a:spcBef>
              <a:spcAft>
                <a:spcPts val="0"/>
              </a:spcAft>
              <a:buNone/>
            </a:pPr>
            <a:r>
              <a:rPr lang="en">
                <a:latin typeface="Courier New"/>
                <a:ea typeface="Courier New"/>
                <a:cs typeface="Courier New"/>
                <a:sym typeface="Courier New"/>
              </a:rPr>
              <a:t>total = 0;</a:t>
            </a:r>
          </a:p>
          <a:p>
            <a:pPr indent="0" lvl="0" marL="0">
              <a:lnSpc>
                <a:spcPct val="130000"/>
              </a:lnSpc>
              <a:spcBef>
                <a:spcPts val="0"/>
              </a:spcBef>
              <a:spcAft>
                <a:spcPts val="0"/>
              </a:spcAft>
              <a:buNone/>
            </a:pPr>
            <a:r>
              <a:rPr lang="en">
                <a:latin typeface="Courier New"/>
                <a:ea typeface="Courier New"/>
                <a:cs typeface="Courier New"/>
                <a:sym typeface="Courier New"/>
              </a:rPr>
              <a:t>for (i = 0; i &lt; n; i++) {</a:t>
            </a:r>
            <a:br>
              <a:rPr lang="en">
                <a:latin typeface="Courier New"/>
                <a:ea typeface="Courier New"/>
                <a:cs typeface="Courier New"/>
                <a:sym typeface="Courier New"/>
              </a:rPr>
            </a:br>
            <a:r>
              <a:rPr lang="en">
                <a:latin typeface="Courier New"/>
                <a:ea typeface="Courier New"/>
                <a:cs typeface="Courier New"/>
                <a:sym typeface="Courier New"/>
              </a:rPr>
              <a:t>	total += A[i];</a:t>
            </a:r>
          </a:p>
          <a:p>
            <a:pPr indent="0" lvl="0" marL="0" rtl="0">
              <a:lnSpc>
                <a:spcPct val="130000"/>
              </a:lnSpc>
              <a:spcBef>
                <a:spcPts val="0"/>
              </a:spcBef>
              <a:spcAft>
                <a:spcPts val="1000"/>
              </a:spcAft>
              <a:buNone/>
            </a:pPr>
            <a:r>
              <a:rPr lang="en">
                <a:latin typeface="Courier New"/>
                <a:ea typeface="Courier New"/>
                <a:cs typeface="Courier New"/>
                <a:sym typeface="Courier New"/>
              </a:rPr>
              <a:t>}</a:t>
            </a:r>
          </a:p>
          <a:p>
            <a:pPr indent="0" lvl="0" marL="0">
              <a:lnSpc>
                <a:spcPct val="130000"/>
              </a:lnSpc>
              <a:spcBef>
                <a:spcPts val="0"/>
              </a:spcBef>
              <a:spcAft>
                <a:spcPts val="0"/>
              </a:spcAft>
              <a:buNone/>
            </a:pPr>
            <a:r>
              <a:t/>
            </a:r>
            <a:endParaRPr>
              <a:latin typeface="Courier New"/>
              <a:ea typeface="Courier New"/>
              <a:cs typeface="Courier New"/>
              <a:sym typeface="Courier New"/>
            </a:endParaRPr>
          </a:p>
        </p:txBody>
      </p:sp>
      <p:cxnSp>
        <p:nvCxnSpPr>
          <p:cNvPr id="158" name="Shape 158"/>
          <p:cNvCxnSpPr>
            <a:endCxn id="157" idx="2"/>
          </p:cNvCxnSpPr>
          <p:nvPr/>
        </p:nvCxnSpPr>
        <p:spPr>
          <a:xfrm flipH="1">
            <a:off x="4572000" y="1999328"/>
            <a:ext cx="2100" cy="3077100"/>
          </a:xfrm>
          <a:prstGeom prst="straightConnector1">
            <a:avLst/>
          </a:prstGeom>
          <a:noFill/>
          <a:ln cap="flat" cmpd="sng" w="9525">
            <a:solidFill>
              <a:schemeClr val="dk2"/>
            </a:solidFill>
            <a:prstDash val="dot"/>
            <a:round/>
            <a:headEnd len="lg" w="lg" type="none"/>
            <a:tailEnd len="lg" w="lg" type="none"/>
          </a:ln>
        </p:spPr>
      </p:cxnSp>
      <p:sp>
        <p:nvSpPr>
          <p:cNvPr id="159" name="Shape 159"/>
          <p:cNvSpPr txBox="1"/>
          <p:nvPr/>
        </p:nvSpPr>
        <p:spPr>
          <a:xfrm>
            <a:off x="1352876" y="1279584"/>
            <a:ext cx="5296200" cy="5757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chemeClr val="dk2"/>
                </a:solidFill>
              </a:rPr>
              <a:t>Restructure code to allow multiple adds at once.</a:t>
            </a:r>
          </a:p>
        </p:txBody>
      </p:sp>
      <p:sp>
        <p:nvSpPr>
          <p:cNvPr id="160" name="Shape 160"/>
          <p:cNvSpPr txBox="1"/>
          <p:nvPr>
            <p:ph idx="1" type="body"/>
          </p:nvPr>
        </p:nvSpPr>
        <p:spPr>
          <a:xfrm>
            <a:off x="4699700" y="1779825"/>
            <a:ext cx="4444200" cy="35373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a:latin typeface="Courier New"/>
                <a:ea typeface="Courier New"/>
                <a:cs typeface="Courier New"/>
                <a:sym typeface="Courier New"/>
              </a:rPr>
              <a:t>sum</a:t>
            </a:r>
            <a:r>
              <a:rPr lang="en">
                <a:latin typeface="Courier New"/>
                <a:ea typeface="Courier New"/>
                <a:cs typeface="Courier New"/>
                <a:sym typeface="Courier New"/>
              </a:rPr>
              <a:t>[2] = {0,0};</a:t>
            </a:r>
          </a:p>
          <a:p>
            <a:pPr indent="0" lvl="0" marL="0" rtl="0">
              <a:lnSpc>
                <a:spcPct val="100000"/>
              </a:lnSpc>
              <a:spcBef>
                <a:spcPts val="0"/>
              </a:spcBef>
              <a:spcAft>
                <a:spcPts val="0"/>
              </a:spcAft>
              <a:buNone/>
            </a:pPr>
            <a:r>
              <a:rPr lang="en">
                <a:latin typeface="Courier New"/>
                <a:ea typeface="Courier New"/>
                <a:cs typeface="Courier New"/>
                <a:sym typeface="Courier New"/>
              </a:rPr>
              <a:t>for (i = 0; i &lt; n-2; i += 2) {</a:t>
            </a:r>
            <a:br>
              <a:rPr lang="en">
                <a:latin typeface="Courier New"/>
                <a:ea typeface="Courier New"/>
                <a:cs typeface="Courier New"/>
                <a:sym typeface="Courier New"/>
              </a:rPr>
            </a:br>
            <a:r>
              <a:rPr lang="en">
                <a:latin typeface="Courier New"/>
                <a:ea typeface="Courier New"/>
                <a:cs typeface="Courier New"/>
                <a:sym typeface="Courier New"/>
              </a:rPr>
              <a:t>	sum[0] += A[i];</a:t>
            </a:r>
          </a:p>
          <a:p>
            <a:pPr indent="457200" lvl="0" marL="0" rtl="0">
              <a:lnSpc>
                <a:spcPct val="100000"/>
              </a:lnSpc>
              <a:spcBef>
                <a:spcPts val="0"/>
              </a:spcBef>
              <a:spcAft>
                <a:spcPts val="0"/>
              </a:spcAft>
              <a:buNone/>
            </a:pPr>
            <a:r>
              <a:rPr lang="en">
                <a:latin typeface="Courier New"/>
                <a:ea typeface="Courier New"/>
                <a:cs typeface="Courier New"/>
                <a:sym typeface="Courier New"/>
              </a:rPr>
              <a:t>sum[1] += A[i+1];</a:t>
            </a:r>
          </a:p>
          <a:p>
            <a:pPr indent="0" lvl="0" marL="0" rtl="0">
              <a:lnSpc>
                <a:spcPct val="100000"/>
              </a:lnSpc>
              <a:spcBef>
                <a:spcPts val="0"/>
              </a:spcBef>
              <a:spcAft>
                <a:spcPts val="0"/>
              </a:spcAft>
              <a:buNone/>
            </a:pPr>
            <a:r>
              <a:rPr lang="en">
                <a:latin typeface="Courier New"/>
                <a:ea typeface="Courier New"/>
                <a:cs typeface="Courier New"/>
                <a:sym typeface="Courier New"/>
              </a:rPr>
              <a:t>}</a:t>
            </a:r>
          </a:p>
          <a:p>
            <a:pPr indent="0" lvl="0" marL="0" rtl="0">
              <a:lnSpc>
                <a:spcPct val="100000"/>
              </a:lnSpc>
              <a:spcBef>
                <a:spcPts val="0"/>
              </a:spcBef>
              <a:spcAft>
                <a:spcPts val="0"/>
              </a:spcAft>
              <a:buNone/>
            </a:pPr>
            <a:r>
              <a:rPr lang="en">
                <a:latin typeface="Courier New"/>
                <a:ea typeface="Courier New"/>
                <a:cs typeface="Courier New"/>
                <a:sym typeface="Courier New"/>
              </a:rPr>
              <a:t>total = sum[0] + sum[1];</a:t>
            </a:r>
          </a:p>
          <a:p>
            <a:pPr indent="0" lvl="0" marL="0" rtl="0">
              <a:lnSpc>
                <a:spcPct val="100000"/>
              </a:lnSpc>
              <a:spcBef>
                <a:spcPts val="0"/>
              </a:spcBef>
              <a:spcAft>
                <a:spcPts val="0"/>
              </a:spcAft>
              <a:buNone/>
            </a:pPr>
            <a:r>
              <a:rPr lang="en">
                <a:latin typeface="Courier New"/>
                <a:ea typeface="Courier New"/>
                <a:cs typeface="Courier New"/>
                <a:sym typeface="Courier New"/>
              </a:rPr>
              <a:t>for (; i &lt; n; i++) {</a:t>
            </a:r>
          </a:p>
          <a:p>
            <a:pPr indent="0" lvl="0" marL="0" rtl="0">
              <a:lnSpc>
                <a:spcPct val="100000"/>
              </a:lnSpc>
              <a:spcBef>
                <a:spcPts val="0"/>
              </a:spcBef>
              <a:spcAft>
                <a:spcPts val="0"/>
              </a:spcAft>
              <a:buNone/>
            </a:pPr>
            <a:r>
              <a:rPr lang="en">
                <a:latin typeface="Courier New"/>
                <a:ea typeface="Courier New"/>
                <a:cs typeface="Courier New"/>
                <a:sym typeface="Courier New"/>
              </a:rPr>
              <a:t>	total += A[i];</a:t>
            </a:r>
          </a:p>
          <a:p>
            <a:pPr indent="0" lvl="0" marL="0" rtl="0">
              <a:lnSpc>
                <a:spcPct val="100000"/>
              </a:lnSpc>
              <a:spcBef>
                <a:spcPts val="0"/>
              </a:spcBef>
              <a:spcAft>
                <a:spcPts val="0"/>
              </a:spcAft>
              <a:buNone/>
            </a:pPr>
            <a:r>
              <a:rPr lang="en">
                <a:latin typeface="Courier New"/>
                <a:ea typeface="Courier New"/>
                <a:cs typeface="Courier New"/>
                <a:sym typeface="Courier New"/>
              </a:rPr>
              <a:t>}</a:t>
            </a:r>
          </a:p>
          <a:p>
            <a:pPr indent="0" lvl="0" marL="0" rtl="0">
              <a:lnSpc>
                <a:spcPct val="100000"/>
              </a:lnSpc>
              <a:spcBef>
                <a:spcPts val="0"/>
              </a:spcBef>
              <a:spcAft>
                <a:spcPts val="0"/>
              </a:spcAft>
              <a:buNone/>
            </a:pPr>
            <a:r>
              <a:t/>
            </a:r>
            <a:endParaRPr>
              <a:latin typeface="Courier New"/>
              <a:ea typeface="Courier New"/>
              <a:cs typeface="Courier New"/>
              <a:sym typeface="Courier New"/>
            </a:endParaRPr>
          </a:p>
        </p:txBody>
      </p:sp>
      <p:sp>
        <p:nvSpPr>
          <p:cNvPr id="161" name="Shape 161"/>
          <p:cNvSpPr txBox="1"/>
          <p:nvPr/>
        </p:nvSpPr>
        <p:spPr>
          <a:xfrm>
            <a:off x="311700" y="3851868"/>
            <a:ext cx="4293900" cy="1590900"/>
          </a:xfrm>
          <a:prstGeom prst="rect">
            <a:avLst/>
          </a:prstGeom>
          <a:noFill/>
          <a:ln>
            <a:noFill/>
          </a:ln>
        </p:spPr>
        <p:txBody>
          <a:bodyPr anchorCtr="0" anchor="t" bIns="91425" lIns="91425" rIns="91425" wrap="square" tIns="91425">
            <a:noAutofit/>
          </a:bodyPr>
          <a:lstStyle/>
          <a:p>
            <a:pPr indent="-69850" lvl="0" marL="0" rtl="0">
              <a:lnSpc>
                <a:spcPct val="130000"/>
              </a:lnSpc>
              <a:spcBef>
                <a:spcPts val="0"/>
              </a:spcBef>
              <a:buClr>
                <a:schemeClr val="dk1"/>
              </a:buClr>
              <a:buSzPts val="1100"/>
              <a:buFont typeface="Arial"/>
              <a:buNone/>
            </a:pPr>
            <a:r>
              <a:rPr lang="en" sz="1800">
                <a:solidFill>
                  <a:schemeClr val="dk2"/>
                </a:solidFill>
              </a:rPr>
              <a:t>Data dependency:</a:t>
            </a:r>
          </a:p>
          <a:p>
            <a:pPr indent="-342900" lvl="0" marL="457200" rtl="0">
              <a:lnSpc>
                <a:spcPct val="130000"/>
              </a:lnSpc>
              <a:spcBef>
                <a:spcPts val="0"/>
              </a:spcBef>
              <a:spcAft>
                <a:spcPts val="1000"/>
              </a:spcAft>
              <a:buClr>
                <a:schemeClr val="dk2"/>
              </a:buClr>
              <a:buSzPts val="1800"/>
              <a:buChar char="●"/>
            </a:pPr>
            <a:r>
              <a:rPr lang="en" sz="1800">
                <a:solidFill>
                  <a:schemeClr val="dk2"/>
                </a:solidFill>
              </a:rPr>
              <a:t>each </a:t>
            </a:r>
            <a:r>
              <a:rPr lang="en" sz="1800">
                <a:solidFill>
                  <a:schemeClr val="dk2"/>
                </a:solidFill>
                <a:latin typeface="Courier New"/>
                <a:ea typeface="Courier New"/>
                <a:cs typeface="Courier New"/>
                <a:sym typeface="Courier New"/>
              </a:rPr>
              <a:t>total</a:t>
            </a:r>
            <a:r>
              <a:rPr lang="en" sz="1800">
                <a:solidFill>
                  <a:schemeClr val="dk2"/>
                </a:solidFill>
              </a:rPr>
              <a:t> depends on the previous </a:t>
            </a:r>
            <a:r>
              <a:rPr lang="en" sz="1800">
                <a:solidFill>
                  <a:schemeClr val="dk2"/>
                </a:solidFill>
                <a:latin typeface="Courier New"/>
                <a:ea typeface="Courier New"/>
                <a:cs typeface="Courier New"/>
                <a:sym typeface="Courier New"/>
              </a:rPr>
              <a:t>total</a:t>
            </a:r>
          </a:p>
          <a:p>
            <a:pPr indent="-342900" lvl="0" marL="457200" rtl="0">
              <a:lnSpc>
                <a:spcPct val="130000"/>
              </a:lnSpc>
              <a:spcBef>
                <a:spcPts val="0"/>
              </a:spcBef>
              <a:spcAft>
                <a:spcPts val="1000"/>
              </a:spcAft>
              <a:buClr>
                <a:schemeClr val="dk2"/>
              </a:buClr>
              <a:buSzPts val="1800"/>
              <a:buChar char="●"/>
            </a:pPr>
            <a:r>
              <a:rPr lang="en" sz="1800">
                <a:solidFill>
                  <a:schemeClr val="dk2"/>
                </a:solidFill>
              </a:rPr>
              <a:t>must do each add in sequence</a:t>
            </a:r>
          </a:p>
        </p:txBody>
      </p:sp>
      <p:sp>
        <p:nvSpPr>
          <p:cNvPr id="162" name="Shape 162"/>
          <p:cNvSpPr txBox="1"/>
          <p:nvPr/>
        </p:nvSpPr>
        <p:spPr>
          <a:xfrm>
            <a:off x="4699700" y="4500825"/>
            <a:ext cx="4173000" cy="942000"/>
          </a:xfrm>
          <a:prstGeom prst="rect">
            <a:avLst/>
          </a:prstGeom>
          <a:noFill/>
          <a:ln>
            <a:noFill/>
          </a:ln>
        </p:spPr>
        <p:txBody>
          <a:bodyPr anchorCtr="0" anchor="t" bIns="91425" lIns="91425" rIns="91425" wrap="square" tIns="91425">
            <a:noAutofit/>
          </a:bodyPr>
          <a:lstStyle/>
          <a:p>
            <a:pPr indent="-342900" lvl="0" marL="457200" rtl="0">
              <a:lnSpc>
                <a:spcPct val="130000"/>
              </a:lnSpc>
              <a:spcBef>
                <a:spcPts val="0"/>
              </a:spcBef>
              <a:spcAft>
                <a:spcPts val="1000"/>
              </a:spcAft>
              <a:buClr>
                <a:schemeClr val="dk2"/>
              </a:buClr>
              <a:buSzPts val="1800"/>
              <a:buChar char="●"/>
            </a:pPr>
            <a:r>
              <a:rPr lang="en" sz="1800">
                <a:solidFill>
                  <a:schemeClr val="dk2"/>
                </a:solidFill>
              </a:rPr>
              <a:t>two sequences of adds</a:t>
            </a:r>
          </a:p>
          <a:p>
            <a:pPr indent="-317500" lvl="1" marL="914400" rtl="0">
              <a:lnSpc>
                <a:spcPct val="130000"/>
              </a:lnSpc>
              <a:spcBef>
                <a:spcPts val="0"/>
              </a:spcBef>
              <a:spcAft>
                <a:spcPts val="1000"/>
              </a:spcAft>
              <a:buClr>
                <a:schemeClr val="dk2"/>
              </a:buClr>
              <a:buSzPts val="1400"/>
              <a:buChar char="○"/>
            </a:pPr>
            <a:r>
              <a:rPr lang="en">
                <a:solidFill>
                  <a:schemeClr val="dk2"/>
                </a:solidFill>
              </a:rPr>
              <a:t>each independent from the other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