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Orally:  In a CS department, we focus on designing / choosing the right </a:t>
            </a:r>
            <a:r>
              <a:rPr lang="en" u="sng"/>
              <a:t>asymptotic</a:t>
            </a:r>
            <a:r>
              <a:rPr lang="en"/>
              <a:t> algorithm.  Focus is rarely spent on implementation details where optimization can save time / energy.  (Yes . . . ENERGY - there is such a thing as going green in your programs.)</a:t>
            </a:r>
          </a:p>
          <a:p>
            <a:pPr indent="0" lvl="0" marL="0">
              <a:spcBef>
                <a:spcPts val="0"/>
              </a:spcBef>
              <a:buNone/>
            </a:pPr>
            <a:r>
              <a:rPr lang="en"/>
              <a:t>Orally:  optimization may result in </a:t>
            </a:r>
            <a:r>
              <a:rPr b="1" lang="en"/>
              <a:t>longer</a:t>
            </a:r>
            <a:r>
              <a:rPr lang="en"/>
              <a:t> code as well, which i guess is a readability issue.  Unrolled loops aren’t easy on the eyes.  As far as bounds checking goes, most CS teachers will tell you to always do bounds and exception checking.  Not this one.  In fact, if your code is provably correct, a bounds check can impact the speed so much that the code is unusable.</a:t>
            </a:r>
          </a:p>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827306"/>
            <a:ext cx="8520600" cy="2280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3149028"/>
            <a:ext cx="8520600" cy="8808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229028"/>
            <a:ext cx="8520600" cy="2181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502472"/>
            <a:ext cx="8520600" cy="14454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389833"/>
            <a:ext cx="8520600" cy="9354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280528"/>
            <a:ext cx="8520600" cy="3795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17333"/>
            <a:ext cx="2808000" cy="839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544000"/>
            <a:ext cx="2808000" cy="35328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500167"/>
            <a:ext cx="6367800" cy="45453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370194"/>
            <a:ext cx="4045200" cy="16470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3114528"/>
            <a:ext cx="4045200" cy="13722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804528"/>
            <a:ext cx="3837000" cy="41058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700639"/>
            <a:ext cx="5998800" cy="6723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4472"/>
            <a:ext cx="8520600" cy="6363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280528"/>
            <a:ext cx="8520600" cy="3795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5181352"/>
            <a:ext cx="548700" cy="4374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827306"/>
            <a:ext cx="8520600" cy="2280600"/>
          </a:xfrm>
          <a:prstGeom prst="rect">
            <a:avLst/>
          </a:prstGeom>
        </p:spPr>
        <p:txBody>
          <a:bodyPr anchorCtr="0" anchor="b" bIns="91425" lIns="91425" rIns="91425" wrap="square" tIns="91425">
            <a:noAutofit/>
          </a:bodyPr>
          <a:lstStyle/>
          <a:p>
            <a:pPr indent="0" lvl="0" marL="0">
              <a:spcBef>
                <a:spcPts val="0"/>
              </a:spcBef>
              <a:buNone/>
            </a:pPr>
            <a:r>
              <a:rPr lang="en"/>
              <a:t>Lecture 28</a:t>
            </a:r>
          </a:p>
        </p:txBody>
      </p:sp>
      <p:sp>
        <p:nvSpPr>
          <p:cNvPr id="55" name="Shape 55"/>
          <p:cNvSpPr txBox="1"/>
          <p:nvPr>
            <p:ph idx="1" type="subTitle"/>
          </p:nvPr>
        </p:nvSpPr>
        <p:spPr>
          <a:xfrm>
            <a:off x="311700" y="3149028"/>
            <a:ext cx="8520600" cy="880800"/>
          </a:xfrm>
          <a:prstGeom prst="rect">
            <a:avLst/>
          </a:prstGeom>
        </p:spPr>
        <p:txBody>
          <a:bodyPr anchorCtr="0" anchor="t" bIns="91425" lIns="91425" rIns="91425" wrap="square" tIns="91425">
            <a:noAutofit/>
          </a:bodyPr>
          <a:lstStyle/>
          <a:p>
            <a:pPr indent="0" lvl="0" marL="0">
              <a:spcBef>
                <a:spcPts val="0"/>
              </a:spcBef>
              <a:buNone/>
            </a:pPr>
            <a:r>
              <a:rPr lang="en"/>
              <a:t>C Code Optimization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Optimization</a:t>
            </a:r>
          </a:p>
        </p:txBody>
      </p:sp>
      <p:sp>
        <p:nvSpPr>
          <p:cNvPr id="61" name="Shape 61"/>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lnSpc>
                <a:spcPct val="130000"/>
              </a:lnSpc>
              <a:spcBef>
                <a:spcPts val="0"/>
              </a:spcBef>
              <a:buNone/>
            </a:pPr>
            <a:r>
              <a:rPr lang="en"/>
              <a:t>Compilers can optimize the assembly they produce, but result can depend on the structure of your C source.</a:t>
            </a:r>
          </a:p>
          <a:p>
            <a:pPr indent="0" lvl="0" marL="0">
              <a:lnSpc>
                <a:spcPct val="130000"/>
              </a:lnSpc>
              <a:spcBef>
                <a:spcPts val="0"/>
              </a:spcBef>
              <a:buNone/>
            </a:pPr>
            <a:r>
              <a:rPr lang="en" u="sng"/>
              <a:t>Strategy:</a:t>
            </a:r>
            <a:r>
              <a:rPr lang="en"/>
              <a:t>  Transform your C to achieve more optimal code.</a:t>
            </a:r>
          </a:p>
          <a:p>
            <a:pPr indent="0" lvl="0" marL="0">
              <a:lnSpc>
                <a:spcPct val="130000"/>
              </a:lnSpc>
              <a:spcBef>
                <a:spcPts val="0"/>
              </a:spcBef>
              <a:spcAft>
                <a:spcPts val="0"/>
              </a:spcAft>
              <a:buNone/>
            </a:pPr>
            <a:r>
              <a:rPr lang="en" u="sng"/>
              <a:t>Problems:</a:t>
            </a:r>
          </a:p>
          <a:p>
            <a:pPr indent="-342900" lvl="0" marL="457200" rtl="0">
              <a:lnSpc>
                <a:spcPct val="130000"/>
              </a:lnSpc>
              <a:spcBef>
                <a:spcPts val="0"/>
              </a:spcBef>
              <a:spcAft>
                <a:spcPts val="0"/>
              </a:spcAft>
              <a:buSzPts val="1800"/>
              <a:buChar char="●"/>
            </a:pPr>
            <a:r>
              <a:rPr lang="en"/>
              <a:t>t</a:t>
            </a:r>
            <a:r>
              <a:rPr lang="en"/>
              <a:t>ransformation may </a:t>
            </a:r>
          </a:p>
          <a:p>
            <a:pPr indent="-342900" lvl="0" marL="457200" rtl="0">
              <a:lnSpc>
                <a:spcPct val="130000"/>
              </a:lnSpc>
              <a:spcBef>
                <a:spcPts val="0"/>
              </a:spcBef>
              <a:spcAft>
                <a:spcPts val="0"/>
              </a:spcAft>
              <a:buSzPts val="1800"/>
              <a:buChar char="●"/>
            </a:pPr>
            <a:r>
              <a:rPr lang="en"/>
              <a:t>transformation may </a:t>
            </a:r>
          </a:p>
          <a:p>
            <a:pPr indent="-342900" lvl="0" marL="457200">
              <a:lnSpc>
                <a:spcPct val="130000"/>
              </a:lnSpc>
              <a:spcBef>
                <a:spcPts val="0"/>
              </a:spcBef>
              <a:buSzPts val="1800"/>
              <a:buChar char="●"/>
            </a:pPr>
            <a:r>
              <a:rPr lang="en"/>
              <a:t>transformation may </a:t>
            </a:r>
          </a:p>
        </p:txBody>
      </p:sp>
      <p:sp>
        <p:nvSpPr>
          <p:cNvPr id="62" name="Shape 62"/>
          <p:cNvSpPr txBox="1"/>
          <p:nvPr/>
        </p:nvSpPr>
        <p:spPr>
          <a:xfrm>
            <a:off x="329250" y="1669825"/>
            <a:ext cx="2939700" cy="470400"/>
          </a:xfrm>
          <a:prstGeom prst="rect">
            <a:avLst/>
          </a:prstGeom>
          <a:solidFill>
            <a:srgbClr val="FFFFFF"/>
          </a:solidFill>
          <a:ln>
            <a:noFill/>
          </a:ln>
        </p:spPr>
        <p:txBody>
          <a:bodyPr anchorCtr="0" anchor="t" bIns="91425" lIns="91425" rIns="91425" wrap="square" tIns="91425">
            <a:noAutofit/>
          </a:bodyPr>
          <a:lstStyle/>
          <a:p>
            <a:pPr indent="0" lvl="0" marL="0">
              <a:spcBef>
                <a:spcPts val="0"/>
              </a:spcBef>
              <a:buNone/>
            </a:pPr>
            <a:r>
              <a:t/>
            </a:r>
            <a:endParaRPr/>
          </a:p>
        </p:txBody>
      </p:sp>
      <p:sp>
        <p:nvSpPr>
          <p:cNvPr id="63" name="Shape 63"/>
          <p:cNvSpPr txBox="1"/>
          <p:nvPr/>
        </p:nvSpPr>
        <p:spPr>
          <a:xfrm>
            <a:off x="2789896" y="3110314"/>
            <a:ext cx="1611000" cy="470400"/>
          </a:xfrm>
          <a:prstGeom prst="rect">
            <a:avLst/>
          </a:prstGeom>
          <a:noFill/>
          <a:ln>
            <a:noFill/>
          </a:ln>
        </p:spPr>
        <p:txBody>
          <a:bodyPr anchorCtr="0" anchor="t" bIns="91425" lIns="91425" rIns="91425" wrap="square" tIns="91425">
            <a:noAutofit/>
          </a:bodyPr>
          <a:lstStyle/>
          <a:p>
            <a:pPr indent="0" lvl="0" marL="0" rtl="0">
              <a:lnSpc>
                <a:spcPct val="130000"/>
              </a:lnSpc>
              <a:spcBef>
                <a:spcPts val="0"/>
              </a:spcBef>
              <a:spcAft>
                <a:spcPts val="1600"/>
              </a:spcAft>
              <a:buNone/>
            </a:pPr>
            <a:r>
              <a:rPr lang="en" sz="1800">
                <a:solidFill>
                  <a:schemeClr val="dk2"/>
                </a:solidFill>
              </a:rPr>
              <a:t>create bugs </a:t>
            </a:r>
          </a:p>
        </p:txBody>
      </p:sp>
      <p:sp>
        <p:nvSpPr>
          <p:cNvPr id="64" name="Shape 64"/>
          <p:cNvSpPr txBox="1"/>
          <p:nvPr/>
        </p:nvSpPr>
        <p:spPr>
          <a:xfrm>
            <a:off x="2790129" y="3460385"/>
            <a:ext cx="2340000" cy="388200"/>
          </a:xfrm>
          <a:prstGeom prst="rect">
            <a:avLst/>
          </a:prstGeom>
          <a:noFill/>
          <a:ln>
            <a:noFill/>
          </a:ln>
        </p:spPr>
        <p:txBody>
          <a:bodyPr anchorCtr="0" anchor="t" bIns="91425" lIns="91425" rIns="91425" wrap="square" tIns="91425">
            <a:noAutofit/>
          </a:bodyPr>
          <a:lstStyle/>
          <a:p>
            <a:pPr indent="0" lvl="0" marL="0" rtl="0">
              <a:lnSpc>
                <a:spcPct val="130000"/>
              </a:lnSpc>
              <a:spcBef>
                <a:spcPts val="0"/>
              </a:spcBef>
              <a:spcAft>
                <a:spcPts val="1600"/>
              </a:spcAft>
              <a:buNone/>
            </a:pPr>
            <a:r>
              <a:rPr lang="en" sz="1800">
                <a:solidFill>
                  <a:schemeClr val="dk2"/>
                </a:solidFill>
              </a:rPr>
              <a:t>reduce readability</a:t>
            </a:r>
          </a:p>
        </p:txBody>
      </p:sp>
      <p:sp>
        <p:nvSpPr>
          <p:cNvPr id="65" name="Shape 65"/>
          <p:cNvSpPr txBox="1"/>
          <p:nvPr/>
        </p:nvSpPr>
        <p:spPr>
          <a:xfrm>
            <a:off x="2789874" y="3813169"/>
            <a:ext cx="2692800" cy="540900"/>
          </a:xfrm>
          <a:prstGeom prst="rect">
            <a:avLst/>
          </a:prstGeom>
          <a:noFill/>
          <a:ln>
            <a:noFill/>
          </a:ln>
        </p:spPr>
        <p:txBody>
          <a:bodyPr anchorCtr="0" anchor="t" bIns="91425" lIns="91425" rIns="91425" wrap="square" tIns="91425">
            <a:noAutofit/>
          </a:bodyPr>
          <a:lstStyle/>
          <a:p>
            <a:pPr indent="0" lvl="0" marL="0" rtl="0">
              <a:lnSpc>
                <a:spcPct val="130000"/>
              </a:lnSpc>
              <a:spcBef>
                <a:spcPts val="0"/>
              </a:spcBef>
              <a:spcAft>
                <a:spcPts val="1600"/>
              </a:spcAft>
              <a:buNone/>
            </a:pPr>
            <a:r>
              <a:rPr lang="en" sz="1800">
                <a:solidFill>
                  <a:schemeClr val="dk2"/>
                </a:solidFill>
              </a:rPr>
              <a:t>remove bounds checks</a:t>
            </a:r>
          </a:p>
        </p:txBody>
      </p:sp>
      <p:sp>
        <p:nvSpPr>
          <p:cNvPr id="66" name="Shape 66"/>
          <p:cNvSpPr txBox="1"/>
          <p:nvPr/>
        </p:nvSpPr>
        <p:spPr>
          <a:xfrm>
            <a:off x="4656194" y="3462627"/>
            <a:ext cx="1905000" cy="636300"/>
          </a:xfrm>
          <a:prstGeom prst="rect">
            <a:avLst/>
          </a:prstGeom>
          <a:noFill/>
          <a:ln>
            <a:noFill/>
          </a:ln>
        </p:spPr>
        <p:txBody>
          <a:bodyPr anchorCtr="0" anchor="t" bIns="91425" lIns="91425" rIns="91425" wrap="square" tIns="91425">
            <a:noAutofit/>
          </a:bodyPr>
          <a:lstStyle/>
          <a:p>
            <a:pPr indent="0" lvl="0" marL="0" rtl="0">
              <a:lnSpc>
                <a:spcPct val="130000"/>
              </a:lnSpc>
              <a:spcBef>
                <a:spcPts val="0"/>
              </a:spcBef>
              <a:spcAft>
                <a:spcPts val="1600"/>
              </a:spcAft>
              <a:buNone/>
            </a:pPr>
            <a:r>
              <a:rPr lang="en" sz="1800">
                <a:solidFill>
                  <a:schemeClr val="dk2"/>
                </a:solidFill>
              </a:rPr>
              <a:t>⇒ bugs</a:t>
            </a:r>
          </a:p>
        </p:txBody>
      </p:sp>
      <p:sp>
        <p:nvSpPr>
          <p:cNvPr id="67" name="Shape 67"/>
          <p:cNvSpPr txBox="1"/>
          <p:nvPr/>
        </p:nvSpPr>
        <p:spPr>
          <a:xfrm>
            <a:off x="5204293" y="3811524"/>
            <a:ext cx="1905000" cy="636300"/>
          </a:xfrm>
          <a:prstGeom prst="rect">
            <a:avLst/>
          </a:prstGeom>
          <a:noFill/>
          <a:ln>
            <a:noFill/>
          </a:ln>
        </p:spPr>
        <p:txBody>
          <a:bodyPr anchorCtr="0" anchor="t" bIns="91425" lIns="91425" rIns="91425" wrap="square" tIns="91425">
            <a:noAutofit/>
          </a:bodyPr>
          <a:lstStyle/>
          <a:p>
            <a:pPr indent="0" lvl="0" marL="0" rtl="0">
              <a:lnSpc>
                <a:spcPct val="130000"/>
              </a:lnSpc>
              <a:spcBef>
                <a:spcPts val="0"/>
              </a:spcBef>
              <a:spcAft>
                <a:spcPts val="1600"/>
              </a:spcAft>
              <a:buNone/>
            </a:pPr>
            <a:r>
              <a:rPr lang="en" sz="1800">
                <a:solidFill>
                  <a:schemeClr val="dk2"/>
                </a:solidFill>
              </a:rPr>
              <a:t>⇒ less safe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2"/>
                                        </p:tgtEl>
                                      </p:cBhvr>
                                    </p:animEffect>
                                    <p:set>
                                      <p:cBhvr>
                                        <p:cTn dur="1" fill="hold">
                                          <p:stCondLst>
                                            <p:cond delay="1000"/>
                                          </p:stCondLst>
                                        </p:cTn>
                                        <p:tgtEl>
                                          <p:spTgt spid="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Optimization Principles</a:t>
            </a:r>
          </a:p>
        </p:txBody>
      </p:sp>
      <p:sp>
        <p:nvSpPr>
          <p:cNvPr id="73" name="Shape 73"/>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AutoNum type="arabicPeriod"/>
            </a:pPr>
            <a:r>
              <a:rPr lang="en"/>
              <a:t>Reduce memory references</a:t>
            </a:r>
          </a:p>
          <a:p>
            <a:pPr indent="-317500" lvl="1" marL="914400" rtl="0">
              <a:spcBef>
                <a:spcPts val="0"/>
              </a:spcBef>
              <a:spcAft>
                <a:spcPts val="1000"/>
              </a:spcAft>
              <a:buSzPts val="1400"/>
              <a:buChar char="○"/>
            </a:pPr>
            <a:r>
              <a:t/>
            </a:r>
            <a:endParaRPr/>
          </a:p>
          <a:p>
            <a:pPr indent="-342900" lvl="0" marL="457200" rtl="0">
              <a:spcBef>
                <a:spcPts val="0"/>
              </a:spcBef>
              <a:spcAft>
                <a:spcPts val="0"/>
              </a:spcAft>
              <a:buSzPts val="1800"/>
              <a:buAutoNum type="arabicPeriod"/>
            </a:pPr>
            <a:r>
              <a:rPr lang="en"/>
              <a:t>Minimize branches</a:t>
            </a:r>
          </a:p>
          <a:p>
            <a:pPr indent="-317500" lvl="1" marL="914400" rtl="0">
              <a:spcBef>
                <a:spcPts val="0"/>
              </a:spcBef>
              <a:spcAft>
                <a:spcPts val="1000"/>
              </a:spcAft>
              <a:buSzPts val="1400"/>
              <a:buChar char="○"/>
            </a:pPr>
            <a:r>
              <a:t/>
            </a:r>
            <a:endParaRPr/>
          </a:p>
          <a:p>
            <a:pPr indent="-342900" lvl="0" marL="457200" rtl="0">
              <a:spcBef>
                <a:spcPts val="0"/>
              </a:spcBef>
              <a:spcAft>
                <a:spcPts val="0"/>
              </a:spcAft>
              <a:buSzPts val="1800"/>
              <a:buAutoNum type="arabicPeriod"/>
            </a:pPr>
            <a:r>
              <a:rPr lang="en"/>
              <a:t>Reduce critical paths</a:t>
            </a:r>
          </a:p>
          <a:p>
            <a:pPr indent="-317500" lvl="1" marL="914400" rtl="0">
              <a:spcBef>
                <a:spcPts val="0"/>
              </a:spcBef>
              <a:spcAft>
                <a:spcPts val="1000"/>
              </a:spcAft>
              <a:buSzPts val="1400"/>
              <a:buChar char="○"/>
            </a:pPr>
            <a:r>
              <a:t/>
            </a:r>
            <a:endParaRPr/>
          </a:p>
          <a:p>
            <a:pPr indent="-342900" lvl="0" marL="457200" rtl="0">
              <a:spcBef>
                <a:spcPts val="0"/>
              </a:spcBef>
              <a:spcAft>
                <a:spcPts val="1000"/>
              </a:spcAft>
              <a:buSzPts val="1800"/>
              <a:buAutoNum type="arabicPeriod"/>
            </a:pPr>
            <a:r>
              <a:rPr lang="en"/>
              <a:t>Reduce duplicated work</a:t>
            </a:r>
          </a:p>
          <a:p>
            <a:pPr indent="-342900" lvl="0" marL="457200" rtl="0">
              <a:spcBef>
                <a:spcPts val="0"/>
              </a:spcBef>
              <a:buSzPts val="1800"/>
              <a:buAutoNum type="arabicPeriod"/>
            </a:pPr>
            <a:r>
              <a:rPr lang="en"/>
              <a:t>Avoid optimization blockers</a:t>
            </a:r>
          </a:p>
        </p:txBody>
      </p:sp>
      <p:sp>
        <p:nvSpPr>
          <p:cNvPr id="74" name="Shape 74"/>
          <p:cNvSpPr txBox="1"/>
          <p:nvPr/>
        </p:nvSpPr>
        <p:spPr>
          <a:xfrm>
            <a:off x="1226131" y="1595073"/>
            <a:ext cx="2504700" cy="352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000"/>
              </a:spcAft>
              <a:buNone/>
            </a:pPr>
            <a:r>
              <a:rPr lang="en">
                <a:solidFill>
                  <a:schemeClr val="dk2"/>
                </a:solidFill>
              </a:rPr>
              <a:t>reg faster than mem</a:t>
            </a:r>
          </a:p>
        </p:txBody>
      </p:sp>
      <p:sp>
        <p:nvSpPr>
          <p:cNvPr id="75" name="Shape 75"/>
          <p:cNvSpPr txBox="1"/>
          <p:nvPr/>
        </p:nvSpPr>
        <p:spPr>
          <a:xfrm>
            <a:off x="1225896" y="2280637"/>
            <a:ext cx="2504700" cy="352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000"/>
              </a:spcAft>
              <a:buNone/>
            </a:pPr>
            <a:r>
              <a:rPr lang="en">
                <a:solidFill>
                  <a:schemeClr val="dk2"/>
                </a:solidFill>
              </a:rPr>
              <a:t>avoid misprediction penalties</a:t>
            </a:r>
          </a:p>
        </p:txBody>
      </p:sp>
      <p:sp>
        <p:nvSpPr>
          <p:cNvPr id="76" name="Shape 76"/>
          <p:cNvSpPr txBox="1"/>
          <p:nvPr/>
        </p:nvSpPr>
        <p:spPr>
          <a:xfrm>
            <a:off x="1225896" y="2966437"/>
            <a:ext cx="2069700" cy="352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000"/>
              </a:spcAft>
              <a:buNone/>
            </a:pPr>
            <a:r>
              <a:rPr lang="en">
                <a:solidFill>
                  <a:schemeClr val="dk2"/>
                </a:solidFill>
              </a:rPr>
              <a:t>less data dependency</a:t>
            </a:r>
          </a:p>
        </p:txBody>
      </p:sp>
      <p:sp>
        <p:nvSpPr>
          <p:cNvPr id="77" name="Shape 77"/>
          <p:cNvSpPr txBox="1"/>
          <p:nvPr/>
        </p:nvSpPr>
        <p:spPr>
          <a:xfrm>
            <a:off x="3272238" y="3338394"/>
            <a:ext cx="1517100" cy="446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000"/>
              </a:spcAft>
              <a:buNone/>
            </a:pPr>
            <a:r>
              <a:rPr lang="en" sz="1800">
                <a:solidFill>
                  <a:schemeClr val="dk2"/>
                </a:solidFill>
              </a:rPr>
              <a:t>(factoring)</a:t>
            </a:r>
          </a:p>
        </p:txBody>
      </p:sp>
      <p:sp>
        <p:nvSpPr>
          <p:cNvPr id="78" name="Shape 78"/>
          <p:cNvSpPr txBox="1"/>
          <p:nvPr/>
        </p:nvSpPr>
        <p:spPr>
          <a:xfrm>
            <a:off x="311314" y="4089524"/>
            <a:ext cx="6561600" cy="1352400"/>
          </a:xfrm>
          <a:prstGeom prst="rect">
            <a:avLst/>
          </a:prstGeom>
          <a:noFill/>
          <a:ln>
            <a:noFill/>
          </a:ln>
        </p:spPr>
        <p:txBody>
          <a:bodyPr anchorCtr="0" anchor="t" bIns="91425" lIns="91425" rIns="91425" wrap="square" tIns="91425">
            <a:noAutofit/>
          </a:bodyPr>
          <a:lstStyle/>
          <a:p>
            <a:pPr indent="-342900" lvl="1" marL="914400" rtl="0">
              <a:lnSpc>
                <a:spcPct val="115000"/>
              </a:lnSpc>
              <a:spcBef>
                <a:spcPts val="0"/>
              </a:spcBef>
              <a:spcAft>
                <a:spcPts val="1600"/>
              </a:spcAft>
              <a:buClr>
                <a:schemeClr val="dk2"/>
              </a:buClr>
              <a:buSzPts val="1800"/>
              <a:buAutoNum type="alphaLcPeriod"/>
            </a:pPr>
            <a:r>
              <a:rPr lang="en" sz="1800">
                <a:solidFill>
                  <a:schemeClr val="dk2"/>
                </a:solidFill>
              </a:rPr>
              <a:t>function calls</a:t>
            </a:r>
          </a:p>
          <a:p>
            <a:pPr indent="-317500" lvl="2" marL="1371600" rtl="0">
              <a:lnSpc>
                <a:spcPct val="115000"/>
              </a:lnSpc>
              <a:spcBef>
                <a:spcPts val="0"/>
              </a:spcBef>
              <a:spcAft>
                <a:spcPts val="1600"/>
              </a:spcAft>
              <a:buClr>
                <a:schemeClr val="dk2"/>
              </a:buClr>
              <a:buSzPts val="1400"/>
              <a:buChar char="○"/>
            </a:pPr>
            <a:r>
              <a:rPr lang="en">
                <a:solidFill>
                  <a:schemeClr val="dk2"/>
                </a:solidFill>
              </a:rPr>
              <a:t>may have side effects, so compiler cannot refactor</a:t>
            </a:r>
          </a:p>
          <a:p>
            <a:pPr indent="-342900" lvl="1" marL="914400" rtl="0">
              <a:lnSpc>
                <a:spcPct val="115000"/>
              </a:lnSpc>
              <a:spcBef>
                <a:spcPts val="0"/>
              </a:spcBef>
              <a:spcAft>
                <a:spcPts val="1600"/>
              </a:spcAft>
              <a:buClr>
                <a:schemeClr val="dk2"/>
              </a:buClr>
              <a:buSzPts val="1800"/>
              <a:buAutoNum type="alphaLcPeriod"/>
            </a:pPr>
            <a:r>
              <a:rPr lang="en" sz="1800">
                <a:solidFill>
                  <a:schemeClr val="dk2"/>
                </a:solidFill>
              </a:rPr>
              <a:t>memory aliases (pointers)</a:t>
            </a:r>
          </a:p>
          <a:p>
            <a:pPr indent="-317500" lvl="2" marL="1371600" rtl="0">
              <a:lnSpc>
                <a:spcPct val="115000"/>
              </a:lnSpc>
              <a:spcBef>
                <a:spcPts val="0"/>
              </a:spcBef>
              <a:spcAft>
                <a:spcPts val="1600"/>
              </a:spcAft>
              <a:buClr>
                <a:schemeClr val="dk2"/>
              </a:buClr>
              <a:buSzPts val="1400"/>
              <a:buChar char="○"/>
            </a:pPr>
            <a:r>
              <a:rPr lang="en">
                <a:solidFill>
                  <a:schemeClr val="dk2"/>
                </a:solidFill>
              </a:rPr>
              <a:t>when two pointers refer to the same memory location</a:t>
            </a:r>
          </a:p>
        </p:txBody>
      </p:sp>
      <p:sp>
        <p:nvSpPr>
          <p:cNvPr id="79" name="Shape 79"/>
          <p:cNvSpPr txBox="1"/>
          <p:nvPr/>
        </p:nvSpPr>
        <p:spPr>
          <a:xfrm>
            <a:off x="3004955" y="2966673"/>
            <a:ext cx="2069700" cy="3528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000"/>
              </a:spcAft>
              <a:buNone/>
            </a:pPr>
            <a:r>
              <a:rPr lang="en">
                <a:solidFill>
                  <a:schemeClr val="dk2"/>
                </a:solidFill>
              </a:rPr>
              <a:t>⇒ more parallelism</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1000"/>
                                        <p:tgtEl>
                                          <p:spTgt spid="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1000"/>
                                        <p:tgtEl>
                                          <p:spTgt spid="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1000"/>
                                        <p:tgtEl>
                                          <p:spTgt spid="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1000"/>
                                        <p:tgtEl>
                                          <p:spTgt spid="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2234250" y="2504838"/>
            <a:ext cx="2175600" cy="330300"/>
          </a:xfrm>
          <a:prstGeom prst="rect">
            <a:avLst/>
          </a:prstGeom>
          <a:solidFill>
            <a:srgbClr val="FFFF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rtl="0">
              <a:spcBef>
                <a:spcPts val="0"/>
              </a:spcBef>
              <a:buNone/>
            </a:pPr>
            <a:r>
              <a:t/>
            </a:r>
            <a:endParaRPr/>
          </a:p>
        </p:txBody>
      </p:sp>
      <p:sp>
        <p:nvSpPr>
          <p:cNvPr id="85" name="Shape 85"/>
          <p:cNvSpPr txBox="1"/>
          <p:nvPr/>
        </p:nvSpPr>
        <p:spPr>
          <a:xfrm>
            <a:off x="2904525" y="1834450"/>
            <a:ext cx="493800" cy="294000"/>
          </a:xfrm>
          <a:prstGeom prst="rect">
            <a:avLst/>
          </a:prstGeom>
          <a:solidFill>
            <a:srgbClr val="FFFF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t/>
            </a:r>
            <a:endParaRPr/>
          </a:p>
        </p:txBody>
      </p:sp>
      <p:sp>
        <p:nvSpPr>
          <p:cNvPr id="86" name="Shape 86"/>
          <p:cNvSpPr txBox="1"/>
          <p:nvPr/>
        </p:nvSpPr>
        <p:spPr>
          <a:xfrm>
            <a:off x="3751202" y="2140178"/>
            <a:ext cx="1646400" cy="330300"/>
          </a:xfrm>
          <a:prstGeom prst="rect">
            <a:avLst/>
          </a:prstGeom>
          <a:solidFill>
            <a:srgbClr val="FFFF00"/>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0" lvl="0" marL="0">
              <a:spcBef>
                <a:spcPts val="0"/>
              </a:spcBef>
              <a:buNone/>
            </a:pPr>
            <a:r>
              <a:t/>
            </a:r>
            <a:endParaRPr/>
          </a:p>
        </p:txBody>
      </p:sp>
      <p:sp>
        <p:nvSpPr>
          <p:cNvPr id="87" name="Shape 87"/>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Sample Optimization</a:t>
            </a:r>
          </a:p>
        </p:txBody>
      </p:sp>
      <p:sp>
        <p:nvSpPr>
          <p:cNvPr id="88" name="Shape 88"/>
          <p:cNvSpPr txBox="1"/>
          <p:nvPr/>
        </p:nvSpPr>
        <p:spPr>
          <a:xfrm>
            <a:off x="2134550" y="1746029"/>
            <a:ext cx="4933800" cy="4116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1800">
                <a:solidFill>
                  <a:srgbClr val="0000FF"/>
                </a:solidFill>
                <a:latin typeface="Courier New"/>
                <a:ea typeface="Courier New"/>
                <a:cs typeface="Courier New"/>
                <a:sym typeface="Courier New"/>
              </a:rPr>
              <a:t>int len = strlen(s); </a:t>
            </a:r>
            <a:r>
              <a:rPr lang="en" sz="1800">
                <a:solidFill>
                  <a:srgbClr val="0000FF"/>
                </a:solidFill>
              </a:rPr>
              <a:t>(temporary var)</a:t>
            </a:r>
          </a:p>
        </p:txBody>
      </p:sp>
      <p:sp>
        <p:nvSpPr>
          <p:cNvPr id="89" name="Shape 89"/>
          <p:cNvSpPr txBox="1"/>
          <p:nvPr/>
        </p:nvSpPr>
        <p:spPr>
          <a:xfrm>
            <a:off x="3998150" y="3920075"/>
            <a:ext cx="2281200" cy="6363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sz="1800"/>
              <a:t>i</a:t>
            </a:r>
            <a:r>
              <a:rPr lang="en" sz="1800"/>
              <a:t>nline function</a:t>
            </a:r>
          </a:p>
        </p:txBody>
      </p:sp>
      <p:cxnSp>
        <p:nvCxnSpPr>
          <p:cNvPr id="90" name="Shape 90"/>
          <p:cNvCxnSpPr>
            <a:stCxn id="84" idx="2"/>
            <a:endCxn id="89" idx="0"/>
          </p:cNvCxnSpPr>
          <p:nvPr/>
        </p:nvCxnSpPr>
        <p:spPr>
          <a:xfrm>
            <a:off x="3322050" y="2835138"/>
            <a:ext cx="1816800" cy="1084800"/>
          </a:xfrm>
          <a:prstGeom prst="straightConnector1">
            <a:avLst/>
          </a:prstGeom>
          <a:noFill/>
          <a:ln cap="flat" cmpd="sng" w="9525">
            <a:solidFill>
              <a:schemeClr val="dk2"/>
            </a:solidFill>
            <a:prstDash val="solid"/>
            <a:round/>
            <a:headEnd len="lg" w="lg" type="none"/>
            <a:tailEnd len="lg" w="lg" type="triangle"/>
          </a:ln>
        </p:spPr>
      </p:cxnSp>
      <p:cxnSp>
        <p:nvCxnSpPr>
          <p:cNvPr id="91" name="Shape 91"/>
          <p:cNvCxnSpPr/>
          <p:nvPr/>
        </p:nvCxnSpPr>
        <p:spPr>
          <a:xfrm flipH="1">
            <a:off x="952400" y="2022600"/>
            <a:ext cx="1411200" cy="105900"/>
          </a:xfrm>
          <a:prstGeom prst="straightConnector1">
            <a:avLst/>
          </a:prstGeom>
          <a:noFill/>
          <a:ln cap="flat" cmpd="sng" w="28575">
            <a:solidFill>
              <a:srgbClr val="FF0000"/>
            </a:solidFill>
            <a:prstDash val="solid"/>
            <a:round/>
            <a:headEnd len="lg" w="lg" type="none"/>
            <a:tailEnd len="lg" w="lg" type="triangle"/>
          </a:ln>
        </p:spPr>
      </p:cxnSp>
      <p:cxnSp>
        <p:nvCxnSpPr>
          <p:cNvPr id="92" name="Shape 92"/>
          <p:cNvCxnSpPr>
            <a:stCxn id="85" idx="3"/>
            <a:endCxn id="86" idx="1"/>
          </p:cNvCxnSpPr>
          <p:nvPr/>
        </p:nvCxnSpPr>
        <p:spPr>
          <a:xfrm>
            <a:off x="3398325" y="1981450"/>
            <a:ext cx="352800" cy="324000"/>
          </a:xfrm>
          <a:prstGeom prst="straightConnector1">
            <a:avLst/>
          </a:prstGeom>
          <a:noFill/>
          <a:ln cap="flat" cmpd="sng" w="28575">
            <a:solidFill>
              <a:srgbClr val="FF0000"/>
            </a:solidFill>
            <a:prstDash val="solid"/>
            <a:round/>
            <a:headEnd len="lg" w="lg" type="none"/>
            <a:tailEnd len="lg" w="lg" type="triangle"/>
          </a:ln>
        </p:spPr>
      </p:cxnSp>
      <p:sp>
        <p:nvSpPr>
          <p:cNvPr id="93" name="Shape 93"/>
          <p:cNvSpPr txBox="1"/>
          <p:nvPr/>
        </p:nvSpPr>
        <p:spPr>
          <a:xfrm>
            <a:off x="5826950" y="3081875"/>
            <a:ext cx="2702400" cy="6363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a:t>not an </a:t>
            </a:r>
            <a:r>
              <a:rPr i="1" lang="en" sz="1800"/>
              <a:t>O</a:t>
            </a:r>
            <a:r>
              <a:rPr lang="en" sz="1800"/>
              <a:t>(1) operation</a:t>
            </a:r>
          </a:p>
        </p:txBody>
      </p:sp>
      <p:cxnSp>
        <p:nvCxnSpPr>
          <p:cNvPr id="94" name="Shape 94"/>
          <p:cNvCxnSpPr>
            <a:stCxn id="86" idx="2"/>
            <a:endCxn id="93" idx="0"/>
          </p:cNvCxnSpPr>
          <p:nvPr/>
        </p:nvCxnSpPr>
        <p:spPr>
          <a:xfrm>
            <a:off x="4574402" y="2470478"/>
            <a:ext cx="2603700" cy="611400"/>
          </a:xfrm>
          <a:prstGeom prst="straightConnector1">
            <a:avLst/>
          </a:prstGeom>
          <a:noFill/>
          <a:ln cap="flat" cmpd="sng" w="9525">
            <a:solidFill>
              <a:schemeClr val="dk2"/>
            </a:solidFill>
            <a:prstDash val="solid"/>
            <a:round/>
            <a:headEnd len="lg" w="lg" type="none"/>
            <a:tailEnd len="lg" w="lg" type="triangle"/>
          </a:ln>
        </p:spPr>
      </p:cxnSp>
      <p:sp>
        <p:nvSpPr>
          <p:cNvPr id="95" name="Shape 95"/>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lnSpc>
                <a:spcPct val="100000"/>
              </a:lnSpc>
              <a:spcBef>
                <a:spcPts val="0"/>
              </a:spcBef>
              <a:spcAft>
                <a:spcPts val="0"/>
              </a:spcAft>
              <a:buNone/>
            </a:pPr>
            <a:r>
              <a:rPr lang="en" sz="2400">
                <a:latin typeface="Courier New"/>
                <a:ea typeface="Courier New"/>
                <a:cs typeface="Courier New"/>
                <a:sym typeface="Courier New"/>
              </a:rPr>
              <a:t>int str_alnum(char *s) {</a:t>
            </a:r>
          </a:p>
          <a:p>
            <a:pPr indent="0" lvl="0" marL="0">
              <a:lnSpc>
                <a:spcPct val="100000"/>
              </a:lnSpc>
              <a:spcBef>
                <a:spcPts val="0"/>
              </a:spcBef>
              <a:spcAft>
                <a:spcPts val="0"/>
              </a:spcAft>
              <a:buNone/>
            </a:pPr>
            <a:r>
              <a:rPr lang="en" sz="2400">
                <a:latin typeface="Courier New"/>
                <a:ea typeface="Courier New"/>
                <a:cs typeface="Courier New"/>
                <a:sym typeface="Courier New"/>
              </a:rPr>
              <a:t>	int i;</a:t>
            </a:r>
          </a:p>
          <a:p>
            <a:pPr indent="0" lvl="0" marL="0">
              <a:lnSpc>
                <a:spcPct val="100000"/>
              </a:lnSpc>
              <a:spcBef>
                <a:spcPts val="0"/>
              </a:spcBef>
              <a:spcAft>
                <a:spcPts val="0"/>
              </a:spcAft>
              <a:buNone/>
            </a:pPr>
            <a:r>
              <a:rPr lang="en" sz="2400">
                <a:latin typeface="Courier New"/>
                <a:ea typeface="Courier New"/>
                <a:cs typeface="Courier New"/>
                <a:sym typeface="Courier New"/>
              </a:rPr>
              <a:t>	for (i = 0; i &lt; strlen(s); i++) {</a:t>
            </a:r>
            <a:br>
              <a:rPr lang="en" sz="2400">
                <a:latin typeface="Courier New"/>
                <a:ea typeface="Courier New"/>
                <a:cs typeface="Courier New"/>
                <a:sym typeface="Courier New"/>
              </a:rPr>
            </a:br>
            <a:r>
              <a:rPr lang="en" sz="2400">
                <a:latin typeface="Courier New"/>
                <a:ea typeface="Courier New"/>
                <a:cs typeface="Courier New"/>
                <a:sym typeface="Courier New"/>
              </a:rPr>
              <a:t>		if (!isalnum(s[i])) {</a:t>
            </a:r>
          </a:p>
          <a:p>
            <a:pPr indent="0" lvl="0" marL="0">
              <a:lnSpc>
                <a:spcPct val="100000"/>
              </a:lnSpc>
              <a:spcBef>
                <a:spcPts val="0"/>
              </a:spcBef>
              <a:spcAft>
                <a:spcPts val="0"/>
              </a:spcAft>
              <a:buNone/>
            </a:pPr>
            <a:r>
              <a:rPr lang="en" sz="2400">
                <a:latin typeface="Courier New"/>
                <a:ea typeface="Courier New"/>
                <a:cs typeface="Courier New"/>
                <a:sym typeface="Courier New"/>
              </a:rPr>
              <a:t>			return 0;</a:t>
            </a:r>
          </a:p>
          <a:p>
            <a:pPr indent="0" lvl="0" marL="0">
              <a:lnSpc>
                <a:spcPct val="100000"/>
              </a:lnSpc>
              <a:spcBef>
                <a:spcPts val="0"/>
              </a:spcBef>
              <a:spcAft>
                <a:spcPts val="0"/>
              </a:spcAft>
              <a:buNone/>
            </a:pPr>
            <a:r>
              <a:rPr lang="en" sz="2400">
                <a:latin typeface="Courier New"/>
                <a:ea typeface="Courier New"/>
                <a:cs typeface="Courier New"/>
                <a:sym typeface="Courier New"/>
              </a:rPr>
              <a:t>		}</a:t>
            </a:r>
          </a:p>
          <a:p>
            <a:pPr indent="0" lvl="0" marL="0">
              <a:lnSpc>
                <a:spcPct val="100000"/>
              </a:lnSpc>
              <a:spcBef>
                <a:spcPts val="0"/>
              </a:spcBef>
              <a:spcAft>
                <a:spcPts val="0"/>
              </a:spcAft>
              <a:buNone/>
            </a:pPr>
            <a:r>
              <a:rPr lang="en" sz="2400">
                <a:latin typeface="Courier New"/>
                <a:ea typeface="Courier New"/>
                <a:cs typeface="Courier New"/>
                <a:sym typeface="Courier New"/>
              </a:rPr>
              <a:t>	}</a:t>
            </a:r>
          </a:p>
          <a:p>
            <a:pPr indent="0" lvl="0" marL="0">
              <a:lnSpc>
                <a:spcPct val="100000"/>
              </a:lnSpc>
              <a:spcBef>
                <a:spcPts val="0"/>
              </a:spcBef>
              <a:spcAft>
                <a:spcPts val="0"/>
              </a:spcAft>
              <a:buNone/>
            </a:pPr>
            <a:r>
              <a:rPr lang="en" sz="2400">
                <a:latin typeface="Courier New"/>
                <a:ea typeface="Courier New"/>
                <a:cs typeface="Courier New"/>
                <a:sym typeface="Courier New"/>
              </a:rPr>
              <a:t>	return 1;</a:t>
            </a:r>
          </a:p>
          <a:p>
            <a:pPr indent="0" lvl="0" marL="0">
              <a:lnSpc>
                <a:spcPct val="100000"/>
              </a:lnSpc>
              <a:spcBef>
                <a:spcPts val="0"/>
              </a:spcBef>
              <a:spcAft>
                <a:spcPts val="0"/>
              </a:spcAft>
              <a:buNone/>
            </a:pPr>
            <a:r>
              <a:rPr lang="en" sz="2400">
                <a:latin typeface="Courier New"/>
                <a:ea typeface="Courier New"/>
                <a:cs typeface="Courier New"/>
                <a:sym typeface="Courier New"/>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Optimizations</a:t>
            </a:r>
          </a:p>
        </p:txBody>
      </p:sp>
      <p:sp>
        <p:nvSpPr>
          <p:cNvPr id="101" name="Shape 101"/>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Inline substitution</a:t>
            </a:r>
          </a:p>
          <a:p>
            <a:pPr indent="-342900" lvl="0" marL="457200" rtl="0">
              <a:spcBef>
                <a:spcPts val="0"/>
              </a:spcBef>
              <a:spcAft>
                <a:spcPts val="0"/>
              </a:spcAft>
              <a:buSzPts val="1800"/>
              <a:buChar char="●"/>
            </a:pPr>
            <a:r>
              <a:t/>
            </a:r>
            <a:endParaRPr>
              <a:latin typeface="Courier New"/>
              <a:ea typeface="Courier New"/>
              <a:cs typeface="Courier New"/>
              <a:sym typeface="Courier New"/>
            </a:endParaRPr>
          </a:p>
          <a:p>
            <a:pPr indent="-342900" lvl="0" marL="457200" rtl="0">
              <a:spcBef>
                <a:spcPts val="0"/>
              </a:spcBef>
              <a:buSzPts val="1800"/>
              <a:buChar char="●"/>
            </a:pPr>
            <a:r>
              <a:t/>
            </a:r>
            <a:endParaRPr/>
          </a:p>
          <a:p>
            <a:pPr indent="0" lvl="0" marL="0" rtl="0">
              <a:spcBef>
                <a:spcPts val="0"/>
              </a:spcBef>
              <a:spcAft>
                <a:spcPts val="0"/>
              </a:spcAft>
              <a:buNone/>
            </a:pPr>
            <a:r>
              <a:rPr lang="en"/>
              <a:t>Code motion</a:t>
            </a:r>
          </a:p>
          <a:p>
            <a:pPr indent="-342900" lvl="0" marL="457200" rtl="0">
              <a:spcBef>
                <a:spcPts val="0"/>
              </a:spcBef>
              <a:buSzPts val="1800"/>
              <a:buChar char="●"/>
            </a:pPr>
            <a:r>
              <a:t/>
            </a:r>
            <a:endParaRPr/>
          </a:p>
          <a:p>
            <a:pPr indent="0" lvl="0" marL="0" rtl="0">
              <a:spcBef>
                <a:spcPts val="0"/>
              </a:spcBef>
              <a:spcAft>
                <a:spcPts val="0"/>
              </a:spcAft>
              <a:buNone/>
            </a:pPr>
            <a:r>
              <a:rPr lang="en"/>
              <a:t>Loop unrolling</a:t>
            </a:r>
          </a:p>
          <a:p>
            <a:pPr indent="-342900" lvl="0" marL="457200" rtl="0">
              <a:spcBef>
                <a:spcPts val="0"/>
              </a:spcBef>
              <a:spcAft>
                <a:spcPts val="0"/>
              </a:spcAft>
              <a:buSzPts val="1800"/>
              <a:buChar char="●"/>
            </a:pPr>
            <a:r>
              <a:rPr lang="en"/>
              <a:t>reduce critical path length by taking advantage of instruction-level parallelism</a:t>
            </a:r>
          </a:p>
          <a:p>
            <a:pPr indent="-342900" lvl="0" marL="457200">
              <a:spcBef>
                <a:spcPts val="0"/>
              </a:spcBef>
              <a:spcAft>
                <a:spcPts val="0"/>
              </a:spcAft>
              <a:buSzPts val="1800"/>
              <a:buChar char="●"/>
            </a:pPr>
            <a:r>
              <a:rPr lang="en"/>
              <a:t>reduce loop overhead by reducing number of loops</a:t>
            </a:r>
          </a:p>
          <a:p>
            <a:pPr indent="-342900" lvl="0" marL="457200">
              <a:spcBef>
                <a:spcPts val="0"/>
              </a:spcBef>
              <a:buSzPts val="1800"/>
              <a:buChar char="●"/>
            </a:pPr>
            <a:r>
              <a:t/>
            </a:r>
            <a:endParaRPr/>
          </a:p>
          <a:p>
            <a:pPr indent="0" lvl="0" marL="0">
              <a:spcBef>
                <a:spcPts val="0"/>
              </a:spcBef>
              <a:spcAft>
                <a:spcPts val="0"/>
              </a:spcAft>
              <a:buNone/>
            </a:pPr>
            <a:r>
              <a:rPr lang="en"/>
              <a:t>Cache-friendly code</a:t>
            </a:r>
          </a:p>
          <a:p>
            <a:pPr indent="-342900" lvl="0" marL="457200" rtl="0">
              <a:spcBef>
                <a:spcPts val="0"/>
              </a:spcBef>
              <a:buSzPts val="1800"/>
              <a:buChar char="●"/>
            </a:pPr>
            <a:r>
              <a:t/>
            </a:r>
            <a:endParaRPr/>
          </a:p>
          <a:p>
            <a:pPr indent="0" lvl="0" marL="0">
              <a:spcBef>
                <a:spcPts val="0"/>
              </a:spcBef>
              <a:buNone/>
            </a:pPr>
            <a:r>
              <a:t/>
            </a:r>
            <a:endParaRPr/>
          </a:p>
        </p:txBody>
      </p:sp>
      <p:sp>
        <p:nvSpPr>
          <p:cNvPr id="102" name="Shape 102"/>
          <p:cNvSpPr txBox="1"/>
          <p:nvPr/>
        </p:nvSpPr>
        <p:spPr>
          <a:xfrm>
            <a:off x="768521" y="1594856"/>
            <a:ext cx="4080600" cy="446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replace </a:t>
            </a:r>
            <a:r>
              <a:rPr lang="en" sz="1800">
                <a:solidFill>
                  <a:schemeClr val="dk2"/>
                </a:solidFill>
                <a:latin typeface="Courier New"/>
                <a:ea typeface="Courier New"/>
                <a:cs typeface="Courier New"/>
                <a:sym typeface="Courier New"/>
              </a:rPr>
              <a:t>func()</a:t>
            </a:r>
            <a:r>
              <a:rPr lang="en" sz="1800">
                <a:solidFill>
                  <a:schemeClr val="dk2"/>
                </a:solidFill>
              </a:rPr>
              <a:t> with body of </a:t>
            </a:r>
            <a:r>
              <a:rPr lang="en" sz="1800">
                <a:solidFill>
                  <a:schemeClr val="dk2"/>
                </a:solidFill>
                <a:latin typeface="Courier New"/>
                <a:ea typeface="Courier New"/>
                <a:cs typeface="Courier New"/>
                <a:sym typeface="Courier New"/>
              </a:rPr>
              <a:t>func</a:t>
            </a:r>
          </a:p>
        </p:txBody>
      </p:sp>
      <p:sp>
        <p:nvSpPr>
          <p:cNvPr id="103" name="Shape 103"/>
          <p:cNvSpPr txBox="1"/>
          <p:nvPr/>
        </p:nvSpPr>
        <p:spPr>
          <a:xfrm>
            <a:off x="768753" y="1909652"/>
            <a:ext cx="4656600" cy="3999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not recommended for library functions</a:t>
            </a:r>
          </a:p>
        </p:txBody>
      </p:sp>
      <p:sp>
        <p:nvSpPr>
          <p:cNvPr id="104" name="Shape 104"/>
          <p:cNvSpPr txBox="1"/>
          <p:nvPr/>
        </p:nvSpPr>
        <p:spPr>
          <a:xfrm>
            <a:off x="768766" y="2736967"/>
            <a:ext cx="7596600" cy="4467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repeated calculations with consistent results may be moved out of loop</a:t>
            </a:r>
          </a:p>
        </p:txBody>
      </p:sp>
      <p:sp>
        <p:nvSpPr>
          <p:cNvPr id="105" name="Shape 105"/>
          <p:cNvSpPr txBox="1"/>
          <p:nvPr/>
        </p:nvSpPr>
        <p:spPr>
          <a:xfrm>
            <a:off x="768769" y="4195107"/>
            <a:ext cx="6926100" cy="5526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next step:  build a hyperthreaded app for HT/multicore processor</a:t>
            </a:r>
          </a:p>
        </p:txBody>
      </p:sp>
      <p:sp>
        <p:nvSpPr>
          <p:cNvPr id="106" name="Shape 106"/>
          <p:cNvSpPr txBox="1"/>
          <p:nvPr/>
        </p:nvSpPr>
        <p:spPr>
          <a:xfrm>
            <a:off x="768769" y="5023253"/>
            <a:ext cx="6926100" cy="5526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1600"/>
              </a:spcAft>
              <a:buNone/>
            </a:pPr>
            <a:r>
              <a:rPr lang="en" sz="1800">
                <a:solidFill>
                  <a:schemeClr val="dk2"/>
                </a:solidFill>
              </a:rPr>
              <a:t>use locality of reference to take advantage of speed of cache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