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15DB75F-403D-4656-8CB3-E690A3AD929C}">
  <a:tblStyle styleId="{115DB75F-403D-4656-8CB3-E690A3AD9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Compare this with the more typical 60 cycles per access without using a cache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31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Cache Efficiency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1397425" y="212025"/>
            <a:ext cx="2052900" cy="28335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Core 0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397425" y="4610770"/>
            <a:ext cx="7434900" cy="77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613050" y="2139500"/>
            <a:ext cx="1619100" cy="60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L2 unified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(per core)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613050" y="1358875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d-cache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499850" y="1358900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i-cache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613050" y="578300"/>
            <a:ext cx="16191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24825" y="4610825"/>
            <a:ext cx="89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16 GB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98750" y="2139450"/>
            <a:ext cx="10224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256 KB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750" y="1358950"/>
            <a:ext cx="1234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2× </a:t>
            </a:r>
            <a:r>
              <a:rPr lang="en">
                <a:solidFill>
                  <a:srgbClr val="0000FF"/>
                </a:solidFill>
              </a:rPr>
              <a:t>32 KB</a:t>
            </a:r>
          </a:p>
        </p:txBody>
      </p:sp>
      <p:cxnSp>
        <p:nvCxnSpPr>
          <p:cNvPr id="251" name="Shape 251"/>
          <p:cNvCxnSpPr>
            <a:stCxn id="245" idx="2"/>
          </p:cNvCxnSpPr>
          <p:nvPr/>
        </p:nvCxnSpPr>
        <p:spPr>
          <a:xfrm flipH="1">
            <a:off x="1978900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52" name="Shape 252"/>
          <p:cNvCxnSpPr/>
          <p:nvPr/>
        </p:nvCxnSpPr>
        <p:spPr>
          <a:xfrm flipH="1">
            <a:off x="2866195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53" name="Shape 253"/>
          <p:cNvCxnSpPr/>
          <p:nvPr/>
        </p:nvCxnSpPr>
        <p:spPr>
          <a:xfrm flipH="1">
            <a:off x="1978900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flipH="1">
            <a:off x="2866195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6778713" y="212025"/>
            <a:ext cx="2052900" cy="28335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Core 3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994338" y="2139500"/>
            <a:ext cx="1619100" cy="60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L2 unified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(per core)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994338" y="1358875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d-cache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7881138" y="1358900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i-cache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994338" y="578300"/>
            <a:ext cx="16191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Registers</a:t>
            </a:r>
          </a:p>
        </p:txBody>
      </p:sp>
      <p:cxnSp>
        <p:nvCxnSpPr>
          <p:cNvPr id="260" name="Shape 260"/>
          <p:cNvCxnSpPr>
            <a:stCxn id="257" idx="2"/>
          </p:cNvCxnSpPr>
          <p:nvPr/>
        </p:nvCxnSpPr>
        <p:spPr>
          <a:xfrm flipH="1">
            <a:off x="7360188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1" name="Shape 261"/>
          <p:cNvCxnSpPr/>
          <p:nvPr/>
        </p:nvCxnSpPr>
        <p:spPr>
          <a:xfrm flipH="1">
            <a:off x="8247482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2" name="Shape 262"/>
          <p:cNvCxnSpPr/>
          <p:nvPr/>
        </p:nvCxnSpPr>
        <p:spPr>
          <a:xfrm flipH="1">
            <a:off x="7360188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63" name="Shape 263"/>
          <p:cNvCxnSpPr/>
          <p:nvPr/>
        </p:nvCxnSpPr>
        <p:spPr>
          <a:xfrm flipH="1">
            <a:off x="8247482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64" name="Shape 264"/>
          <p:cNvSpPr txBox="1"/>
          <p:nvPr/>
        </p:nvSpPr>
        <p:spPr>
          <a:xfrm>
            <a:off x="3469475" y="1397425"/>
            <a:ext cx="3301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/>
              <a:t>…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Shape 269"/>
          <p:cNvGraphicFramePr/>
          <p:nvPr/>
        </p:nvGraphicFramePr>
        <p:xfrm>
          <a:off x="311700" y="128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{115DB75F-403D-4656-8CB3-E690A3AD929C}</a:tableStyleId>
              </a:tblPr>
              <a:tblGrid>
                <a:gridCol w="996050"/>
                <a:gridCol w="2316400"/>
                <a:gridCol w="1044225"/>
                <a:gridCol w="1612850"/>
                <a:gridCol w="1208075"/>
                <a:gridCol w="1343000"/>
              </a:tblGrid>
              <a:tr h="5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Level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Access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Capacity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Registers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i-cache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(instr.)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d-cache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(data)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(512, 8, 64)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256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40-75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(2</a:t>
                      </a:r>
                      <a:r>
                        <a:rPr baseline="30000"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, 16,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8 MB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Main Memory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 GB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0" name="Shape 27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Core i7 Cache Hierarchy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489300" y="4146025"/>
            <a:ext cx="13431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6299425" y="4146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4770525" y="4118000"/>
            <a:ext cx="14628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3632425" y="41180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1551625" y="4118000"/>
            <a:ext cx="18312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256225" y="41180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1397425" y="212025"/>
            <a:ext cx="2052900" cy="28335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Core 0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397425" y="4610770"/>
            <a:ext cx="7434900" cy="77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1397425" y="3375125"/>
            <a:ext cx="7434900" cy="77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 unified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(per system)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613050" y="2139500"/>
            <a:ext cx="1619100" cy="60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L2 unified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(per core)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613050" y="1358875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d-cache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2499850" y="1358900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i-cache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613050" y="578300"/>
            <a:ext cx="16191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24825" y="3375125"/>
            <a:ext cx="89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8 MB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424825" y="4610825"/>
            <a:ext cx="89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16 GB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98750" y="2139450"/>
            <a:ext cx="10224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256 KB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49425" y="1358950"/>
            <a:ext cx="1071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2× </a:t>
            </a:r>
            <a:r>
              <a:rPr lang="en">
                <a:solidFill>
                  <a:srgbClr val="0000FF"/>
                </a:solidFill>
              </a:rPr>
              <a:t>32 KB</a:t>
            </a:r>
          </a:p>
        </p:txBody>
      </p:sp>
      <p:cxnSp>
        <p:nvCxnSpPr>
          <p:cNvPr id="292" name="Shape 292"/>
          <p:cNvCxnSpPr>
            <a:stCxn id="283" idx="2"/>
            <a:endCxn id="282" idx="0"/>
          </p:cNvCxnSpPr>
          <p:nvPr/>
        </p:nvCxnSpPr>
        <p:spPr>
          <a:xfrm>
            <a:off x="5114875" y="4145525"/>
            <a:ext cx="0" cy="46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3" name="Shape 293"/>
          <p:cNvCxnSpPr>
            <a:stCxn id="284" idx="2"/>
          </p:cNvCxnSpPr>
          <p:nvPr/>
        </p:nvCxnSpPr>
        <p:spPr>
          <a:xfrm>
            <a:off x="2422600" y="2746700"/>
            <a:ext cx="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4" name="Shape 294"/>
          <p:cNvCxnSpPr>
            <a:stCxn id="285" idx="2"/>
          </p:cNvCxnSpPr>
          <p:nvPr/>
        </p:nvCxnSpPr>
        <p:spPr>
          <a:xfrm flipH="1">
            <a:off x="1978900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5" name="Shape 295"/>
          <p:cNvCxnSpPr/>
          <p:nvPr/>
        </p:nvCxnSpPr>
        <p:spPr>
          <a:xfrm flipH="1">
            <a:off x="2866195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6" name="Shape 296"/>
          <p:cNvCxnSpPr/>
          <p:nvPr/>
        </p:nvCxnSpPr>
        <p:spPr>
          <a:xfrm flipH="1">
            <a:off x="1978900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97" name="Shape 297"/>
          <p:cNvCxnSpPr/>
          <p:nvPr/>
        </p:nvCxnSpPr>
        <p:spPr>
          <a:xfrm flipH="1">
            <a:off x="2866195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98" name="Shape 298"/>
          <p:cNvSpPr txBox="1"/>
          <p:nvPr/>
        </p:nvSpPr>
        <p:spPr>
          <a:xfrm>
            <a:off x="6778713" y="212025"/>
            <a:ext cx="2052900" cy="28335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Core 3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994338" y="2139500"/>
            <a:ext cx="1619100" cy="60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L2 unified</a:t>
            </a: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(per core)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994338" y="1358875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d-cache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7881138" y="1358900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i-cache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994338" y="578300"/>
            <a:ext cx="16191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Registers</a:t>
            </a:r>
          </a:p>
        </p:txBody>
      </p:sp>
      <p:cxnSp>
        <p:nvCxnSpPr>
          <p:cNvPr id="303" name="Shape 303"/>
          <p:cNvCxnSpPr>
            <a:stCxn id="299" idx="2"/>
          </p:cNvCxnSpPr>
          <p:nvPr/>
        </p:nvCxnSpPr>
        <p:spPr>
          <a:xfrm>
            <a:off x="7803888" y="2746700"/>
            <a:ext cx="0" cy="63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04" name="Shape 304"/>
          <p:cNvCxnSpPr>
            <a:stCxn id="300" idx="2"/>
          </p:cNvCxnSpPr>
          <p:nvPr/>
        </p:nvCxnSpPr>
        <p:spPr>
          <a:xfrm flipH="1">
            <a:off x="7360188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05" name="Shape 305"/>
          <p:cNvCxnSpPr/>
          <p:nvPr/>
        </p:nvCxnSpPr>
        <p:spPr>
          <a:xfrm flipH="1">
            <a:off x="8247482" y="1832275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06" name="Shape 306"/>
          <p:cNvCxnSpPr/>
          <p:nvPr/>
        </p:nvCxnSpPr>
        <p:spPr>
          <a:xfrm flipH="1">
            <a:off x="7360188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07" name="Shape 307"/>
          <p:cNvCxnSpPr/>
          <p:nvPr/>
        </p:nvCxnSpPr>
        <p:spPr>
          <a:xfrm flipH="1">
            <a:off x="8247482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08" name="Shape 308"/>
          <p:cNvSpPr txBox="1"/>
          <p:nvPr/>
        </p:nvSpPr>
        <p:spPr>
          <a:xfrm>
            <a:off x="3469475" y="1397425"/>
            <a:ext cx="3301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7200"/>
              <a:t>…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Shape 313"/>
          <p:cNvGraphicFramePr/>
          <p:nvPr/>
        </p:nvGraphicFramePr>
        <p:xfrm>
          <a:off x="311700" y="128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{115DB75F-403D-4656-8CB3-E690A3AD929C}</a:tableStyleId>
              </a:tblPr>
              <a:tblGrid>
                <a:gridCol w="996050"/>
                <a:gridCol w="2316400"/>
                <a:gridCol w="1044225"/>
                <a:gridCol w="1612850"/>
                <a:gridCol w="1208075"/>
                <a:gridCol w="1343000"/>
              </a:tblGrid>
              <a:tr h="5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Level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Access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Capacity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Registers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i-cache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(instr.)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d-cache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(data)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(512, 8, 64)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256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40-75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(2</a:t>
                      </a:r>
                      <a:r>
                        <a:rPr baseline="30000"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, 16,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8 MB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Main Memory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 GB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314" name="Shape 3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Core i7 Cache Hierarchy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534650" y="3829175"/>
            <a:ext cx="3962400" cy="26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497050" y="3829175"/>
            <a:ext cx="1981200" cy="2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534650" y="3829175"/>
            <a:ext cx="5943600" cy="2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80526"/>
            <a:ext cx="8520600" cy="1965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(</a:t>
            </a:r>
            <a:r>
              <a:rPr i="1" lang="en"/>
              <a:t>S</a:t>
            </a:r>
            <a:r>
              <a:rPr lang="en"/>
              <a:t>, 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cache for memory of size = 2</a:t>
            </a:r>
            <a:r>
              <a:rPr baseline="30000" i="1" lang="en"/>
              <a:t>m</a:t>
            </a:r>
            <a:r>
              <a:rPr lang="en"/>
              <a:t> has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ts val="1800"/>
              <a:buChar char="●"/>
            </a:pPr>
            <a:r>
              <a:rPr i="1" lang="en"/>
              <a:t>S</a:t>
            </a:r>
            <a:r>
              <a:rPr lang="en"/>
              <a:t> </a:t>
            </a:r>
            <a:r>
              <a:rPr lang="en" u="sng"/>
              <a:t>cache sets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534650" y="38291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515850" y="38291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497050" y="38291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1534650" y="38291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tag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515850" y="38291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set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497050" y="38291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r>
              <a:rPr lang="en">
                <a:solidFill>
                  <a:schemeClr val="dk2"/>
                </a:solidFill>
              </a:rPr>
              <a:t>lock offset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534650" y="4133975"/>
            <a:ext cx="3962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 −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)-bit prefix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497050" y="41339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-bit offset</a:t>
            </a:r>
          </a:p>
        </p:txBody>
      </p:sp>
      <p:cxnSp>
        <p:nvCxnSpPr>
          <p:cNvPr id="73" name="Shape 73"/>
          <p:cNvCxnSpPr/>
          <p:nvPr/>
        </p:nvCxnSpPr>
        <p:spPr>
          <a:xfrm flipH="1" rot="10800000">
            <a:off x="2729800" y="3962550"/>
            <a:ext cx="69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flipH="1" rot="10800000">
            <a:off x="1628412" y="3962550"/>
            <a:ext cx="69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5" name="Shape 75"/>
          <p:cNvCxnSpPr/>
          <p:nvPr/>
        </p:nvCxnSpPr>
        <p:spPr>
          <a:xfrm flipH="1" rot="10800000">
            <a:off x="4711000" y="3962550"/>
            <a:ext cx="69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 flipH="1" rot="10800000">
            <a:off x="3609612" y="3962550"/>
            <a:ext cx="6966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>
            <a:off x="7012050" y="3961825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8" name="Shape 78"/>
          <p:cNvCxnSpPr/>
          <p:nvPr/>
        </p:nvCxnSpPr>
        <p:spPr>
          <a:xfrm>
            <a:off x="5590856" y="3961825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311953" y="2899783"/>
            <a:ext cx="2660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Address translation: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140840" y="1633244"/>
            <a:ext cx="28203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which each have …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11673" y="1985479"/>
            <a:ext cx="2506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i="1" lang="en" sz="1800">
                <a:solidFill>
                  <a:schemeClr val="dk2"/>
                </a:solidFill>
              </a:rPr>
              <a:t>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u="sng">
                <a:solidFill>
                  <a:schemeClr val="dk2"/>
                </a:solidFill>
              </a:rPr>
              <a:t>cache lines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2191822" y="1985471"/>
            <a:ext cx="2124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containing …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11673" y="2337877"/>
            <a:ext cx="2506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 u="sng">
                <a:solidFill>
                  <a:schemeClr val="dk2"/>
                </a:solidFill>
              </a:rPr>
              <a:t>block</a:t>
            </a:r>
            <a:r>
              <a:rPr lang="en" sz="1800">
                <a:solidFill>
                  <a:schemeClr val="dk2"/>
                </a:solidFill>
              </a:rPr>
              <a:t> of data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319611" y="2337870"/>
            <a:ext cx="2124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 bytes long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11655" y="4585659"/>
            <a:ext cx="1458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dk2"/>
                </a:solidFill>
              </a:rPr>
              <a:t>prefix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391571" y="4585651"/>
            <a:ext cx="1681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⟼ (set, tag)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1998" y="4937137"/>
            <a:ext cx="37065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search cache set for tag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⇒"/>
            </a:pPr>
            <a:r>
              <a:rPr lang="en">
                <a:solidFill>
                  <a:schemeClr val="dk2"/>
                </a:solidFill>
              </a:rPr>
              <a:t>cache hit or cache miss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534650" y="3524375"/>
            <a:ext cx="5943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-bit address</a:t>
            </a:r>
          </a:p>
        </p:txBody>
      </p:sp>
      <p:cxnSp>
        <p:nvCxnSpPr>
          <p:cNvPr id="89" name="Shape 89"/>
          <p:cNvCxnSpPr/>
          <p:nvPr/>
        </p:nvCxnSpPr>
        <p:spPr>
          <a:xfrm>
            <a:off x="1628412" y="3658350"/>
            <a:ext cx="22620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5140825" y="3657600"/>
            <a:ext cx="2248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miss incurs a </a:t>
            </a:r>
            <a:r>
              <a:rPr lang="en" u="sng"/>
              <a:t>miss penalty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types of misses: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cold misses</a:t>
            </a:r>
            <a:r>
              <a:rPr lang="en" u="sng"/>
              <a:t>:</a:t>
            </a:r>
            <a:r>
              <a:rPr lang="en"/>
              <a:t> 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conflict misses:</a:t>
            </a:r>
            <a:r>
              <a:rPr lang="en"/>
              <a:t>  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 rate: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rate: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time:  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miss penalty: 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69134" y="1595002"/>
            <a:ext cx="60531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usually more costly than accessing memory directly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153846" y="2423216"/>
            <a:ext cx="3155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cache is initially empty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445828" y="2738091"/>
            <a:ext cx="5752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majority of memory references map to the same set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225828" y="3052177"/>
            <a:ext cx="2028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 type of </a:t>
            </a:r>
            <a:r>
              <a:rPr lang="en" u="sng">
                <a:solidFill>
                  <a:schemeClr val="dk2"/>
                </a:solidFill>
              </a:rPr>
              <a:t>thrashing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886631" y="3814022"/>
            <a:ext cx="31554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% of references that miss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58070" y="4128413"/>
            <a:ext cx="23826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(1 − miss rate)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96223" y="4442711"/>
            <a:ext cx="43251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 to deliver a word in the cache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229809" y="4756875"/>
            <a:ext cx="635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 to deliver a word not in the cache from the next level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200150" y="2712601"/>
            <a:ext cx="5016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2907419" y="2712600"/>
            <a:ext cx="1968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296473" y="2712600"/>
            <a:ext cx="3927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895365" y="2712600"/>
            <a:ext cx="9825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2581144" y="3743450"/>
            <a:ext cx="3927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169274" y="3743450"/>
            <a:ext cx="4476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192105" y="3743446"/>
            <a:ext cx="196800" cy="276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2656186" y="2623525"/>
            <a:ext cx="654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× 4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635183" y="2623516"/>
            <a:ext cx="1760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× (4 + 480)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635183" y="2623516"/>
            <a:ext cx="17601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× (</a:t>
            </a:r>
            <a:r>
              <a:rPr lang="en" sz="1800">
                <a:solidFill>
                  <a:srgbClr val="0000FF"/>
                </a:solidFill>
              </a:rPr>
              <a:t>4</a:t>
            </a:r>
            <a:r>
              <a:rPr lang="en" sz="1800">
                <a:solidFill>
                  <a:schemeClr val="dk2"/>
                </a:solidFill>
              </a:rPr>
              <a:t> + 480)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656186" y="2623525"/>
            <a:ext cx="6546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× </a:t>
            </a:r>
            <a:r>
              <a:rPr lang="en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326073" y="3651530"/>
            <a:ext cx="1615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+ 5% × 480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938381" y="3651389"/>
            <a:ext cx="585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= </a:t>
            </a:r>
            <a:r>
              <a:rPr lang="en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Computing Memory Access Time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Based on </a:t>
            </a:r>
            <a:r>
              <a:rPr lang="en"/>
              <a:t>expected value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E.g., A cache has a miss rate of 5%, a hit time of 4 cycles and a miss penalty of 480 cycles.  What’s the average memory access time?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Expected value =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2943368" y="1279833"/>
            <a:ext cx="3659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(statistically weighted average)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35155" y="2623506"/>
            <a:ext cx="654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95%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044366" y="2623525"/>
            <a:ext cx="772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+ 5%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397875" y="3229901"/>
            <a:ext cx="924600" cy="27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miss</a:t>
            </a:r>
            <a:r>
              <a:rPr lang="en"/>
              <a:t> rate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178675" y="3229901"/>
            <a:ext cx="924600" cy="27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hit tim</a:t>
            </a:r>
            <a:r>
              <a:rPr lang="en"/>
              <a:t>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59475" y="3229901"/>
            <a:ext cx="924600" cy="27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hit rate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617075" y="3229901"/>
            <a:ext cx="2018700" cy="27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time for a cache miss</a:t>
            </a:r>
          </a:p>
        </p:txBody>
      </p:sp>
      <p:cxnSp>
        <p:nvCxnSpPr>
          <p:cNvPr id="131" name="Shape 131"/>
          <p:cNvCxnSpPr>
            <a:stCxn id="109" idx="2"/>
            <a:endCxn id="129" idx="0"/>
          </p:cNvCxnSpPr>
          <p:nvPr/>
        </p:nvCxnSpPr>
        <p:spPr>
          <a:xfrm flipH="1">
            <a:off x="1421650" y="2988901"/>
            <a:ext cx="10293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32" name="Shape 132"/>
          <p:cNvCxnSpPr>
            <a:stCxn id="128" idx="0"/>
            <a:endCxn id="110" idx="2"/>
          </p:cNvCxnSpPr>
          <p:nvPr/>
        </p:nvCxnSpPr>
        <p:spPr>
          <a:xfrm flipH="1" rot="10800000">
            <a:off x="2640975" y="2989001"/>
            <a:ext cx="3648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7" idx="0"/>
            <a:endCxn id="111" idx="2"/>
          </p:cNvCxnSpPr>
          <p:nvPr/>
        </p:nvCxnSpPr>
        <p:spPr>
          <a:xfrm rot="10800000">
            <a:off x="3492675" y="2989001"/>
            <a:ext cx="3675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30" idx="0"/>
            <a:endCxn id="112" idx="2"/>
          </p:cNvCxnSpPr>
          <p:nvPr/>
        </p:nvCxnSpPr>
        <p:spPr>
          <a:xfrm rot="10800000">
            <a:off x="4386525" y="2989001"/>
            <a:ext cx="12399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5" name="Shape 135"/>
          <p:cNvSpPr txBox="1"/>
          <p:nvPr/>
        </p:nvSpPr>
        <p:spPr>
          <a:xfrm>
            <a:off x="1938275" y="4165495"/>
            <a:ext cx="38529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4 + 24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28 cycles / access</a:t>
            </a:r>
          </a:p>
        </p:txBody>
      </p:sp>
      <p:cxnSp>
        <p:nvCxnSpPr>
          <p:cNvPr id="136" name="Shape 136"/>
          <p:cNvCxnSpPr>
            <a:stCxn id="128" idx="2"/>
            <a:endCxn id="115" idx="0"/>
          </p:cNvCxnSpPr>
          <p:nvPr/>
        </p:nvCxnSpPr>
        <p:spPr>
          <a:xfrm flipH="1">
            <a:off x="2290575" y="3506201"/>
            <a:ext cx="3504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27" idx="2"/>
            <a:endCxn id="113" idx="0"/>
          </p:cNvCxnSpPr>
          <p:nvPr/>
        </p:nvCxnSpPr>
        <p:spPr>
          <a:xfrm flipH="1">
            <a:off x="2777475" y="3506201"/>
            <a:ext cx="108270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4617075" y="3743450"/>
            <a:ext cx="1310400" cy="276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miss penalty</a:t>
            </a:r>
          </a:p>
        </p:txBody>
      </p:sp>
      <p:cxnSp>
        <p:nvCxnSpPr>
          <p:cNvPr id="139" name="Shape 139"/>
          <p:cNvCxnSpPr>
            <a:endCxn id="114" idx="3"/>
          </p:cNvCxnSpPr>
          <p:nvPr/>
        </p:nvCxnSpPr>
        <p:spPr>
          <a:xfrm rot="10800000">
            <a:off x="3616874" y="3881600"/>
            <a:ext cx="10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Degenerate Cases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E</a:t>
            </a:r>
            <a:r>
              <a:rPr lang="en"/>
              <a:t> = 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a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simple &amp; fast, but prone to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S</a:t>
            </a:r>
            <a:r>
              <a:rPr lang="en"/>
              <a:t> = 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a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comparison uses an </a:t>
            </a:r>
            <a:r>
              <a:rPr lang="en" u="sng"/>
              <a:t>associative memory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very expensive to build associative memory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309350" y="1280713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, i.e., one line per set (but many sets)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620103" y="1595038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direct-mapped cache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8806" y="1909363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tag comparison is trivial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68806" y="2223688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eviction policy is trivial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488194" y="2538013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conflict misses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308755" y="2976163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, i.e., only one set (but many lines)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620103" y="3290488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fully associative cache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226006" y="3919138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 </a:t>
            </a:r>
            <a:r>
              <a:rPr lang="en" u="sng">
                <a:solidFill>
                  <a:schemeClr val="dk2"/>
                </a:solidFill>
              </a:rPr>
              <a:t>lookup table</a:t>
            </a:r>
            <a:r>
              <a:rPr lang="en">
                <a:solidFill>
                  <a:schemeClr val="dk2"/>
                </a:solidFill>
              </a:rPr>
              <a:t> or </a:t>
            </a:r>
            <a:r>
              <a:rPr lang="en" u="sng">
                <a:solidFill>
                  <a:schemeClr val="dk2"/>
                </a:solidFill>
              </a:rPr>
              <a:t>dictionary</a:t>
            </a:r>
            <a:r>
              <a:rPr lang="en">
                <a:solidFill>
                  <a:schemeClr val="dk2"/>
                </a:solidFill>
              </a:rPr>
              <a:t> data structure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226006" y="4166788"/>
            <a:ext cx="43680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maps keys ⟼ data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240986" y="4414438"/>
            <a:ext cx="3505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large and fast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1811850" y="1339600"/>
            <a:ext cx="1301100" cy="33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345488" y="1339600"/>
            <a:ext cx="1540800" cy="33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Memory Hierarchy - Part 2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In general, as storage size ↑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Strategy:</a:t>
            </a:r>
            <a:r>
              <a:rPr lang="en"/>
              <a:t>  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closer to CPU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closer to CPU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481475" y="1804125"/>
            <a:ext cx="1934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∝</a:t>
            </a:r>
            <a:r>
              <a:rPr lang="en">
                <a:solidFill>
                  <a:srgbClr val="0000FF"/>
                </a:solidFill>
              </a:rPr>
              <a:t> 1 / cost per byte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96163" y="1804125"/>
            <a:ext cx="1867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∝ 1 / time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170875" y="1280731"/>
            <a:ext cx="2168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, storage speed ↓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353403" y="2519105"/>
            <a:ext cx="7115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Place several layers of cache between CPU and main memory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242330" y="2928591"/>
            <a:ext cx="1491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faster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242330" y="3337650"/>
            <a:ext cx="1652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smaller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69081" y="3747280"/>
            <a:ext cx="4851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each level is a cache of the level below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Shape 175"/>
          <p:cNvGraphicFramePr/>
          <p:nvPr/>
        </p:nvGraphicFramePr>
        <p:xfrm>
          <a:off x="311700" y="128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{115DB75F-403D-4656-8CB3-E690A3AD929C}</a:tableStyleId>
              </a:tblPr>
              <a:tblGrid>
                <a:gridCol w="996050"/>
                <a:gridCol w="2316400"/>
                <a:gridCol w="1044225"/>
                <a:gridCol w="1612850"/>
                <a:gridCol w="1208075"/>
                <a:gridCol w="1343000"/>
              </a:tblGrid>
              <a:tr h="5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Level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Access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Capacity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6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Registers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21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i-cache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(instr.)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d-cache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(data)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</a:t>
                      </a:r>
                    </a:p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(512, 8, 64)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256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40-75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(2</a:t>
                      </a:r>
                      <a:r>
                        <a:rPr baseline="30000"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, 16,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8 MB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Main Memory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 GB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Core i7 Cache Hierarchy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556225" y="1860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6375625" y="1860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7671025" y="1860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7671025" y="23934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671025" y="29268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299425" y="23934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299425" y="29268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4927825" y="24416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927825" y="28988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3632425" y="24416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632425" y="28988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2698750" y="24416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2698750" y="28988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1551625" y="24416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551625" y="28988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256225" y="25940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671025" y="34602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6299425" y="34602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770525" y="3432200"/>
            <a:ext cx="14628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3632425" y="34322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551625" y="3432200"/>
            <a:ext cx="18312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256225" y="34322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7489300" y="4146025"/>
            <a:ext cx="13431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6299425" y="4146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770525" y="4118000"/>
            <a:ext cx="14628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632425" y="41180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551625" y="4118000"/>
            <a:ext cx="18312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56225" y="41180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7489300" y="4908025"/>
            <a:ext cx="13431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299425" y="4908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3632425" y="48800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1397425" y="4610770"/>
            <a:ext cx="7434900" cy="770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613050" y="1358875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d-cache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499850" y="1358900"/>
            <a:ext cx="7323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L1 i-cache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613050" y="578300"/>
            <a:ext cx="1619100" cy="473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Registers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4825" y="4610825"/>
            <a:ext cx="896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16</a:t>
            </a:r>
            <a:r>
              <a:rPr lang="en">
                <a:solidFill>
                  <a:srgbClr val="0000FF"/>
                </a:solidFill>
              </a:rPr>
              <a:t> GB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97600" y="1358950"/>
            <a:ext cx="1223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2× 32 KB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978900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2866195" y="1051602"/>
            <a:ext cx="300" cy="3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Shape 224"/>
          <p:cNvGraphicFramePr/>
          <p:nvPr/>
        </p:nvGraphicFramePr>
        <p:xfrm>
          <a:off x="311700" y="128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{115DB75F-403D-4656-8CB3-E690A3AD929C}</a:tableStyleId>
              </a:tblPr>
              <a:tblGrid>
                <a:gridCol w="996050"/>
                <a:gridCol w="2316400"/>
                <a:gridCol w="1044225"/>
                <a:gridCol w="1612850"/>
                <a:gridCol w="1208075"/>
                <a:gridCol w="1343000"/>
              </a:tblGrid>
              <a:tr h="50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Level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Access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i="1" lang="en" sz="1800" u="sng">
                          <a:solidFill>
                            <a:schemeClr val="dk2"/>
                          </a:solidFill>
                        </a:rPr>
                        <a:t>B</a:t>
                      </a: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Capacity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u="sng">
                          <a:solidFill>
                            <a:schemeClr val="dk2"/>
                          </a:solidFill>
                        </a:rPr>
                        <a:t>#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Registers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02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i-cache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(instr.)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L1 d-cache </a:t>
                      </a: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(data)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(64, 8, 64)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32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L2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(512, 8, 64)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256 KB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core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L3 unified 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40-75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(2</a:t>
                      </a:r>
                      <a:r>
                        <a:rPr baseline="30000" lang="en" sz="1800">
                          <a:solidFill>
                            <a:schemeClr val="dk2"/>
                          </a:solidFill>
                        </a:rPr>
                        <a:t>13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, 16, 64)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8 MB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Main Memory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200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−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16 GB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 / system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Core i7 Cache Hierarchy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7671025" y="34602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6299425" y="34602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4770525" y="3432200"/>
            <a:ext cx="14628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3632425" y="34322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1551625" y="3432200"/>
            <a:ext cx="18312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256225" y="34322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7489300" y="4146025"/>
            <a:ext cx="13431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6299425" y="4146025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770525" y="4118000"/>
            <a:ext cx="14628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3632425" y="4118012"/>
            <a:ext cx="10890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551625" y="4118000"/>
            <a:ext cx="18312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56225" y="4118000"/>
            <a:ext cx="11886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