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D7D095-8E57-4468-A454-3491ED3578CE}">
  <a:tblStyle styleId="{CDD7D095-8E57-4468-A454-3491ED3578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Orally:  It’s like a pyramid scheme, of sorts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Orally:  What sort of things are beyond disk?  (Tape, cloud, Internet)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Orally:  Why is there a tradeoff between speed and size?  Because no one would use a memory that was slower and smaller than another memory.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33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Virtual Memory, Software Caches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80575"/>
            <a:ext cx="8520600" cy="356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level stores subset of lower level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Address translation: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372850" y="36005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bits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91650" y="3600575"/>
            <a:ext cx="3962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+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91650" y="3295775"/>
            <a:ext cx="1981200" cy="26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2372850" y="3295775"/>
            <a:ext cx="1981200" cy="26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91650" y="3295775"/>
            <a:ext cx="3962400" cy="26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66" name="Shape 66"/>
          <p:cNvGraphicFramePr/>
          <p:nvPr/>
        </p:nvGraphicFramePr>
        <p:xfrm>
          <a:off x="5417100" y="1280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{CDD7D095-8E57-4468-A454-3491ED3578CE}</a:tableStyleId>
              </a:tblPr>
              <a:tblGrid>
                <a:gridCol w="1109225"/>
                <a:gridCol w="2579600"/>
              </a:tblGrid>
              <a:tr h="3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dk2"/>
                          </a:solidFill>
                        </a:rPr>
                        <a:t>Level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dk2"/>
                          </a:solidFill>
                        </a:rPr>
                        <a:t>Type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registers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81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L1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i-cache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d-cache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core-unified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system-unified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main memory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2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67" name="Shape 6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Recall:  Memory Hierarchy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417100" y="3845125"/>
            <a:ext cx="110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L5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6526325" y="3845125"/>
            <a:ext cx="257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disk</a:t>
            </a:r>
          </a:p>
        </p:txBody>
      </p:sp>
      <p:sp>
        <p:nvSpPr>
          <p:cNvPr id="70" name="Shape 70"/>
          <p:cNvSpPr/>
          <p:nvPr/>
        </p:nvSpPr>
        <p:spPr>
          <a:xfrm>
            <a:off x="6079981" y="2921073"/>
            <a:ext cx="75671" cy="299681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sp>
      <p:sp>
        <p:nvSpPr>
          <p:cNvPr id="71" name="Shape 71"/>
          <p:cNvSpPr/>
          <p:nvPr/>
        </p:nvSpPr>
        <p:spPr>
          <a:xfrm>
            <a:off x="6079981" y="3317208"/>
            <a:ext cx="75671" cy="299681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sp>
      <p:sp>
        <p:nvSpPr>
          <p:cNvPr id="72" name="Shape 72"/>
          <p:cNvSpPr/>
          <p:nvPr/>
        </p:nvSpPr>
        <p:spPr>
          <a:xfrm>
            <a:off x="6079981" y="3713343"/>
            <a:ext cx="75671" cy="299681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sp>
      <p:sp>
        <p:nvSpPr>
          <p:cNvPr id="73" name="Shape 73"/>
          <p:cNvSpPr/>
          <p:nvPr/>
        </p:nvSpPr>
        <p:spPr>
          <a:xfrm>
            <a:off x="6079975" y="2421600"/>
            <a:ext cx="75671" cy="406008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sp>
      <p:sp>
        <p:nvSpPr>
          <p:cNvPr id="74" name="Shape 74"/>
          <p:cNvSpPr/>
          <p:nvPr/>
        </p:nvSpPr>
        <p:spPr>
          <a:xfrm>
            <a:off x="6079975" y="1918995"/>
            <a:ext cx="75671" cy="406008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sp>
      <p:sp>
        <p:nvSpPr>
          <p:cNvPr id="75" name="Shape 75"/>
          <p:cNvSpPr/>
          <p:nvPr/>
        </p:nvSpPr>
        <p:spPr>
          <a:xfrm flipH="1">
            <a:off x="5766094" y="2921073"/>
            <a:ext cx="75671" cy="299681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6" name="Shape 76"/>
          <p:cNvSpPr/>
          <p:nvPr/>
        </p:nvSpPr>
        <p:spPr>
          <a:xfrm flipH="1">
            <a:off x="5766094" y="3317208"/>
            <a:ext cx="75671" cy="299681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7" name="Shape 77"/>
          <p:cNvSpPr/>
          <p:nvPr/>
        </p:nvSpPr>
        <p:spPr>
          <a:xfrm flipH="1">
            <a:off x="5766094" y="3713343"/>
            <a:ext cx="75671" cy="299681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8" name="Shape 78"/>
          <p:cNvSpPr/>
          <p:nvPr/>
        </p:nvSpPr>
        <p:spPr>
          <a:xfrm flipH="1">
            <a:off x="5766100" y="2421600"/>
            <a:ext cx="75671" cy="406008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79" name="Shape 79"/>
          <p:cNvSpPr/>
          <p:nvPr/>
        </p:nvSpPr>
        <p:spPr>
          <a:xfrm flipH="1">
            <a:off x="5766100" y="1918995"/>
            <a:ext cx="75671" cy="406008"/>
          </a:xfrm>
          <a:custGeom>
            <a:pathLst>
              <a:path extrusionOk="0" h="15983" w="5088">
                <a:moveTo>
                  <a:pt x="121" y="0"/>
                </a:moveTo>
                <a:cubicBezTo>
                  <a:pt x="948" y="1332"/>
                  <a:pt x="5105" y="5328"/>
                  <a:pt x="5085" y="7992"/>
                </a:cubicBezTo>
                <a:cubicBezTo>
                  <a:pt x="5064" y="10655"/>
                  <a:pt x="847" y="14651"/>
                  <a:pt x="0" y="15983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80" name="Shape 80"/>
          <p:cNvSpPr txBox="1"/>
          <p:nvPr/>
        </p:nvSpPr>
        <p:spPr>
          <a:xfrm>
            <a:off x="6134125" y="2895910"/>
            <a:ext cx="116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backs up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134125" y="3287505"/>
            <a:ext cx="116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backs up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134125" y="3680613"/>
            <a:ext cx="116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backs up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134125" y="2396207"/>
            <a:ext cx="1162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backs up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134125" y="1918999"/>
            <a:ext cx="1162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backs up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610125" y="2895910"/>
            <a:ext cx="116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subset of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10125" y="3287505"/>
            <a:ext cx="116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subset of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610125" y="3680613"/>
            <a:ext cx="116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subset of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610125" y="2396207"/>
            <a:ext cx="1162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subset of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254562" y="4604050"/>
            <a:ext cx="1244400" cy="299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792835" y="4933175"/>
            <a:ext cx="2207700" cy="299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4610125" y="1918999"/>
            <a:ext cx="1162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subset of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391650" y="3295775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2372850" y="3295775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391650" y="32957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prefix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2372850" y="32957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block offset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1650" y="36005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</a:t>
            </a:r>
            <a:r>
              <a:rPr i="1" lang="en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 −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FF"/>
                </a:solidFill>
              </a:rPr>
              <a:t>) bits</a:t>
            </a:r>
          </a:p>
        </p:txBody>
      </p:sp>
      <p:cxnSp>
        <p:nvCxnSpPr>
          <p:cNvPr id="97" name="Shape 97"/>
          <p:cNvCxnSpPr/>
          <p:nvPr/>
        </p:nvCxnSpPr>
        <p:spPr>
          <a:xfrm>
            <a:off x="1661525" y="3429000"/>
            <a:ext cx="62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 flipH="1" rot="10800000">
            <a:off x="485412" y="3429450"/>
            <a:ext cx="618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3887850" y="3428425"/>
            <a:ext cx="37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/>
          <p:nvPr/>
        </p:nvCxnSpPr>
        <p:spPr>
          <a:xfrm>
            <a:off x="2466656" y="3428425"/>
            <a:ext cx="37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01" name="Shape 101"/>
          <p:cNvSpPr txBox="1"/>
          <p:nvPr/>
        </p:nvSpPr>
        <p:spPr>
          <a:xfrm>
            <a:off x="391650" y="2990975"/>
            <a:ext cx="3962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-bit address</a:t>
            </a:r>
          </a:p>
        </p:txBody>
      </p:sp>
      <p:cxnSp>
        <p:nvCxnSpPr>
          <p:cNvPr id="102" name="Shape 102"/>
          <p:cNvCxnSpPr/>
          <p:nvPr/>
        </p:nvCxnSpPr>
        <p:spPr>
          <a:xfrm>
            <a:off x="2967625" y="3124200"/>
            <a:ext cx="1297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>
            <a:off x="485179" y="3124200"/>
            <a:ext cx="1297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769045" y="1594989"/>
            <a:ext cx="4515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 and is a backing store of higher level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69047" y="1909452"/>
            <a:ext cx="30501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Q.  What’s beyond disk?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1650" y="41339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(set, tag)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372850" y="4133975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(block offset)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91650" y="4133975"/>
            <a:ext cx="39624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+</a:t>
            </a:r>
          </a:p>
        </p:txBody>
      </p:sp>
      <p:cxnSp>
        <p:nvCxnSpPr>
          <p:cNvPr id="109" name="Shape 109"/>
          <p:cNvCxnSpPr>
            <a:stCxn id="96" idx="2"/>
          </p:cNvCxnSpPr>
          <p:nvPr/>
        </p:nvCxnSpPr>
        <p:spPr>
          <a:xfrm>
            <a:off x="1382250" y="3866975"/>
            <a:ext cx="12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>
            <a:off x="3363450" y="3866975"/>
            <a:ext cx="12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4532900"/>
            <a:ext cx="8520600" cy="76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the cache’s associative memory does the mapping to the address’ true location in the cache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550425" y="4857850"/>
            <a:ext cx="4646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virtual address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969025" y="5184673"/>
            <a:ext cx="1880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physic</a:t>
            </a:r>
            <a:r>
              <a:rPr lang="en">
                <a:solidFill>
                  <a:srgbClr val="0000FF"/>
                </a:solidFill>
              </a:rPr>
              <a:t>al address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Virtual Memory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Goal:</a:t>
            </a:r>
            <a:r>
              <a:rPr lang="en"/>
              <a:t>  Efficient usage of main memory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Strategy: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ivide program and memory into </a:t>
            </a:r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blocks to the program</a:t>
            </a:r>
          </a:p>
          <a:p>
            <a:pPr indent="-3175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translate </a:t>
            </a:r>
            <a:r>
              <a:rPr lang="en" u="sng"/>
              <a:t>virtual address</a:t>
            </a:r>
            <a:r>
              <a:rPr lang="en"/>
              <a:t> → </a:t>
            </a:r>
            <a:r>
              <a:rPr lang="en" u="sng"/>
              <a:t>physical address</a:t>
            </a:r>
          </a:p>
          <a:p>
            <a:pPr indent="0" lvl="0" mar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30000"/>
              </a:lnSpc>
              <a:spcBef>
                <a:spcPts val="0"/>
              </a:spcBef>
              <a:buSzPts val="1800"/>
              <a:buChar char="●"/>
            </a:pPr>
            <a:r>
              <a:rPr lang="en" u="sng"/>
              <a:t>swap</a:t>
            </a:r>
            <a:r>
              <a:rPr lang="en"/>
              <a:t> underused blocks to disk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68733" y="1632672"/>
            <a:ext cx="3865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host programs larger than RAM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769044" y="1985328"/>
            <a:ext cx="70914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allow multiple programs / users within global memory space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110497" y="2899581"/>
            <a:ext cx="3072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fixed-size blocks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226216" y="3605002"/>
            <a:ext cx="2653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not necessarily contiguous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059750" y="4283492"/>
            <a:ext cx="2147400" cy="539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address from the program’s perspective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726750" y="4283492"/>
            <a:ext cx="1921200" cy="539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actual address in main memory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945727" y="5031122"/>
            <a:ext cx="15417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(eviction)</a:t>
            </a:r>
          </a:p>
        </p:txBody>
      </p:sp>
      <p:cxnSp>
        <p:nvCxnSpPr>
          <p:cNvPr id="127" name="Shape 127"/>
          <p:cNvCxnSpPr>
            <a:stCxn id="124" idx="3"/>
            <a:endCxn id="125" idx="1"/>
          </p:cNvCxnSpPr>
          <p:nvPr/>
        </p:nvCxnSpPr>
        <p:spPr>
          <a:xfrm>
            <a:off x="3207150" y="4553342"/>
            <a:ext cx="5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8" name="Shape 128"/>
          <p:cNvSpPr txBox="1"/>
          <p:nvPr/>
        </p:nvSpPr>
        <p:spPr>
          <a:xfrm>
            <a:off x="5851279" y="2899478"/>
            <a:ext cx="1156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(4 KB)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2525150" y="3166663"/>
            <a:ext cx="4428500" cy="1835450"/>
          </a:xfrm>
          <a:custGeom>
            <a:pathLst>
              <a:path extrusionOk="0" h="73418" w="177140">
                <a:moveTo>
                  <a:pt x="0" y="440"/>
                </a:moveTo>
                <a:cubicBezTo>
                  <a:pt x="19507" y="1245"/>
                  <a:pt x="91911" y="-3144"/>
                  <a:pt x="117043" y="5273"/>
                </a:cubicBezTo>
                <a:cubicBezTo>
                  <a:pt x="142175" y="13690"/>
                  <a:pt x="143078" y="41279"/>
                  <a:pt x="150792" y="50945"/>
                </a:cubicBezTo>
                <a:cubicBezTo>
                  <a:pt x="158506" y="60611"/>
                  <a:pt x="158935" y="59523"/>
                  <a:pt x="163327" y="63269"/>
                </a:cubicBezTo>
                <a:cubicBezTo>
                  <a:pt x="167718" y="67014"/>
                  <a:pt x="174837" y="71726"/>
                  <a:pt x="177140" y="73418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34" name="Shape 134"/>
          <p:cNvSpPr txBox="1"/>
          <p:nvPr/>
        </p:nvSpPr>
        <p:spPr>
          <a:xfrm>
            <a:off x="6944750" y="3476575"/>
            <a:ext cx="11430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944750" y="4086175"/>
            <a:ext cx="11430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(3 pages of program space)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10375" y="1280525"/>
            <a:ext cx="26220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</a:t>
            </a:r>
            <a:r>
              <a:rPr lang="en"/>
              <a:t>al Memory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944750" y="4924375"/>
            <a:ext cx="11430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6944750" y="2028775"/>
            <a:ext cx="11430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6944750" y="2866975"/>
            <a:ext cx="1143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944750" y="4695775"/>
            <a:ext cx="1143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944750" y="2257375"/>
            <a:ext cx="1143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1382150" y="4238575"/>
            <a:ext cx="11430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Paging Example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382150" y="2257375"/>
            <a:ext cx="1143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1382150" y="2866975"/>
            <a:ext cx="1143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1382150" y="4086175"/>
            <a:ext cx="11430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382150" y="3476575"/>
            <a:ext cx="1143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1382150" y="3019375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0" name="Shape 150"/>
          <p:cNvCxnSpPr/>
          <p:nvPr/>
        </p:nvCxnSpPr>
        <p:spPr>
          <a:xfrm>
            <a:off x="2525150" y="3019375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1" name="Shape 151"/>
          <p:cNvSpPr txBox="1"/>
          <p:nvPr/>
        </p:nvSpPr>
        <p:spPr>
          <a:xfrm>
            <a:off x="1844922" y="1280743"/>
            <a:ext cx="187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- 4 KB Pages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382150" y="2257375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page 0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382150" y="2866975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page 1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382150" y="3476575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page 2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39150" y="19404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0x0000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239150" y="25500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0x1000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39150" y="31596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0x2000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239150" y="37692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0x3000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944750" y="3476575"/>
            <a:ext cx="1143000" cy="60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6944750" y="4086175"/>
            <a:ext cx="1143000" cy="60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6944750" y="2257375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frame 6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6944750" y="2866975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frame 7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6944750" y="4695775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frame 10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163950" y="5305375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5" name="Shape 165"/>
          <p:cNvCxnSpPr/>
          <p:nvPr/>
        </p:nvCxnSpPr>
        <p:spPr>
          <a:xfrm>
            <a:off x="6944750" y="2028775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8087750" y="2028775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6944750" y="3705175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8" name="Shape 168"/>
          <p:cNvCxnSpPr/>
          <p:nvPr/>
        </p:nvCxnSpPr>
        <p:spPr>
          <a:xfrm>
            <a:off x="8087750" y="3705175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9" name="Shape 169"/>
          <p:cNvSpPr txBox="1"/>
          <p:nvPr/>
        </p:nvSpPr>
        <p:spPr>
          <a:xfrm>
            <a:off x="6209418" y="1594875"/>
            <a:ext cx="20418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4 KB Frames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801750" y="19404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0x6000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801750" y="25500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0x7000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801750" y="31596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0x8000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801750" y="37692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0x9000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5801750" y="43788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0xa000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801750" y="4988493"/>
            <a:ext cx="114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 sz="1200"/>
              <a:t>0xb000</a:t>
            </a:r>
          </a:p>
        </p:txBody>
      </p:sp>
      <p:cxnSp>
        <p:nvCxnSpPr>
          <p:cNvPr id="176" name="Shape 176"/>
          <p:cNvCxnSpPr>
            <a:stCxn id="152" idx="3"/>
            <a:endCxn id="140" idx="1"/>
          </p:cNvCxnSpPr>
          <p:nvPr/>
        </p:nvCxnSpPr>
        <p:spPr>
          <a:xfrm>
            <a:off x="2525150" y="2562175"/>
            <a:ext cx="4419600" cy="60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7" name="Shape 177"/>
          <p:cNvCxnSpPr>
            <a:stCxn id="154" idx="3"/>
            <a:endCxn id="142" idx="1"/>
          </p:cNvCxnSpPr>
          <p:nvPr/>
        </p:nvCxnSpPr>
        <p:spPr>
          <a:xfrm flipH="1" rot="10800000">
            <a:off x="2525150" y="2562175"/>
            <a:ext cx="4419600" cy="121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2984250" y="3818050"/>
            <a:ext cx="2948100" cy="148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Memory Management Unit (MMU)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translates page # to frame #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984250" y="4235554"/>
            <a:ext cx="29481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 table of pointers: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page 0 → frame 7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page 1 → frame 10</a:t>
            </a:r>
          </a:p>
          <a:p>
            <a:pPr indent="-304800" lvl="1" marL="914400" rtl="0">
              <a:spcBef>
                <a:spcPts val="0"/>
              </a:spcBef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page 2 → frame 6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830050" y="1595210"/>
            <a:ext cx="1981200" cy="26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4811250" y="1595210"/>
            <a:ext cx="1981200" cy="26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491133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Virtual address: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830050" y="1595210"/>
            <a:ext cx="3962400" cy="26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4151527"/>
            <a:ext cx="8520600" cy="101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Physic</a:t>
            </a:r>
            <a:r>
              <a:rPr lang="en"/>
              <a:t>al address:</a:t>
            </a:r>
          </a:p>
        </p:txBody>
      </p:sp>
      <p:sp>
        <p:nvSpPr>
          <p:cNvPr id="189" name="Shape 18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Paging:  Address Translation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811250" y="1290410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12 </a:t>
            </a:r>
            <a:r>
              <a:rPr lang="en">
                <a:solidFill>
                  <a:srgbClr val="FF0000"/>
                </a:solidFill>
              </a:rPr>
              <a:t>bits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830050" y="1595210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4811250" y="1595210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2830050" y="1595210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prefix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811250" y="1595210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block offset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4099925" y="1728435"/>
            <a:ext cx="62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6" name="Shape 196"/>
          <p:cNvCxnSpPr/>
          <p:nvPr/>
        </p:nvCxnSpPr>
        <p:spPr>
          <a:xfrm flipH="1" rot="10800000">
            <a:off x="2923812" y="1728885"/>
            <a:ext cx="618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6326250" y="1727860"/>
            <a:ext cx="37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8" name="Shape 198"/>
          <p:cNvCxnSpPr/>
          <p:nvPr/>
        </p:nvCxnSpPr>
        <p:spPr>
          <a:xfrm>
            <a:off x="4905056" y="1727860"/>
            <a:ext cx="37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9" name="Shape 199"/>
          <p:cNvCxnSpPr/>
          <p:nvPr/>
        </p:nvCxnSpPr>
        <p:spPr>
          <a:xfrm>
            <a:off x="3820650" y="1861610"/>
            <a:ext cx="12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0" name="Shape 200"/>
          <p:cNvCxnSpPr/>
          <p:nvPr/>
        </p:nvCxnSpPr>
        <p:spPr>
          <a:xfrm>
            <a:off x="5801850" y="1861610"/>
            <a:ext cx="12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2830050" y="2128610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page #</a:t>
            </a:r>
          </a:p>
        </p:txBody>
      </p:sp>
      <p:cxnSp>
        <p:nvCxnSpPr>
          <p:cNvPr id="202" name="Shape 202"/>
          <p:cNvCxnSpPr/>
          <p:nvPr/>
        </p:nvCxnSpPr>
        <p:spPr>
          <a:xfrm>
            <a:off x="3820650" y="2471210"/>
            <a:ext cx="12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3250168" y="2738175"/>
            <a:ext cx="1159800" cy="636300"/>
          </a:xfrm>
          <a:prstGeom prst="rect">
            <a:avLst/>
          </a:prstGeom>
          <a:solidFill>
            <a:srgbClr val="D9D9D9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MMU</a:t>
            </a:r>
          </a:p>
        </p:txBody>
      </p:sp>
      <p:cxnSp>
        <p:nvCxnSpPr>
          <p:cNvPr id="204" name="Shape 204"/>
          <p:cNvCxnSpPr/>
          <p:nvPr/>
        </p:nvCxnSpPr>
        <p:spPr>
          <a:xfrm>
            <a:off x="3820650" y="3385610"/>
            <a:ext cx="12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" name="Shape 205"/>
          <p:cNvSpPr txBox="1"/>
          <p:nvPr/>
        </p:nvSpPr>
        <p:spPr>
          <a:xfrm>
            <a:off x="2830050" y="3652610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fram</a:t>
            </a:r>
            <a:r>
              <a:rPr lang="en">
                <a:solidFill>
                  <a:schemeClr val="dk2"/>
                </a:solidFill>
              </a:rPr>
              <a:t>e #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3820650" y="3995210"/>
            <a:ext cx="1200" cy="2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2830050" y="4262210"/>
            <a:ext cx="1981200" cy="266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811250" y="4262210"/>
            <a:ext cx="1981200" cy="26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2830050" y="4262210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811250" y="4262210"/>
            <a:ext cx="1981200" cy="26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2830050" y="4262210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frame #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811250" y="4262210"/>
            <a:ext cx="19812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block offset</a:t>
            </a:r>
          </a:p>
        </p:txBody>
      </p:sp>
      <p:cxnSp>
        <p:nvCxnSpPr>
          <p:cNvPr id="213" name="Shape 213"/>
          <p:cNvCxnSpPr/>
          <p:nvPr/>
        </p:nvCxnSpPr>
        <p:spPr>
          <a:xfrm>
            <a:off x="4219800" y="4395000"/>
            <a:ext cx="501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 flipH="1" rot="10800000">
            <a:off x="2923812" y="4394985"/>
            <a:ext cx="5286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6326250" y="4394860"/>
            <a:ext cx="37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>
            <a:off x="4905056" y="4394860"/>
            <a:ext cx="376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5801850" y="1861610"/>
            <a:ext cx="0" cy="24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1268968" y="2738175"/>
            <a:ext cx="1159800" cy="6363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Page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Table</a:t>
            </a:r>
          </a:p>
        </p:txBody>
      </p:sp>
      <p:cxnSp>
        <p:nvCxnSpPr>
          <p:cNvPr id="219" name="Shape 219"/>
          <p:cNvCxnSpPr>
            <a:stCxn id="218" idx="3"/>
            <a:endCxn id="203" idx="1"/>
          </p:cNvCxnSpPr>
          <p:nvPr/>
        </p:nvCxnSpPr>
        <p:spPr>
          <a:xfrm>
            <a:off x="2428768" y="3056325"/>
            <a:ext cx="821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Paging vs Caching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between memory and disk can be described using cache metrics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size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time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 penalty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miss rate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paging and caching are based on scale and speed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 table size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miss, or page fault, requires O/S intervention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LRU or LFU usually decides evicted frame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1772384" y="1594875"/>
            <a:ext cx="14619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= 4 KB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569131" y="1909283"/>
            <a:ext cx="1896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200 cycles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103073" y="2223602"/>
            <a:ext cx="21627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2 × 10</a:t>
            </a:r>
            <a:r>
              <a:rPr baseline="30000" lang="en" sz="1800">
                <a:solidFill>
                  <a:schemeClr val="dk2"/>
                </a:solidFill>
              </a:rPr>
              <a:t>6</a:t>
            </a:r>
            <a:r>
              <a:rPr lang="en" sz="1800">
                <a:solidFill>
                  <a:schemeClr val="dk2"/>
                </a:solidFill>
              </a:rPr>
              <a:t> cycles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759503" y="2537558"/>
            <a:ext cx="16914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 0.001%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2370491" y="3366406"/>
            <a:ext cx="3298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&gt;&gt; associative memory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226109" y="3680814"/>
            <a:ext cx="3419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full page table on the gigabyte scale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26173" y="3928458"/>
            <a:ext cx="4035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one solution is to cache the page table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5546573" y="4176253"/>
            <a:ext cx="2996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move to / from disk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69003" y="4738006"/>
            <a:ext cx="34677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write through is not practical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Caches in Software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For any two levels of the memory hierarchy, can copy data at the lower level into the higher level, to save time.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Browser cache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11700" y="2421150"/>
            <a:ext cx="68652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web browser retains a copy of all code and images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cache part of the Internet on local disk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