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Probably best to work this out of a document camera . . 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s.sfu.ca/CourseCentral/295/bbart/refs/jumps.html" TargetMode="External"/><Relationship Id="rId4" Type="http://schemas.openxmlformats.org/officeDocument/2006/relationships/hyperlink" Target="http://www.cs.sfu.ca/CourseCentral/295/bbart/refs/jump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CMPT 295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Thank you</a:t>
            </a:r>
            <a:r>
              <a:rPr lang="en" sz="2400"/>
              <a:t> for showing up to class on time.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Please </a:t>
            </a:r>
            <a:r>
              <a:rPr i="1" lang="en" sz="2400"/>
              <a:t>power down</a:t>
            </a:r>
            <a:r>
              <a:rPr lang="en" sz="2400"/>
              <a:t> or </a:t>
            </a:r>
            <a:r>
              <a:rPr i="1" lang="en" sz="2400"/>
              <a:t>mute</a:t>
            </a:r>
            <a:r>
              <a:rPr lang="en" sz="2400"/>
              <a:t> your laptop or mobile device.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If you plan to use a laptop or mobile device during class, please sit in the last two rows.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Reminder:  You are not authorized for the recording of sound or images during class.  This includes the common practice of taking photos of notes.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03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x86-64 Program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768921" y="3187712"/>
            <a:ext cx="662400" cy="2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893846" y="3180768"/>
            <a:ext cx="664800" cy="243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852362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label is an address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. . . and an address is a number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x86-64 operands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 comes last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can use the register as either a number or an address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Recall: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869475" y="3746240"/>
            <a:ext cx="888900" cy="298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%rdi)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644550" y="3746240"/>
            <a:ext cx="762300" cy="298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cxnSp>
        <p:nvCxnSpPr>
          <p:cNvPr id="72" name="Shape 72"/>
          <p:cNvCxnSpPr>
            <a:stCxn id="66" idx="2"/>
            <a:endCxn id="71" idx="0"/>
          </p:cNvCxnSpPr>
          <p:nvPr/>
        </p:nvCxnSpPr>
        <p:spPr>
          <a:xfrm flipH="1">
            <a:off x="4025721" y="3430712"/>
            <a:ext cx="744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7" idx="2"/>
            <a:endCxn id="70" idx="0"/>
          </p:cNvCxnSpPr>
          <p:nvPr/>
        </p:nvCxnSpPr>
        <p:spPr>
          <a:xfrm>
            <a:off x="5226246" y="3423768"/>
            <a:ext cx="876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4" name="Shape 7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From Lecture 02 . . 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4196956"/>
            <a:ext cx="8520600" cy="139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m</a:t>
            </a:r>
            <a:r>
              <a:rPr lang="en"/>
              <a:t>ethod: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two values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"/>
              <a:t>branch to label using comparator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2423526"/>
            <a:ext cx="8520600" cy="177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Strategy:</a:t>
            </a:r>
            <a:r>
              <a:rPr lang="en"/>
              <a:t>  Emulate C-like control structures: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if/else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function calls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Program Control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80527"/>
            <a:ext cx="8520600" cy="114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flow of execution: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based on a comparison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with no decision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783200" y="1640904"/>
            <a:ext cx="3555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branch / conditional jump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783175" y="1960250"/>
            <a:ext cx="35559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jump</a:t>
            </a:r>
            <a:r>
              <a:rPr lang="en" sz="1800"/>
              <a:t> / goto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783200" y="3050925"/>
            <a:ext cx="30987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combo of branch &amp; jump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783200" y="3682225"/>
            <a:ext cx="35283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call</a:t>
            </a:r>
            <a:r>
              <a:rPr lang="en" sz="1800"/>
              <a:t> &amp; ret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783175" y="4510900"/>
            <a:ext cx="2391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sz="1800"/>
              <a:t> instruction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783176" y="4828725"/>
            <a:ext cx="28080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j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-family</a:t>
            </a:r>
            <a:r>
              <a:rPr lang="en" sz="1800"/>
              <a:t> of instructions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861075" y="1937400"/>
            <a:ext cx="67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4061750" y="1847125"/>
            <a:ext cx="5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1340225" y="2249900"/>
            <a:ext cx="114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2604028" y="2152675"/>
            <a:ext cx="2027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x="1583250" y="2881800"/>
            <a:ext cx="2430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 flipH="1" rot="10800000">
            <a:off x="1583250" y="3298500"/>
            <a:ext cx="2430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1826250" y="3299759"/>
            <a:ext cx="28038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2284600" y="3916475"/>
            <a:ext cx="23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2985975" y="4749775"/>
            <a:ext cx="16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>
            <a:off x="4263688" y="5076150"/>
            <a:ext cx="3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5019900" y="2062301"/>
            <a:ext cx="33180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jge else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19900" y="2062301"/>
            <a:ext cx="33180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stmts true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stmts false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944400" y="1902675"/>
            <a:ext cx="708300" cy="298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Control Structure: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C: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(x &lt; y) {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stmts true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stmts false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019900" y="1785277"/>
            <a:ext cx="3318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cmp y, x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11700" y="4193800"/>
            <a:ext cx="79596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Note:  The branch occurs when </a:t>
            </a:r>
            <a:r>
              <a:rPr lang="en" sz="1800" u="sng">
                <a:solidFill>
                  <a:schemeClr val="dk2"/>
                </a:solidFill>
              </a:rPr>
              <a:t>the condition is false</a:t>
            </a:r>
            <a:r>
              <a:rPr lang="en" sz="1800">
                <a:solidFill>
                  <a:schemeClr val="dk2"/>
                </a:solidFill>
              </a:rPr>
              <a:t>.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known as the method of coding the false condition first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073775" y="1301595"/>
            <a:ext cx="960300" cy="39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&lt; 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7772431" y="1854965"/>
            <a:ext cx="960300" cy="338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 0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772425" y="2574675"/>
            <a:ext cx="10599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≥ 0</a:t>
            </a:r>
          </a:p>
        </p:txBody>
      </p:sp>
      <p:cxnSp>
        <p:nvCxnSpPr>
          <p:cNvPr id="113" name="Shape 113"/>
          <p:cNvCxnSpPr/>
          <p:nvPr/>
        </p:nvCxnSpPr>
        <p:spPr>
          <a:xfrm flipH="1">
            <a:off x="4566975" y="1288150"/>
            <a:ext cx="99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14" name="Shape 114"/>
          <p:cNvSpPr txBox="1"/>
          <p:nvPr>
            <p:ph idx="1" type="body"/>
          </p:nvPr>
        </p:nvSpPr>
        <p:spPr>
          <a:xfrm>
            <a:off x="5036100" y="1280525"/>
            <a:ext cx="37962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Equivalent:</a:t>
            </a:r>
          </a:p>
        </p:txBody>
      </p:sp>
      <p:cxnSp>
        <p:nvCxnSpPr>
          <p:cNvPr id="115" name="Shape 115"/>
          <p:cNvCxnSpPr>
            <a:stCxn id="105" idx="0"/>
            <a:endCxn id="110" idx="2"/>
          </p:cNvCxnSpPr>
          <p:nvPr/>
        </p:nvCxnSpPr>
        <p:spPr>
          <a:xfrm flipH="1" rot="10800000">
            <a:off x="1298550" y="1699275"/>
            <a:ext cx="2553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6" name="Shape 116"/>
          <p:cNvSpPr txBox="1"/>
          <p:nvPr/>
        </p:nvSpPr>
        <p:spPr>
          <a:xfrm>
            <a:off x="5019900" y="2062301"/>
            <a:ext cx="33180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jmp endif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endif: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7196026" y="2312400"/>
            <a:ext cx="513900" cy="6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7706225" y="2319325"/>
            <a:ext cx="1800" cy="83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 rot="10800000">
            <a:off x="7553450" y="3152625"/>
            <a:ext cx="154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/>
          <p:nvPr/>
        </p:nvSpPr>
        <p:spPr>
          <a:xfrm>
            <a:off x="6027475" y="2332250"/>
            <a:ext cx="1700" cy="264850"/>
          </a:xfrm>
          <a:custGeom>
            <a:pathLst>
              <a:path extrusionOk="0" h="10594" w="68">
                <a:moveTo>
                  <a:pt x="0" y="39"/>
                </a:moveTo>
                <a:lnTo>
                  <a:pt x="68" y="77"/>
                </a:lnTo>
                <a:lnTo>
                  <a:pt x="68" y="0"/>
                </a:lnTo>
                <a:lnTo>
                  <a:pt x="0" y="10594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1" name="Shape 121"/>
          <p:cNvSpPr txBox="1"/>
          <p:nvPr/>
        </p:nvSpPr>
        <p:spPr>
          <a:xfrm>
            <a:off x="4724425" y="2297651"/>
            <a:ext cx="1059900" cy="33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&lt; 0</a:t>
            </a:r>
          </a:p>
        </p:txBody>
      </p:sp>
      <p:sp>
        <p:nvSpPr>
          <p:cNvPr id="122" name="Shape 122"/>
          <p:cNvSpPr/>
          <p:nvPr/>
        </p:nvSpPr>
        <p:spPr>
          <a:xfrm>
            <a:off x="1756850" y="2048500"/>
            <a:ext cx="861075" cy="555550"/>
          </a:xfrm>
          <a:custGeom>
            <a:pathLst>
              <a:path extrusionOk="0" h="22222" w="34443">
                <a:moveTo>
                  <a:pt x="14444" y="0"/>
                </a:moveTo>
                <a:lnTo>
                  <a:pt x="34443" y="0"/>
                </a:lnTo>
                <a:lnTo>
                  <a:pt x="34443" y="22222"/>
                </a:lnTo>
                <a:lnTo>
                  <a:pt x="0" y="2222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3" name="Shape 123"/>
          <p:cNvSpPr txBox="1"/>
          <p:nvPr/>
        </p:nvSpPr>
        <p:spPr>
          <a:xfrm>
            <a:off x="2743225" y="2152010"/>
            <a:ext cx="10599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≥ 0</a:t>
            </a:r>
          </a:p>
        </p:txBody>
      </p:sp>
      <p:sp>
        <p:nvSpPr>
          <p:cNvPr id="124" name="Shape 124"/>
          <p:cNvSpPr/>
          <p:nvPr/>
        </p:nvSpPr>
        <p:spPr>
          <a:xfrm>
            <a:off x="4888650" y="2881800"/>
            <a:ext cx="1124950" cy="527750"/>
          </a:xfrm>
          <a:custGeom>
            <a:pathLst>
              <a:path extrusionOk="0" h="21110" w="44998">
                <a:moveTo>
                  <a:pt x="44998" y="0"/>
                </a:moveTo>
                <a:lnTo>
                  <a:pt x="0" y="0"/>
                </a:lnTo>
                <a:lnTo>
                  <a:pt x="0" y="21110"/>
                </a:lnTo>
                <a:lnTo>
                  <a:pt x="7500" y="2111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5" name="Shape 125"/>
          <p:cNvSpPr/>
          <p:nvPr/>
        </p:nvSpPr>
        <p:spPr>
          <a:xfrm>
            <a:off x="236100" y="2437375"/>
            <a:ext cx="555525" cy="909675"/>
          </a:xfrm>
          <a:custGeom>
            <a:pathLst>
              <a:path extrusionOk="0" h="36387" w="22221">
                <a:moveTo>
                  <a:pt x="22221" y="0"/>
                </a:moveTo>
                <a:lnTo>
                  <a:pt x="0" y="0"/>
                </a:lnTo>
                <a:lnTo>
                  <a:pt x="0" y="36110"/>
                </a:lnTo>
                <a:lnTo>
                  <a:pt x="14999" y="36387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854463" y="3669575"/>
            <a:ext cx="284400" cy="366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32733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32733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%edi, %eax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$0, %eax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neg %eax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32733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endif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endif: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213200" y="1216550"/>
            <a:ext cx="3560400" cy="97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7756575" y="1319375"/>
            <a:ext cx="618000" cy="305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7070775" y="1721207"/>
            <a:ext cx="618000" cy="305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9" name="Shape 139"/>
          <p:cNvSpPr txBox="1"/>
          <p:nvPr/>
        </p:nvSpPr>
        <p:spPr>
          <a:xfrm>
            <a:off x="4253400" y="4045200"/>
            <a:ext cx="1628400" cy="36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immediate</a:t>
            </a:r>
          </a:p>
        </p:txBody>
      </p:sp>
      <p:cxnSp>
        <p:nvCxnSpPr>
          <p:cNvPr id="140" name="Shape 140"/>
          <p:cNvCxnSpPr>
            <a:stCxn id="130" idx="3"/>
            <a:endCxn id="139" idx="1"/>
          </p:cNvCxnSpPr>
          <p:nvPr/>
        </p:nvCxnSpPr>
        <p:spPr>
          <a:xfrm>
            <a:off x="2138863" y="3853025"/>
            <a:ext cx="21144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6992725" y="2427125"/>
            <a:ext cx="1423500" cy="710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eax</a:t>
            </a:r>
            <a:r>
              <a:rPr lang="en"/>
              <a:t>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11700" y="1214825"/>
            <a:ext cx="42231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Algorithm: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esult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f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chemeClr val="dk2"/>
                </a:solidFill>
              </a:rPr>
              <a:t> &lt; 0 then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	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esult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>
                <a:solidFill>
                  <a:schemeClr val="dk2"/>
                </a:solidFill>
              </a:rPr>
              <a:t> −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3" name="Shape 143"/>
          <p:cNvCxnSpPr>
            <a:stCxn id="136" idx="2"/>
            <a:endCxn id="141" idx="0"/>
          </p:cNvCxnSpPr>
          <p:nvPr/>
        </p:nvCxnSpPr>
        <p:spPr>
          <a:xfrm>
            <a:off x="7379775" y="2026607"/>
            <a:ext cx="3246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35" idx="2"/>
            <a:endCxn id="141" idx="0"/>
          </p:cNvCxnSpPr>
          <p:nvPr/>
        </p:nvCxnSpPr>
        <p:spPr>
          <a:xfrm flipH="1">
            <a:off x="7704375" y="1624775"/>
            <a:ext cx="3612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6992725" y="2427125"/>
            <a:ext cx="1423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32-bit vs 64-bit</a:t>
            </a:r>
          </a:p>
        </p:txBody>
      </p:sp>
      <p:sp>
        <p:nvSpPr>
          <p:cNvPr id="146" name="Shape 146"/>
          <p:cNvSpPr/>
          <p:nvPr/>
        </p:nvSpPr>
        <p:spPr>
          <a:xfrm>
            <a:off x="2486000" y="4152575"/>
            <a:ext cx="486075" cy="611075"/>
          </a:xfrm>
          <a:custGeom>
            <a:pathLst>
              <a:path extrusionOk="0" h="24443" w="19443">
                <a:moveTo>
                  <a:pt x="4999" y="0"/>
                </a:moveTo>
                <a:lnTo>
                  <a:pt x="19443" y="0"/>
                </a:lnTo>
                <a:lnTo>
                  <a:pt x="19443" y="24443"/>
                </a:lnTo>
                <a:lnTo>
                  <a:pt x="0" y="24443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47" name="Shape 147"/>
          <p:cNvSpPr txBox="1"/>
          <p:nvPr/>
        </p:nvSpPr>
        <p:spPr>
          <a:xfrm>
            <a:off x="3097075" y="4424675"/>
            <a:ext cx="7707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≥ 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31209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%rsi, %rdi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%rdi, %rax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31209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rety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rety: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(x,y)</a:t>
            </a:r>
            <a:r>
              <a:rPr lang="en"/>
              <a:t> - Alternate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1214825"/>
            <a:ext cx="42231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Algorithm: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if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chemeClr val="dk2"/>
                </a:solidFill>
              </a:rPr>
              <a:t> &gt;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chemeClr val="dk2"/>
                </a:solidFill>
              </a:rPr>
              <a:t> then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	return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return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</p:txBody>
      </p:sp>
      <p:sp>
        <p:nvSpPr>
          <p:cNvPr id="156" name="Shape 156"/>
          <p:cNvSpPr/>
          <p:nvPr/>
        </p:nvSpPr>
        <p:spPr>
          <a:xfrm>
            <a:off x="2666525" y="3680375"/>
            <a:ext cx="923575" cy="1007075"/>
          </a:xfrm>
          <a:custGeom>
            <a:pathLst>
              <a:path extrusionOk="0" h="40283" w="36943">
                <a:moveTo>
                  <a:pt x="0" y="0"/>
                </a:moveTo>
                <a:lnTo>
                  <a:pt x="36943" y="0"/>
                </a:lnTo>
                <a:lnTo>
                  <a:pt x="36606" y="40283"/>
                </a:lnTo>
                <a:lnTo>
                  <a:pt x="17163" y="40283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7" name="Shape 157"/>
          <p:cNvSpPr txBox="1"/>
          <p:nvPr/>
        </p:nvSpPr>
        <p:spPr>
          <a:xfrm>
            <a:off x="3706675" y="3967475"/>
            <a:ext cx="770700" cy="338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≤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213200" y="1216550"/>
            <a:ext cx="35604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1800"/>
              <a:t> -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value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31209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mov %rsi, %rax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