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demo with gdb:  break on dot, step through code, show stack ptr, x $rsp vs print $rsp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demo with gdb:  break on dot, step through code, show stack ptr, x $rsp vs print $rsp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 note:  return value passed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sfu.ca/CourseCentral/295/bbart/refs/re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10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x86-64 Stacks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Stack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 A stack is a last-in-first-out (LIFO) data structure, essentially with two operations: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push(arg)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pop(&amp;arg)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799825"/>
            <a:ext cx="1845600" cy="246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105" y="2799825"/>
            <a:ext cx="1439694" cy="24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607" y="2799825"/>
            <a:ext cx="2319391" cy="24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700" y="3067164"/>
            <a:ext cx="2251300" cy="22815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986900" y="5240900"/>
            <a:ext cx="166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 stack of plates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118500" y="5240900"/>
            <a:ext cx="184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 stack of pancakes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39800" y="5240900"/>
            <a:ext cx="166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 stack of books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064300" y="1913158"/>
            <a:ext cx="4997400" cy="92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- 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/>
              <a:t> at the top of the stack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064300" y="2217960"/>
            <a:ext cx="7058700" cy="5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- remove topmost element of the stack and place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Stacks are so commonly employed in algorithms, that CPUs have their own stacking operations.  In x86-64: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aintains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to some value at startup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stack grows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pushq src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push quad word</a:t>
            </a: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popq dest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pop quad word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231944" y="3873650"/>
            <a:ext cx="776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000">
                <a:solidFill>
                  <a:srgbClr val="0000FF"/>
                </a:solidFill>
              </a:rPr>
              <a:t> </a:t>
            </a:r>
            <a:r>
              <a:rPr lang="en" sz="1000">
                <a:solidFill>
                  <a:srgbClr val="0000FF"/>
                </a:solidFill>
              </a:rPr>
              <a:t>during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execution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067075" y="3508000"/>
            <a:ext cx="1305600" cy="68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x86-64 Stack Operations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47695" y="2106249"/>
            <a:ext cx="2084100" cy="4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≡ </a:t>
            </a:r>
            <a:r>
              <a:rPr lang="en" u="sng"/>
              <a:t>stack pointer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645700" y="2423527"/>
            <a:ext cx="2178900" cy="5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≡ the </a:t>
            </a:r>
            <a:r>
              <a:rPr lang="en" u="sng"/>
              <a:t>top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5256" y="2423527"/>
            <a:ext cx="4548300" cy="4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address of last used byte of the stack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034563" y="3051713"/>
            <a:ext cx="3312300" cy="5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towards </a:t>
            </a:r>
            <a:r>
              <a:rPr lang="en" u="sng"/>
              <a:t>low</a:t>
            </a:r>
            <a:r>
              <a:rPr lang="en"/>
              <a:t> memory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841700" y="3572100"/>
            <a:ext cx="1944000" cy="851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 sz="1800"/>
              <a:t> − 8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M[rsp]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src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841700" y="4562700"/>
            <a:ext cx="1944000" cy="851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sz="1800"/>
              <a:t> </a:t>
            </a:r>
            <a:r>
              <a:rPr lang="en" sz="1800"/>
              <a:t>←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M[rsp]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 sz="1800">
                <a:solidFill>
                  <a:schemeClr val="dk1"/>
                </a:solidFill>
              </a:rPr>
              <a:t> ←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 sz="1800">
                <a:solidFill>
                  <a:schemeClr val="dk1"/>
                </a:solidFill>
              </a:rPr>
              <a:t> + 8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062450" y="2834275"/>
            <a:ext cx="1310400" cy="257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923050" y="2377075"/>
            <a:ext cx="1533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M[]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248400" y="5149975"/>
            <a:ext cx="8271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addr</a:t>
            </a:r>
          </a:p>
        </p:txBody>
      </p:sp>
      <p:cxnSp>
        <p:nvCxnSpPr>
          <p:cNvPr id="88" name="Shape 88"/>
          <p:cNvCxnSpPr/>
          <p:nvPr/>
        </p:nvCxnSpPr>
        <p:spPr>
          <a:xfrm rot="10800000">
            <a:off x="6659850" y="4481875"/>
            <a:ext cx="2100" cy="74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7071725" y="3508000"/>
            <a:ext cx="13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6667256" y="3433650"/>
            <a:ext cx="343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6384607" y="3185525"/>
            <a:ext cx="51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i</a:t>
            </a:r>
            <a:r>
              <a:rPr lang="en" sz="1000">
                <a:solidFill>
                  <a:srgbClr val="0000FF"/>
                </a:solidFill>
              </a:rPr>
              <a:t>nitial 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7536375" y="3568400"/>
            <a:ext cx="45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7520575" y="3636225"/>
            <a:ext cx="655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grows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7071725" y="4193800"/>
            <a:ext cx="13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6667256" y="4121773"/>
            <a:ext cx="343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96" name="Shape 96"/>
          <p:cNvSpPr txBox="1"/>
          <p:nvPr>
            <p:ph idx="1" type="body"/>
          </p:nvPr>
        </p:nvSpPr>
        <p:spPr>
          <a:xfrm>
            <a:off x="2247895" y="2106249"/>
            <a:ext cx="2084100" cy="4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/>
              <a:t>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586975" y="3101975"/>
            <a:ext cx="3186600" cy="244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Still need to do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x[1]*y[1]</a:t>
            </a:r>
            <a:r>
              <a:rPr lang="en" sz="1800">
                <a:solidFill>
                  <a:schemeClr val="dk1"/>
                </a:solidFill>
              </a:rPr>
              <a:t> before adding, but while remembering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x[0]*y[0]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Stack Application 1:  Spilling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80525"/>
            <a:ext cx="49014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there aren’t enough registers to hold your computation.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Dot product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perform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x[0]*y[0] + x[1]*y[1]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587150" y="1216550"/>
            <a:ext cx="31866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1800">
                <a:solidFill>
                  <a:srgbClr val="000000"/>
                </a:solidFill>
              </a:rPr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long *x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1800">
                <a:solidFill>
                  <a:srgbClr val="000000"/>
                </a:solidFill>
              </a:rPr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long *y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1800">
                <a:solidFill>
                  <a:srgbClr val="000000"/>
                </a:solidFill>
              </a:rPr>
              <a:t> - </a:t>
            </a:r>
            <a:r>
              <a:rPr lang="en" sz="1800"/>
              <a:t>return value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68900" y="1907746"/>
            <a:ext cx="4901400" cy="46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 the stack for temporary storage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3185525"/>
            <a:ext cx="4901400" cy="227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ot:</a:t>
            </a: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movq (%rdi),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imul (%rsi), %rax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3813524"/>
            <a:ext cx="4901400" cy="3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pushq %rax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130589"/>
            <a:ext cx="4901400" cy="72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movq 8(%rdi),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imul 8(%rsi), %rax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4755061"/>
            <a:ext cx="4901400" cy="7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addq (%rsp),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leaq 8(%rsp), %rsp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82050" y="3391434"/>
            <a:ext cx="1208100" cy="40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x[0]*y[0]</a:t>
            </a:r>
          </a:p>
        </p:txBody>
      </p:sp>
      <p:cxnSp>
        <p:nvCxnSpPr>
          <p:cNvPr id="112" name="Shape 112"/>
          <p:cNvCxnSpPr>
            <a:stCxn id="111" idx="3"/>
          </p:cNvCxnSpPr>
          <p:nvPr/>
        </p:nvCxnSpPr>
        <p:spPr>
          <a:xfrm>
            <a:off x="5090150" y="3596334"/>
            <a:ext cx="496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5586975" y="4040902"/>
            <a:ext cx="31866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⇒"/>
            </a:pPr>
            <a:r>
              <a:rPr lang="en" sz="1800"/>
              <a:t>need another scratch register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⇒"/>
            </a:pPr>
            <a:r>
              <a:rPr lang="en" sz="1800"/>
              <a:t>if all scratch registers in use, then </a:t>
            </a:r>
            <a:r>
              <a:rPr lang="en" sz="1800" u="sng"/>
              <a:t>spill</a:t>
            </a:r>
            <a:r>
              <a:rPr lang="en" sz="1800"/>
              <a:t> to stack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829050" y="3937789"/>
            <a:ext cx="22611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partial computation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82050" y="4311967"/>
            <a:ext cx="1208100" cy="40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x[1]*y[1]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882200" y="5196400"/>
            <a:ext cx="12081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586975" y="1629644"/>
            <a:ext cx="3186600" cy="156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Alternate solution: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Spilling:  Alternate Solution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80525"/>
            <a:ext cx="49014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Dot product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perform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x[0]*y[0] + x[1]*y[1]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2118725"/>
            <a:ext cx="4901400" cy="227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dot:</a:t>
            </a: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movq (%rdi),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imul (%rsi), %rax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2746724"/>
            <a:ext cx="4901400" cy="3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pushq %rbx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063789"/>
            <a:ext cx="4901400" cy="72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movq 8(%rdi), %rbx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imul 8(%rsi), %rbx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688261"/>
            <a:ext cx="4901400" cy="7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addq %rbx,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popq %rbx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882050" y="2324634"/>
            <a:ext cx="1208100" cy="40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x[0]*y[0]</a:t>
            </a:r>
          </a:p>
        </p:txBody>
      </p:sp>
      <p:cxnSp>
        <p:nvCxnSpPr>
          <p:cNvPr id="129" name="Shape 129"/>
          <p:cNvCxnSpPr>
            <a:stCxn id="128" idx="3"/>
          </p:cNvCxnSpPr>
          <p:nvPr/>
        </p:nvCxnSpPr>
        <p:spPr>
          <a:xfrm>
            <a:off x="5090150" y="2529534"/>
            <a:ext cx="496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5586975" y="1946694"/>
            <a:ext cx="32454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free up a scratch register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push its value on the stack, and restore later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29050" y="2870989"/>
            <a:ext cx="22611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"/>
              <a:t> (in use)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882050" y="3245167"/>
            <a:ext cx="1208100" cy="40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x[1]*y[1]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29050" y="4126986"/>
            <a:ext cx="22611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"/>
              <a:t>’s value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102225" y="1365050"/>
            <a:ext cx="168300" cy="18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92675" y="2723875"/>
            <a:ext cx="4456800" cy="1346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may call a function (which may a call function)*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359792"/>
            <a:ext cx="8520600" cy="24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space is used to temporarily hold some/all of: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2670825"/>
            <a:ext cx="8520600" cy="24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(but often held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registers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</a:t>
            </a:r>
            <a:r>
              <a:rPr baseline="30000" lang="en"/>
              <a:t>th</a:t>
            </a:r>
            <a:r>
              <a:rPr lang="en"/>
              <a:t> parameter and beyond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address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local variables &amp; caller’s registers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915060"/>
            <a:ext cx="8520600" cy="9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⇒"/>
            </a:pPr>
            <a:r>
              <a:rPr lang="en"/>
              <a:t>LIFO order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Stack Application 2:  Function Calls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97793"/>
            <a:ext cx="8520600" cy="9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when a function completes, resume with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688150" y="1171825"/>
            <a:ext cx="1470900" cy="31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Kleene star</a:t>
            </a:r>
          </a:p>
        </p:txBody>
      </p:sp>
      <p:cxnSp>
        <p:nvCxnSpPr>
          <p:cNvPr id="147" name="Shape 147"/>
          <p:cNvCxnSpPr>
            <a:stCxn id="138" idx="3"/>
            <a:endCxn id="146" idx="1"/>
          </p:cNvCxnSpPr>
          <p:nvPr/>
        </p:nvCxnSpPr>
        <p:spPr>
          <a:xfrm flipH="1" rot="10800000">
            <a:off x="6270525" y="1327700"/>
            <a:ext cx="4176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>
            <p:ph idx="1" type="body"/>
          </p:nvPr>
        </p:nvSpPr>
        <p:spPr>
          <a:xfrm>
            <a:off x="4896166" y="1597800"/>
            <a:ext cx="3683700" cy="9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most recently called function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759400" y="2996725"/>
            <a:ext cx="1969800" cy="81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One </a:t>
            </a:r>
            <a:r>
              <a:rPr lang="en" sz="1800" u="sng"/>
              <a:t>stack frame</a:t>
            </a:r>
            <a:r>
              <a:rPr lang="en" sz="1800"/>
              <a:t> per function call</a:t>
            </a:r>
          </a:p>
        </p:txBody>
      </p:sp>
      <p:cxnSp>
        <p:nvCxnSpPr>
          <p:cNvPr id="150" name="Shape 150"/>
          <p:cNvCxnSpPr>
            <a:stCxn id="139" idx="3"/>
            <a:endCxn id="149" idx="1"/>
          </p:cNvCxnSpPr>
          <p:nvPr/>
        </p:nvCxnSpPr>
        <p:spPr>
          <a:xfrm>
            <a:off x="4849475" y="3397075"/>
            <a:ext cx="909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4493394"/>
            <a:ext cx="8520600" cy="5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Next time:</a:t>
            </a:r>
            <a:r>
              <a:rPr lang="en"/>
              <a:t>  function call protocol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