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This is the same sort of “abstraction” that we’ve seen before in black box architecture.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12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Recursive Functions, Buffer Overruns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Couple of Demos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1:  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printf()</a:t>
            </a:r>
            <a:r>
              <a:rPr lang="en"/>
              <a:t> with 7+ arguments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595775"/>
            <a:ext cx="8520600" cy="70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note:  you must zero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2620779"/>
            <a:ext cx="8520600" cy="220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Demo 2:  Recursive factorial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138507"/>
            <a:ext cx="8520600" cy="220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fact(int n) {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(n &lt;= 1) return 1;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n * fact(n-1);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6712950" y="3191743"/>
            <a:ext cx="1815600" cy="45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saved regs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712950" y="3646204"/>
            <a:ext cx="1815600" cy="45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local vars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712950" y="2737573"/>
            <a:ext cx="1815600" cy="45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return address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Protocol:  Summary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783325" y="1280525"/>
            <a:ext cx="2754000" cy="2543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caller</a:t>
            </a:r>
            <a:r>
              <a:rPr lang="en" sz="1200"/>
              <a:t> preserves caller saved regs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caller</a:t>
            </a:r>
            <a:r>
              <a:rPr lang="en" sz="1200"/>
              <a:t> passes arguments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caller</a:t>
            </a:r>
            <a:r>
              <a:rPr lang="en" sz="1200"/>
              <a:t> invokes subroutine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callee</a:t>
            </a:r>
            <a:r>
              <a:rPr lang="en" sz="1200"/>
              <a:t> preserves callee saved regs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callee</a:t>
            </a:r>
            <a:r>
              <a:rPr lang="en" sz="1200"/>
              <a:t> constructs local vars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callee</a:t>
            </a:r>
            <a:r>
              <a:rPr lang="en" sz="1200"/>
              <a:t> performs function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callee</a:t>
            </a:r>
            <a:r>
              <a:rPr lang="en" sz="1200"/>
              <a:t> recycles local vars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callee</a:t>
            </a:r>
            <a:r>
              <a:rPr lang="en" sz="1200"/>
              <a:t> restores regs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callee</a:t>
            </a:r>
            <a:r>
              <a:rPr lang="en" sz="1200"/>
              <a:t> returns to caller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caller</a:t>
            </a:r>
            <a:r>
              <a:rPr lang="en" sz="1200"/>
              <a:t> pops arguments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caller</a:t>
            </a:r>
            <a:r>
              <a:rPr lang="en" sz="1200"/>
              <a:t> restores regs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74" name="Shape 74"/>
          <p:cNvSpPr txBox="1"/>
          <p:nvPr/>
        </p:nvSpPr>
        <p:spPr>
          <a:xfrm>
            <a:off x="6693800" y="925403"/>
            <a:ext cx="1833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Stack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x="5192600" y="1473150"/>
            <a:ext cx="1389000" cy="454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>
            <a:off x="4576175" y="1650775"/>
            <a:ext cx="2009100" cy="857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>
            <a:off x="4607525" y="1828375"/>
            <a:ext cx="1975200" cy="1264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78" name="Shape 78"/>
          <p:cNvCxnSpPr/>
          <p:nvPr/>
        </p:nvCxnSpPr>
        <p:spPr>
          <a:xfrm>
            <a:off x="4973200" y="2246300"/>
            <a:ext cx="1595100" cy="118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79" name="Shape 79"/>
          <p:cNvCxnSpPr/>
          <p:nvPr/>
        </p:nvCxnSpPr>
        <p:spPr>
          <a:xfrm>
            <a:off x="4743350" y="2319425"/>
            <a:ext cx="1825200" cy="155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80" name="Shape 80"/>
          <p:cNvSpPr/>
          <p:nvPr/>
        </p:nvSpPr>
        <p:spPr>
          <a:xfrm flipH="1">
            <a:off x="8581300" y="1890428"/>
            <a:ext cx="127075" cy="1246559"/>
          </a:xfrm>
          <a:custGeom>
            <a:pathLst>
              <a:path extrusionOk="0" h="34711" w="5083">
                <a:moveTo>
                  <a:pt x="4959" y="0"/>
                </a:moveTo>
                <a:lnTo>
                  <a:pt x="0" y="0"/>
                </a:lnTo>
                <a:lnTo>
                  <a:pt x="0" y="34711"/>
                </a:lnTo>
                <a:lnTo>
                  <a:pt x="5083" y="347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1" name="Shape 81"/>
          <p:cNvSpPr/>
          <p:nvPr/>
        </p:nvSpPr>
        <p:spPr>
          <a:xfrm flipH="1">
            <a:off x="8581300" y="3255827"/>
            <a:ext cx="127075" cy="804601"/>
          </a:xfrm>
          <a:custGeom>
            <a:pathLst>
              <a:path extrusionOk="0" h="34711" w="5083">
                <a:moveTo>
                  <a:pt x="4959" y="0"/>
                </a:moveTo>
                <a:lnTo>
                  <a:pt x="0" y="0"/>
                </a:lnTo>
                <a:lnTo>
                  <a:pt x="0" y="34711"/>
                </a:lnTo>
                <a:lnTo>
                  <a:pt x="5083" y="34711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2" name="Shape 82"/>
          <p:cNvSpPr txBox="1"/>
          <p:nvPr/>
        </p:nvSpPr>
        <p:spPr>
          <a:xfrm>
            <a:off x="8679674" y="2304025"/>
            <a:ext cx="549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caller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frame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8679674" y="3415451"/>
            <a:ext cx="5499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callee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frame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11700" y="1239700"/>
            <a:ext cx="23205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Q.  Why pass args in regs &amp; stack instead of all on stack?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A.  Register access is more efficient than memory access.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750100" y="4128725"/>
            <a:ext cx="36219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Q.  Why does the callee (and not the caller) allocate local variable space?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A.  It’s a g</a:t>
            </a:r>
            <a:r>
              <a:rPr lang="en" sz="1200">
                <a:solidFill>
                  <a:schemeClr val="dk2"/>
                </a:solidFill>
              </a:rPr>
              <a:t>ood software engineering principle to “hide” the implementation from caller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11700" y="2985725"/>
            <a:ext cx="23205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Q.  Why does the callee use the stack (and not fixed memory) for local vars?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A.  </a:t>
            </a:r>
            <a:r>
              <a:rPr lang="en" sz="1200">
                <a:solidFill>
                  <a:schemeClr val="dk2"/>
                </a:solidFill>
              </a:rPr>
              <a:t>Fixed memory is reserved, and therefore unusable when function not in use (inflexible).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A.  Fixed memory may fail if part of a recursive function.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712950" y="2282985"/>
            <a:ext cx="1815600" cy="45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args 7 … n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712950" y="1831009"/>
            <a:ext cx="1815600" cy="45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caller saved regs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711875" y="1239700"/>
            <a:ext cx="1815600" cy="420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264700" y="4925869"/>
            <a:ext cx="17004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≡ </a:t>
            </a:r>
            <a:r>
              <a:rPr lang="en" sz="1200" u="sng">
                <a:solidFill>
                  <a:schemeClr val="dk2"/>
                </a:solidFill>
              </a:rPr>
              <a:t>abstraction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 (int a1, int a2, …, int a8) {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. . 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085547" y="2339450"/>
            <a:ext cx="583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current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rbp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2851987"/>
            <a:ext cx="8520600" cy="200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foo:	pushq %rbp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420736"/>
            <a:ext cx="8520600" cy="11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 Where do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rbp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r>
              <a:rPr lang="en"/>
              <a:t> point now?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085547" y="4350129"/>
            <a:ext cx="583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current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rsp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6167000" y="4559425"/>
            <a:ext cx="5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Local Vars &amp; The Base Pointer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%rbp</a:t>
            </a:r>
            <a:r>
              <a:rPr lang="en"/>
              <a:t>)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693800" y="925403"/>
            <a:ext cx="1833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Stack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574175" y="3283106"/>
            <a:ext cx="1634100" cy="247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save base pointer</a:t>
            </a:r>
          </a:p>
        </p:txBody>
      </p:sp>
      <p:sp>
        <p:nvSpPr>
          <p:cNvPr id="104" name="Shape 104"/>
          <p:cNvSpPr/>
          <p:nvPr/>
        </p:nvSpPr>
        <p:spPr>
          <a:xfrm flipH="1">
            <a:off x="8581300" y="1731699"/>
            <a:ext cx="127075" cy="636339"/>
          </a:xfrm>
          <a:custGeom>
            <a:pathLst>
              <a:path extrusionOk="0" h="34711" w="5083">
                <a:moveTo>
                  <a:pt x="4959" y="0"/>
                </a:moveTo>
                <a:lnTo>
                  <a:pt x="0" y="0"/>
                </a:lnTo>
                <a:lnTo>
                  <a:pt x="0" y="34711"/>
                </a:lnTo>
                <a:lnTo>
                  <a:pt x="5083" y="347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5" name="Shape 105"/>
          <p:cNvSpPr/>
          <p:nvPr/>
        </p:nvSpPr>
        <p:spPr>
          <a:xfrm flipH="1">
            <a:off x="8581300" y="2479776"/>
            <a:ext cx="127075" cy="2093854"/>
          </a:xfrm>
          <a:custGeom>
            <a:pathLst>
              <a:path extrusionOk="0" h="34711" w="5083">
                <a:moveTo>
                  <a:pt x="4959" y="0"/>
                </a:moveTo>
                <a:lnTo>
                  <a:pt x="0" y="0"/>
                </a:lnTo>
                <a:lnTo>
                  <a:pt x="0" y="34711"/>
                </a:lnTo>
                <a:lnTo>
                  <a:pt x="5083" y="34711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" name="Shape 106"/>
          <p:cNvSpPr txBox="1"/>
          <p:nvPr/>
        </p:nvSpPr>
        <p:spPr>
          <a:xfrm>
            <a:off x="8679674" y="1820297"/>
            <a:ext cx="5499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caller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frame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679674" y="3263051"/>
            <a:ext cx="5499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callee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frame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712950" y="1927403"/>
            <a:ext cx="1815600" cy="247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a7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712950" y="1680650"/>
            <a:ext cx="1815600" cy="247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a8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712950" y="2172482"/>
            <a:ext cx="1815600" cy="247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return address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3785375" y="1650450"/>
            <a:ext cx="2475900" cy="32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6712950" y="2419235"/>
            <a:ext cx="1815600" cy="24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caller’s</a:t>
            </a:r>
            <a:r>
              <a:rPr lang="en" sz="1100">
                <a:solidFill>
                  <a:srgbClr val="FF0000"/>
                </a:solidFill>
              </a:rPr>
              <a:t> rbp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712950" y="2665979"/>
            <a:ext cx="1815600" cy="1973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local vars: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buf[64]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164649"/>
            <a:ext cx="3508800" cy="36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movq %rsp, %rbp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3477305"/>
            <a:ext cx="4153500" cy="8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leaq -64(%rsp), %rsp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. . .</a:t>
            </a:r>
          </a:p>
        </p:txBody>
      </p:sp>
      <p:cxnSp>
        <p:nvCxnSpPr>
          <p:cNvPr id="116" name="Shape 116"/>
          <p:cNvCxnSpPr/>
          <p:nvPr/>
        </p:nvCxnSpPr>
        <p:spPr>
          <a:xfrm flipH="1" rot="10800000">
            <a:off x="2735650" y="2609775"/>
            <a:ext cx="3482400" cy="4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4111350" y="3688700"/>
            <a:ext cx="2075400" cy="4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>
            <a:off x="6167000" y="2548746"/>
            <a:ext cx="5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5077502"/>
            <a:ext cx="8520600" cy="11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 How to refer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a7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a8</a:t>
            </a:r>
            <a:r>
              <a:rPr lang="en"/>
              <a:t>?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296723" y="2172475"/>
            <a:ext cx="4188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</a:rPr>
              <a:t>+8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131726" y="1936025"/>
            <a:ext cx="5838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</a:rPr>
              <a:t>+16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085551" y="1683825"/>
            <a:ext cx="630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</a:rPr>
              <a:t>+24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238744" y="5077501"/>
            <a:ext cx="4224300" cy="55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16(%rbp)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24(%rbp)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4741258"/>
            <a:ext cx="8520600" cy="11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</a:t>
            </a:r>
            <a:r>
              <a:rPr lang="en" sz="1400"/>
              <a:t>ase pointer points to bottom of frame; stack pointer to top of frame.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6711875" y="1239700"/>
            <a:ext cx="1815600" cy="420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Defence Against the Dark Arts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80525"/>
            <a:ext cx="61422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input routines do not check bounds on size of input vs size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buf[]</a:t>
            </a:r>
            <a:r>
              <a:rPr lang="en"/>
              <a:t>, an attacker could overflow the buffer.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693800" y="925403"/>
            <a:ext cx="1833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Stack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712950" y="2172482"/>
            <a:ext cx="1815600" cy="247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return address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712950" y="2419235"/>
            <a:ext cx="1815600" cy="24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caller’s rbp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712950" y="2665979"/>
            <a:ext cx="1815600" cy="1973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buf[64]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711875" y="1239700"/>
            <a:ext cx="1815600" cy="420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>
            <a:off x="7617275" y="1564300"/>
            <a:ext cx="2400" cy="288750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905848"/>
            <a:ext cx="6142200" cy="84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code instead of characters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overwrite return address to point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buf[]</a:t>
            </a:r>
          </a:p>
        </p:txBody>
      </p:sp>
      <p:sp>
        <p:nvSpPr>
          <p:cNvPr id="139" name="Shape 139"/>
          <p:cNvSpPr/>
          <p:nvPr/>
        </p:nvSpPr>
        <p:spPr>
          <a:xfrm>
            <a:off x="8379900" y="2295425"/>
            <a:ext cx="268314" cy="2177525"/>
          </a:xfrm>
          <a:custGeom>
            <a:pathLst>
              <a:path extrusionOk="0" h="87101" w="12263">
                <a:moveTo>
                  <a:pt x="315" y="0"/>
                </a:moveTo>
                <a:lnTo>
                  <a:pt x="11949" y="0"/>
                </a:lnTo>
                <a:lnTo>
                  <a:pt x="12263" y="86787"/>
                </a:lnTo>
                <a:lnTo>
                  <a:pt x="0" y="8710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140" name="Shape 140"/>
          <p:cNvSpPr txBox="1"/>
          <p:nvPr/>
        </p:nvSpPr>
        <p:spPr>
          <a:xfrm>
            <a:off x="8624648" y="2887100"/>
            <a:ext cx="8871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return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here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instead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</a:rPr>
              <a:t>of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2804525"/>
            <a:ext cx="66138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Defences: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always check bounds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gets()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strcpy()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strcat()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sprintf()</a:t>
            </a:r>
            <a:r>
              <a:rPr lang="en" sz="1400"/>
              <a:t> all deemed “unsafe”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randomize initial stack pointer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a randomized check value to end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buf[]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 u="sng"/>
              <a:t>canary</a:t>
            </a:r>
            <a:r>
              <a:rPr lang="en"/>
              <a:t> [in the coal mine]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that canary has original value before returning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