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It’s probably a good seat exercise to ask the class to fill in the bits for sub and mul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You may wish to draw the black box diagram of a computer to refresh their memory on the various pieces and how the bus fits into the picture.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Q.  How many bits to encode a register?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Q.  Which instructions will use the first instruction format?  Note the compactness on movrr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Q.  How to build the second instruction format?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Lecture 18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von Neumann Bottleneck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ISA describes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each instruction must have a unique encoding</a:t>
            </a:r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Instruction Set Architecture (ISA)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2243374" y="1688202"/>
            <a:ext cx="53112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the functions of the CPU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251039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instruction format (template)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buSzPts val="1400"/>
              <a:buChar char="○"/>
            </a:pPr>
            <a:r>
              <a:rPr lang="en"/>
              <a:t>opcode &amp; operand encoding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13 instructions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</a:t>
            </a:r>
            <a:r>
              <a:rPr baseline="30000" lang="en"/>
              <a:t>12</a:t>
            </a:r>
            <a:r>
              <a:rPr lang="en"/>
              <a:t> × 16 external memory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3-operand instruction: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/>
              <a:t>  (meaning: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M[c]</a:t>
            </a:r>
            <a:r>
              <a:rPr lang="en"/>
              <a:t> ←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M[a]</a:t>
            </a:r>
            <a:r>
              <a:rPr lang="en"/>
              <a:t> +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M[b]</a:t>
            </a:r>
            <a:r>
              <a:rPr lang="en"/>
              <a:t>)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4946750" y="4470460"/>
            <a:ext cx="456300" cy="229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800"/>
              <a:t>XXXX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6775550" y="4470460"/>
            <a:ext cx="456300" cy="229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800"/>
              <a:t>XXXX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4946750" y="4783483"/>
            <a:ext cx="18501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311700" y="478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E.g., 3-Operand Machine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3294675" y="2280010"/>
            <a:ext cx="36495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6775550" y="4783483"/>
            <a:ext cx="18501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2222339"/>
            <a:ext cx="8520600" cy="48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physical format: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3117950" y="2412110"/>
            <a:ext cx="18501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4946750" y="2412110"/>
            <a:ext cx="18501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6775550" y="2412110"/>
            <a:ext cx="18501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3117950" y="2615197"/>
            <a:ext cx="18501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word 1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4946750" y="2615197"/>
            <a:ext cx="18501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word 2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6775550" y="2615197"/>
            <a:ext cx="18501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word 3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3117950" y="2413060"/>
            <a:ext cx="4563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OPC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3574250" y="2413060"/>
            <a:ext cx="13938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Dst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3022055" y="2273686"/>
            <a:ext cx="2913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15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3393551" y="2273686"/>
            <a:ext cx="2913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12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3484007" y="2273686"/>
            <a:ext cx="2913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11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4799999" y="2273686"/>
            <a:ext cx="2913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5403050" y="2413060"/>
            <a:ext cx="13938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Src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  <p:grpSp>
        <p:nvGrpSpPr>
          <p:cNvPr id="89" name="Shape 89"/>
          <p:cNvGrpSpPr/>
          <p:nvPr/>
        </p:nvGrpSpPr>
        <p:grpSpPr>
          <a:xfrm>
            <a:off x="4946750" y="2412860"/>
            <a:ext cx="456300" cy="229400"/>
            <a:chOff x="4946750" y="5226925"/>
            <a:chExt cx="456300" cy="229400"/>
          </a:xfrm>
        </p:grpSpPr>
        <p:sp>
          <p:nvSpPr>
            <p:cNvPr id="90" name="Shape 90"/>
            <p:cNvSpPr txBox="1"/>
            <p:nvPr/>
          </p:nvSpPr>
          <p:spPr>
            <a:xfrm>
              <a:off x="4946750" y="5227125"/>
              <a:ext cx="456300" cy="229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cxnSp>
          <p:nvCxnSpPr>
            <p:cNvPr id="91" name="Shape 91"/>
            <p:cNvCxnSpPr/>
            <p:nvPr/>
          </p:nvCxnSpPr>
          <p:spPr>
            <a:xfrm flipH="1" rot="10800000">
              <a:off x="4968950" y="5226925"/>
              <a:ext cx="434100" cy="228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92" name="Shape 92"/>
            <p:cNvCxnSpPr/>
            <p:nvPr/>
          </p:nvCxnSpPr>
          <p:spPr>
            <a:xfrm>
              <a:off x="4970525" y="5227125"/>
              <a:ext cx="432300" cy="228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93" name="Shape 93"/>
          <p:cNvSpPr txBox="1"/>
          <p:nvPr/>
        </p:nvSpPr>
        <p:spPr>
          <a:xfrm>
            <a:off x="7231850" y="2413060"/>
            <a:ext cx="13938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Src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</p:txBody>
      </p:sp>
      <p:grpSp>
        <p:nvGrpSpPr>
          <p:cNvPr id="94" name="Shape 94"/>
          <p:cNvGrpSpPr/>
          <p:nvPr/>
        </p:nvGrpSpPr>
        <p:grpSpPr>
          <a:xfrm>
            <a:off x="6775550" y="2412860"/>
            <a:ext cx="456300" cy="229400"/>
            <a:chOff x="4946750" y="5226925"/>
            <a:chExt cx="456300" cy="229400"/>
          </a:xfrm>
        </p:grpSpPr>
        <p:sp>
          <p:nvSpPr>
            <p:cNvPr id="95" name="Shape 95"/>
            <p:cNvSpPr txBox="1"/>
            <p:nvPr/>
          </p:nvSpPr>
          <p:spPr>
            <a:xfrm>
              <a:off x="4946750" y="5227125"/>
              <a:ext cx="456300" cy="229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cxnSp>
          <p:nvCxnSpPr>
            <p:cNvPr id="96" name="Shape 96"/>
            <p:cNvCxnSpPr/>
            <p:nvPr/>
          </p:nvCxnSpPr>
          <p:spPr>
            <a:xfrm flipH="1" rot="10800000">
              <a:off x="4968950" y="5226925"/>
              <a:ext cx="434100" cy="228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97" name="Shape 97"/>
            <p:cNvCxnSpPr/>
            <p:nvPr/>
          </p:nvCxnSpPr>
          <p:spPr>
            <a:xfrm>
              <a:off x="4970525" y="5227125"/>
              <a:ext cx="432300" cy="228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98" name="Shape 98"/>
          <p:cNvSpPr txBox="1"/>
          <p:nvPr/>
        </p:nvSpPr>
        <p:spPr>
          <a:xfrm>
            <a:off x="5312807" y="2273686"/>
            <a:ext cx="2913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11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6628799" y="2273686"/>
            <a:ext cx="2913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7141607" y="2273686"/>
            <a:ext cx="2913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11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8457599" y="2273686"/>
            <a:ext cx="2913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2308905" y="1280526"/>
            <a:ext cx="3396000" cy="48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⇒ 4 bits/opcode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391709" y="1590661"/>
            <a:ext cx="3396000" cy="48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⇒ 12 bits/address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2831939"/>
            <a:ext cx="8520600" cy="48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 code: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/>
              <a:t> ←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(x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y)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(x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y)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7438550" y="3150850"/>
            <a:ext cx="1393800" cy="1119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u="sng"/>
              <a:t>opcode table</a:t>
            </a:r>
          </a:p>
          <a:p>
            <a:pPr indent="0" lvl="0" mar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/>
              <a:t>:  0001</a:t>
            </a:r>
          </a:p>
          <a:p>
            <a:pPr indent="0" lvl="0" mar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sub</a:t>
            </a:r>
            <a:r>
              <a:rPr lang="en"/>
              <a:t>:  0010</a:t>
            </a:r>
          </a:p>
          <a:p>
            <a:pPr indent="0" lvl="0" mar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mul</a:t>
            </a:r>
            <a:r>
              <a:rPr lang="en"/>
              <a:t>:  0110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4355939"/>
            <a:ext cx="8520600" cy="48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dd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tmp1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sub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tmp2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mul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tmp1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tmp2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z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3294675" y="4337410"/>
            <a:ext cx="36495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3117950" y="4469510"/>
            <a:ext cx="18501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4946750" y="4469510"/>
            <a:ext cx="18501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6775550" y="4469510"/>
            <a:ext cx="18501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3117950" y="4470460"/>
            <a:ext cx="4563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0001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5403050" y="4470460"/>
            <a:ext cx="13938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addr of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7231850" y="4470460"/>
            <a:ext cx="13938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rtl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addr of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574250" y="4470460"/>
            <a:ext cx="13938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addr of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tmp1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946750" y="4470460"/>
            <a:ext cx="4563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?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6775550" y="4470460"/>
            <a:ext cx="4563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?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5256350" y="3627850"/>
            <a:ext cx="1663800" cy="425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X is for “anything”</a:t>
            </a:r>
          </a:p>
        </p:txBody>
      </p:sp>
      <p:cxnSp>
        <p:nvCxnSpPr>
          <p:cNvPr id="118" name="Shape 118"/>
          <p:cNvCxnSpPr>
            <a:stCxn id="117" idx="2"/>
            <a:endCxn id="115" idx="0"/>
          </p:cNvCxnSpPr>
          <p:nvPr/>
        </p:nvCxnSpPr>
        <p:spPr>
          <a:xfrm flipH="1">
            <a:off x="5175050" y="4053550"/>
            <a:ext cx="913200" cy="41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9" name="Shape 119"/>
          <p:cNvCxnSpPr>
            <a:stCxn id="117" idx="2"/>
            <a:endCxn id="116" idx="0"/>
          </p:cNvCxnSpPr>
          <p:nvPr/>
        </p:nvCxnSpPr>
        <p:spPr>
          <a:xfrm>
            <a:off x="6088250" y="4053550"/>
            <a:ext cx="915600" cy="41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0" name="Shape 120"/>
          <p:cNvSpPr txBox="1"/>
          <p:nvPr/>
        </p:nvSpPr>
        <p:spPr>
          <a:xfrm>
            <a:off x="2577750" y="4462625"/>
            <a:ext cx="4953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r>
              <a:rPr lang="en"/>
              <a:t>0: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2308900" y="4234025"/>
            <a:ext cx="7641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 u="sng"/>
              <a:t>Addr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4946750" y="4784433"/>
            <a:ext cx="4563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800"/>
              <a:t>XXXX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6775550" y="4784433"/>
            <a:ext cx="4563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800"/>
              <a:t>XXXX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117950" y="4783483"/>
            <a:ext cx="18501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3117950" y="4784433"/>
            <a:ext cx="4563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0010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5403050" y="4784433"/>
            <a:ext cx="13938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addr of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7231850" y="4784433"/>
            <a:ext cx="13938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</a:rPr>
              <a:t>addr of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4946750" y="5097457"/>
            <a:ext cx="18501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3574250" y="4784433"/>
            <a:ext cx="13938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addr of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tmp2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2577750" y="4776598"/>
            <a:ext cx="4953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/>
              <a:t>3</a:t>
            </a:r>
            <a:r>
              <a:rPr lang="en"/>
              <a:t>: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6775550" y="5097457"/>
            <a:ext cx="18501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4946750" y="5098407"/>
            <a:ext cx="4563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800"/>
              <a:t>XXXX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6775550" y="5098407"/>
            <a:ext cx="4563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800"/>
              <a:t>XXXX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3117950" y="5097457"/>
            <a:ext cx="18501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3117950" y="5098407"/>
            <a:ext cx="4563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0110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5403050" y="5098407"/>
            <a:ext cx="13938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addr of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tmp1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7231850" y="5098407"/>
            <a:ext cx="13938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</a:rPr>
              <a:t>addr of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tmp2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3574250" y="5098407"/>
            <a:ext cx="13938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addr of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z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2577750" y="5090572"/>
            <a:ext cx="4953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/>
              <a:t>6</a:t>
            </a:r>
            <a:r>
              <a:rPr lang="en"/>
              <a:t>: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Q.  How good is the design?</a:t>
            </a:r>
          </a:p>
          <a:p>
            <a:pPr indent="-342900" lvl="0" marL="457200" rtl="0">
              <a:lnSpc>
                <a:spcPct val="130000"/>
              </a:lnSpc>
              <a:spcBef>
                <a:spcPts val="0"/>
              </a:spcBef>
              <a:buSzPts val="1800"/>
              <a:buChar char="●"/>
            </a:pPr>
            <a:r>
              <a:t/>
            </a:r>
            <a:endParaRPr/>
          </a:p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von Neumann Bottleneck:</a:t>
            </a:r>
          </a:p>
        </p:txBody>
      </p:sp>
      <p:sp>
        <p:nvSpPr>
          <p:cNvPr id="145" name="Shape 14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Evaluating ISAs:  The von Neumann Bottleneck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2898323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u="sng"/>
          </a:p>
          <a:p>
            <a:pPr indent="-342900" lvl="0" marL="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fetch phase</a:t>
            </a:r>
          </a:p>
          <a:p>
            <a:pPr indent="-317500" lvl="1" marL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42900" lvl="0" marL="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decode phase</a:t>
            </a:r>
          </a:p>
          <a:p>
            <a:pPr indent="-317500" lvl="1" marL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42900" lvl="0" marL="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execute phase</a:t>
            </a:r>
          </a:p>
          <a:p>
            <a:pPr indent="-317500" lvl="1" marL="914400">
              <a:lnSpc>
                <a:spcPct val="13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6907550" y="1929125"/>
            <a:ext cx="52839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310249" y="1633500"/>
            <a:ext cx="60195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depends largely on the number of memory accesses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1226521" y="3603765"/>
            <a:ext cx="52839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each instruction must be retrieved from memory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311700" y="2194932"/>
            <a:ext cx="85206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                                 		       External memory access is the slowest, most constrained aspect of instruction execution.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7593350" y="2691125"/>
            <a:ext cx="52839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768212" y="2899830"/>
            <a:ext cx="85206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 limitation on the transfer rates between </a:t>
            </a:r>
            <a:r>
              <a:rPr lang="en" sz="1800" u="sng">
                <a:solidFill>
                  <a:schemeClr val="dk2"/>
                </a:solidFill>
              </a:rPr>
              <a:t>memory</a:t>
            </a:r>
            <a:r>
              <a:rPr lang="en" sz="1800">
                <a:solidFill>
                  <a:schemeClr val="dk2"/>
                </a:solidFill>
              </a:rPr>
              <a:t> &amp; </a:t>
            </a:r>
            <a:r>
              <a:rPr lang="en" sz="1800" u="sng">
                <a:solidFill>
                  <a:schemeClr val="dk2"/>
                </a:solidFill>
              </a:rPr>
              <a:t>CPU</a:t>
            </a:r>
            <a:r>
              <a:rPr lang="en" sz="1800">
                <a:solidFill>
                  <a:schemeClr val="dk2"/>
                </a:solidFill>
              </a:rPr>
              <a:t> across the </a:t>
            </a:r>
            <a:r>
              <a:rPr lang="en" sz="1800" u="sng">
                <a:solidFill>
                  <a:schemeClr val="dk2"/>
                </a:solidFill>
              </a:rPr>
              <a:t>bus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225795" y="4863341"/>
            <a:ext cx="52839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some instructions will read/write memory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1225795" y="4232087"/>
            <a:ext cx="52839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explicit operands may lengthen machine instructions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E.g., 3-Operand Machine (cont’d)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E.g., How many accesses for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/>
              <a:t> ←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(x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y)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(x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y)</a:t>
            </a:r>
            <a:r>
              <a:rPr lang="en"/>
              <a:t>?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2146139"/>
            <a:ext cx="8520600" cy="48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tmp1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sub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tmp2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mul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tmp1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tmp2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z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3480280"/>
            <a:ext cx="8520600" cy="2106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 total of 18 memory accesses are required.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improvements?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registers and operate on values only in registers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⇒"/>
            </a:pPr>
            <a:r>
              <a:rPr lang="en"/>
              <a:t>smaller addresses to fetch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⇒"/>
            </a:pPr>
            <a:r>
              <a:rPr lang="en"/>
              <a:t>fewer accesses on execute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3554350" y="1889600"/>
            <a:ext cx="168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u="sng">
                <a:solidFill>
                  <a:schemeClr val="dk2"/>
                </a:solidFill>
              </a:rPr>
              <a:t>fetch + decode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5078350" y="1889600"/>
            <a:ext cx="168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u="sng">
                <a:solidFill>
                  <a:schemeClr val="dk2"/>
                </a:solidFill>
              </a:rPr>
              <a:t>execute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3554350" y="2222553"/>
            <a:ext cx="168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3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5078350" y="2222553"/>
            <a:ext cx="168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3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554350" y="2555505"/>
            <a:ext cx="168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3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5078350" y="2555505"/>
            <a:ext cx="168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3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3554350" y="2880200"/>
            <a:ext cx="168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3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5078350" y="2880200"/>
            <a:ext cx="168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3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5404265" y="2880200"/>
            <a:ext cx="168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(or 4)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4578900" y="2493413"/>
            <a:ext cx="4260300" cy="78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movrr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rC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movmr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rC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movrm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93224" y="4952925"/>
            <a:ext cx="3381900" cy="50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movrm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5875048" y="4775095"/>
            <a:ext cx="21309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900"/>
              <a:t>addr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13 instructions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</a:t>
            </a:r>
            <a:r>
              <a:rPr baseline="30000" lang="en"/>
              <a:t>12</a:t>
            </a:r>
            <a:r>
              <a:rPr lang="en"/>
              <a:t> × 16 external memory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2</a:t>
            </a:r>
            <a:r>
              <a:rPr baseline="30000" lang="en">
                <a:solidFill>
                  <a:srgbClr val="0000FF"/>
                </a:solidFill>
              </a:rPr>
              <a:t>3</a:t>
            </a:r>
            <a:r>
              <a:rPr lang="en">
                <a:solidFill>
                  <a:srgbClr val="0000FF"/>
                </a:solidFill>
              </a:rPr>
              <a:t> × 16 registers</a:t>
            </a:r>
          </a:p>
        </p:txBody>
      </p:sp>
      <p:sp>
        <p:nvSpPr>
          <p:cNvPr id="180" name="Shape 180"/>
          <p:cNvSpPr txBox="1"/>
          <p:nvPr>
            <p:ph type="title"/>
          </p:nvPr>
        </p:nvSpPr>
        <p:spPr>
          <a:xfrm>
            <a:off x="311700" y="478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E.g., 3-Operand Machine w/Registers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5875048" y="4775095"/>
            <a:ext cx="2130900" cy="22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addr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900"/>
              <a:t>/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578900" y="1114775"/>
            <a:ext cx="4260300" cy="78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The ISA: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2369100" y="4952925"/>
            <a:ext cx="3381900" cy="50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movmr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578900" y="2493413"/>
            <a:ext cx="4260300" cy="78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rr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rC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mr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rC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rm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</p:txBody>
      </p:sp>
      <p:cxnSp>
        <p:nvCxnSpPr>
          <p:cNvPr id="185" name="Shape 185"/>
          <p:cNvCxnSpPr/>
          <p:nvPr/>
        </p:nvCxnSpPr>
        <p:spPr>
          <a:xfrm>
            <a:off x="4191000" y="1204328"/>
            <a:ext cx="0" cy="23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86" name="Shape 186"/>
          <p:cNvSpPr txBox="1"/>
          <p:nvPr>
            <p:ph idx="1" type="body"/>
          </p:nvPr>
        </p:nvSpPr>
        <p:spPr>
          <a:xfrm>
            <a:off x="6483900" y="1114775"/>
            <a:ext cx="2348400" cy="78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Semantics: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2493347" y="1911242"/>
            <a:ext cx="2266200" cy="50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r0</a:t>
            </a:r>
            <a:r>
              <a:rPr lang="en">
                <a:solidFill>
                  <a:srgbClr val="0000FF"/>
                </a:solidFill>
              </a:rPr>
              <a:t> ↔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r7</a:t>
            </a:r>
            <a:r>
              <a:rPr lang="en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578900" y="1550860"/>
            <a:ext cx="4260300" cy="78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rB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rC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sub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rB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rC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mul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rB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rC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483900" y="1550860"/>
            <a:ext cx="2348400" cy="78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rC</a:t>
            </a:r>
            <a:r>
              <a:rPr lang="en"/>
              <a:t> ←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rB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rC</a:t>
            </a:r>
            <a:r>
              <a:rPr lang="en"/>
              <a:t> ←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rB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rC</a:t>
            </a:r>
            <a:r>
              <a:rPr lang="en"/>
              <a:t> ←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rB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483900" y="2493413"/>
            <a:ext cx="2348400" cy="78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rC</a:t>
            </a:r>
            <a:r>
              <a:rPr lang="en"/>
              <a:t> ←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rC</a:t>
            </a:r>
            <a:r>
              <a:rPr lang="en"/>
              <a:t> ←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M[a]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M[c]</a:t>
            </a:r>
            <a:r>
              <a:rPr lang="en"/>
              <a:t> ←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3795126"/>
            <a:ext cx="1784700" cy="4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formats: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2330476" y="3936100"/>
            <a:ext cx="28287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2330476" y="3937050"/>
            <a:ext cx="6978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OPC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2260050" y="3797675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15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2828078" y="3797675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12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2966387" y="3797675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11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3028392" y="3937081"/>
            <a:ext cx="5190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Dst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3547504" y="3937081"/>
            <a:ext cx="5190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Src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4066617" y="3937081"/>
            <a:ext cx="5190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Src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3392450" y="3797675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9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3477760" y="3797675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8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3903823" y="3797675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6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4005207" y="3797675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5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4431270" y="3797675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3</a:t>
            </a:r>
          </a:p>
        </p:txBody>
      </p:sp>
      <p:cxnSp>
        <p:nvCxnSpPr>
          <p:cNvPr id="205" name="Shape 205"/>
          <p:cNvCxnSpPr/>
          <p:nvPr/>
        </p:nvCxnSpPr>
        <p:spPr>
          <a:xfrm flipH="1" rot="10800000">
            <a:off x="4587325" y="3940375"/>
            <a:ext cx="569700" cy="22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6" name="Shape 206"/>
          <p:cNvCxnSpPr/>
          <p:nvPr/>
        </p:nvCxnSpPr>
        <p:spPr>
          <a:xfrm>
            <a:off x="4589100" y="3939725"/>
            <a:ext cx="566700" cy="22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7" name="Shape 207"/>
          <p:cNvSpPr txBox="1"/>
          <p:nvPr>
            <p:ph idx="1" type="body"/>
          </p:nvPr>
        </p:nvSpPr>
        <p:spPr>
          <a:xfrm>
            <a:off x="2369100" y="4114725"/>
            <a:ext cx="3381900" cy="50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sub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mul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2330476" y="4774300"/>
            <a:ext cx="28287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2260050" y="4635875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15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2828078" y="4635875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12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2966387" y="4635875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11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3028392" y="4775281"/>
            <a:ext cx="5190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Dst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3547504" y="4775281"/>
            <a:ext cx="5190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Src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3392450" y="4635875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9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477760" y="4635875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8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3903823" y="4635875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6</a:t>
            </a:r>
          </a:p>
        </p:txBody>
      </p:sp>
      <p:cxnSp>
        <p:nvCxnSpPr>
          <p:cNvPr id="217" name="Shape 217"/>
          <p:cNvCxnSpPr/>
          <p:nvPr/>
        </p:nvCxnSpPr>
        <p:spPr>
          <a:xfrm flipH="1" rot="10800000">
            <a:off x="4066500" y="4778575"/>
            <a:ext cx="1090500" cy="22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8" name="Shape 218"/>
          <p:cNvCxnSpPr/>
          <p:nvPr/>
        </p:nvCxnSpPr>
        <p:spPr>
          <a:xfrm>
            <a:off x="4069898" y="4777925"/>
            <a:ext cx="1084800" cy="22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9" name="Shape 219"/>
          <p:cNvSpPr txBox="1"/>
          <p:nvPr/>
        </p:nvSpPr>
        <p:spPr>
          <a:xfrm>
            <a:off x="5178029" y="4774300"/>
            <a:ext cx="28287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/>
        </p:nvSpPr>
        <p:spPr>
          <a:xfrm>
            <a:off x="2330476" y="4775250"/>
            <a:ext cx="6978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"/>
              <a:t>OPC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806902" y="4635875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11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7840202" y="4635875"/>
            <a:ext cx="4455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cxnSp>
        <p:nvCxnSpPr>
          <p:cNvPr id="223" name="Shape 223"/>
          <p:cNvCxnSpPr/>
          <p:nvPr/>
        </p:nvCxnSpPr>
        <p:spPr>
          <a:xfrm flipH="1" rot="10800000">
            <a:off x="5177125" y="4778575"/>
            <a:ext cx="697800" cy="22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4" name="Shape 224"/>
          <p:cNvCxnSpPr/>
          <p:nvPr/>
        </p:nvCxnSpPr>
        <p:spPr>
          <a:xfrm>
            <a:off x="5179300" y="4777925"/>
            <a:ext cx="694500" cy="22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5" name="Shape 225"/>
          <p:cNvSpPr txBox="1"/>
          <p:nvPr>
            <p:ph idx="1" type="body"/>
          </p:nvPr>
        </p:nvSpPr>
        <p:spPr>
          <a:xfrm>
            <a:off x="8084100" y="1114775"/>
            <a:ext cx="2348400" cy="78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FF"/>
                </a:solidFill>
              </a:rPr>
              <a:t>Opcode: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8084100" y="1550860"/>
            <a:ext cx="2348400" cy="78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   0001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   0010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   0110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   1001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   1010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   1011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4000192" y="4114725"/>
            <a:ext cx="3381900" cy="50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movrr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287849"/>
            <a:ext cx="8520600" cy="107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movmr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r1</a:t>
            </a:r>
          </a:p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movmr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r2</a:t>
            </a:r>
          </a:p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r1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r2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r3</a:t>
            </a:r>
          </a:p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sub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r1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r2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r4</a:t>
            </a:r>
          </a:p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mul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r3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r4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r5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movrm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r5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z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3501629" y="1664176"/>
            <a:ext cx="28287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 txBox="1"/>
          <p:nvPr/>
        </p:nvSpPr>
        <p:spPr>
          <a:xfrm>
            <a:off x="4198648" y="1664972"/>
            <a:ext cx="21309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300"/>
              <a:t>a</a:t>
            </a:r>
            <a:r>
              <a:rPr lang="en" sz="1300"/>
              <a:t>ddr of 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</p:txBody>
      </p:sp>
      <p:sp>
        <p:nvSpPr>
          <p:cNvPr id="235" name="Shape 23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Sample Code: 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>
                <a:solidFill>
                  <a:srgbClr val="000000"/>
                </a:solidFill>
              </a:rPr>
              <a:t> ←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(x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y)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(x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y)</a:t>
            </a:r>
            <a:r>
              <a:rPr lang="en">
                <a:solidFill>
                  <a:srgbClr val="000000"/>
                </a:solidFill>
              </a:rPr>
              <a:t>  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654076" y="2897452"/>
            <a:ext cx="28287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 txBox="1"/>
          <p:nvPr/>
        </p:nvSpPr>
        <p:spPr>
          <a:xfrm>
            <a:off x="654076" y="2898402"/>
            <a:ext cx="6978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300"/>
              <a:t>0001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351992" y="2898434"/>
            <a:ext cx="5190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300"/>
              <a:t>011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871104" y="2898434"/>
            <a:ext cx="5190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300"/>
              <a:t>001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2390217" y="2898434"/>
            <a:ext cx="5190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300"/>
              <a:t>010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654076" y="1664176"/>
            <a:ext cx="28287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 txBox="1"/>
          <p:nvPr/>
        </p:nvSpPr>
        <p:spPr>
          <a:xfrm>
            <a:off x="1351992" y="1665157"/>
            <a:ext cx="5190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300"/>
              <a:t>001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654076" y="1665126"/>
            <a:ext cx="697800" cy="2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300"/>
              <a:t>1010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3501629" y="1665126"/>
            <a:ext cx="6978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300"/>
              <a:t>XXXX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1871100" y="1665125"/>
            <a:ext cx="16116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300"/>
              <a:t>XXXXXXXXX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2909551" y="2898425"/>
            <a:ext cx="5733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300"/>
              <a:t>XXX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6449950" y="1203800"/>
            <a:ext cx="168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u="sng">
                <a:solidFill>
                  <a:schemeClr val="dk2"/>
                </a:solidFill>
              </a:rPr>
              <a:t>f + d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7592950" y="1203800"/>
            <a:ext cx="168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u="sng">
                <a:solidFill>
                  <a:schemeClr val="dk2"/>
                </a:solidFill>
              </a:rPr>
              <a:t>exec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6449950" y="1661000"/>
            <a:ext cx="168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2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7592950" y="1661000"/>
            <a:ext cx="168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1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6449950" y="2270600"/>
            <a:ext cx="168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2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7592950" y="2270600"/>
            <a:ext cx="168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1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6449950" y="2887238"/>
            <a:ext cx="168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1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7592950" y="2887238"/>
            <a:ext cx="168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0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6449950" y="3503876"/>
            <a:ext cx="168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1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7592950" y="3503876"/>
            <a:ext cx="168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0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6449950" y="4113476"/>
            <a:ext cx="168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1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7592950" y="4113476"/>
            <a:ext cx="168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0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6449950" y="4730115"/>
            <a:ext cx="168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7592950" y="4730115"/>
            <a:ext cx="168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1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7016275" y="5111850"/>
            <a:ext cx="1738500" cy="492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800"/>
              <a:t>Total = 12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