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Q.  How many bits to encode a register?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Q.  Which instructions will use the first instruction format?  Note the compactness on movrr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Q.  How to build the second instruction format?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Orally:  A couple of good points to be made.  1.  Direct mode costs a memory access on execute, but register mode does not.  2.  How many bits does each field count for in our running example?  (12/3).  How much do they count for in x86-64?  (32/4)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“Alt:” is for the alternative universe where we put the register operands in the order A-B-C instead of C-A-B.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could just use base + displacement for register indirect mode, but with a zero displacement.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Note that in x86-64, the 64-bit mode doesn’t allow direct addressing.  Instead, they use base+displacement from the instruction pointer.  Thus the offsets for the same fixed memory address will differ depending on where in the code you are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Extra demo:  SIB encoding in x86-64.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Lecture 19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Shortening Instructions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Recall: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sets must be: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functionally complete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unambiguously encoded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opcode &amp; operands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ts val="1400"/>
              <a:buChar char="○"/>
            </a:pPr>
            <a:r>
              <a:rPr lang="en"/>
              <a:t>several instruction formats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Instruction Set Architecture (ISA)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985464" y="3357564"/>
            <a:ext cx="53112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effect on von Neumann bottleneck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3355523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Goal: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3667361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execute</a:t>
            </a:r>
          </a:p>
        </p:txBody>
      </p:sp>
      <p:grpSp>
        <p:nvGrpSpPr>
          <p:cNvPr id="65" name="Shape 65"/>
          <p:cNvGrpSpPr/>
          <p:nvPr/>
        </p:nvGrpSpPr>
        <p:grpSpPr>
          <a:xfrm>
            <a:off x="1727200" y="3792700"/>
            <a:ext cx="182998" cy="534900"/>
            <a:chOff x="1727200" y="3792700"/>
            <a:chExt cx="182998" cy="534900"/>
          </a:xfrm>
        </p:grpSpPr>
        <p:sp>
          <p:nvSpPr>
            <p:cNvPr id="66" name="Shape 66"/>
            <p:cNvSpPr/>
            <p:nvPr/>
          </p:nvSpPr>
          <p:spPr>
            <a:xfrm>
              <a:off x="1727200" y="3792700"/>
              <a:ext cx="88175" cy="534900"/>
            </a:xfrm>
            <a:custGeom>
              <a:pathLst>
                <a:path extrusionOk="0" h="21396" w="3527">
                  <a:moveTo>
                    <a:pt x="0" y="0"/>
                  </a:moveTo>
                  <a:lnTo>
                    <a:pt x="3527" y="0"/>
                  </a:lnTo>
                  <a:lnTo>
                    <a:pt x="3527" y="21396"/>
                  </a:lnTo>
                  <a:lnTo>
                    <a:pt x="300" y="21388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lg" w="lg" type="none"/>
              <a:tailEnd len="lg" w="lg" type="none"/>
            </a:ln>
          </p:spPr>
        </p:sp>
        <p:cxnSp>
          <p:nvCxnSpPr>
            <p:cNvPr id="67" name="Shape 67"/>
            <p:cNvCxnSpPr/>
            <p:nvPr/>
          </p:nvCxnSpPr>
          <p:spPr>
            <a:xfrm rot="10800000">
              <a:off x="1816378" y="4056634"/>
              <a:ext cx="9382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68" name="Shape 68"/>
          <p:cNvSpPr txBox="1"/>
          <p:nvPr/>
        </p:nvSpPr>
        <p:spPr>
          <a:xfrm>
            <a:off x="1863424" y="3850218"/>
            <a:ext cx="2431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minimize instruction length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714544" y="4335578"/>
            <a:ext cx="38181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− operate on regs instead of mem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 instructions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</a:t>
            </a:r>
            <a:r>
              <a:rPr baseline="30000" lang="en"/>
              <a:t>12</a:t>
            </a:r>
            <a:r>
              <a:rPr lang="en"/>
              <a:t> × 16 external memory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</a:t>
            </a:r>
            <a:r>
              <a:rPr baseline="30000" lang="en"/>
              <a:t>3</a:t>
            </a:r>
            <a:r>
              <a:rPr lang="en"/>
              <a:t> × 16 registers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r0</a:t>
            </a:r>
            <a:r>
              <a:rPr lang="en"/>
              <a:t> ↔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r7</a:t>
            </a:r>
            <a:r>
              <a:rPr lang="en"/>
              <a:t>)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875048" y="4241695"/>
            <a:ext cx="21309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addr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11700" y="478475"/>
            <a:ext cx="8964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E.g., 3-Operand Machine w/Regs (Previous Lecture)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875048" y="4241695"/>
            <a:ext cx="2130900" cy="22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addr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/>
              <a:t>/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369100" y="4419525"/>
            <a:ext cx="3381900" cy="5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movmr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movrm</a:t>
            </a:r>
          </a:p>
        </p:txBody>
      </p:sp>
      <p:cxnSp>
        <p:nvCxnSpPr>
          <p:cNvPr id="79" name="Shape 79"/>
          <p:cNvCxnSpPr/>
          <p:nvPr/>
        </p:nvCxnSpPr>
        <p:spPr>
          <a:xfrm flipH="1">
            <a:off x="4187700" y="1204328"/>
            <a:ext cx="3300" cy="19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80" name="Shape 80"/>
          <p:cNvSpPr txBox="1"/>
          <p:nvPr>
            <p:ph idx="1" type="body"/>
          </p:nvPr>
        </p:nvSpPr>
        <p:spPr>
          <a:xfrm>
            <a:off x="4578900" y="1246060"/>
            <a:ext cx="42603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8900" y="2188613"/>
            <a:ext cx="42603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movrr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movmr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movrm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788700" y="1246060"/>
            <a:ext cx="23484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788700" y="2188613"/>
            <a:ext cx="23484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M[a]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M[c]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3337926"/>
            <a:ext cx="1784700" cy="4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formats: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330476" y="3478900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2330476" y="3479850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OPC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260050" y="3340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15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828078" y="3340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12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966387" y="3340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028392" y="3479881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Dst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547504" y="3479881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066617" y="3479881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392450" y="3340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9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477760" y="3340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8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903823" y="3340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6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005207" y="3340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431270" y="3340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3</a:t>
            </a:r>
          </a:p>
        </p:txBody>
      </p:sp>
      <p:cxnSp>
        <p:nvCxnSpPr>
          <p:cNvPr id="98" name="Shape 98"/>
          <p:cNvCxnSpPr/>
          <p:nvPr/>
        </p:nvCxnSpPr>
        <p:spPr>
          <a:xfrm flipH="1" rot="10800000">
            <a:off x="4587325" y="3483175"/>
            <a:ext cx="569700" cy="22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4589100" y="3482525"/>
            <a:ext cx="566700" cy="22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 txBox="1"/>
          <p:nvPr>
            <p:ph idx="1" type="body"/>
          </p:nvPr>
        </p:nvSpPr>
        <p:spPr>
          <a:xfrm>
            <a:off x="2369100" y="3657525"/>
            <a:ext cx="3381900" cy="5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movrr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330476" y="4240900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2260050" y="4102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15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828078" y="4102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12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966387" y="4102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028392" y="4241881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Dst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547504" y="4241881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392450" y="4102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9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477760" y="4102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8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903823" y="4102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6</a:t>
            </a:r>
          </a:p>
        </p:txBody>
      </p:sp>
      <p:cxnSp>
        <p:nvCxnSpPr>
          <p:cNvPr id="110" name="Shape 110"/>
          <p:cNvCxnSpPr/>
          <p:nvPr/>
        </p:nvCxnSpPr>
        <p:spPr>
          <a:xfrm flipH="1" rot="10800000">
            <a:off x="4066500" y="4245175"/>
            <a:ext cx="1090500" cy="22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4069898" y="4244525"/>
            <a:ext cx="1084800" cy="22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" name="Shape 112"/>
          <p:cNvSpPr txBox="1"/>
          <p:nvPr/>
        </p:nvSpPr>
        <p:spPr>
          <a:xfrm>
            <a:off x="5178029" y="4240900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330476" y="4241850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OPC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806902" y="4102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840202" y="4102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cxnSp>
        <p:nvCxnSpPr>
          <p:cNvPr id="116" name="Shape 116"/>
          <p:cNvCxnSpPr/>
          <p:nvPr/>
        </p:nvCxnSpPr>
        <p:spPr>
          <a:xfrm flipH="1" rot="10800000">
            <a:off x="5177125" y="4245175"/>
            <a:ext cx="697800" cy="22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/>
          <p:nvPr/>
        </p:nvCxnSpPr>
        <p:spPr>
          <a:xfrm>
            <a:off x="5179300" y="4244525"/>
            <a:ext cx="694500" cy="22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4785725"/>
            <a:ext cx="8767500" cy="4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 words for fetch/decode &amp; 3 words for execution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y)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Q.  How to shorten instructions?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Strategies to Reduce Instruction Size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1: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the operand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simpler CPU design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expressiveness</a:t>
            </a:r>
          </a:p>
          <a:p>
            <a:pPr indent="-317500" lvl="1" marL="914400" rtl="0">
              <a:lnSpc>
                <a:spcPct val="13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3165628"/>
            <a:ext cx="8520600" cy="238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2: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lang="en" u="sng"/>
              <a:t>addressing mode</a:t>
            </a:r>
            <a:r>
              <a:rPr lang="en"/>
              <a:t> describes 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seen so far:</a:t>
            </a:r>
          </a:p>
          <a:p>
            <a:pPr indent="-3175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direct mode</a:t>
            </a:r>
            <a:r>
              <a:rPr lang="en"/>
              <a:t>:  </a:t>
            </a:r>
          </a:p>
          <a:p>
            <a:pPr indent="-317500" lvl="1" marL="914400" rtl="0">
              <a:lnSpc>
                <a:spcPct val="130000"/>
              </a:lnSpc>
              <a:spcBef>
                <a:spcPts val="0"/>
              </a:spcBef>
              <a:buSzPts val="1400"/>
              <a:buChar char="○"/>
            </a:pPr>
            <a:r>
              <a:rPr lang="en" u="sng"/>
              <a:t>register mode</a:t>
            </a:r>
            <a:r>
              <a:rPr lang="en"/>
              <a:t>:  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600437" y="1636222"/>
            <a:ext cx="4349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⇒ save its bits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286222" y="2336366"/>
            <a:ext cx="4314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⇒ longer programs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224712" y="2686126"/>
            <a:ext cx="1689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Assignment 6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349024" y="2311880"/>
            <a:ext cx="4083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700">
                <a:solidFill>
                  <a:schemeClr val="dk2"/>
                </a:solidFill>
              </a:rPr>
              <a:t>?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544976" y="1280527"/>
            <a:ext cx="5241600" cy="4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3-Operand ⟼ 2-Operand Machine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544976" y="3165632"/>
            <a:ext cx="3564900" cy="4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more addressing modes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948184" y="3519692"/>
            <a:ext cx="5851800" cy="4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/>
              <a:t>how the explicit operands are interpreted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299936" y="4226607"/>
            <a:ext cx="5851800" cy="4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400"/>
              <a:t>indicates the external memory addr of the value to be used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459374" y="4503254"/>
            <a:ext cx="5851800" cy="4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400"/>
              <a:t>indicates the register addr of the value to be used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4974540"/>
            <a:ext cx="8520600" cy="50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/>
              <a:t>Q.  What other modes are possible?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976401" y="4224275"/>
            <a:ext cx="724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(12)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01992" y="4509180"/>
            <a:ext cx="724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(3)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 indicates actual value to be used.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trade-off: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3033126"/>
            <a:ext cx="8520600" cy="229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format: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Immediate Mode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2160450"/>
            <a:ext cx="43314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dd 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$value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movi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$value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558442" y="2160450"/>
            <a:ext cx="23877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803062" y="1595209"/>
            <a:ext cx="5686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magnitude of value vs instruction size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920642" y="2160450"/>
            <a:ext cx="23877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0000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1000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797076" y="3167062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797076" y="3168012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OPC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726650" y="30286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15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294678" y="30286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12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432987" y="30286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494992" y="3168043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Dst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859050" y="30286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9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944360" y="30286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8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466288" y="30286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014091" y="3168037"/>
            <a:ext cx="16116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797076" y="3617223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797076" y="3618173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OPC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726650" y="347879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294678" y="347879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494996" y="3618199"/>
            <a:ext cx="1038000" cy="22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aseline="-25000" lang="en" sz="900">
                <a:solidFill>
                  <a:srgbClr val="0000FF"/>
                </a:solidFill>
              </a:rPr>
              <a:t>8-3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533217" y="3618205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Dst</a:t>
            </a:r>
            <a:r>
              <a:rPr lang="en" sz="900">
                <a:solidFill>
                  <a:srgbClr val="0000FF"/>
                </a:solidFill>
              </a:rPr>
              <a:t>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471807" y="347879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897870" y="347879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903920" y="3912441"/>
            <a:ext cx="16116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3490325"/>
            <a:ext cx="2215200" cy="43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Alt: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052225" y="3618199"/>
            <a:ext cx="573600" cy="22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aseline="-25000" lang="en" sz="900">
                <a:solidFill>
                  <a:srgbClr val="0000FF"/>
                </a:solidFill>
              </a:rPr>
              <a:t>2-0</a:t>
            </a:r>
          </a:p>
        </p:txBody>
      </p:sp>
      <p:sp>
        <p:nvSpPr>
          <p:cNvPr id="170" name="Shape 170"/>
          <p:cNvSpPr/>
          <p:nvPr/>
        </p:nvSpPr>
        <p:spPr>
          <a:xfrm>
            <a:off x="3013550" y="3873027"/>
            <a:ext cx="1333725" cy="89596"/>
          </a:xfrm>
          <a:custGeom>
            <a:pathLst>
              <a:path extrusionOk="0" h="6194" w="53349">
                <a:moveTo>
                  <a:pt x="53349" y="0"/>
                </a:moveTo>
                <a:lnTo>
                  <a:pt x="27730" y="61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4252326"/>
            <a:ext cx="8520600" cy="115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9 bits for value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range: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sign-extension: 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2736024" y="4252325"/>
            <a:ext cx="3826800" cy="43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, </a:t>
            </a:r>
            <a:r>
              <a:rPr lang="en"/>
              <a:t>but target is 16-bit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829900" y="4567242"/>
            <a:ext cx="2174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[−256, 255]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519219" y="4813438"/>
            <a:ext cx="2174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copy bit 8 into bits 15..9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5090525"/>
            <a:ext cx="2215200" cy="43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Alt: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3109326"/>
            <a:ext cx="85206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base + displacement mode: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4633326"/>
            <a:ext cx="8520600" cy="106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format: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register indirect mode</a:t>
            </a:r>
            <a:r>
              <a:rPr lang="en"/>
              <a:t>: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2499726"/>
            <a:ext cx="8520600" cy="229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format: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Indirect Mode &amp; Base + Displacement Mode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703250"/>
            <a:ext cx="43314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(rA)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C)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863242" y="1703250"/>
            <a:ext cx="23877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M[rA]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M[rC]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703372" y="1283362"/>
            <a:ext cx="6622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indicates a register containing external addr of the value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5530242" y="1703250"/>
            <a:ext cx="23877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11</a:t>
            </a:r>
            <a:r>
              <a:rPr lang="en">
                <a:solidFill>
                  <a:srgbClr val="0000FF"/>
                </a:solidFill>
              </a:rPr>
              <a:t>00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1101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797076" y="2633662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1797076" y="2634612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OPC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726650" y="24952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15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294678" y="24952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12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432987" y="24952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494992" y="2634643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Dst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859050" y="24952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9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944360" y="24952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8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797076" y="5217423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1797076" y="5218373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OPC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726650" y="507899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294678" y="507899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013998" y="5218400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aseline="-25000" lang="en" sz="900">
                <a:solidFill>
                  <a:srgbClr val="0000FF"/>
                </a:solidFill>
              </a:rPr>
              <a:t>5</a:t>
            </a:r>
            <a:r>
              <a:rPr baseline="-25000" lang="en" sz="900">
                <a:solidFill>
                  <a:srgbClr val="0000FF"/>
                </a:solidFill>
              </a:rPr>
              <a:t>-3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533217" y="5218405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Dst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471807" y="507899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897870" y="507899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052225" y="5218399"/>
            <a:ext cx="573600" cy="22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aseline="-25000" lang="en" sz="900">
                <a:solidFill>
                  <a:srgbClr val="0000FF"/>
                </a:solidFill>
              </a:rPr>
              <a:t>2-0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014104" y="2634643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370423" y="24952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6</a:t>
            </a:r>
          </a:p>
        </p:txBody>
      </p:sp>
      <p:cxnSp>
        <p:nvCxnSpPr>
          <p:cNvPr id="208" name="Shape 208"/>
          <p:cNvCxnSpPr/>
          <p:nvPr/>
        </p:nvCxnSpPr>
        <p:spPr>
          <a:xfrm>
            <a:off x="3536525" y="2637425"/>
            <a:ext cx="1083900" cy="22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9" name="Shape 209"/>
          <p:cNvCxnSpPr/>
          <p:nvPr/>
        </p:nvCxnSpPr>
        <p:spPr>
          <a:xfrm flipH="1" rot="10800000">
            <a:off x="3536525" y="2639275"/>
            <a:ext cx="1085700" cy="21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3836850"/>
            <a:ext cx="43314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rC)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2863253" y="3836850"/>
            <a:ext cx="32481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M[rA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value]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M[rC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value]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11700" y="3105125"/>
            <a:ext cx="8520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                                             indicates a register (</a:t>
            </a:r>
            <a:r>
              <a:rPr lang="en" sz="1800" u="sng">
                <a:solidFill>
                  <a:schemeClr val="dk2"/>
                </a:solidFill>
              </a:rPr>
              <a:t>base addr</a:t>
            </a:r>
            <a:r>
              <a:rPr lang="en" sz="1800">
                <a:solidFill>
                  <a:schemeClr val="dk2"/>
                </a:solidFill>
              </a:rPr>
              <a:t>) and a value (</a:t>
            </a:r>
            <a:r>
              <a:rPr lang="en" sz="1800" u="sng">
                <a:solidFill>
                  <a:schemeClr val="dk2"/>
                </a:solidFill>
              </a:rPr>
              <a:t>displacement</a:t>
            </a:r>
            <a:r>
              <a:rPr lang="en" sz="1800">
                <a:solidFill>
                  <a:schemeClr val="dk2"/>
                </a:solidFill>
              </a:rPr>
              <a:t>), whose sum (</a:t>
            </a:r>
            <a:r>
              <a:rPr lang="en" sz="1800" u="sng">
                <a:solidFill>
                  <a:schemeClr val="dk2"/>
                </a:solidFill>
              </a:rPr>
              <a:t>effective addr</a:t>
            </a:r>
            <a:r>
              <a:rPr lang="en" sz="1800">
                <a:solidFill>
                  <a:schemeClr val="dk2"/>
                </a:solidFill>
              </a:rPr>
              <a:t>) is the external addr of the value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5530242" y="3836850"/>
            <a:ext cx="23877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1110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1111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797076" y="4767262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1797076" y="4768212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OPC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726650" y="46288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15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2294678" y="46288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12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432987" y="46288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494992" y="4768243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Dst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859050" y="46288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9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944360" y="46288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8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014104" y="4768243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370423" y="46288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6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466288" y="4635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471807" y="4628837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533000" y="4768225"/>
            <a:ext cx="10926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91100" y="4690785"/>
            <a:ext cx="1928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range: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693662" y="4690785"/>
            <a:ext cx="1928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[−32,31]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494992" y="5218405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Src</a:t>
            </a:r>
            <a:r>
              <a:rPr lang="en" sz="900">
                <a:solidFill>
                  <a:srgbClr val="0000FF"/>
                </a:solidFill>
              </a:rPr>
              <a:t>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2432987" y="507899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859050" y="507899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943686" y="507899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369749" y="507899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005207" y="507899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4431270" y="507899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894550" y="2811600"/>
            <a:ext cx="654600" cy="31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1289626" y="4716600"/>
            <a:ext cx="654600" cy="31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287849"/>
            <a:ext cx="8520600" cy="107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movi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r7</a:t>
            </a:r>
          </a:p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0(r7)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r1</a:t>
            </a:r>
          </a:p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(y-x)(r7)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r2</a:t>
            </a:r>
          </a:p>
          <a:p>
            <a:pPr indent="-6985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r3</a:t>
            </a:r>
          </a:p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r4</a:t>
            </a:r>
          </a:p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r3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r4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r5</a:t>
            </a:r>
          </a:p>
          <a:p>
            <a:pPr indent="0" lvl="0" marL="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r5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(z-x)(r7)</a:t>
            </a:r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Sample Code: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>
                <a:solidFill>
                  <a:srgbClr val="000000"/>
                </a:solidFill>
              </a:rPr>
              <a:t> ←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y)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y)</a:t>
            </a:r>
            <a:r>
              <a:rPr lang="en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554350" y="13562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dk2"/>
                </a:solidFill>
              </a:rPr>
              <a:t>f + d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697350" y="13562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dk2"/>
                </a:solidFill>
              </a:rPr>
              <a:t>exec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554350" y="18896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697350" y="18896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554350" y="2367915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697350" y="2367915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554350" y="2846229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697350" y="2846229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554350" y="3330362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697350" y="3330362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554350" y="3801638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697350" y="3801638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3554350" y="4279953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4697350" y="4279953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120675" y="5111850"/>
            <a:ext cx="1738500" cy="492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Total = 10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554350" y="4751229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697350" y="4751229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11700" y="5211600"/>
            <a:ext cx="3406500" cy="393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computed at compile time, not run time</a:t>
            </a:r>
          </a:p>
        </p:txBody>
      </p:sp>
      <p:cxnSp>
        <p:nvCxnSpPr>
          <p:cNvPr id="262" name="Shape 262"/>
          <p:cNvCxnSpPr>
            <a:stCxn id="240" idx="2"/>
          </p:cNvCxnSpPr>
          <p:nvPr/>
        </p:nvCxnSpPr>
        <p:spPr>
          <a:xfrm flipH="1">
            <a:off x="438250" y="3128400"/>
            <a:ext cx="783600" cy="20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3" name="Shape 263"/>
          <p:cNvCxnSpPr>
            <a:stCxn id="241" idx="1"/>
          </p:cNvCxnSpPr>
          <p:nvPr/>
        </p:nvCxnSpPr>
        <p:spPr>
          <a:xfrm flipH="1">
            <a:off x="445426" y="4875000"/>
            <a:ext cx="8442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