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Always a good idea to ask the class for ideas of x86-64 instructions they’ve seen which are implied mode.  Collect ideas on the overhead.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“Alt:” is for the alternative universe where we put the register operands in the order A-B-C instead of C-A-B.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Can switch between the two encodings based on the opcode, or use the same opcode + bit 11.  Effectively, this make the opcode field 5 bits.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There are MANY variable-length encodings.  .jpg, .mp4, .zip, . . 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11-bit plane:  Latin, Greek, Cyrillic, Coptic, Armenian, Hebrew, Arabic, Syriac, Thaana, N’Ko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16-bit plane:  Chinese, Japanese, Korean (CJK)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21-bit plane:  really uncommon stuff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20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Variable Length Encodings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Recall: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Instruction sets serve to unambiguously encode instructions.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opcode &amp; operand encodings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modes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Instruction Set Architecture (ISA)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743256" y="3185708"/>
            <a:ext cx="53112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encoding of fields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598994" y="2778349"/>
            <a:ext cx="5502300" cy="47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layout of fields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701625" y="3594063"/>
            <a:ext cx="30393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- interpretation of fields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3999408"/>
            <a:ext cx="8520600" cy="5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574675" y="3999406"/>
            <a:ext cx="6977400" cy="5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, reg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931351" y="3999406"/>
            <a:ext cx="6547800" cy="5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, immediate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845752" y="3999406"/>
            <a:ext cx="5868600" cy="5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, indirect addr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912552" y="3999406"/>
            <a:ext cx="4919700" cy="5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, base + displacement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648945" y="3999406"/>
            <a:ext cx="3235500" cy="5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, …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4633327"/>
            <a:ext cx="8520600" cy="97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Note</a:t>
            </a:r>
            <a:r>
              <a:rPr lang="en"/>
              <a:t>:  To keep instructions short, immediate and displacement values may have truncated range.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11700" y="4440250"/>
            <a:ext cx="5905800" cy="63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</a:t>
            </a:r>
            <a:r>
              <a:rPr lang="en"/>
              <a:t>perand specified, only the opcode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x86-64: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Implied Mode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273887" y="1274196"/>
            <a:ext cx="5686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⇒ all operands are </a:t>
            </a:r>
            <a:r>
              <a:rPr lang="en" sz="1800" u="sng">
                <a:solidFill>
                  <a:schemeClr val="dk2"/>
                </a:solidFill>
              </a:rPr>
              <a:t>implicit</a:t>
            </a: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93432"/>
            <a:ext cx="8520600" cy="7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short instructions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low flexibility due to lack of parameters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2940713"/>
            <a:ext cx="8520600" cy="21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stc</a:t>
            </a:r>
            <a:r>
              <a:rPr lang="en"/>
              <a:t>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pusha</a:t>
            </a:r>
            <a:r>
              <a:rPr lang="en"/>
              <a:t>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cpuid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rdtscp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4356093"/>
            <a:ext cx="8520600" cy="97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pushq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597700" y="2940725"/>
            <a:ext cx="3871200" cy="21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set/clear carry flag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nothing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push/pop all regs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Lab 6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597700" y="4356100"/>
            <a:ext cx="3962100" cy="97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8; M[rsp]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rcx--; if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597700" y="4356100"/>
            <a:ext cx="3962100" cy="97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8; M[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--; if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11700" y="5071350"/>
            <a:ext cx="603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FF"/>
              </a:buClr>
              <a:buSzPts val="1400"/>
              <a:buChar char="●"/>
            </a:pPr>
            <a:r>
              <a:rPr lang="en">
                <a:solidFill>
                  <a:srgbClr val="0000FF"/>
                </a:solidFill>
              </a:rPr>
              <a:t>n</a:t>
            </a:r>
            <a:r>
              <a:rPr lang="en">
                <a:solidFill>
                  <a:srgbClr val="0000FF"/>
                </a:solidFill>
              </a:rPr>
              <a:t>either are implied mode, but each contains one implicit operand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762700"/>
            <a:ext cx="8520600" cy="11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1. </a:t>
            </a:r>
            <a:r>
              <a:rPr lang="en"/>
              <a:t> Change instruction format: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687110" y="43933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384129" y="4394095"/>
            <a:ext cx="21309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</a:t>
            </a:r>
            <a:r>
              <a:rPr lang="en" sz="900"/>
              <a:t>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label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indicates displacement to the next instruction, should the jump occur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305500"/>
            <a:ext cx="8520600" cy="11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Q.  What if you want a longer jump?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600900"/>
            <a:ext cx="8520600" cy="11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2.  </a:t>
            </a:r>
            <a:r>
              <a:rPr lang="en"/>
              <a:t>Change addressing mode: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Relative</a:t>
            </a:r>
            <a:r>
              <a:rPr lang="en"/>
              <a:t> Mode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2008050"/>
            <a:ext cx="4331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58453" y="2008050"/>
            <a:ext cx="31971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68687" y="1595209"/>
            <a:ext cx="5686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 value to program counter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683276" y="2140793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683276" y="2141743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612850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180878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319187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900406" y="214177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745250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830560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8352488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2499726"/>
            <a:ext cx="8520600" cy="11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 a limited value ⇒ limited range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jump forwards/backwards by +/− 256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practically, handles most loops, ifs, etc, …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381192" y="214177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aseline="-25000" lang="en" sz="900">
                <a:latin typeface="Courier New"/>
                <a:ea typeface="Courier New"/>
                <a:cs typeface="Courier New"/>
                <a:sym typeface="Courier New"/>
              </a:rPr>
              <a:t>8-6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267495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419400" y="2141775"/>
            <a:ext cx="10926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aseline="-25000" lang="en" sz="9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aseline="-25000" lang="en" sz="900">
                <a:latin typeface="Courier New"/>
                <a:ea typeface="Courier New"/>
                <a:cs typeface="Courier New"/>
                <a:sym typeface="Courier New"/>
              </a:rPr>
              <a:t>-0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357881" y="2002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5" name="Shape 115"/>
          <p:cNvSpPr/>
          <p:nvPr/>
        </p:nvSpPr>
        <p:spPr>
          <a:xfrm>
            <a:off x="6626975" y="2391375"/>
            <a:ext cx="1345650" cy="64850"/>
          </a:xfrm>
          <a:custGeom>
            <a:pathLst>
              <a:path extrusionOk="0" h="2594" w="53826">
                <a:moveTo>
                  <a:pt x="0" y="0"/>
                </a:moveTo>
                <a:lnTo>
                  <a:pt x="26832" y="2594"/>
                </a:lnTo>
                <a:lnTo>
                  <a:pt x="53826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6" name="Shape 116"/>
          <p:cNvSpPr txBox="1"/>
          <p:nvPr/>
        </p:nvSpPr>
        <p:spPr>
          <a:xfrm>
            <a:off x="6698300" y="2354500"/>
            <a:ext cx="1611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relative offset</a:t>
            </a:r>
            <a:r>
              <a:rPr baseline="-25000" lang="en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839557" y="43933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769131" y="4254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337159" y="4254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056585" y="43942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986841" y="4254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412904" y="4254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4575581" y="4397575"/>
            <a:ext cx="10905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4578979" y="4396925"/>
            <a:ext cx="10848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 txBox="1"/>
          <p:nvPr/>
        </p:nvSpPr>
        <p:spPr>
          <a:xfrm>
            <a:off x="2839557" y="4394250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315982" y="4254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349283" y="4254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cxnSp>
        <p:nvCxnSpPr>
          <p:cNvPr id="128" name="Shape 128"/>
          <p:cNvCxnSpPr/>
          <p:nvPr/>
        </p:nvCxnSpPr>
        <p:spPr>
          <a:xfrm flipH="1" rot="10800000">
            <a:off x="5686206" y="4397575"/>
            <a:ext cx="6978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5688380" y="4396925"/>
            <a:ext cx="6945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>
            <p:ph idx="1" type="body"/>
          </p:nvPr>
        </p:nvSpPr>
        <p:spPr>
          <a:xfrm>
            <a:off x="3452113" y="3762700"/>
            <a:ext cx="3871200" cy="50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/>
              <a:t> 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/>
              <a:t> </a:t>
            </a:r>
          </a:p>
        </p:txBody>
      </p:sp>
      <p:cxnSp>
        <p:nvCxnSpPr>
          <p:cNvPr id="131" name="Shape 131"/>
          <p:cNvCxnSpPr/>
          <p:nvPr/>
        </p:nvCxnSpPr>
        <p:spPr>
          <a:xfrm flipH="1">
            <a:off x="3542600" y="4400150"/>
            <a:ext cx="510600" cy="21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3540475" y="4398125"/>
            <a:ext cx="510600" cy="22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5056050"/>
            <a:ext cx="4331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558453" y="5056050"/>
            <a:ext cx="31971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683276" y="5188793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683276" y="5189743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612850" y="5050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180878" y="5050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319187" y="5050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900406" y="518977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745250" y="5050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830560" y="5050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381192" y="518977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267495" y="50503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cxnSp>
        <p:nvCxnSpPr>
          <p:cNvPr id="145" name="Shape 145"/>
          <p:cNvCxnSpPr/>
          <p:nvPr/>
        </p:nvCxnSpPr>
        <p:spPr>
          <a:xfrm flipH="1" rot="10800000">
            <a:off x="7420313" y="5192001"/>
            <a:ext cx="10905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7423711" y="5191351"/>
            <a:ext cx="10848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322525" y="3830575"/>
            <a:ext cx="377400" cy="262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322525" y="4135375"/>
            <a:ext cx="377400" cy="262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322525" y="4572357"/>
            <a:ext cx="377400" cy="262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322525" y="4890625"/>
            <a:ext cx="768300" cy="262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740700" y="3305500"/>
            <a:ext cx="4845300" cy="51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/>
              <a:t> find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/>
              <a:t> in 2</a:t>
            </a:r>
            <a:r>
              <a:rPr baseline="30000" lang="en"/>
              <a:t>nd</a:t>
            </a:r>
            <a:r>
              <a:rPr lang="en"/>
              <a:t> word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Q.  What if you want a longer jump?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3718927"/>
            <a:ext cx="8520600" cy="96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x86-64: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530900" y="3718925"/>
            <a:ext cx="2310600" cy="96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short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near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 short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 near 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283500" y="3718925"/>
            <a:ext cx="2892900" cy="96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eb xx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e9 xx xx xx xx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7e xx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0f 8e xx xx xx xx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376423" y="3099520"/>
            <a:ext cx="342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348498" y="30979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045517" y="3098695"/>
            <a:ext cx="21309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label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Relative Mode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01676" y="2445593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01676" y="2446543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31250" y="23071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99278" y="23071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47696" y="23071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718806" y="2446575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648960" y="23071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285901" y="2446575"/>
            <a:ext cx="5190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aseline="-25000" lang="en" sz="9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aseline="-25000" lang="en" sz="900">
                <a:latin typeface="Courier New"/>
                <a:ea typeface="Courier New"/>
                <a:cs typeface="Courier New"/>
                <a:sym typeface="Courier New"/>
              </a:rPr>
              <a:t>-6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085895" y="2307169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237800" y="2446575"/>
            <a:ext cx="10926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aseline="-25000" lang="en" sz="900">
                <a:latin typeface="Courier New"/>
                <a:ea typeface="Courier New"/>
                <a:cs typeface="Courier New"/>
                <a:sym typeface="Courier New"/>
              </a:rPr>
              <a:t>5-0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00945" y="30979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430519" y="2959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98546" y="2959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717973" y="30988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648229" y="2959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074292" y="2959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2236969" y="3102175"/>
            <a:ext cx="10905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2240366" y="3101525"/>
            <a:ext cx="10848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 txBox="1"/>
          <p:nvPr/>
        </p:nvSpPr>
        <p:spPr>
          <a:xfrm>
            <a:off x="500945" y="3098850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977370" y="2959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010671" y="29594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cxnSp>
        <p:nvCxnSpPr>
          <p:cNvPr id="185" name="Shape 185"/>
          <p:cNvCxnSpPr/>
          <p:nvPr/>
        </p:nvCxnSpPr>
        <p:spPr>
          <a:xfrm flipH="1" rot="10800000">
            <a:off x="3347594" y="3102175"/>
            <a:ext cx="6978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3349768" y="3101525"/>
            <a:ext cx="6945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/>
          <p:nvPr/>
        </p:nvCxnSpPr>
        <p:spPr>
          <a:xfrm flipH="1">
            <a:off x="1377696" y="3104750"/>
            <a:ext cx="336900" cy="21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1376421" y="3102725"/>
            <a:ext cx="336900" cy="22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9" name="Shape 189"/>
          <p:cNvSpPr txBox="1"/>
          <p:nvPr/>
        </p:nvSpPr>
        <p:spPr>
          <a:xfrm>
            <a:off x="1376423" y="2446575"/>
            <a:ext cx="342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42028" y="2446543"/>
            <a:ext cx="697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740700" y="2314900"/>
            <a:ext cx="4845300" cy="11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lang="en"/>
              <a:t> ∈ [−128, 127]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942028" y="3099107"/>
            <a:ext cx="697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147696" y="2959272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920150" y="4408100"/>
            <a:ext cx="1941000" cy="350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opcode signifies size</a:t>
            </a:r>
          </a:p>
        </p:txBody>
      </p:sp>
      <p:cxnSp>
        <p:nvCxnSpPr>
          <p:cNvPr id="195" name="Shape 195"/>
          <p:cNvCxnSpPr>
            <a:stCxn id="151" idx="3"/>
            <a:endCxn id="194" idx="1"/>
          </p:cNvCxnSpPr>
          <p:nvPr/>
        </p:nvCxnSpPr>
        <p:spPr>
          <a:xfrm>
            <a:off x="3699925" y="3961975"/>
            <a:ext cx="22203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>
            <a:stCxn id="152" idx="3"/>
            <a:endCxn id="194" idx="1"/>
          </p:cNvCxnSpPr>
          <p:nvPr/>
        </p:nvCxnSpPr>
        <p:spPr>
          <a:xfrm>
            <a:off x="3699925" y="4266775"/>
            <a:ext cx="22203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>
            <a:stCxn id="153" idx="3"/>
            <a:endCxn id="194" idx="1"/>
          </p:cNvCxnSpPr>
          <p:nvPr/>
        </p:nvCxnSpPr>
        <p:spPr>
          <a:xfrm flipH="1" rot="10800000">
            <a:off x="3699925" y="4583457"/>
            <a:ext cx="22203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54" idx="3"/>
            <a:endCxn id="194" idx="1"/>
          </p:cNvCxnSpPr>
          <p:nvPr/>
        </p:nvCxnSpPr>
        <p:spPr>
          <a:xfrm flipH="1" rot="10800000">
            <a:off x="4090825" y="4583425"/>
            <a:ext cx="18294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5242927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compression for common situations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08986" y="1722172"/>
            <a:ext cx="4299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AutoNum type="arabicPeriod" startAt="3"/>
            </a:pPr>
            <a:r>
              <a:rPr lang="en" sz="1800">
                <a:solidFill>
                  <a:schemeClr val="dk2"/>
                </a:solidFill>
              </a:rPr>
              <a:t>Variable-length encoding: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792093" y="308257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11</a:t>
            </a:r>
            <a:r>
              <a:rPr lang="en">
                <a:solidFill>
                  <a:srgbClr val="0000FF"/>
                </a:solidFill>
              </a:rPr>
              <a:t> bits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353645" y="308257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0x0080-0x07ff</a:t>
            </a:r>
            <a:r>
              <a:rPr lang="en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4176127"/>
            <a:ext cx="85206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compression for ASCII-dominant text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code words are for ASCII, incl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"/>
              <a:t>’ and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/>
              <a:t>’, which are always used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synchronize, navigate, error check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backwards compatible with ASCII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92093" y="369217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1 bits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variable-length coding scheme for text (Unicode)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ASCII chars (0-127) begin with ‘0’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92093" y="338737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16 bits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353645" y="369217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0x10000-0x1fffff</a:t>
            </a:r>
            <a:r>
              <a:rPr lang="en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353645" y="338737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0x0800-0xffff</a:t>
            </a:r>
            <a:r>
              <a:rPr lang="en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Another Variable Length Code:  UTF-8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274450" y="1973541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74450" y="33861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1 1 1 0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274450" y="36909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1 1 1 1  0 </a:t>
            </a:r>
            <a:r>
              <a:rPr lang="en"/>
              <a:t>x x x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459093" y="1973541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x  x x x x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928007" y="33861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x x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617450" y="7222275"/>
            <a:ext cx="2796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3327900" y="37739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327900" y="34691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274450" y="30813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</a:t>
            </a:r>
            <a:r>
              <a:rPr lang="en">
                <a:solidFill>
                  <a:srgbClr val="0000FF"/>
                </a:solidFill>
              </a:rPr>
              <a:t> 1 0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327900" y="2056516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3739711" y="30813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 x x x x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27900" y="31643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6" name="Shape 226"/>
          <p:cNvCxnSpPr/>
          <p:nvPr/>
        </p:nvCxnSpPr>
        <p:spPr>
          <a:xfrm>
            <a:off x="3794870" y="31643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4129897" y="37739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>
            <a:off x="3973467" y="34691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3506191" y="2056516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2347327"/>
            <a:ext cx="85206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code points larger than 127 are composed of a </a:t>
            </a:r>
            <a:r>
              <a:rPr lang="en" u="sng"/>
              <a:t>leading byte</a:t>
            </a:r>
            <a:r>
              <a:rPr lang="en"/>
              <a:t> followed by 1-3 </a:t>
            </a:r>
            <a:r>
              <a:rPr lang="en" u="sng"/>
              <a:t>continuation bytes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92093" y="1973541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7 bits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63369" y="1973541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0-0x7f</a:t>
            </a:r>
            <a:r>
              <a:rPr lang="en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69850" y="30813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898832" y="30813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 x x x x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623300" y="31643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6" name="Shape 236"/>
          <p:cNvCxnSpPr/>
          <p:nvPr/>
        </p:nvCxnSpPr>
        <p:spPr>
          <a:xfrm>
            <a:off x="4947945" y="31643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7" name="Shape 237"/>
          <p:cNvSpPr txBox="1"/>
          <p:nvPr/>
        </p:nvSpPr>
        <p:spPr>
          <a:xfrm>
            <a:off x="4569850" y="33861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1 0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898832" y="33861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 x x x x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623300" y="34691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0" name="Shape 240"/>
          <p:cNvCxnSpPr/>
          <p:nvPr/>
        </p:nvCxnSpPr>
        <p:spPr>
          <a:xfrm>
            <a:off x="4947945" y="34691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1" name="Shape 241"/>
          <p:cNvSpPr txBox="1"/>
          <p:nvPr/>
        </p:nvSpPr>
        <p:spPr>
          <a:xfrm>
            <a:off x="4569850" y="36909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1 0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898832" y="36909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 x x x 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623300" y="37739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>
            <a:off x="4947945" y="37739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5" name="Shape 245"/>
          <p:cNvSpPr txBox="1"/>
          <p:nvPr/>
        </p:nvSpPr>
        <p:spPr>
          <a:xfrm>
            <a:off x="5865250" y="33861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1 0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194232" y="33861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 x x x x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918700" y="34691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8" name="Shape 248"/>
          <p:cNvCxnSpPr/>
          <p:nvPr/>
        </p:nvCxnSpPr>
        <p:spPr>
          <a:xfrm>
            <a:off x="6243345" y="34691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9" name="Shape 249"/>
          <p:cNvSpPr txBox="1"/>
          <p:nvPr/>
        </p:nvSpPr>
        <p:spPr>
          <a:xfrm>
            <a:off x="5865250" y="36909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1 0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194232" y="36909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 x x x x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918700" y="37739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2" name="Shape 252"/>
          <p:cNvCxnSpPr/>
          <p:nvPr/>
        </p:nvCxnSpPr>
        <p:spPr>
          <a:xfrm>
            <a:off x="6243345" y="37739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" name="Shape 253"/>
          <p:cNvSpPr txBox="1"/>
          <p:nvPr/>
        </p:nvSpPr>
        <p:spPr>
          <a:xfrm>
            <a:off x="7160650" y="36909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1 0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489632" y="3690950"/>
            <a:ext cx="293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 x  x x x x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214100" y="3773925"/>
            <a:ext cx="1246800" cy="23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6" name="Shape 256"/>
          <p:cNvCxnSpPr/>
          <p:nvPr/>
        </p:nvCxnSpPr>
        <p:spPr>
          <a:xfrm>
            <a:off x="7538745" y="3773925"/>
            <a:ext cx="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