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Will animate the transition from the yellow state to the pink state on the next slide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Orally:  Modern processors have 15+ stages to reduce clock cycle times.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Lecture 24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Pipelining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Recall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assembly instructions into substates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five stages:  </a:t>
            </a:r>
          </a:p>
        </p:txBody>
      </p:sp>
      <p:sp>
        <p:nvSpPr>
          <p:cNvPr id="62" name="Shape 62"/>
          <p:cNvSpPr/>
          <p:nvPr/>
        </p:nvSpPr>
        <p:spPr>
          <a:xfrm>
            <a:off x="2344393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63" name="Shape 63"/>
          <p:cNvSpPr/>
          <p:nvPr/>
        </p:nvSpPr>
        <p:spPr>
          <a:xfrm>
            <a:off x="3300028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cxnSp>
        <p:nvCxnSpPr>
          <p:cNvPr id="64" name="Shape 64"/>
          <p:cNvCxnSpPr>
            <a:stCxn id="62" idx="3"/>
            <a:endCxn id="63" idx="1"/>
          </p:cNvCxnSpPr>
          <p:nvPr/>
        </p:nvCxnSpPr>
        <p:spPr>
          <a:xfrm>
            <a:off x="2874493" y="2442325"/>
            <a:ext cx="4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/>
          <p:nvPr/>
        </p:nvSpPr>
        <p:spPr>
          <a:xfrm>
            <a:off x="4255663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cxnSp>
        <p:nvCxnSpPr>
          <p:cNvPr id="66" name="Shape 66"/>
          <p:cNvCxnSpPr>
            <a:endCxn id="65" idx="1"/>
          </p:cNvCxnSpPr>
          <p:nvPr/>
        </p:nvCxnSpPr>
        <p:spPr>
          <a:xfrm>
            <a:off x="3829963" y="2442325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" name="Shape 67"/>
          <p:cNvSpPr/>
          <p:nvPr/>
        </p:nvSpPr>
        <p:spPr>
          <a:xfrm>
            <a:off x="5211299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cxnSp>
        <p:nvCxnSpPr>
          <p:cNvPr id="68" name="Shape 68"/>
          <p:cNvCxnSpPr>
            <a:endCxn id="67" idx="1"/>
          </p:cNvCxnSpPr>
          <p:nvPr/>
        </p:nvCxnSpPr>
        <p:spPr>
          <a:xfrm>
            <a:off x="4785599" y="2442325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/>
          <p:nvPr/>
        </p:nvSpPr>
        <p:spPr>
          <a:xfrm>
            <a:off x="1388757" y="2169025"/>
            <a:ext cx="530100" cy="54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cxnSp>
        <p:nvCxnSpPr>
          <p:cNvPr id="70" name="Shape 70"/>
          <p:cNvCxnSpPr>
            <a:endCxn id="69" idx="1"/>
          </p:cNvCxnSpPr>
          <p:nvPr/>
        </p:nvCxnSpPr>
        <p:spPr>
          <a:xfrm>
            <a:off x="963057" y="2442325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/>
          <p:nvPr/>
        </p:nvCxnSpPr>
        <p:spPr>
          <a:xfrm>
            <a:off x="1918710" y="2442350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" name="Shape 72"/>
          <p:cNvCxnSpPr/>
          <p:nvPr/>
        </p:nvCxnSpPr>
        <p:spPr>
          <a:xfrm>
            <a:off x="5741252" y="2442350"/>
            <a:ext cx="4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3109326"/>
            <a:ext cx="8520600" cy="212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pay small overhead per stage, but large savings if you save a stage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Problem:</a:t>
            </a:r>
            <a:r>
              <a:rPr lang="en"/>
              <a:t>  It may be difficult to find equal cost stages</a:t>
            </a:r>
            <a:r>
              <a:rPr lang="en"/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Pipelining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Strategy:</a:t>
            </a:r>
            <a:r>
              <a:rPr lang="en"/>
              <a:t>  Overlap different stages of different instructions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 u="sng"/>
              <a:t>Program: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68900" y="1599888"/>
            <a:ext cx="6240600" cy="80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serial execution ⟼ pipelined execution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  <p:sp>
        <p:nvSpPr>
          <p:cNvPr id="81" name="Shape 81"/>
          <p:cNvSpPr txBox="1"/>
          <p:nvPr/>
        </p:nvSpPr>
        <p:spPr>
          <a:xfrm>
            <a:off x="540300" y="2781050"/>
            <a:ext cx="991500" cy="58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Serial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40300" y="4609850"/>
            <a:ext cx="991500" cy="58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Pipelined</a:t>
            </a:r>
          </a:p>
        </p:txBody>
      </p:sp>
      <p:cxnSp>
        <p:nvCxnSpPr>
          <p:cNvPr id="83" name="Shape 83"/>
          <p:cNvCxnSpPr/>
          <p:nvPr/>
        </p:nvCxnSpPr>
        <p:spPr>
          <a:xfrm>
            <a:off x="2620650" y="3587333"/>
            <a:ext cx="5322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7947934" y="3384875"/>
            <a:ext cx="1087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time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2620650" y="5416133"/>
            <a:ext cx="5322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 txBox="1"/>
          <p:nvPr/>
        </p:nvSpPr>
        <p:spPr>
          <a:xfrm>
            <a:off x="7947934" y="5213675"/>
            <a:ext cx="1087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time</a:t>
            </a:r>
          </a:p>
        </p:txBody>
      </p:sp>
      <p:sp>
        <p:nvSpPr>
          <p:cNvPr id="87" name="Shape 87"/>
          <p:cNvSpPr/>
          <p:nvPr/>
        </p:nvSpPr>
        <p:spPr>
          <a:xfrm>
            <a:off x="2953268" y="24198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88" name="Shape 88"/>
          <p:cNvSpPr/>
          <p:nvPr/>
        </p:nvSpPr>
        <p:spPr>
          <a:xfrm>
            <a:off x="3258068" y="24198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89" name="Shape 89"/>
          <p:cNvSpPr/>
          <p:nvPr/>
        </p:nvSpPr>
        <p:spPr>
          <a:xfrm>
            <a:off x="3562868" y="24198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sp>
        <p:nvSpPr>
          <p:cNvPr id="90" name="Shape 90"/>
          <p:cNvSpPr/>
          <p:nvPr/>
        </p:nvSpPr>
        <p:spPr>
          <a:xfrm>
            <a:off x="3867668" y="24198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91" name="Shape 91"/>
          <p:cNvSpPr/>
          <p:nvPr/>
        </p:nvSpPr>
        <p:spPr>
          <a:xfrm>
            <a:off x="2648468" y="24198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sp>
        <p:nvSpPr>
          <p:cNvPr id="92" name="Shape 92"/>
          <p:cNvSpPr/>
          <p:nvPr/>
        </p:nvSpPr>
        <p:spPr>
          <a:xfrm>
            <a:off x="6001268" y="3029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93" name="Shape 93"/>
          <p:cNvSpPr/>
          <p:nvPr/>
        </p:nvSpPr>
        <p:spPr>
          <a:xfrm>
            <a:off x="6306068" y="3029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94" name="Shape 94"/>
          <p:cNvSpPr/>
          <p:nvPr/>
        </p:nvSpPr>
        <p:spPr>
          <a:xfrm>
            <a:off x="6610868" y="3029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sp>
        <p:nvSpPr>
          <p:cNvPr id="95" name="Shape 95"/>
          <p:cNvSpPr/>
          <p:nvPr/>
        </p:nvSpPr>
        <p:spPr>
          <a:xfrm>
            <a:off x="6915668" y="3029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96" name="Shape 96"/>
          <p:cNvSpPr/>
          <p:nvPr/>
        </p:nvSpPr>
        <p:spPr>
          <a:xfrm>
            <a:off x="5696468" y="3029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sp>
        <p:nvSpPr>
          <p:cNvPr id="97" name="Shape 97"/>
          <p:cNvSpPr/>
          <p:nvPr/>
        </p:nvSpPr>
        <p:spPr>
          <a:xfrm>
            <a:off x="4477268" y="2724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98" name="Shape 98"/>
          <p:cNvSpPr/>
          <p:nvPr/>
        </p:nvSpPr>
        <p:spPr>
          <a:xfrm>
            <a:off x="4782068" y="2724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99" name="Shape 99"/>
          <p:cNvSpPr/>
          <p:nvPr/>
        </p:nvSpPr>
        <p:spPr>
          <a:xfrm>
            <a:off x="5086868" y="2724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sp>
        <p:nvSpPr>
          <p:cNvPr id="100" name="Shape 100"/>
          <p:cNvSpPr/>
          <p:nvPr/>
        </p:nvSpPr>
        <p:spPr>
          <a:xfrm>
            <a:off x="5391668" y="2724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101" name="Shape 101"/>
          <p:cNvSpPr/>
          <p:nvPr/>
        </p:nvSpPr>
        <p:spPr>
          <a:xfrm>
            <a:off x="4172468" y="2724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sp>
        <p:nvSpPr>
          <p:cNvPr id="102" name="Shape 102"/>
          <p:cNvSpPr/>
          <p:nvPr/>
        </p:nvSpPr>
        <p:spPr>
          <a:xfrm>
            <a:off x="2953268" y="4248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103" name="Shape 103"/>
          <p:cNvSpPr/>
          <p:nvPr/>
        </p:nvSpPr>
        <p:spPr>
          <a:xfrm>
            <a:off x="3258068" y="4248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104" name="Shape 104"/>
          <p:cNvSpPr/>
          <p:nvPr/>
        </p:nvSpPr>
        <p:spPr>
          <a:xfrm>
            <a:off x="3562868" y="4248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sp>
        <p:nvSpPr>
          <p:cNvPr id="105" name="Shape 105"/>
          <p:cNvSpPr/>
          <p:nvPr/>
        </p:nvSpPr>
        <p:spPr>
          <a:xfrm>
            <a:off x="3867668" y="4248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106" name="Shape 106"/>
          <p:cNvSpPr/>
          <p:nvPr/>
        </p:nvSpPr>
        <p:spPr>
          <a:xfrm>
            <a:off x="2648468" y="42486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sp>
        <p:nvSpPr>
          <p:cNvPr id="107" name="Shape 107"/>
          <p:cNvSpPr/>
          <p:nvPr/>
        </p:nvSpPr>
        <p:spPr>
          <a:xfrm>
            <a:off x="3258068" y="4553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108" name="Shape 108"/>
          <p:cNvSpPr/>
          <p:nvPr/>
        </p:nvSpPr>
        <p:spPr>
          <a:xfrm>
            <a:off x="3562868" y="4553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109" name="Shape 109"/>
          <p:cNvSpPr/>
          <p:nvPr/>
        </p:nvSpPr>
        <p:spPr>
          <a:xfrm>
            <a:off x="3867668" y="4553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sp>
        <p:nvSpPr>
          <p:cNvPr id="110" name="Shape 110"/>
          <p:cNvSpPr/>
          <p:nvPr/>
        </p:nvSpPr>
        <p:spPr>
          <a:xfrm>
            <a:off x="4172468" y="4553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111" name="Shape 111"/>
          <p:cNvSpPr/>
          <p:nvPr/>
        </p:nvSpPr>
        <p:spPr>
          <a:xfrm>
            <a:off x="2953268" y="45534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sp>
        <p:nvSpPr>
          <p:cNvPr id="112" name="Shape 112"/>
          <p:cNvSpPr/>
          <p:nvPr/>
        </p:nvSpPr>
        <p:spPr>
          <a:xfrm>
            <a:off x="3562868" y="48582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113" name="Shape 113"/>
          <p:cNvSpPr/>
          <p:nvPr/>
        </p:nvSpPr>
        <p:spPr>
          <a:xfrm>
            <a:off x="3867668" y="48582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114" name="Shape 114"/>
          <p:cNvSpPr/>
          <p:nvPr/>
        </p:nvSpPr>
        <p:spPr>
          <a:xfrm>
            <a:off x="4172468" y="48582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sp>
        <p:nvSpPr>
          <p:cNvPr id="115" name="Shape 115"/>
          <p:cNvSpPr/>
          <p:nvPr/>
        </p:nvSpPr>
        <p:spPr>
          <a:xfrm>
            <a:off x="4477268" y="48582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W</a:t>
            </a:r>
          </a:p>
        </p:txBody>
      </p:sp>
      <p:sp>
        <p:nvSpPr>
          <p:cNvPr id="116" name="Shape 116"/>
          <p:cNvSpPr/>
          <p:nvPr/>
        </p:nvSpPr>
        <p:spPr>
          <a:xfrm>
            <a:off x="3258068" y="4858268"/>
            <a:ext cx="295800" cy="295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sp>
        <p:nvSpPr>
          <p:cNvPr id="117" name="Shape 117"/>
          <p:cNvSpPr/>
          <p:nvPr/>
        </p:nvSpPr>
        <p:spPr>
          <a:xfrm>
            <a:off x="2038877" y="2419875"/>
            <a:ext cx="393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dk2"/>
                </a:solidFill>
              </a:rPr>
              <a:t>I</a:t>
            </a:r>
            <a:r>
              <a:rPr baseline="-25000" lang="en" sz="1200">
                <a:solidFill>
                  <a:schemeClr val="dk2"/>
                </a:solidFill>
              </a:rPr>
              <a:t>1</a:t>
            </a:r>
            <a:r>
              <a:rPr lang="en" sz="12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18" name="Shape 118"/>
          <p:cNvSpPr/>
          <p:nvPr/>
        </p:nvSpPr>
        <p:spPr>
          <a:xfrm>
            <a:off x="2038877" y="3029475"/>
            <a:ext cx="393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dk2"/>
                </a:solidFill>
              </a:rPr>
              <a:t>I</a:t>
            </a:r>
            <a:r>
              <a:rPr baseline="-25000" lang="en" sz="1200">
                <a:solidFill>
                  <a:schemeClr val="dk2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19" name="Shape 119"/>
          <p:cNvSpPr/>
          <p:nvPr/>
        </p:nvSpPr>
        <p:spPr>
          <a:xfrm>
            <a:off x="2038877" y="2724675"/>
            <a:ext cx="393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dk2"/>
                </a:solidFill>
              </a:rPr>
              <a:t>I</a:t>
            </a:r>
            <a:r>
              <a:rPr baseline="-25000"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20" name="Shape 120"/>
          <p:cNvSpPr/>
          <p:nvPr/>
        </p:nvSpPr>
        <p:spPr>
          <a:xfrm>
            <a:off x="2038877" y="4248675"/>
            <a:ext cx="393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dk2"/>
                </a:solidFill>
              </a:rPr>
              <a:t>I</a:t>
            </a:r>
            <a:r>
              <a:rPr baseline="-25000" lang="en" sz="1200">
                <a:solidFill>
                  <a:schemeClr val="dk2"/>
                </a:solidFill>
              </a:rPr>
              <a:t>1</a:t>
            </a:r>
            <a:r>
              <a:rPr lang="en" sz="12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21" name="Shape 121"/>
          <p:cNvSpPr/>
          <p:nvPr/>
        </p:nvSpPr>
        <p:spPr>
          <a:xfrm>
            <a:off x="2038877" y="4553475"/>
            <a:ext cx="393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dk2"/>
                </a:solidFill>
              </a:rPr>
              <a:t>I</a:t>
            </a:r>
            <a:r>
              <a:rPr baseline="-25000"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22" name="Shape 122"/>
          <p:cNvSpPr/>
          <p:nvPr/>
        </p:nvSpPr>
        <p:spPr>
          <a:xfrm>
            <a:off x="2038877" y="4858275"/>
            <a:ext cx="3930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 sz="1200">
                <a:solidFill>
                  <a:schemeClr val="dk2"/>
                </a:solidFill>
              </a:rPr>
              <a:t>I</a:t>
            </a:r>
            <a:r>
              <a:rPr baseline="-25000" lang="en" sz="1200">
                <a:solidFill>
                  <a:schemeClr val="dk2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23" name="Shape 123"/>
          <p:cNvSpPr/>
          <p:nvPr/>
        </p:nvSpPr>
        <p:spPr>
          <a:xfrm>
            <a:off x="3258068" y="4248668"/>
            <a:ext cx="295800" cy="2958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124" name="Shape 124"/>
          <p:cNvSpPr/>
          <p:nvPr/>
        </p:nvSpPr>
        <p:spPr>
          <a:xfrm>
            <a:off x="3258068" y="4553468"/>
            <a:ext cx="295800" cy="2958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  <p:sp>
        <p:nvSpPr>
          <p:cNvPr id="125" name="Shape 125"/>
          <p:cNvSpPr/>
          <p:nvPr/>
        </p:nvSpPr>
        <p:spPr>
          <a:xfrm>
            <a:off x="3258068" y="4858268"/>
            <a:ext cx="295800" cy="2958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F</a:t>
            </a:r>
          </a:p>
        </p:txBody>
      </p:sp>
      <p:sp>
        <p:nvSpPr>
          <p:cNvPr id="126" name="Shape 126"/>
          <p:cNvSpPr/>
          <p:nvPr/>
        </p:nvSpPr>
        <p:spPr>
          <a:xfrm>
            <a:off x="3562868" y="4248668"/>
            <a:ext cx="295800" cy="295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M</a:t>
            </a:r>
          </a:p>
        </p:txBody>
      </p:sp>
      <p:sp>
        <p:nvSpPr>
          <p:cNvPr id="127" name="Shape 127"/>
          <p:cNvSpPr/>
          <p:nvPr/>
        </p:nvSpPr>
        <p:spPr>
          <a:xfrm>
            <a:off x="3562868" y="4553468"/>
            <a:ext cx="295800" cy="295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C</a:t>
            </a:r>
          </a:p>
        </p:txBody>
      </p:sp>
      <p:sp>
        <p:nvSpPr>
          <p:cNvPr id="128" name="Shape 128"/>
          <p:cNvSpPr/>
          <p:nvPr/>
        </p:nvSpPr>
        <p:spPr>
          <a:xfrm>
            <a:off x="3562868" y="4858268"/>
            <a:ext cx="295800" cy="295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>
                <a:solidFill>
                  <a:schemeClr val="dk2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6668077" y="3075805"/>
            <a:ext cx="1521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2316109" y="3075805"/>
            <a:ext cx="1521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768193" y="3075805"/>
            <a:ext cx="1521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220277" y="3075805"/>
            <a:ext cx="1521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861882" y="3075805"/>
            <a:ext cx="1521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316109" y="3075805"/>
            <a:ext cx="1521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768193" y="3075805"/>
            <a:ext cx="1521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5220277" y="3075805"/>
            <a:ext cx="1521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Pipelining Design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Strategy:</a:t>
            </a:r>
            <a:r>
              <a:rPr lang="en"/>
              <a:t>  Build a combinational circuit that computes each stage.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861882" y="3075805"/>
            <a:ext cx="1521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4" name="Shape 144"/>
          <p:cNvCxnSpPr/>
          <p:nvPr/>
        </p:nvCxnSpPr>
        <p:spPr>
          <a:xfrm>
            <a:off x="1014477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1252100" y="3075075"/>
            <a:ext cx="822600" cy="822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46" name="Shape 146"/>
          <p:cNvCxnSpPr/>
          <p:nvPr/>
        </p:nvCxnSpPr>
        <p:spPr>
          <a:xfrm>
            <a:off x="2074851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2316109" y="3075805"/>
            <a:ext cx="1521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>
            <a:off x="2468703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2706326" y="3075075"/>
            <a:ext cx="822600" cy="822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50" name="Shape 150"/>
          <p:cNvCxnSpPr/>
          <p:nvPr/>
        </p:nvCxnSpPr>
        <p:spPr>
          <a:xfrm>
            <a:off x="3529077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3768193" y="3075805"/>
            <a:ext cx="1521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2" name="Shape 152"/>
          <p:cNvCxnSpPr/>
          <p:nvPr/>
        </p:nvCxnSpPr>
        <p:spPr>
          <a:xfrm>
            <a:off x="3920787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/>
          <p:nvPr/>
        </p:nvSpPr>
        <p:spPr>
          <a:xfrm>
            <a:off x="4158410" y="3075075"/>
            <a:ext cx="822600" cy="822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54" name="Shape 154"/>
          <p:cNvCxnSpPr/>
          <p:nvPr/>
        </p:nvCxnSpPr>
        <p:spPr>
          <a:xfrm>
            <a:off x="4981161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 txBox="1"/>
          <p:nvPr/>
        </p:nvSpPr>
        <p:spPr>
          <a:xfrm>
            <a:off x="5220277" y="3075805"/>
            <a:ext cx="1521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>
            <a:off x="5372872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/>
          <p:nvPr/>
        </p:nvSpPr>
        <p:spPr>
          <a:xfrm>
            <a:off x="5610494" y="3075075"/>
            <a:ext cx="822600" cy="822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58" name="Shape 158"/>
          <p:cNvCxnSpPr/>
          <p:nvPr/>
        </p:nvCxnSpPr>
        <p:spPr>
          <a:xfrm>
            <a:off x="6433245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6668077" y="3075805"/>
            <a:ext cx="1521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0" name="Shape 160"/>
          <p:cNvCxnSpPr/>
          <p:nvPr/>
        </p:nvCxnSpPr>
        <p:spPr>
          <a:xfrm>
            <a:off x="6820672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1" name="Shape 161"/>
          <p:cNvSpPr/>
          <p:nvPr/>
        </p:nvSpPr>
        <p:spPr>
          <a:xfrm>
            <a:off x="7058294" y="3075075"/>
            <a:ext cx="822600" cy="822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162" name="Shape 162"/>
          <p:cNvCxnSpPr/>
          <p:nvPr/>
        </p:nvCxnSpPr>
        <p:spPr>
          <a:xfrm>
            <a:off x="7881045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8120161" y="3075805"/>
            <a:ext cx="1521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915783" y="2716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3</a:t>
            </a:r>
            <a:r>
              <a:rPr lang="en"/>
              <a:t> (F)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367867" y="2716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2</a:t>
            </a:r>
            <a:r>
              <a:rPr lang="en"/>
              <a:t> (D)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817809" y="2716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1</a:t>
            </a:r>
            <a:r>
              <a:rPr lang="en"/>
              <a:t> (C)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61557" y="2716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4</a:t>
            </a:r>
            <a:r>
              <a:rPr lang="en"/>
              <a:t> (Start)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1014477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x="2468703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>
            <a:off x="3920787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>
            <a:off x="5372872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2074851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>
            <a:off x="3529077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/>
          <p:nvPr/>
        </p:nvCxnSpPr>
        <p:spPr>
          <a:xfrm>
            <a:off x="4981161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>
            <a:off x="6433245" y="3482168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6267751" y="3859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1</a:t>
            </a:r>
            <a:r>
              <a:rPr lang="en"/>
              <a:t> (M)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915783" y="3859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4</a:t>
            </a:r>
            <a:r>
              <a:rPr lang="en"/>
              <a:t> (F)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367867" y="3859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3</a:t>
            </a:r>
            <a:r>
              <a:rPr lang="en"/>
              <a:t> (D)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817809" y="3859475"/>
            <a:ext cx="957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I</a:t>
            </a:r>
            <a:r>
              <a:rPr baseline="-25000" lang="en"/>
              <a:t>2</a:t>
            </a:r>
            <a:r>
              <a:rPr lang="en"/>
              <a:t> (C)</a:t>
            </a:r>
          </a:p>
        </p:txBody>
      </p:sp>
      <p:sp>
        <p:nvSpPr>
          <p:cNvPr id="180" name="Shape 180"/>
          <p:cNvSpPr/>
          <p:nvPr/>
        </p:nvSpPr>
        <p:spPr>
          <a:xfrm>
            <a:off x="7058294" y="3075075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Comb.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Circuit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W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52075" y="3073325"/>
            <a:ext cx="4113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663816" y="3073325"/>
            <a:ext cx="4113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252100" y="3075075"/>
            <a:ext cx="8226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84" name="Shape 184"/>
          <p:cNvSpPr txBox="1"/>
          <p:nvPr/>
        </p:nvSpPr>
        <p:spPr>
          <a:xfrm>
            <a:off x="2706423" y="3073325"/>
            <a:ext cx="4113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118165" y="3073325"/>
            <a:ext cx="4113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706326" y="3075075"/>
            <a:ext cx="8226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87" name="Shape 187"/>
          <p:cNvSpPr txBox="1"/>
          <p:nvPr/>
        </p:nvSpPr>
        <p:spPr>
          <a:xfrm>
            <a:off x="4157795" y="3073325"/>
            <a:ext cx="4113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4569536" y="3073325"/>
            <a:ext cx="4113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158410" y="3075075"/>
            <a:ext cx="8226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90" name="Shape 190"/>
          <p:cNvSpPr txBox="1"/>
          <p:nvPr/>
        </p:nvSpPr>
        <p:spPr>
          <a:xfrm>
            <a:off x="5610358" y="3073325"/>
            <a:ext cx="411300" cy="822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6022099" y="3073325"/>
            <a:ext cx="411300" cy="822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5610494" y="3075075"/>
            <a:ext cx="822600" cy="82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93" name="Shape 193"/>
          <p:cNvSpPr/>
          <p:nvPr/>
        </p:nvSpPr>
        <p:spPr>
          <a:xfrm>
            <a:off x="1252100" y="3075075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Comb.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Circuit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F</a:t>
            </a:r>
          </a:p>
        </p:txBody>
      </p:sp>
      <p:sp>
        <p:nvSpPr>
          <p:cNvPr id="194" name="Shape 194"/>
          <p:cNvSpPr/>
          <p:nvPr/>
        </p:nvSpPr>
        <p:spPr>
          <a:xfrm>
            <a:off x="2706326" y="3075075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Comb.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Circuit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D</a:t>
            </a:r>
          </a:p>
        </p:txBody>
      </p:sp>
      <p:sp>
        <p:nvSpPr>
          <p:cNvPr id="195" name="Shape 195"/>
          <p:cNvSpPr/>
          <p:nvPr/>
        </p:nvSpPr>
        <p:spPr>
          <a:xfrm>
            <a:off x="4158410" y="3075075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Comb.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Circuit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C</a:t>
            </a:r>
          </a:p>
        </p:txBody>
      </p:sp>
      <p:sp>
        <p:nvSpPr>
          <p:cNvPr id="196" name="Shape 196"/>
          <p:cNvSpPr/>
          <p:nvPr/>
        </p:nvSpPr>
        <p:spPr>
          <a:xfrm>
            <a:off x="5610494" y="3075075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Comb.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Circuit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M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11700" y="2252525"/>
            <a:ext cx="1890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Start of Phase 4</a:t>
            </a:r>
          </a:p>
        </p:txBody>
      </p:sp>
      <p:cxnSp>
        <p:nvCxnSpPr>
          <p:cNvPr id="198" name="Shape 198"/>
          <p:cNvCxnSpPr/>
          <p:nvPr/>
        </p:nvCxnSpPr>
        <p:spPr>
          <a:xfrm>
            <a:off x="1319277" y="2931631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/>
          <p:nvPr/>
        </p:nvCxnSpPr>
        <p:spPr>
          <a:xfrm>
            <a:off x="2646808" y="2931631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/>
          <p:nvPr/>
        </p:nvCxnSpPr>
        <p:spPr>
          <a:xfrm>
            <a:off x="4098892" y="2931631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5550976" y="2931631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1542300" y="2691325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2854836" y="2691325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311205" y="2691325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750436" y="2691325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535560" y="3817189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974791" y="3817189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431160" y="3817189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870391" y="3817189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1879610" y="4057495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/>
          <p:nvPr/>
        </p:nvCxnSpPr>
        <p:spPr>
          <a:xfrm>
            <a:off x="3333836" y="4057495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/>
          <p:nvPr/>
        </p:nvCxnSpPr>
        <p:spPr>
          <a:xfrm>
            <a:off x="4785920" y="4057495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>
            <a:off x="6238004" y="4057495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1607100" y="4233725"/>
            <a:ext cx="1890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End</a:t>
            </a:r>
            <a:r>
              <a:rPr lang="en" sz="1800">
                <a:solidFill>
                  <a:srgbClr val="0000FF"/>
                </a:solidFill>
              </a:rPr>
              <a:t> of Phase 4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2166045" y="2474431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x="2389068" y="2234125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010728" y="4223893"/>
            <a:ext cx="4815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… 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1354778" y="4464200"/>
            <a:ext cx="237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1902150" y="4216593"/>
            <a:ext cx="6930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CPU throughput: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902150" y="3035325"/>
            <a:ext cx="306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1902150" y="2150625"/>
            <a:ext cx="6930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Cost per instruction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Suppose each stage of an instruction propagates in 100 ps and a register requires 20 ps to load.  What is the throughput with and without pipelining?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902150" y="3065025"/>
            <a:ext cx="6930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Cost per instruction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902150" y="3379282"/>
            <a:ext cx="306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CPU throughput</a:t>
            </a:r>
          </a:p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Q.  What is the impact on throughput?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40300" y="2247650"/>
            <a:ext cx="991500" cy="58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Serial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40300" y="3162050"/>
            <a:ext cx="991500" cy="589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Pipelined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4395507" y="2151543"/>
            <a:ext cx="1261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5 × 100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420380" y="2151543"/>
            <a:ext cx="1139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+ 20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5936643" y="2150629"/>
            <a:ext cx="1261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520 ps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902150" y="2464882"/>
            <a:ext cx="306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CPU throughput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061455" y="2464882"/>
            <a:ext cx="206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1 instruction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556066" y="2465210"/>
            <a:ext cx="13017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/ 520 ps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432550" y="2465250"/>
            <a:ext cx="1554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1.92 GIPS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4785727"/>
            <a:ext cx="8520600" cy="103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 general, CPU throughput = 1 / cycle time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= 1 / 120 ps in the pipelined example above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95507" y="3065943"/>
            <a:ext cx="1261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5 × 100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420380" y="3065943"/>
            <a:ext cx="1139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+ </a:t>
            </a:r>
            <a:r>
              <a:rPr lang="en" sz="1800">
                <a:solidFill>
                  <a:srgbClr val="0000FF"/>
                </a:solidFill>
              </a:rPr>
              <a:t>5 ×</a:t>
            </a:r>
            <a:r>
              <a:rPr lang="en" sz="1800">
                <a:solidFill>
                  <a:schemeClr val="dk2"/>
                </a:solidFill>
              </a:rPr>
              <a:t> 20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326211" y="3065029"/>
            <a:ext cx="1261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600 ps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61455" y="3379282"/>
            <a:ext cx="206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=  1 instruction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556066" y="3379610"/>
            <a:ext cx="13017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/ 600 ps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822126" y="3379650"/>
            <a:ext cx="18993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r>
              <a:rPr lang="en" sz="1800">
                <a:solidFill>
                  <a:schemeClr val="dk2"/>
                </a:solidFill>
              </a:rPr>
              <a:t>= 8.33 GIPS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428539" y="3379610"/>
            <a:ext cx="13017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)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</a:rPr>
              <a:t>× 5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902150" y="3903225"/>
            <a:ext cx="69300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Instruction latency: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390304" y="3902816"/>
            <a:ext cx="17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× 1.15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187409" y="4216184"/>
            <a:ext cx="17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× 4.33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257071" y="3382350"/>
            <a:ext cx="784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(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Limitations on Pipelining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What would the CPU throughput be on a 10-stage pipeline?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best case, each stage now costs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CPU throughput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72055" y="1276670"/>
            <a:ext cx="46269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More stages result in diminishing returns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773409" y="2309136"/>
            <a:ext cx="1842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 + 20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603041" y="2309136"/>
            <a:ext cx="1842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70 ps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470273" y="2626789"/>
            <a:ext cx="1842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1 / 70 ps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608989" y="2626789"/>
            <a:ext cx="18423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14.3 GIPS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25600" y="3246450"/>
            <a:ext cx="6015000" cy="80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Doubling the stages didn’t double the throughput.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4290852"/>
            <a:ext cx="8520600" cy="109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limiting behaviour as n → ∞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Assignment 7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250947" y="2768157"/>
            <a:ext cx="321300" cy="312000"/>
          </a:xfrm>
          <a:prstGeom prst="flowChartConnector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4369800" y="3770025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8600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71" name="Shape 271"/>
          <p:cNvSpPr/>
          <p:nvPr/>
        </p:nvSpPr>
        <p:spPr>
          <a:xfrm>
            <a:off x="3860036" y="34218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(15)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(17)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buSzPts val="2800"/>
              <a:buAutoNum type="arabicPeriod" startAt="2"/>
            </a:pPr>
            <a:r>
              <a:rPr lang="en"/>
              <a:t>Resource conflicts may delay the pipeline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	</a:t>
            </a:r>
            <a:r>
              <a:rPr i="1" lang="en"/>
              <a:t>I</a:t>
            </a:r>
            <a:r>
              <a:rPr baseline="-25000" lang="en"/>
              <a:t>1</a:t>
            </a:r>
            <a:r>
              <a:rPr lang="en"/>
              <a:t>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</a:t>
            </a:r>
            <a:r>
              <a:rPr i="1" lang="en"/>
              <a:t>I</a:t>
            </a:r>
            <a:r>
              <a:rPr baseline="-25000" lang="en"/>
              <a:t>2</a:t>
            </a:r>
            <a:r>
              <a:rPr lang="en"/>
              <a:t>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729650" y="1285225"/>
            <a:ext cx="2716200" cy="103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State: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 sz="1800"/>
              <a:t>: 10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1800"/>
              <a:t>: 15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	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r5</a:t>
            </a:r>
            <a:r>
              <a:rPr lang="en" sz="1800"/>
              <a:t>: 17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363455" y="1560325"/>
            <a:ext cx="1165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→ 25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363455" y="1840334"/>
            <a:ext cx="1165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→ 42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11700" y="26800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</p:txBody>
      </p:sp>
      <p:sp>
        <p:nvSpPr>
          <p:cNvPr id="278" name="Shape 278"/>
          <p:cNvSpPr/>
          <p:nvPr/>
        </p:nvSpPr>
        <p:spPr>
          <a:xfrm>
            <a:off x="20312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79" name="Shape 279"/>
          <p:cNvSpPr/>
          <p:nvPr/>
        </p:nvSpPr>
        <p:spPr>
          <a:xfrm>
            <a:off x="29456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0" name="Shape 280"/>
          <p:cNvSpPr/>
          <p:nvPr/>
        </p:nvSpPr>
        <p:spPr>
          <a:xfrm>
            <a:off x="38600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1" name="Shape 281"/>
          <p:cNvSpPr/>
          <p:nvPr/>
        </p:nvSpPr>
        <p:spPr>
          <a:xfrm>
            <a:off x="47744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2" name="Shape 282"/>
          <p:cNvSpPr txBox="1"/>
          <p:nvPr/>
        </p:nvSpPr>
        <p:spPr>
          <a:xfrm>
            <a:off x="311700" y="35944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</p:txBody>
      </p:sp>
      <p:sp>
        <p:nvSpPr>
          <p:cNvPr id="283" name="Shape 283"/>
          <p:cNvSpPr/>
          <p:nvPr/>
        </p:nvSpPr>
        <p:spPr>
          <a:xfrm>
            <a:off x="5688836" y="25074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4" name="Shape 284"/>
          <p:cNvSpPr txBox="1"/>
          <p:nvPr/>
        </p:nvSpPr>
        <p:spPr>
          <a:xfrm>
            <a:off x="5329425" y="3913850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9456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6" name="Shape 286"/>
          <p:cNvSpPr/>
          <p:nvPr/>
        </p:nvSpPr>
        <p:spPr>
          <a:xfrm>
            <a:off x="47744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7" name="Shape 287"/>
          <p:cNvSpPr/>
          <p:nvPr/>
        </p:nvSpPr>
        <p:spPr>
          <a:xfrm>
            <a:off x="56888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8" name="Shape 288"/>
          <p:cNvSpPr/>
          <p:nvPr/>
        </p:nvSpPr>
        <p:spPr>
          <a:xfrm>
            <a:off x="6603236" y="3421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289" name="Shape 289"/>
          <p:cNvSpPr/>
          <p:nvPr/>
        </p:nvSpPr>
        <p:spPr>
          <a:xfrm>
            <a:off x="2945636" y="25074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(10)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(15)</a:t>
            </a:r>
          </a:p>
        </p:txBody>
      </p:sp>
      <p:sp>
        <p:nvSpPr>
          <p:cNvPr id="290" name="Shape 290"/>
          <p:cNvSpPr/>
          <p:nvPr/>
        </p:nvSpPr>
        <p:spPr>
          <a:xfrm>
            <a:off x="3813814" y="25074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+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(25)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728214" y="34218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+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(32)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5688836" y="25074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(25)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113000" y="3909573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603236" y="34218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(32)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4508827"/>
            <a:ext cx="8520600" cy="72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Problem:</a:t>
            </a:r>
            <a:r>
              <a:rPr lang="en"/>
              <a:t>  </a:t>
            </a:r>
            <a:r>
              <a:rPr i="1" lang="en"/>
              <a:t>I</a:t>
            </a:r>
            <a:r>
              <a:rPr baseline="-25000" lang="en"/>
              <a:t>2</a:t>
            </a:r>
            <a:r>
              <a:rPr lang="en"/>
              <a:t> needs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/>
              <a:t> computed by </a:t>
            </a:r>
            <a:r>
              <a:rPr i="1" lang="en"/>
              <a:t>I</a:t>
            </a:r>
            <a:r>
              <a:rPr baseline="-25000" lang="en"/>
              <a:t>1</a:t>
            </a:r>
            <a:r>
              <a:rPr lang="en"/>
              <a:t>, but not written back until phase 5.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852810" y="3682557"/>
            <a:ext cx="321300" cy="3120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7" name="Shape 297"/>
          <p:cNvCxnSpPr/>
          <p:nvPr/>
        </p:nvCxnSpPr>
        <p:spPr>
          <a:xfrm flipH="1">
            <a:off x="1089125" y="3069575"/>
            <a:ext cx="262500" cy="63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" name="Shape 298"/>
          <p:cNvSpPr txBox="1"/>
          <p:nvPr/>
        </p:nvSpPr>
        <p:spPr>
          <a:xfrm>
            <a:off x="1195350" y="3174993"/>
            <a:ext cx="1250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dependency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4369800" y="5065425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60036" y="47172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05" name="Shape 305"/>
          <p:cNvSpPr/>
          <p:nvPr/>
        </p:nvSpPr>
        <p:spPr>
          <a:xfrm>
            <a:off x="3860036" y="47172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(15)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(17)</a:t>
            </a:r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Solution 1:  </a:t>
            </a:r>
            <a:r>
              <a:rPr lang="en" u="sng"/>
              <a:t>Stall</a:t>
            </a:r>
            <a:r>
              <a:rPr lang="en"/>
              <a:t> the pipeline for </a:t>
            </a:r>
            <a:r>
              <a:rPr i="1" lang="en"/>
              <a:t>I</a:t>
            </a:r>
            <a:r>
              <a:rPr baseline="-25000" lang="en"/>
              <a:t>2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311700" y="39754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</p:txBody>
      </p:sp>
      <p:sp>
        <p:nvSpPr>
          <p:cNvPr id="308" name="Shape 308"/>
          <p:cNvSpPr/>
          <p:nvPr/>
        </p:nvSpPr>
        <p:spPr>
          <a:xfrm>
            <a:off x="2031236" y="3802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09" name="Shape 309"/>
          <p:cNvSpPr/>
          <p:nvPr/>
        </p:nvSpPr>
        <p:spPr>
          <a:xfrm>
            <a:off x="2945636" y="3802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10" name="Shape 310"/>
          <p:cNvSpPr/>
          <p:nvPr/>
        </p:nvSpPr>
        <p:spPr>
          <a:xfrm>
            <a:off x="3860036" y="3802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11" name="Shape 311"/>
          <p:cNvSpPr/>
          <p:nvPr/>
        </p:nvSpPr>
        <p:spPr>
          <a:xfrm>
            <a:off x="4774436" y="3802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12" name="Shape 312"/>
          <p:cNvSpPr txBox="1"/>
          <p:nvPr/>
        </p:nvSpPr>
        <p:spPr>
          <a:xfrm>
            <a:off x="311700" y="48898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</p:txBody>
      </p:sp>
      <p:sp>
        <p:nvSpPr>
          <p:cNvPr id="313" name="Shape 313"/>
          <p:cNvSpPr/>
          <p:nvPr/>
        </p:nvSpPr>
        <p:spPr>
          <a:xfrm>
            <a:off x="4087050" y="4429775"/>
            <a:ext cx="342725" cy="539800"/>
          </a:xfrm>
          <a:custGeom>
            <a:pathLst>
              <a:path extrusionOk="0" h="21592" w="13709">
                <a:moveTo>
                  <a:pt x="13709" y="0"/>
                </a:moveTo>
                <a:cubicBezTo>
                  <a:pt x="11881" y="1085"/>
                  <a:pt x="5025" y="2913"/>
                  <a:pt x="2741" y="6512"/>
                </a:cubicBezTo>
                <a:cubicBezTo>
                  <a:pt x="456" y="10110"/>
                  <a:pt x="456" y="19078"/>
                  <a:pt x="0" y="21592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314" name="Shape 314"/>
          <p:cNvSpPr/>
          <p:nvPr/>
        </p:nvSpPr>
        <p:spPr>
          <a:xfrm>
            <a:off x="5688836" y="38028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15" name="Shape 315"/>
          <p:cNvSpPr txBox="1"/>
          <p:nvPr/>
        </p:nvSpPr>
        <p:spPr>
          <a:xfrm>
            <a:off x="5329425" y="5209250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945636" y="47172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17" name="Shape 317"/>
          <p:cNvSpPr/>
          <p:nvPr/>
        </p:nvSpPr>
        <p:spPr>
          <a:xfrm>
            <a:off x="4774436" y="47172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18" name="Shape 318"/>
          <p:cNvSpPr/>
          <p:nvPr/>
        </p:nvSpPr>
        <p:spPr>
          <a:xfrm>
            <a:off x="5688836" y="47172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19" name="Shape 319"/>
          <p:cNvSpPr/>
          <p:nvPr/>
        </p:nvSpPr>
        <p:spPr>
          <a:xfrm>
            <a:off x="6603236" y="4717202"/>
            <a:ext cx="822600" cy="8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320" name="Shape 320"/>
          <p:cNvSpPr/>
          <p:nvPr/>
        </p:nvSpPr>
        <p:spPr>
          <a:xfrm>
            <a:off x="2945636" y="38028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(10)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(15)</a:t>
            </a:r>
          </a:p>
        </p:txBody>
      </p:sp>
      <p:sp>
        <p:nvSpPr>
          <p:cNvPr id="321" name="Shape 321"/>
          <p:cNvSpPr/>
          <p:nvPr/>
        </p:nvSpPr>
        <p:spPr>
          <a:xfrm>
            <a:off x="3813814" y="38028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+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(25)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4728214" y="4717200"/>
            <a:ext cx="914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valB</a:t>
            </a:r>
            <a:r>
              <a:rPr lang="en" sz="900">
                <a:solidFill>
                  <a:srgbClr val="0000FF"/>
                </a:solidFill>
              </a:rPr>
              <a:t> +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(32)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5688836" y="38028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(25)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113000" y="5204973"/>
            <a:ext cx="237300" cy="17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6603236" y="4717202"/>
            <a:ext cx="8226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  <a:r>
              <a:rPr lang="en" sz="900">
                <a:solidFill>
                  <a:srgbClr val="0000FF"/>
                </a:solidFill>
              </a:rPr>
              <a:t> ← </a:t>
            </a: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valE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900"/>
              <a:t> </a:t>
            </a:r>
            <a:r>
              <a:rPr lang="en" sz="900">
                <a:solidFill>
                  <a:srgbClr val="FF0000"/>
                </a:solidFill>
              </a:rPr>
              <a:t>(32)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3213427"/>
            <a:ext cx="8520600" cy="72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Solution 2</a:t>
            </a:r>
            <a:r>
              <a:rPr lang="en" u="sng"/>
              <a:t>:</a:t>
            </a:r>
            <a:r>
              <a:rPr lang="en"/>
              <a:t>  Forward the data calculated in the pipeline.  (</a:t>
            </a:r>
            <a:r>
              <a:rPr lang="en" u="sng"/>
              <a:t>data forwarding</a:t>
            </a:r>
            <a:r>
              <a:rPr lang="en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311700" y="14608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20030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11700" y="2146620"/>
            <a:ext cx="1610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26888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3746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0604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746225" y="14042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54320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D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1178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C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8036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M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4894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W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2688825" y="2090075"/>
            <a:ext cx="581700" cy="5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F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374625" y="2090075"/>
            <a:ext cx="581700" cy="58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Φ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060425" y="2090075"/>
            <a:ext cx="581700" cy="58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Φ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4746225" y="2090075"/>
            <a:ext cx="581700" cy="58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1200"/>
              <a:t>Φ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4642125" y="1404275"/>
            <a:ext cx="789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 sz="900">
                <a:solidFill>
                  <a:srgbClr val="0000FF"/>
                </a:solidFill>
              </a:rPr>
              <a:t> ← 25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384450" y="2673272"/>
            <a:ext cx="1944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u="sng">
                <a:solidFill>
                  <a:srgbClr val="0000FF"/>
                </a:solidFill>
              </a:rPr>
              <a:t>stalls</a:t>
            </a:r>
            <a:r>
              <a:rPr lang="en">
                <a:solidFill>
                  <a:srgbClr val="0000FF"/>
                </a:solidFill>
              </a:rPr>
              <a:t> or </a:t>
            </a:r>
            <a:r>
              <a:rPr lang="en" u="sng">
                <a:solidFill>
                  <a:srgbClr val="0000FF"/>
                </a:solidFill>
              </a:rPr>
              <a:t>bubbles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327925" y="2090075"/>
            <a:ext cx="789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valA</a:t>
            </a:r>
            <a:r>
              <a:rPr lang="en" sz="800">
                <a:solidFill>
                  <a:srgbClr val="0000FF"/>
                </a:solidFill>
              </a:rPr>
              <a:t> ← </a:t>
            </a:r>
            <a:r>
              <a:rPr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900">
                <a:solidFill>
                  <a:srgbClr val="FF0000"/>
                </a:solidFill>
              </a:rPr>
              <a:t>           </a:t>
            </a:r>
            <a:r>
              <a:rPr lang="en" sz="900">
                <a:solidFill>
                  <a:srgbClr val="FF0000"/>
                </a:solidFill>
              </a:rPr>
              <a:t>(25)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640375" y="546425"/>
            <a:ext cx="1430700" cy="1439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r0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bubble</a:t>
            </a:r>
            <a:r>
              <a:rPr lang="en"/>
              <a:t>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en"/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bubble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bubble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