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661B33-B4CA-452F-968C-E36A337B88C9}">
  <a:tblStyle styleId="{06661B33-B4CA-452F-968C-E36A337B8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Orally:  Both regs and mem have sped up considerably over the decades, but the speed gap has WIDENED to 60x.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Orally:  Explain the 90/10 rule . . . that 90% of the time is spent running 10% of the code.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 this for various [large] 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29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Memory Hierarchy, Locality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Recall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optimize / refactor C code based on:</a:t>
            </a:r>
          </a:p>
          <a:p>
            <a: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pipelining</a:t>
            </a:r>
          </a:p>
          <a:p>
            <a:pPr indent="-317500" lvl="1" marL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function units</a:t>
            </a:r>
          </a:p>
          <a:p>
            <a:pPr indent="-317500" lvl="1" marL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blockers</a:t>
            </a: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0" lvl="0" mar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11863" y="3718598"/>
            <a:ext cx="39453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But also: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structure of memory</a:t>
            </a: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take advantage of </a:t>
            </a:r>
            <a:r>
              <a:rPr lang="en" u="sng">
                <a:solidFill>
                  <a:schemeClr val="dk2"/>
                </a:solidFill>
              </a:rPr>
              <a:t>locality</a:t>
            </a:r>
          </a:p>
          <a:p>
            <a:pPr indent="-6985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225962" y="1985498"/>
            <a:ext cx="1732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avoid data hazards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727848" y="1984876"/>
            <a:ext cx="2949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, reduce branch misprediction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225968" y="2613235"/>
            <a:ext cx="5284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unroll / reduce loops to take advantage of CPU parallelism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226108" y="3242485"/>
            <a:ext cx="222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reduce memory aliases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063352" y="3242336"/>
            <a:ext cx="1597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, function calls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Registers vs Memory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336625" y="1280525"/>
            <a:ext cx="4495800" cy="168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DRAM is big, but slow</a:t>
            </a: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waiting 60 cycles per access is impractical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both fetch &amp; memory stages would have to be expanded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318400" y="12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{06661B33-B4CA-452F-968C-E36A337B88C9}</a:tableStyleId>
              </a:tblPr>
              <a:tblGrid>
                <a:gridCol w="1329050"/>
                <a:gridCol w="1024125"/>
                <a:gridCol w="1024125"/>
              </a:tblGrid>
              <a:tr h="174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mem</a:t>
                      </a:r>
                    </a:p>
                  </a:txBody>
                  <a:tcPr marT="91425" marB="91425" marR="91425" marL="91425"/>
                </a:tc>
              </a:tr>
              <a:tr h="174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75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3119464"/>
            <a:ext cx="8520600" cy="19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Caching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Strategy:</a:t>
            </a:r>
            <a:r>
              <a:rPr lang="en"/>
              <a:t>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advantage of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 memory references will be referenced again soon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nearby recent memory references will be referenced soon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647450" y="1683150"/>
            <a:ext cx="102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0.33 ns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671575" y="1683150"/>
            <a:ext cx="102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 ns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647450" y="2074226"/>
            <a:ext cx="102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≈ kilobyte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671575" y="2074226"/>
            <a:ext cx="102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≈ gigabyte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18400" y="1683150"/>
            <a:ext cx="1329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access time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18400" y="2074225"/>
            <a:ext cx="1329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size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662175" y="1683150"/>
            <a:ext cx="102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(60×)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662175" y="2074226"/>
            <a:ext cx="102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(~ 10</a:t>
            </a:r>
            <a:r>
              <a:rPr baseline="30000" lang="en">
                <a:solidFill>
                  <a:srgbClr val="0000FF"/>
                </a:solidFill>
              </a:rPr>
              <a:t>6</a:t>
            </a:r>
            <a:r>
              <a:rPr lang="en">
                <a:solidFill>
                  <a:srgbClr val="0000FF"/>
                </a:solidFill>
              </a:rPr>
              <a:t>×)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336296" y="2337815"/>
            <a:ext cx="44514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dk2"/>
                </a:solidFill>
              </a:rPr>
              <a:t>Strategy:</a:t>
            </a:r>
            <a:r>
              <a:rPr lang="en" sz="1800">
                <a:solidFill>
                  <a:schemeClr val="dk2"/>
                </a:solidFill>
              </a:rPr>
              <a:t>  Also use a smaller, faster memory (SRAM)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1.3 ns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784093" y="2966732"/>
            <a:ext cx="682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(4×)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68099" y="3434068"/>
            <a:ext cx="2755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from the French “cacher”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347720" y="3433074"/>
            <a:ext cx="224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to hide / cover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811536" y="3749045"/>
            <a:ext cx="6071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Store commonly used memory references in SRAM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763522" y="4062985"/>
            <a:ext cx="204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locality principle</a:t>
            </a:r>
            <a:r>
              <a:rPr lang="en" sz="18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711955" y="4376939"/>
            <a:ext cx="208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 u="sng">
                <a:solidFill>
                  <a:schemeClr val="dk2"/>
                </a:solidFill>
              </a:rPr>
              <a:t>temporal locality</a:t>
            </a:r>
            <a:r>
              <a:rPr lang="en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511534" y="4623827"/>
            <a:ext cx="18531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 u="sng">
                <a:solidFill>
                  <a:schemeClr val="dk2"/>
                </a:solidFill>
              </a:rPr>
              <a:t>spatial locality</a:t>
            </a:r>
            <a:r>
              <a:rPr lang="en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68101" y="4872730"/>
            <a:ext cx="3421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applies to both data &amp; code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Good vs Bad Spatial Locality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nt A[N][N];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i, j, sum;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for (j = 0; j &lt; N; j++)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sum += A[i][j];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99" name="Shape 99"/>
          <p:cNvCxnSpPr/>
          <p:nvPr/>
        </p:nvCxnSpPr>
        <p:spPr>
          <a:xfrm>
            <a:off x="4572000" y="1280528"/>
            <a:ext cx="0" cy="3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>
            <p:ph idx="1" type="body"/>
          </p:nvPr>
        </p:nvSpPr>
        <p:spPr>
          <a:xfrm>
            <a:off x="4831150" y="1280525"/>
            <a:ext cx="40011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A[N][N];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i, j, sum;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for (j = 0; j &lt; N; j++)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007976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2" name="Shape 102"/>
          <p:cNvSpPr txBox="1"/>
          <p:nvPr/>
        </p:nvSpPr>
        <p:spPr>
          <a:xfrm>
            <a:off x="2480191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3" name="Shape 103"/>
          <p:cNvSpPr txBox="1"/>
          <p:nvPr/>
        </p:nvSpPr>
        <p:spPr>
          <a:xfrm>
            <a:off x="2952405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4" name="Shape 104"/>
          <p:cNvSpPr txBox="1"/>
          <p:nvPr/>
        </p:nvSpPr>
        <p:spPr>
          <a:xfrm>
            <a:off x="3424619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5" name="Shape 105"/>
          <p:cNvSpPr txBox="1"/>
          <p:nvPr/>
        </p:nvSpPr>
        <p:spPr>
          <a:xfrm>
            <a:off x="2007976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6" name="Shape 106"/>
          <p:cNvSpPr txBox="1"/>
          <p:nvPr/>
        </p:nvSpPr>
        <p:spPr>
          <a:xfrm>
            <a:off x="2480191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7" name="Shape 107"/>
          <p:cNvSpPr txBox="1"/>
          <p:nvPr/>
        </p:nvSpPr>
        <p:spPr>
          <a:xfrm>
            <a:off x="2952405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8" name="Shape 108"/>
          <p:cNvSpPr txBox="1"/>
          <p:nvPr/>
        </p:nvSpPr>
        <p:spPr>
          <a:xfrm>
            <a:off x="3424619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09" name="Shape 109"/>
          <p:cNvSpPr txBox="1"/>
          <p:nvPr/>
        </p:nvSpPr>
        <p:spPr>
          <a:xfrm>
            <a:off x="2007976" y="3968366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10" name="Shape 110"/>
          <p:cNvSpPr txBox="1"/>
          <p:nvPr/>
        </p:nvSpPr>
        <p:spPr>
          <a:xfrm>
            <a:off x="2480191" y="3968366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11" name="Shape 111"/>
          <p:cNvSpPr txBox="1"/>
          <p:nvPr/>
        </p:nvSpPr>
        <p:spPr>
          <a:xfrm>
            <a:off x="3424619" y="3968366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12" name="Shape 112"/>
          <p:cNvSpPr txBox="1"/>
          <p:nvPr/>
        </p:nvSpPr>
        <p:spPr>
          <a:xfrm>
            <a:off x="2007976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13" name="Shape 113"/>
          <p:cNvSpPr txBox="1"/>
          <p:nvPr/>
        </p:nvSpPr>
        <p:spPr>
          <a:xfrm>
            <a:off x="2480191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14" name="Shape 114"/>
          <p:cNvSpPr txBox="1"/>
          <p:nvPr/>
        </p:nvSpPr>
        <p:spPr>
          <a:xfrm>
            <a:off x="2952405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15" name="Shape 115"/>
          <p:cNvSpPr txBox="1"/>
          <p:nvPr/>
        </p:nvSpPr>
        <p:spPr>
          <a:xfrm>
            <a:off x="3424619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cxnSp>
        <p:nvCxnSpPr>
          <p:cNvPr id="116" name="Shape 116"/>
          <p:cNvCxnSpPr/>
          <p:nvPr/>
        </p:nvCxnSpPr>
        <p:spPr>
          <a:xfrm>
            <a:off x="3896675" y="3194964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3896675" y="3065150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3896675" y="3584406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3896675" y="3454592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2007700" y="3194964"/>
            <a:ext cx="0" cy="6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2007700" y="3065150"/>
            <a:ext cx="0" cy="6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2007759" y="3584406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2007759" y="3454592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 txBox="1"/>
          <p:nvPr/>
        </p:nvSpPr>
        <p:spPr>
          <a:xfrm>
            <a:off x="6528490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25" name="Shape 125"/>
          <p:cNvSpPr txBox="1"/>
          <p:nvPr/>
        </p:nvSpPr>
        <p:spPr>
          <a:xfrm>
            <a:off x="7000704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26" name="Shape 126"/>
          <p:cNvSpPr txBox="1"/>
          <p:nvPr/>
        </p:nvSpPr>
        <p:spPr>
          <a:xfrm>
            <a:off x="7472918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27" name="Shape 127"/>
          <p:cNvSpPr txBox="1"/>
          <p:nvPr/>
        </p:nvSpPr>
        <p:spPr>
          <a:xfrm>
            <a:off x="7945133" y="3324778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28" name="Shape 128"/>
          <p:cNvSpPr txBox="1"/>
          <p:nvPr/>
        </p:nvSpPr>
        <p:spPr>
          <a:xfrm>
            <a:off x="6528490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29" name="Shape 129"/>
          <p:cNvSpPr txBox="1"/>
          <p:nvPr/>
        </p:nvSpPr>
        <p:spPr>
          <a:xfrm>
            <a:off x="7000704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0" name="Shape 130"/>
          <p:cNvSpPr txBox="1"/>
          <p:nvPr/>
        </p:nvSpPr>
        <p:spPr>
          <a:xfrm>
            <a:off x="7472918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1" name="Shape 131"/>
          <p:cNvSpPr txBox="1"/>
          <p:nvPr/>
        </p:nvSpPr>
        <p:spPr>
          <a:xfrm>
            <a:off x="7945133" y="3646572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2" name="Shape 132"/>
          <p:cNvSpPr txBox="1"/>
          <p:nvPr/>
        </p:nvSpPr>
        <p:spPr>
          <a:xfrm>
            <a:off x="6528490" y="3968366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3" name="Shape 133"/>
          <p:cNvSpPr txBox="1"/>
          <p:nvPr/>
        </p:nvSpPr>
        <p:spPr>
          <a:xfrm>
            <a:off x="7000704" y="3968366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4" name="Shape 134"/>
          <p:cNvSpPr txBox="1"/>
          <p:nvPr/>
        </p:nvSpPr>
        <p:spPr>
          <a:xfrm>
            <a:off x="7472918" y="3968366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5" name="Shape 135"/>
          <p:cNvSpPr txBox="1"/>
          <p:nvPr/>
        </p:nvSpPr>
        <p:spPr>
          <a:xfrm>
            <a:off x="7945133" y="3968366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6" name="Shape 136"/>
          <p:cNvSpPr txBox="1"/>
          <p:nvPr/>
        </p:nvSpPr>
        <p:spPr>
          <a:xfrm>
            <a:off x="6528490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7" name="Shape 137"/>
          <p:cNvSpPr txBox="1"/>
          <p:nvPr/>
        </p:nvSpPr>
        <p:spPr>
          <a:xfrm>
            <a:off x="7000704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8" name="Shape 138"/>
          <p:cNvSpPr txBox="1"/>
          <p:nvPr/>
        </p:nvSpPr>
        <p:spPr>
          <a:xfrm>
            <a:off x="7472918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sp>
        <p:nvSpPr>
          <p:cNvPr id="139" name="Shape 139"/>
          <p:cNvSpPr txBox="1"/>
          <p:nvPr/>
        </p:nvSpPr>
        <p:spPr>
          <a:xfrm>
            <a:off x="7945133" y="4290160"/>
            <a:ext cx="471900" cy="3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cxnSp>
        <p:nvCxnSpPr>
          <p:cNvPr id="140" name="Shape 140"/>
          <p:cNvCxnSpPr/>
          <p:nvPr/>
        </p:nvCxnSpPr>
        <p:spPr>
          <a:xfrm>
            <a:off x="8417189" y="3194964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8417189" y="3065150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8417189" y="3584406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8417189" y="3454592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6528214" y="3194964"/>
            <a:ext cx="0" cy="6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6528214" y="3065150"/>
            <a:ext cx="0" cy="64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6528273" y="3584406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6528273" y="3454592"/>
            <a:ext cx="0" cy="12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" name="Shape 148"/>
          <p:cNvSpPr txBox="1"/>
          <p:nvPr/>
        </p:nvSpPr>
        <p:spPr>
          <a:xfrm>
            <a:off x="2666325" y="1398713"/>
            <a:ext cx="1227000" cy="63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“stride-1”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(sequential)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162125" y="1398713"/>
            <a:ext cx="1227000" cy="63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“stride-</a:t>
            </a:r>
            <a:r>
              <a:rPr i="1" lang="en"/>
              <a:t>N</a:t>
            </a:r>
            <a:r>
              <a:rPr lang="en"/>
              <a:t>”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95525" y="3470149"/>
            <a:ext cx="1227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… c30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95525" y="3791940"/>
            <a:ext cx="1227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… c20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95525" y="4113732"/>
            <a:ext cx="1227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… c10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95525" y="4435524"/>
            <a:ext cx="1227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0x607c00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007976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480191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31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52405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32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24619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07976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480191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952405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424619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3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007976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480191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952405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12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424619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13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007976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480191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952405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02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424619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03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72300" y="9384000"/>
            <a:ext cx="52335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745768" y="2662161"/>
            <a:ext cx="2680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sum += A[j][i];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1181" y="3766083"/>
            <a:ext cx="790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N = 4: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528490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30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000704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31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472918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32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945133" y="3324778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33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528490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7000704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1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472918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2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945133" y="3646572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2</a:t>
            </a:r>
            <a:r>
              <a:rPr baseline="-25000" lang="en"/>
              <a:t>3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28490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10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000704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11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472918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12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945133" y="3968366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13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528490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00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00704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472918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945133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</a:t>
            </a:r>
            <a:r>
              <a:rPr baseline="-25000" lang="en"/>
              <a:t>03</a:t>
            </a:r>
          </a:p>
        </p:txBody>
      </p:sp>
      <p:cxnSp>
        <p:nvCxnSpPr>
          <p:cNvPr id="189" name="Shape 189"/>
          <p:cNvCxnSpPr/>
          <p:nvPr/>
        </p:nvCxnSpPr>
        <p:spPr>
          <a:xfrm flipH="1" rot="10800000">
            <a:off x="2396326" y="4450681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 flipH="1" rot="10800000">
            <a:off x="2867155" y="4450681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 flipH="1" rot="10800000">
            <a:off x="3339120" y="4450681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 flipH="1" rot="10800000">
            <a:off x="3809949" y="4450681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 flipH="1" rot="10800000">
            <a:off x="2396326" y="41277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 flipH="1" rot="10800000">
            <a:off x="2867155" y="41277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/>
          <p:nvPr/>
        </p:nvCxnSpPr>
        <p:spPr>
          <a:xfrm flipH="1" rot="10800000">
            <a:off x="3339120" y="41277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flipH="1" rot="10800000">
            <a:off x="3809949" y="41277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/>
          <p:nvPr/>
        </p:nvCxnSpPr>
        <p:spPr>
          <a:xfrm flipH="1" rot="10800000">
            <a:off x="1922090" y="41277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 flipH="1" rot="10800000">
            <a:off x="2396326" y="380587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/>
          <p:nvPr/>
        </p:nvCxnSpPr>
        <p:spPr>
          <a:xfrm flipH="1" rot="10800000">
            <a:off x="2867155" y="380587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/>
          <p:nvPr/>
        </p:nvCxnSpPr>
        <p:spPr>
          <a:xfrm flipH="1" rot="10800000">
            <a:off x="3339120" y="380587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 flipH="1" rot="10800000">
            <a:off x="3809949" y="380587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flipH="1" rot="10800000">
            <a:off x="1922090" y="380587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 flipH="1" rot="10800000">
            <a:off x="2396326" y="34838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 flipH="1" rot="10800000">
            <a:off x="2867155" y="34838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3339120" y="34838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1922090" y="348380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2169186" y="4660667"/>
            <a:ext cx="1580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“row-major”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(+1 each step)</a:t>
            </a:r>
          </a:p>
        </p:txBody>
      </p:sp>
      <p:cxnSp>
        <p:nvCxnSpPr>
          <p:cNvPr id="208" name="Shape 208"/>
          <p:cNvCxnSpPr/>
          <p:nvPr/>
        </p:nvCxnSpPr>
        <p:spPr>
          <a:xfrm flipH="1" rot="5400000">
            <a:off x="6660581" y="427499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 flipH="1" rot="5400000">
            <a:off x="5104781" y="6642877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 flipH="1" rot="5400000">
            <a:off x="4782945" y="6642877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 flipH="1" rot="5400000">
            <a:off x="6659445" y="395316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/>
          <p:nvPr/>
        </p:nvCxnSpPr>
        <p:spPr>
          <a:xfrm flipH="1" rot="5400000">
            <a:off x="6659445" y="3633598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>
            <a:off x="6900693" y="3534182"/>
            <a:ext cx="202200" cy="87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 flipH="1" rot="5400000">
            <a:off x="7132664" y="427499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/>
          <p:nvPr/>
        </p:nvCxnSpPr>
        <p:spPr>
          <a:xfrm flipH="1" rot="5400000">
            <a:off x="7131528" y="395316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 flipH="1" rot="5400000">
            <a:off x="7131528" y="3633598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7372776" y="3534182"/>
            <a:ext cx="202200" cy="87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/>
          <p:nvPr/>
        </p:nvCxnSpPr>
        <p:spPr>
          <a:xfrm flipH="1" rot="5400000">
            <a:off x="7604747" y="427499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 flipH="1" rot="5400000">
            <a:off x="7603611" y="395316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 flipH="1" rot="5400000">
            <a:off x="7603611" y="3633598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>
            <a:off x="7844859" y="3534182"/>
            <a:ext cx="202200" cy="87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/>
          <p:nvPr/>
        </p:nvCxnSpPr>
        <p:spPr>
          <a:xfrm flipH="1" rot="5400000">
            <a:off x="8076234" y="4274999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 flipH="1" rot="5400000">
            <a:off x="8075099" y="3953163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/>
          <p:nvPr/>
        </p:nvCxnSpPr>
        <p:spPr>
          <a:xfrm flipH="1" rot="5400000">
            <a:off x="8075099" y="3633598"/>
            <a:ext cx="2091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6683158" y="4660667"/>
            <a:ext cx="1580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“column-major”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(+</a:t>
            </a:r>
            <a:r>
              <a:rPr i="1" lang="en">
                <a:solidFill>
                  <a:srgbClr val="0000FF"/>
                </a:solidFill>
              </a:rPr>
              <a:t>N</a:t>
            </a:r>
            <a:r>
              <a:rPr lang="en">
                <a:solidFill>
                  <a:srgbClr val="0000FF"/>
                </a:solidFill>
              </a:rPr>
              <a:t> each step)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11126" y="5213875"/>
            <a:ext cx="9183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chemeClr val="dk2"/>
                </a:solidFill>
              </a:rPr>
              <a:t>Principle:</a:t>
            </a:r>
            <a:r>
              <a:rPr lang="en" sz="1600">
                <a:solidFill>
                  <a:schemeClr val="dk2"/>
                </a:solidFill>
              </a:rPr>
              <a:t>  Stride-</a:t>
            </a:r>
            <a:r>
              <a:rPr i="1" lang="en" sz="1600">
                <a:solidFill>
                  <a:schemeClr val="dk2"/>
                </a:solidFill>
              </a:rPr>
              <a:t>k</a:t>
            </a:r>
            <a:r>
              <a:rPr lang="en" sz="1600">
                <a:solidFill>
                  <a:schemeClr val="dk2"/>
                </a:solidFill>
              </a:rPr>
              <a:t> patterns have better locality and generally outperform stride-(</a:t>
            </a:r>
            <a:r>
              <a:rPr i="1" lang="en" sz="1600">
                <a:solidFill>
                  <a:schemeClr val="dk2"/>
                </a:solidFill>
              </a:rPr>
              <a:t>k</a:t>
            </a:r>
            <a:r>
              <a:rPr lang="en" sz="1600">
                <a:solidFill>
                  <a:schemeClr val="dk2"/>
                </a:solidFill>
              </a:rPr>
              <a:t>+1) patterns.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007976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</a:t>
            </a:r>
            <a:r>
              <a:rPr baseline="-25000" lang="en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528490" y="4290160"/>
            <a:ext cx="47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</a:t>
            </a:r>
            <a:r>
              <a:rPr baseline="-25000" lang="en">
                <a:solidFill>
                  <a:srgbClr val="0000FF"/>
                </a:solidFill>
              </a:rPr>
              <a:t>00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Memory Hierarchy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No Caching</a:t>
            </a:r>
            <a:r>
              <a:rPr lang="en"/>
              <a:t>						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700" y="1891800"/>
            <a:ext cx="1263300" cy="6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CPU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Registers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11700" y="4558800"/>
            <a:ext cx="1263300" cy="6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Main Memory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(DRAM)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942623" y="1891800"/>
            <a:ext cx="1263300" cy="6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CPU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Registers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942623" y="3263400"/>
            <a:ext cx="1263300" cy="6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Cache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(SRAM)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942623" y="4558800"/>
            <a:ext cx="1263300" cy="6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Main Memory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(DRAM)</a:t>
            </a:r>
          </a:p>
        </p:txBody>
      </p:sp>
      <p:cxnSp>
        <p:nvCxnSpPr>
          <p:cNvPr id="240" name="Shape 240"/>
          <p:cNvCxnSpPr>
            <a:stCxn id="235" idx="2"/>
            <a:endCxn id="236" idx="0"/>
          </p:cNvCxnSpPr>
          <p:nvPr/>
        </p:nvCxnSpPr>
        <p:spPr>
          <a:xfrm>
            <a:off x="943350" y="2528100"/>
            <a:ext cx="0" cy="20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41" name="Shape 241"/>
          <p:cNvCxnSpPr>
            <a:stCxn id="237" idx="2"/>
            <a:endCxn id="238" idx="0"/>
          </p:cNvCxnSpPr>
          <p:nvPr/>
        </p:nvCxnSpPr>
        <p:spPr>
          <a:xfrm>
            <a:off x="4574273" y="2528100"/>
            <a:ext cx="0" cy="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42" name="Shape 242"/>
          <p:cNvCxnSpPr>
            <a:stCxn id="238" idx="2"/>
            <a:endCxn id="239" idx="0"/>
          </p:cNvCxnSpPr>
          <p:nvPr/>
        </p:nvCxnSpPr>
        <p:spPr>
          <a:xfrm>
            <a:off x="4574273" y="3899700"/>
            <a:ext cx="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1914640" y="1891800"/>
            <a:ext cx="1693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holds a small number of values for calculations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>
            <a:off x="1651240" y="2209950"/>
            <a:ext cx="339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5" name="Shape 245"/>
          <p:cNvSpPr txBox="1"/>
          <p:nvPr/>
        </p:nvSpPr>
        <p:spPr>
          <a:xfrm>
            <a:off x="1914640" y="4558800"/>
            <a:ext cx="1693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holds program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text &amp; data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1651240" y="4876950"/>
            <a:ext cx="339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934075" y="3176361"/>
            <a:ext cx="1109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~ 60 cycles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per access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91675" y="2527142"/>
            <a:ext cx="1109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~ 4 cycles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per access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591675" y="3869028"/>
            <a:ext cx="1109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~ 60 cycles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per access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969525" y="1277695"/>
            <a:ext cx="2535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</a:rPr>
              <a:t>Caching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3531940" y="2209950"/>
            <a:ext cx="334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/>
          <p:nvPr/>
        </p:nvCxnSpPr>
        <p:spPr>
          <a:xfrm>
            <a:off x="3531940" y="4876950"/>
            <a:ext cx="334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" name="Shape 253"/>
          <p:cNvSpPr txBox="1"/>
          <p:nvPr/>
        </p:nvSpPr>
        <p:spPr>
          <a:xfrm>
            <a:off x="1914640" y="3263400"/>
            <a:ext cx="1693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holds a subset of main memory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3531940" y="3581550"/>
            <a:ext cx="334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>
            <p:ph idx="1" type="body"/>
          </p:nvPr>
        </p:nvSpPr>
        <p:spPr>
          <a:xfrm>
            <a:off x="5931525" y="1280525"/>
            <a:ext cx="29010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Cache holds several </a:t>
            </a:r>
            <a:r>
              <a:rPr lang="en" sz="1600" u="sng"/>
              <a:t>lines</a:t>
            </a:r>
            <a:r>
              <a:rPr lang="en" sz="1600"/>
              <a:t>, each 64 bytes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each line can hold a copy of 64 bytes from main mem (or be empty)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CPU interacts with cache instead of main mem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line in cache, data is served (</a:t>
            </a:r>
            <a:r>
              <a:rPr lang="en" sz="1600" u="sng"/>
              <a:t>cache hit</a:t>
            </a:r>
            <a:r>
              <a:rPr lang="en" sz="1600"/>
              <a:t>)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if line is not in cache, cache must load it from main mem (</a:t>
            </a:r>
            <a:r>
              <a:rPr lang="en" sz="1600" u="sng"/>
              <a:t>cache miss</a:t>
            </a:r>
            <a:r>
              <a:rPr lang="en" sz="1600"/>
              <a:t>)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5791200" y="1130772"/>
            <a:ext cx="5400" cy="43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