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Q.  What’s the tag size?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Q.  What’s the tag size?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Lecture 30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Cache Particulars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3183818"/>
            <a:ext cx="8520600" cy="203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takes advantage of </a:t>
            </a:r>
            <a:r>
              <a:rPr lang="en" u="sng"/>
              <a:t>locality</a:t>
            </a:r>
            <a:r>
              <a:rPr lang="en"/>
              <a:t>: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Recall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speed separation between registers (1 cycle / access) and DRAM (60 cycles / access) is huge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" u="sng"/>
              <a:t>Strategy:</a:t>
            </a:r>
            <a:r>
              <a:rPr lang="en"/>
              <a:t>  use a faster SRAM (4 cycles / access) to hold a copy of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768525" y="2231975"/>
            <a:ext cx="80637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                                                                                                        a portion of main memory likely to be used in the near future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5711263" y="2643438"/>
            <a:ext cx="16917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≕ the </a:t>
            </a:r>
            <a:r>
              <a:rPr lang="en" sz="1800" u="sng">
                <a:solidFill>
                  <a:schemeClr val="dk2"/>
                </a:solidFill>
              </a:rPr>
              <a:t>cache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1225012" y="3595074"/>
            <a:ext cx="10110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dk2"/>
                </a:solidFill>
              </a:rPr>
              <a:t>temporal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1917340" y="3595090"/>
            <a:ext cx="33630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 </a:t>
            </a:r>
            <a:r>
              <a:rPr lang="en">
                <a:solidFill>
                  <a:schemeClr val="dk2"/>
                </a:solidFill>
              </a:rPr>
              <a:t>- access the same location again soon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1226301" y="3918736"/>
            <a:ext cx="8769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dk2"/>
                </a:solidFill>
              </a:rPr>
              <a:t>spatial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1789563" y="3918745"/>
            <a:ext cx="29400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- access a nearby location soon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/>
        </p:nvSpPr>
        <p:spPr>
          <a:xfrm>
            <a:off x="311700" y="4440250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Q.  What’s the capacity of this cache?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4 sets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85150" y="1280525"/>
            <a:ext cx="40473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E.g., (</a:t>
            </a:r>
            <a:r>
              <a:rPr i="1" lang="en">
                <a:solidFill>
                  <a:srgbClr val="0000FF"/>
                </a:solidFill>
              </a:rPr>
              <a:t>S</a:t>
            </a:r>
            <a:r>
              <a:rPr lang="en"/>
              <a:t>, </a:t>
            </a:r>
            <a:r>
              <a:rPr i="1" lang="en"/>
              <a:t>E</a:t>
            </a:r>
            <a:r>
              <a:rPr lang="en"/>
              <a:t>, </a:t>
            </a:r>
            <a:r>
              <a:rPr i="1" lang="en"/>
              <a:t>B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) = (</a:t>
            </a:r>
            <a:r>
              <a:rPr lang="en">
                <a:solidFill>
                  <a:srgbClr val="0000FF"/>
                </a:solidFill>
              </a:rPr>
              <a:t>4</a:t>
            </a:r>
            <a:r>
              <a:rPr lang="en"/>
              <a:t>, 2, 64, 48) 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85150" y="1280525"/>
            <a:ext cx="40473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E.g., (</a:t>
            </a:r>
            <a:r>
              <a:rPr i="1" lang="en"/>
              <a:t>S</a:t>
            </a:r>
            <a:r>
              <a:rPr lang="en"/>
              <a:t>, </a:t>
            </a:r>
            <a:r>
              <a:rPr i="1" lang="en">
                <a:solidFill>
                  <a:srgbClr val="0000FF"/>
                </a:solidFill>
              </a:rPr>
              <a:t>E</a:t>
            </a:r>
            <a:r>
              <a:rPr lang="en"/>
              <a:t>, </a:t>
            </a:r>
            <a:r>
              <a:rPr i="1" lang="en"/>
              <a:t>B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) = (4, </a:t>
            </a:r>
            <a:r>
              <a:rPr lang="en">
                <a:solidFill>
                  <a:srgbClr val="0000FF"/>
                </a:solidFill>
              </a:rPr>
              <a:t>2</a:t>
            </a:r>
            <a:r>
              <a:rPr lang="en"/>
              <a:t>, 64, 48) 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785150" y="1280525"/>
            <a:ext cx="40473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E.g., (</a:t>
            </a:r>
            <a:r>
              <a:rPr i="1" lang="en"/>
              <a:t>S</a:t>
            </a:r>
            <a:r>
              <a:rPr lang="en"/>
              <a:t>, </a:t>
            </a:r>
            <a:r>
              <a:rPr i="1" lang="en"/>
              <a:t>E</a:t>
            </a:r>
            <a:r>
              <a:rPr lang="en"/>
              <a:t>, </a:t>
            </a:r>
            <a:r>
              <a:rPr i="1" lang="en">
                <a:solidFill>
                  <a:srgbClr val="0000FF"/>
                </a:solidFill>
              </a:rPr>
              <a:t>B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) = (4, 2, </a:t>
            </a:r>
            <a:r>
              <a:rPr lang="en">
                <a:solidFill>
                  <a:srgbClr val="0000FF"/>
                </a:solidFill>
              </a:rPr>
              <a:t>64</a:t>
            </a:r>
            <a:r>
              <a:rPr lang="en"/>
              <a:t>, 48) </a:t>
            </a:r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Cache Parameters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280525"/>
            <a:ext cx="42603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Caches come in all shapes and sizes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Definition:</a:t>
            </a:r>
            <a:r>
              <a:rPr lang="en"/>
              <a:t>  Let </a:t>
            </a:r>
            <a:r>
              <a:rPr i="1" lang="en"/>
              <a:t>M</a:t>
            </a:r>
            <a:r>
              <a:rPr lang="en"/>
              <a:t> = 2</a:t>
            </a:r>
            <a:r>
              <a:rPr baseline="30000" i="1" lang="en"/>
              <a:t>m</a:t>
            </a:r>
            <a:r>
              <a:rPr lang="en"/>
              <a:t> be the size of memory (</a:t>
            </a:r>
            <a:r>
              <a:rPr i="1" lang="en"/>
              <a:t>m</a:t>
            </a:r>
            <a:r>
              <a:rPr lang="en"/>
              <a:t> bits / address).  A </a:t>
            </a:r>
            <a:r>
              <a:rPr lang="en" u="sng"/>
              <a:t>cache</a:t>
            </a:r>
            <a:r>
              <a:rPr lang="en"/>
              <a:t> is composed of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set contains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line holds: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u="sng">
              <a:solidFill>
                <a:srgbClr val="0000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79" name="Shape 79"/>
          <p:cNvCxnSpPr>
            <a:endCxn id="80" idx="0"/>
          </p:cNvCxnSpPr>
          <p:nvPr/>
        </p:nvCxnSpPr>
        <p:spPr>
          <a:xfrm>
            <a:off x="4572000" y="1197250"/>
            <a:ext cx="0" cy="32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81" name="Shape 81"/>
          <p:cNvSpPr txBox="1"/>
          <p:nvPr>
            <p:ph idx="1" type="body"/>
          </p:nvPr>
        </p:nvSpPr>
        <p:spPr>
          <a:xfrm>
            <a:off x="4785150" y="1280525"/>
            <a:ext cx="40473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E.g., (</a:t>
            </a:r>
            <a:r>
              <a:rPr i="1" lang="en"/>
              <a:t>S</a:t>
            </a:r>
            <a:r>
              <a:rPr lang="en"/>
              <a:t>, </a:t>
            </a:r>
            <a:r>
              <a:rPr i="1" lang="en"/>
              <a:t>E</a:t>
            </a:r>
            <a:r>
              <a:rPr lang="en"/>
              <a:t>, </a:t>
            </a:r>
            <a:r>
              <a:rPr i="1" lang="en"/>
              <a:t>B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) = (4, 2, 64, 48) 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1268225" y="2184750"/>
            <a:ext cx="1801200" cy="32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1684914" y="2422946"/>
            <a:ext cx="28881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2"/>
                </a:solidFill>
              </a:rPr>
              <a:t>S</a:t>
            </a:r>
            <a:r>
              <a:rPr lang="en" sz="1800">
                <a:solidFill>
                  <a:schemeClr val="dk2"/>
                </a:solidFill>
              </a:rPr>
              <a:t> = 2</a:t>
            </a:r>
            <a:r>
              <a:rPr baseline="30000" i="1" lang="en" sz="1800">
                <a:solidFill>
                  <a:schemeClr val="dk2"/>
                </a:solidFill>
              </a:rPr>
              <a:t>s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 u="sng">
                <a:solidFill>
                  <a:schemeClr val="dk2"/>
                </a:solidFill>
              </a:rPr>
              <a:t>cache sets</a:t>
            </a:r>
            <a:r>
              <a:rPr lang="en" sz="1800">
                <a:solidFill>
                  <a:schemeClr val="dk2"/>
                </a:solidFill>
              </a:rPr>
              <a:t>, where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2610779" y="2737336"/>
            <a:ext cx="15507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800">
                <a:solidFill>
                  <a:schemeClr val="dk2"/>
                </a:solidFill>
              </a:rPr>
              <a:t>E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 u="sng">
                <a:solidFill>
                  <a:schemeClr val="dk2"/>
                </a:solidFill>
              </a:rPr>
              <a:t>cache lines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1226649" y="3366100"/>
            <a:ext cx="17706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>
                <a:solidFill>
                  <a:schemeClr val="dk2"/>
                </a:solidFill>
              </a:rPr>
              <a:t>B</a:t>
            </a:r>
            <a:r>
              <a:rPr lang="en">
                <a:solidFill>
                  <a:schemeClr val="dk2"/>
                </a:solidFill>
              </a:rPr>
              <a:t> = 2</a:t>
            </a:r>
            <a:r>
              <a:rPr baseline="30000" i="1" lang="en">
                <a:solidFill>
                  <a:schemeClr val="dk2"/>
                </a:solidFill>
              </a:rPr>
              <a:t>b</a:t>
            </a:r>
            <a:r>
              <a:rPr lang="en">
                <a:solidFill>
                  <a:schemeClr val="dk2"/>
                </a:solidFill>
              </a:rPr>
              <a:t> bytes of data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2821250" y="3366100"/>
            <a:ext cx="1702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FF"/>
                </a:solidFill>
              </a:rPr>
              <a:t>≕ </a:t>
            </a:r>
            <a:r>
              <a:rPr lang="en" u="sng">
                <a:solidFill>
                  <a:srgbClr val="0000FF"/>
                </a:solidFill>
              </a:rPr>
              <a:t>blocking factor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1225599" y="3613904"/>
            <a:ext cx="9990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a </a:t>
            </a:r>
            <a:r>
              <a:rPr lang="en" u="sng">
                <a:solidFill>
                  <a:schemeClr val="dk2"/>
                </a:solidFill>
              </a:rPr>
              <a:t>valid bit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1225597" y="3861963"/>
            <a:ext cx="985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>
                <a:solidFill>
                  <a:schemeClr val="dk2"/>
                </a:solidFill>
              </a:rPr>
              <a:t>t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lang="en" u="sng">
                <a:solidFill>
                  <a:schemeClr val="dk2"/>
                </a:solidFill>
              </a:rPr>
              <a:t>tag bits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1947374" y="3861693"/>
            <a:ext cx="19821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FF"/>
                </a:solidFill>
              </a:rPr>
              <a:t>(where </a:t>
            </a:r>
            <a:r>
              <a:rPr i="1" lang="en">
                <a:solidFill>
                  <a:srgbClr val="0000FF"/>
                </a:solidFill>
              </a:rPr>
              <a:t>t</a:t>
            </a:r>
            <a:r>
              <a:rPr lang="en">
                <a:solidFill>
                  <a:srgbClr val="0000FF"/>
                </a:solidFill>
              </a:rPr>
              <a:t> = </a:t>
            </a:r>
            <a:r>
              <a:rPr i="1" lang="en">
                <a:solidFill>
                  <a:srgbClr val="0000FF"/>
                </a:solidFill>
              </a:rPr>
              <a:t>m</a:t>
            </a:r>
            <a:r>
              <a:rPr lang="en">
                <a:solidFill>
                  <a:srgbClr val="0000FF"/>
                </a:solidFill>
              </a:rPr>
              <a:t> − (</a:t>
            </a:r>
            <a:r>
              <a:rPr i="1" lang="en">
                <a:solidFill>
                  <a:srgbClr val="0000FF"/>
                </a:solidFill>
              </a:rPr>
              <a:t>b</a:t>
            </a:r>
            <a:r>
              <a:rPr lang="en">
                <a:solidFill>
                  <a:srgbClr val="0000FF"/>
                </a:solidFill>
              </a:rPr>
              <a:t> + </a:t>
            </a:r>
            <a:r>
              <a:rPr i="1" lang="en">
                <a:solidFill>
                  <a:srgbClr val="0000FF"/>
                </a:solidFill>
              </a:rPr>
              <a:t>s</a:t>
            </a:r>
            <a:r>
              <a:rPr lang="en">
                <a:solidFill>
                  <a:srgbClr val="0000FF"/>
                </a:solidFill>
              </a:rPr>
              <a:t>))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6091725" y="4394025"/>
            <a:ext cx="916500" cy="1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6091725" y="4165425"/>
            <a:ext cx="916500" cy="1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6091725" y="3708225"/>
            <a:ext cx="916500" cy="1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6091725" y="3479625"/>
            <a:ext cx="916500" cy="1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6091725" y="3022425"/>
            <a:ext cx="916500" cy="1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6091725" y="2793825"/>
            <a:ext cx="916500" cy="1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6091725" y="2336625"/>
            <a:ext cx="916500" cy="1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6091725" y="2108025"/>
            <a:ext cx="916500" cy="1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7234725" y="4394025"/>
            <a:ext cx="1550700" cy="1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7234725" y="4165425"/>
            <a:ext cx="1550700" cy="1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7234725" y="3708225"/>
            <a:ext cx="1550700" cy="1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7234725" y="3479625"/>
            <a:ext cx="1550700" cy="1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7234725" y="3022425"/>
            <a:ext cx="1550700" cy="1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7234725" y="2793825"/>
            <a:ext cx="1550700" cy="1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7234725" y="2336625"/>
            <a:ext cx="1550700" cy="1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7234725" y="2108025"/>
            <a:ext cx="1550700" cy="1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5610363" y="4394025"/>
            <a:ext cx="250200" cy="1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5610363" y="4165425"/>
            <a:ext cx="250200" cy="1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5610363" y="3708225"/>
            <a:ext cx="250200" cy="1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5610363" y="3479625"/>
            <a:ext cx="250200" cy="1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5610363" y="3022425"/>
            <a:ext cx="250200" cy="1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5610363" y="2793825"/>
            <a:ext cx="250200" cy="1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5610363" y="2336625"/>
            <a:ext cx="250200" cy="1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5610363" y="2108025"/>
            <a:ext cx="250200" cy="1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4769700" y="2137333"/>
            <a:ext cx="8622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Set 0 </a:t>
            </a:r>
            <a:r>
              <a:rPr lang="en" sz="2400">
                <a:solidFill>
                  <a:srgbClr val="0000FF"/>
                </a:solidFill>
              </a:rPr>
              <a:t>{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769700" y="2823133"/>
            <a:ext cx="8622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Set 1 </a:t>
            </a:r>
            <a:r>
              <a:rPr lang="en" sz="2400">
                <a:solidFill>
                  <a:srgbClr val="0000FF"/>
                </a:solidFill>
              </a:rPr>
              <a:t>{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4769700" y="3508933"/>
            <a:ext cx="8622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Set 2 </a:t>
            </a:r>
            <a:r>
              <a:rPr lang="en" sz="2400">
                <a:solidFill>
                  <a:srgbClr val="0000FF"/>
                </a:solidFill>
              </a:rPr>
              <a:t>{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4769700" y="4194733"/>
            <a:ext cx="8622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Set 3 </a:t>
            </a:r>
            <a:r>
              <a:rPr lang="en" sz="2400">
                <a:solidFill>
                  <a:srgbClr val="0000FF"/>
                </a:solidFill>
              </a:rPr>
              <a:t>{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7234725" y="2108025"/>
            <a:ext cx="15507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</a:rPr>
              <a:t>64 bytes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6091725" y="1879425"/>
            <a:ext cx="916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</a:rPr>
              <a:t>tag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5610363" y="1879425"/>
            <a:ext cx="2502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</a:rPr>
              <a:t>V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7234725" y="1879425"/>
            <a:ext cx="15507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</a:rPr>
              <a:t>block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6091725" y="2108025"/>
            <a:ext cx="916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</a:rPr>
              <a:t>40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5610363" y="2108025"/>
            <a:ext cx="2502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</a:rPr>
              <a:t>1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1441404" y="4754229"/>
            <a:ext cx="17706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× 2 lines / set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2859896" y="4754229"/>
            <a:ext cx="2047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× 64 bytes / line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4530968" y="4754229"/>
            <a:ext cx="2047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= 512 bytes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311700" y="5068500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i</a:t>
            </a:r>
            <a:r>
              <a:rPr lang="en" sz="1800">
                <a:solidFill>
                  <a:schemeClr val="dk2"/>
                </a:solidFill>
              </a:rPr>
              <a:t>n general:  capacity </a:t>
            </a:r>
            <a:r>
              <a:rPr i="1" lang="en" sz="1800">
                <a:solidFill>
                  <a:schemeClr val="dk2"/>
                </a:solidFill>
              </a:rPr>
              <a:t>C</a:t>
            </a:r>
            <a:r>
              <a:rPr lang="en" sz="1800">
                <a:solidFill>
                  <a:schemeClr val="dk2"/>
                </a:solidFill>
              </a:rPr>
              <a:t> = 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3303779" y="5068500"/>
            <a:ext cx="55338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1800">
                <a:solidFill>
                  <a:schemeClr val="dk2"/>
                </a:solidFill>
              </a:rPr>
              <a:t>S</a:t>
            </a:r>
            <a:r>
              <a:rPr lang="en" sz="1800">
                <a:solidFill>
                  <a:schemeClr val="dk2"/>
                </a:solidFill>
              </a:rPr>
              <a:t> × </a:t>
            </a:r>
            <a:r>
              <a:rPr i="1" lang="en" sz="1800">
                <a:solidFill>
                  <a:schemeClr val="dk2"/>
                </a:solidFill>
              </a:rPr>
              <a:t>E</a:t>
            </a:r>
            <a:r>
              <a:rPr lang="en" sz="1800">
                <a:solidFill>
                  <a:schemeClr val="dk2"/>
                </a:solidFill>
              </a:rPr>
              <a:t> × </a:t>
            </a:r>
            <a:r>
              <a:rPr i="1" lang="en" sz="1800">
                <a:solidFill>
                  <a:schemeClr val="dk2"/>
                </a:solidFill>
              </a:rPr>
              <a:t>B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supply addresses of length </a:t>
            </a:r>
            <a:r>
              <a:rPr i="1" lang="en"/>
              <a:t>m</a:t>
            </a:r>
            <a:r>
              <a:rPr lang="en"/>
              <a:t>:</a:t>
            </a:r>
          </a:p>
        </p:txBody>
      </p:sp>
      <p:sp>
        <p:nvSpPr>
          <p:cNvPr id="134" name="Shape 13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Address Translation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interacts with cache instead of main memory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1534650" y="2152775"/>
            <a:ext cx="1981200" cy="26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3515850" y="2152775"/>
            <a:ext cx="1981200" cy="26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5497050" y="2152775"/>
            <a:ext cx="1981200" cy="26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2866826"/>
            <a:ext cx="8520600" cy="220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set index</a:t>
            </a:r>
            <a:r>
              <a:rPr lang="en"/>
              <a:t> indicates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u="sng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for matching tag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cache hit: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if cache miss: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1534650" y="2152775"/>
            <a:ext cx="19812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i="1" lang="en">
                <a:solidFill>
                  <a:schemeClr val="dk2"/>
                </a:solidFill>
              </a:rPr>
              <a:t>t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3515850" y="2152775"/>
            <a:ext cx="19812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i="1" lang="en">
                <a:solidFill>
                  <a:schemeClr val="dk2"/>
                </a:solidFill>
              </a:rPr>
              <a:t>s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5497050" y="2152775"/>
            <a:ext cx="19812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i="1" lang="en">
                <a:solidFill>
                  <a:schemeClr val="dk2"/>
                </a:solidFill>
              </a:rPr>
              <a:t>b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1534650" y="2443213"/>
            <a:ext cx="19812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tag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3515850" y="2457575"/>
            <a:ext cx="19812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set index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5497050" y="2457575"/>
            <a:ext cx="19812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block offset</a:t>
            </a:r>
          </a:p>
        </p:txBody>
      </p:sp>
      <p:cxnSp>
        <p:nvCxnSpPr>
          <p:cNvPr id="146" name="Shape 146"/>
          <p:cNvCxnSpPr/>
          <p:nvPr/>
        </p:nvCxnSpPr>
        <p:spPr>
          <a:xfrm>
            <a:off x="2640354" y="2286007"/>
            <a:ext cx="78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7" name="Shape 147"/>
          <p:cNvCxnSpPr/>
          <p:nvPr/>
        </p:nvCxnSpPr>
        <p:spPr>
          <a:xfrm>
            <a:off x="1628439" y="2286007"/>
            <a:ext cx="78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148" name="Shape 148"/>
          <p:cNvCxnSpPr/>
          <p:nvPr/>
        </p:nvCxnSpPr>
        <p:spPr>
          <a:xfrm>
            <a:off x="4621554" y="2286007"/>
            <a:ext cx="78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9" name="Shape 149"/>
          <p:cNvCxnSpPr/>
          <p:nvPr/>
        </p:nvCxnSpPr>
        <p:spPr>
          <a:xfrm>
            <a:off x="3609639" y="2286007"/>
            <a:ext cx="78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150" name="Shape 150"/>
          <p:cNvCxnSpPr/>
          <p:nvPr/>
        </p:nvCxnSpPr>
        <p:spPr>
          <a:xfrm>
            <a:off x="6602754" y="2286007"/>
            <a:ext cx="78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1" name="Shape 151"/>
          <p:cNvCxnSpPr/>
          <p:nvPr/>
        </p:nvCxnSpPr>
        <p:spPr>
          <a:xfrm>
            <a:off x="5590839" y="2286007"/>
            <a:ext cx="78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152" name="Shape 152"/>
          <p:cNvSpPr txBox="1"/>
          <p:nvPr/>
        </p:nvSpPr>
        <p:spPr>
          <a:xfrm>
            <a:off x="2712304" y="2866825"/>
            <a:ext cx="2515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 which set to look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1225858" y="3181221"/>
            <a:ext cx="23862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acts as a </a:t>
            </a:r>
            <a:r>
              <a:rPr lang="en" u="sng">
                <a:solidFill>
                  <a:schemeClr val="dk2"/>
                </a:solidFill>
              </a:rPr>
              <a:t>hash function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3131933" y="3429003"/>
            <a:ext cx="23862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⇒ cache hit / miss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1225853" y="4057778"/>
            <a:ext cx="2515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access offset in cache line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311700" y="4618892"/>
            <a:ext cx="4782300" cy="10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load block from main memory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evict a block (if none empty)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access offset in new cache line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4452695"/>
            <a:ext cx="7344300" cy="251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cache miss: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load memory 0x6120c0 ↔ 0c6120ff into set 3:  tag ← 0x6120; valid ← 1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access 56</a:t>
            </a:r>
            <a:r>
              <a:rPr baseline="30000" lang="en"/>
              <a:t>th</a:t>
            </a:r>
            <a:r>
              <a:rPr lang="en"/>
              <a:t> byte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3022245"/>
            <a:ext cx="44889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cache hit: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examine set 3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591658"/>
            <a:ext cx="4488900" cy="111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cache miss: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load memory 0x6106c0 ↔ 6106ff into set 3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6091725" y="3479625"/>
            <a:ext cx="916500" cy="198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7234725" y="3479625"/>
            <a:ext cx="1550700" cy="198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5610363" y="3479625"/>
            <a:ext cx="250200" cy="198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280525"/>
            <a:ext cx="44889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AutoNum type="arabicPeriod"/>
            </a:pPr>
            <a:r>
              <a:rPr lang="en"/>
              <a:t>0x6106c8</a:t>
            </a:r>
          </a:p>
        </p:txBody>
      </p:sp>
      <p:sp>
        <p:nvSpPr>
          <p:cNvPr id="168" name="Shape 16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E.g., </a:t>
            </a:r>
            <a:r>
              <a:rPr lang="en">
                <a:solidFill>
                  <a:srgbClr val="000000"/>
                </a:solidFill>
              </a:rPr>
              <a:t>(</a:t>
            </a:r>
            <a:r>
              <a:rPr i="1" lang="en">
                <a:solidFill>
                  <a:srgbClr val="000000"/>
                </a:solidFill>
              </a:rPr>
              <a:t>S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i="1" lang="en">
                <a:solidFill>
                  <a:srgbClr val="000000"/>
                </a:solidFill>
              </a:rPr>
              <a:t>E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i="1" lang="en">
                <a:solidFill>
                  <a:srgbClr val="000000"/>
                </a:solidFill>
              </a:rPr>
              <a:t>B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i="1" lang="en">
                <a:solidFill>
                  <a:srgbClr val="000000"/>
                </a:solidFill>
              </a:rPr>
              <a:t>m</a:t>
            </a:r>
            <a:r>
              <a:rPr lang="en">
                <a:solidFill>
                  <a:srgbClr val="000000"/>
                </a:solidFill>
              </a:rPr>
              <a:t>) = (4, 2, 64, 48)</a:t>
            </a:r>
          </a:p>
        </p:txBody>
      </p:sp>
      <p:cxnSp>
        <p:nvCxnSpPr>
          <p:cNvPr id="169" name="Shape 169"/>
          <p:cNvCxnSpPr/>
          <p:nvPr/>
        </p:nvCxnSpPr>
        <p:spPr>
          <a:xfrm>
            <a:off x="4800600" y="1197250"/>
            <a:ext cx="0" cy="32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70" name="Shape 170"/>
          <p:cNvSpPr txBox="1"/>
          <p:nvPr/>
        </p:nvSpPr>
        <p:spPr>
          <a:xfrm>
            <a:off x="6091725" y="3708225"/>
            <a:ext cx="916500" cy="1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6091725" y="3479625"/>
            <a:ext cx="916500" cy="1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6091725" y="3022425"/>
            <a:ext cx="916500" cy="1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6091725" y="2793825"/>
            <a:ext cx="916500" cy="1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6091725" y="2336625"/>
            <a:ext cx="916500" cy="1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6091725" y="2108025"/>
            <a:ext cx="916500" cy="1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6091725" y="1650825"/>
            <a:ext cx="916500" cy="1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6091725" y="1422225"/>
            <a:ext cx="916500" cy="1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7234725" y="3708225"/>
            <a:ext cx="1550700" cy="1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7234725" y="3479625"/>
            <a:ext cx="1550700" cy="1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7234725" y="3022425"/>
            <a:ext cx="1550700" cy="1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7234725" y="2793825"/>
            <a:ext cx="1550700" cy="1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7234725" y="2336625"/>
            <a:ext cx="1550700" cy="1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7234725" y="2108025"/>
            <a:ext cx="1550700" cy="1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7234725" y="1650825"/>
            <a:ext cx="1550700" cy="1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7234725" y="1422225"/>
            <a:ext cx="1550700" cy="1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5610363" y="3708225"/>
            <a:ext cx="250200" cy="1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5610363" y="3479625"/>
            <a:ext cx="250200" cy="1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5610363" y="3022425"/>
            <a:ext cx="250200" cy="1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5610363" y="2793825"/>
            <a:ext cx="250200" cy="1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5610363" y="2336625"/>
            <a:ext cx="250200" cy="1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5610363" y="2108025"/>
            <a:ext cx="250200" cy="1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5610363" y="1650825"/>
            <a:ext cx="250200" cy="1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5610363" y="1422225"/>
            <a:ext cx="250200" cy="1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4769700" y="1451533"/>
            <a:ext cx="8622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Set 0 </a:t>
            </a:r>
            <a:r>
              <a:rPr lang="en" sz="2400">
                <a:solidFill>
                  <a:srgbClr val="0000FF"/>
                </a:solidFill>
              </a:rPr>
              <a:t>{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4769700" y="2137333"/>
            <a:ext cx="8622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Set 1 </a:t>
            </a:r>
            <a:r>
              <a:rPr lang="en" sz="2400">
                <a:solidFill>
                  <a:srgbClr val="0000FF"/>
                </a:solidFill>
              </a:rPr>
              <a:t>{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4769700" y="2823133"/>
            <a:ext cx="8622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Set 2 </a:t>
            </a:r>
            <a:r>
              <a:rPr lang="en" sz="2400">
                <a:solidFill>
                  <a:srgbClr val="0000FF"/>
                </a:solidFill>
              </a:rPr>
              <a:t>{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4769700" y="3508933"/>
            <a:ext cx="8622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Set 3 </a:t>
            </a:r>
            <a:r>
              <a:rPr lang="en" sz="2400">
                <a:solidFill>
                  <a:srgbClr val="0000FF"/>
                </a:solidFill>
              </a:rPr>
              <a:t>{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6091725" y="1193625"/>
            <a:ext cx="916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</a:rPr>
              <a:t>tag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5610363" y="1193625"/>
            <a:ext cx="2502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</a:rPr>
              <a:t>V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7234725" y="1193625"/>
            <a:ext cx="15507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</a:rPr>
              <a:t>block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3890400" y="1422225"/>
            <a:ext cx="603000" cy="1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3640250" y="1422225"/>
            <a:ext cx="250200" cy="1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2217850" y="1422225"/>
            <a:ext cx="1422300" cy="1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3846009" y="1422225"/>
            <a:ext cx="697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</a:rPr>
              <a:t>001000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589264" y="1422225"/>
            <a:ext cx="3486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</a:rPr>
              <a:t>11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141655" y="1422225"/>
            <a:ext cx="15816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</a:rPr>
              <a:t>0110000100000110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3491924" y="1624609"/>
            <a:ext cx="5559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0000"/>
                </a:solidFill>
              </a:rPr>
              <a:t>set 3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3891539" y="1624600"/>
            <a:ext cx="6030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0000FF"/>
                </a:solidFill>
              </a:rPr>
              <a:t>8</a:t>
            </a:r>
            <a:r>
              <a:rPr baseline="30000" lang="en" sz="800">
                <a:solidFill>
                  <a:srgbClr val="0000FF"/>
                </a:solidFill>
              </a:rPr>
              <a:t>th</a:t>
            </a:r>
            <a:r>
              <a:rPr lang="en" sz="800">
                <a:solidFill>
                  <a:srgbClr val="0000FF"/>
                </a:solidFill>
              </a:rPr>
              <a:t> byte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2217875" y="1624600"/>
            <a:ext cx="14223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0000FF"/>
                </a:solidFill>
              </a:rPr>
              <a:t>tag = 0x6106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3846009" y="1422225"/>
            <a:ext cx="697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0000FF"/>
                </a:solidFill>
              </a:rPr>
              <a:t>001000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3589264" y="1422225"/>
            <a:ext cx="3486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2141529" y="1422225"/>
            <a:ext cx="15816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0000FF"/>
                </a:solidFill>
              </a:rPr>
              <a:t>0110000100000110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11700" y="2709317"/>
            <a:ext cx="44889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AutoNum type="arabicPeriod" startAt="2"/>
            </a:pPr>
            <a:r>
              <a:rPr lang="en"/>
              <a:t>0x6106d4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11700" y="2086874"/>
            <a:ext cx="4488900" cy="5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tag ← 0x6106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6091725" y="3479625"/>
            <a:ext cx="916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0000"/>
                </a:solidFill>
              </a:rPr>
              <a:t>0x6106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5610363" y="3479625"/>
            <a:ext cx="2502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2330916" y="2086867"/>
            <a:ext cx="2702700" cy="5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/>
              <a:t>; </a:t>
            </a:r>
            <a:r>
              <a:rPr lang="en" sz="1400"/>
              <a:t>valid ← 1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2334482"/>
            <a:ext cx="4488900" cy="5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1" marL="914400" rtl="0">
              <a:spcBef>
                <a:spcPts val="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access 8</a:t>
            </a:r>
            <a:r>
              <a:rPr baseline="30000" lang="en"/>
              <a:t>th</a:t>
            </a:r>
            <a:r>
              <a:rPr lang="en"/>
              <a:t> byte within block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7422695" y="3479625"/>
            <a:ext cx="52200" cy="19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7307263" y="3301712"/>
            <a:ext cx="3486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n" sz="900">
                <a:solidFill>
                  <a:srgbClr val="FF0000"/>
                </a:solidFill>
              </a:rPr>
              <a:t>8</a:t>
            </a:r>
            <a:r>
              <a:rPr baseline="30000" lang="en" sz="900">
                <a:solidFill>
                  <a:srgbClr val="FF0000"/>
                </a:solidFill>
              </a:rPr>
              <a:t>th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3890400" y="2853769"/>
            <a:ext cx="603000" cy="1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3640250" y="2853769"/>
            <a:ext cx="250200" cy="1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23" name="Shape 223"/>
          <p:cNvSpPr txBox="1"/>
          <p:nvPr/>
        </p:nvSpPr>
        <p:spPr>
          <a:xfrm>
            <a:off x="2217850" y="2853769"/>
            <a:ext cx="1422300" cy="1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3846009" y="2853769"/>
            <a:ext cx="697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</a:rPr>
              <a:t>010100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3589264" y="2853769"/>
            <a:ext cx="3486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</a:rPr>
              <a:t>11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2141655" y="2853769"/>
            <a:ext cx="15816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</a:rPr>
              <a:t>0110000100000110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3491924" y="3056153"/>
            <a:ext cx="5559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0000"/>
                </a:solidFill>
              </a:rPr>
              <a:t>set 3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3891539" y="3056144"/>
            <a:ext cx="6030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0000FF"/>
                </a:solidFill>
              </a:rPr>
              <a:t>20</a:t>
            </a:r>
            <a:r>
              <a:rPr baseline="30000" lang="en" sz="800">
                <a:solidFill>
                  <a:srgbClr val="0000FF"/>
                </a:solidFill>
              </a:rPr>
              <a:t>th</a:t>
            </a:r>
            <a:r>
              <a:rPr lang="en" sz="800">
                <a:solidFill>
                  <a:srgbClr val="0000FF"/>
                </a:solidFill>
              </a:rPr>
              <a:t> byte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2217875" y="3056144"/>
            <a:ext cx="14223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0000FF"/>
                </a:solidFill>
              </a:rPr>
              <a:t>tag = 0x6106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3846009" y="2853769"/>
            <a:ext cx="697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0000FF"/>
                </a:solidFill>
              </a:rPr>
              <a:t>010100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3589264" y="2853769"/>
            <a:ext cx="3486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2141529" y="2853769"/>
            <a:ext cx="15816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0000FF"/>
                </a:solidFill>
              </a:rPr>
              <a:t>0110000100000110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11700" y="4135475"/>
            <a:ext cx="7344300" cy="270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AutoNum type="arabicPeriod" startAt="3"/>
            </a:pPr>
            <a:r>
              <a:rPr lang="en"/>
              <a:t>0x6120f8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11922" y="3516383"/>
            <a:ext cx="24303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matching tag!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11922" y="3765303"/>
            <a:ext cx="36900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access 20</a:t>
            </a:r>
            <a:r>
              <a:rPr baseline="30000" lang="en">
                <a:solidFill>
                  <a:schemeClr val="dk2"/>
                </a:solidFill>
              </a:rPr>
              <a:t>th</a:t>
            </a:r>
            <a:r>
              <a:rPr lang="en">
                <a:solidFill>
                  <a:schemeClr val="dk2"/>
                </a:solidFill>
              </a:rPr>
              <a:t> byte within block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7727495" y="3479625"/>
            <a:ext cx="52200" cy="19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7565127" y="3301700"/>
            <a:ext cx="3954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FF0000"/>
                </a:solidFill>
              </a:rPr>
              <a:t>20</a:t>
            </a:r>
            <a:r>
              <a:rPr baseline="30000" lang="en" sz="900">
                <a:solidFill>
                  <a:srgbClr val="FF0000"/>
                </a:solidFill>
              </a:rPr>
              <a:t>th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3890400" y="4274137"/>
            <a:ext cx="603000" cy="1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3640250" y="4274137"/>
            <a:ext cx="250200" cy="1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2217850" y="4274137"/>
            <a:ext cx="1422300" cy="1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3846009" y="4274137"/>
            <a:ext cx="697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</a:rPr>
              <a:t>11</a:t>
            </a:r>
            <a:r>
              <a:rPr lang="en" sz="1200">
                <a:solidFill>
                  <a:schemeClr val="dk2"/>
                </a:solidFill>
              </a:rPr>
              <a:t>1000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3589264" y="4274137"/>
            <a:ext cx="3486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</a:rPr>
              <a:t>11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2141655" y="4274137"/>
            <a:ext cx="15816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</a:rPr>
              <a:t>0110000100100000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3491924" y="4476521"/>
            <a:ext cx="5559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0000"/>
                </a:solidFill>
              </a:rPr>
              <a:t>set 3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3891539" y="4476512"/>
            <a:ext cx="6030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0000FF"/>
                </a:solidFill>
              </a:rPr>
              <a:t>56</a:t>
            </a:r>
            <a:r>
              <a:rPr baseline="30000" lang="en" sz="800">
                <a:solidFill>
                  <a:srgbClr val="0000FF"/>
                </a:solidFill>
              </a:rPr>
              <a:t>th</a:t>
            </a:r>
            <a:r>
              <a:rPr lang="en" sz="800">
                <a:solidFill>
                  <a:srgbClr val="0000FF"/>
                </a:solidFill>
              </a:rPr>
              <a:t> byte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2217875" y="4476512"/>
            <a:ext cx="14223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0000FF"/>
                </a:solidFill>
              </a:rPr>
              <a:t>tag = 0x6120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3846009" y="4274137"/>
            <a:ext cx="697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0000FF"/>
                </a:solidFill>
              </a:rPr>
              <a:t>11</a:t>
            </a:r>
            <a:r>
              <a:rPr lang="en" sz="1200">
                <a:solidFill>
                  <a:srgbClr val="0000FF"/>
                </a:solidFill>
              </a:rPr>
              <a:t>1000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3589264" y="4274137"/>
            <a:ext cx="3486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2141529" y="4274137"/>
            <a:ext cx="15816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0000FF"/>
                </a:solidFill>
              </a:rPr>
              <a:t>0110000100100000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311919" y="5195823"/>
            <a:ext cx="43890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if set full, then must </a:t>
            </a:r>
            <a:r>
              <a:rPr lang="en" u="sng">
                <a:solidFill>
                  <a:schemeClr val="dk2"/>
                </a:solidFill>
              </a:rPr>
              <a:t>evict</a:t>
            </a:r>
            <a:r>
              <a:rPr lang="en">
                <a:solidFill>
                  <a:schemeClr val="dk2"/>
                </a:solidFill>
              </a:rPr>
              <a:t> a line in set 3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3846009" y="1193625"/>
            <a:ext cx="697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2"/>
                </a:solidFill>
              </a:rPr>
              <a:t>← 6 →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3589264" y="1193625"/>
            <a:ext cx="3486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2"/>
                </a:solidFill>
              </a:rPr>
              <a:t>-2-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2141529" y="1193625"/>
            <a:ext cx="15816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2"/>
                </a:solidFill>
              </a:rPr>
              <a:t>← 4</a:t>
            </a:r>
            <a:r>
              <a:rPr lang="en" sz="1000">
                <a:solidFill>
                  <a:schemeClr val="dk2"/>
                </a:solidFill>
              </a:rPr>
              <a:t>0 →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Eviction Strategy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Evict the line least likely to be used in near future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Random:  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ts val="1400"/>
              <a:buChar char="○"/>
            </a:pPr>
            <a:r>
              <a:t/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Least Recently Used (LRU):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ts val="1400"/>
              <a:buChar char="○"/>
            </a:pPr>
            <a:r>
              <a:t/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Least Frequently Used (LFU):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</p:txBody>
      </p:sp>
      <p:sp>
        <p:nvSpPr>
          <p:cNvPr id="260" name="Shape 260"/>
          <p:cNvSpPr txBox="1"/>
          <p:nvPr/>
        </p:nvSpPr>
        <p:spPr>
          <a:xfrm>
            <a:off x="1823287" y="1899320"/>
            <a:ext cx="24852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Select line randomly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225573" y="2309605"/>
            <a:ext cx="28314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fast &amp; easy to implement in H/W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25575" y="2633350"/>
            <a:ext cx="21393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2"/>
                </a:solidFill>
              </a:rPr>
              <a:t>no locality advantage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3741146" y="3080337"/>
            <a:ext cx="44463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Select line accessed furthest in the past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25745" y="3490600"/>
            <a:ext cx="24852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2"/>
                </a:solidFill>
              </a:rPr>
              <a:t>must maintain access stats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3409514" y="3490598"/>
            <a:ext cx="19506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2"/>
                </a:solidFill>
              </a:rPr>
              <a:t>⇒ more H/W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3906653" y="3937582"/>
            <a:ext cx="51516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Select line referenced fewest times recently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225587" y="4347865"/>
            <a:ext cx="29046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again, more stats ⇒ more H/W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