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F399A26-E258-4C68-96D5-67E3BE091D41}">
  <a:tblStyle styleId="{DF399A26-E258-4C68-96D5-67E3BE091D41}"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Orally:  What sort of things are beyond disk?  (Tape, cloud, Internet)</a:t>
            </a:r>
          </a:p>
          <a:p>
            <a:pPr indent="0" lvl="0" marL="0" rtl="0">
              <a:spcBef>
                <a:spcPts val="0"/>
              </a:spcBef>
              <a:buNone/>
            </a:pPr>
            <a:r>
              <a:rPr lang="en"/>
              <a:t>Orally:  Why is there a tradeoff between speed and size?  Because no one would use a memory that was slower and smaller than another memory.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It’s not clear to me why throughput for 32 KB &gt; 16 KB.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Orally:  The tech behind pre-fetching is largely an undocumented trade secret.</a:t>
            </a:r>
          </a:p>
          <a:p>
            <a:pPr indent="0" lvl="0" marL="0">
              <a:spcBef>
                <a:spcPts val="0"/>
              </a:spcBef>
              <a:buNone/>
            </a:pPr>
            <a:r>
              <a:rPr lang="en"/>
              <a:t>Orally:  Critical-word-first fetch might not be as relevant as it sounds.  Because of spatial locality, the next memory reference is likely to be from the same block, most of which is still not loaded.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827306"/>
            <a:ext cx="8520600" cy="2280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3149028"/>
            <a:ext cx="8520600" cy="8808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229028"/>
            <a:ext cx="8520600" cy="21816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502472"/>
            <a:ext cx="8520600" cy="14454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389833"/>
            <a:ext cx="8520600" cy="9354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280528"/>
            <a:ext cx="8520600" cy="37959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280528"/>
            <a:ext cx="3999900" cy="3795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280528"/>
            <a:ext cx="3999900" cy="3795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617333"/>
            <a:ext cx="2808000" cy="839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544000"/>
            <a:ext cx="2808000" cy="35328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500167"/>
            <a:ext cx="6367800" cy="45453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39"/>
            <a:ext cx="4572000" cy="57150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370194"/>
            <a:ext cx="4045200" cy="16470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3114528"/>
            <a:ext cx="4045200" cy="13722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804528"/>
            <a:ext cx="3837000" cy="41058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700639"/>
            <a:ext cx="5998800" cy="6723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94472"/>
            <a:ext cx="8520600" cy="6363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280528"/>
            <a:ext cx="8520600" cy="3795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5181352"/>
            <a:ext cx="548700" cy="4374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827306"/>
            <a:ext cx="8520600" cy="2280600"/>
          </a:xfrm>
          <a:prstGeom prst="rect">
            <a:avLst/>
          </a:prstGeom>
        </p:spPr>
        <p:txBody>
          <a:bodyPr anchorCtr="0" anchor="b" bIns="91425" lIns="91425" rIns="91425" wrap="square" tIns="91425">
            <a:noAutofit/>
          </a:bodyPr>
          <a:lstStyle/>
          <a:p>
            <a:pPr indent="0" lvl="0" marL="0">
              <a:spcBef>
                <a:spcPts val="0"/>
              </a:spcBef>
              <a:buNone/>
            </a:pPr>
            <a:r>
              <a:rPr lang="en"/>
              <a:t>Lecture 32</a:t>
            </a:r>
          </a:p>
        </p:txBody>
      </p:sp>
      <p:sp>
        <p:nvSpPr>
          <p:cNvPr id="55" name="Shape 55"/>
          <p:cNvSpPr txBox="1"/>
          <p:nvPr>
            <p:ph idx="1" type="subTitle"/>
          </p:nvPr>
        </p:nvSpPr>
        <p:spPr>
          <a:xfrm>
            <a:off x="311700" y="3149028"/>
            <a:ext cx="8520600" cy="880800"/>
          </a:xfrm>
          <a:prstGeom prst="rect">
            <a:avLst/>
          </a:prstGeom>
        </p:spPr>
        <p:txBody>
          <a:bodyPr anchorCtr="0" anchor="t" bIns="91425" lIns="91425" rIns="91425" wrap="square" tIns="91425">
            <a:noAutofit/>
          </a:bodyPr>
          <a:lstStyle/>
          <a:p>
            <a:pPr indent="0" lvl="0" marL="0">
              <a:spcBef>
                <a:spcPts val="0"/>
              </a:spcBef>
              <a:buNone/>
            </a:pPr>
            <a:r>
              <a:rPr lang="en"/>
              <a:t>Cache Policies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graphicFrame>
        <p:nvGraphicFramePr>
          <p:cNvPr id="60" name="Shape 60"/>
          <p:cNvGraphicFramePr/>
          <p:nvPr/>
        </p:nvGraphicFramePr>
        <p:xfrm>
          <a:off x="1454700" y="1280580"/>
          <a:ext cx="3000000" cy="3000000"/>
        </p:xfrm>
        <a:graphic>
          <a:graphicData uri="http://schemas.openxmlformats.org/drawingml/2006/table">
            <a:tbl>
              <a:tblPr>
                <a:noFill/>
                <a:tableStyleId>{DF399A26-E258-4C68-96D5-67E3BE091D41}</a:tableStyleId>
              </a:tblPr>
              <a:tblGrid>
                <a:gridCol w="1109225"/>
                <a:gridCol w="2579600"/>
                <a:gridCol w="1162875"/>
                <a:gridCol w="1345350"/>
              </a:tblGrid>
              <a:tr h="362900">
                <a:tc>
                  <a:txBody>
                    <a:bodyPr>
                      <a:noAutofit/>
                    </a:bodyPr>
                    <a:lstStyle/>
                    <a:p>
                      <a:pPr indent="0" lvl="0" marL="0" rtl="0" algn="ctr">
                        <a:spcBef>
                          <a:spcPts val="0"/>
                        </a:spcBef>
                        <a:buNone/>
                      </a:pPr>
                      <a:r>
                        <a:rPr lang="en" u="sng">
                          <a:solidFill>
                            <a:schemeClr val="dk2"/>
                          </a:solidFill>
                        </a:rPr>
                        <a:t>Level</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rPr lang="en" u="sng">
                          <a:solidFill>
                            <a:schemeClr val="dk2"/>
                          </a:solidFill>
                        </a:rPr>
                        <a:t>Type</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u="sng">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u="sng">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62900">
                <a:tc>
                  <a:txBody>
                    <a:bodyPr>
                      <a:noAutofit/>
                    </a:bodyPr>
                    <a:lstStyle/>
                    <a:p>
                      <a:pPr indent="0" lvl="0" marL="0" rtl="0" algn="ctr">
                        <a:spcBef>
                          <a:spcPts val="0"/>
                        </a:spcBef>
                        <a:buNone/>
                      </a:pPr>
                      <a:r>
                        <a:rPr lang="en">
                          <a:solidFill>
                            <a:schemeClr val="dk2"/>
                          </a:solidFill>
                        </a:rPr>
                        <a:t>L0</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rPr lang="en">
                          <a:solidFill>
                            <a:schemeClr val="dk2"/>
                          </a:solidFill>
                        </a:rPr>
                        <a:t>r</a:t>
                      </a:r>
                      <a:r>
                        <a:rPr lang="en">
                          <a:solidFill>
                            <a:schemeClr val="dk2"/>
                          </a:solidFill>
                        </a:rPr>
                        <a:t>egisters</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581250">
                <a:tc>
                  <a:txBody>
                    <a:bodyPr>
                      <a:noAutofit/>
                    </a:bodyPr>
                    <a:lstStyle/>
                    <a:p>
                      <a:pPr indent="0" lvl="0" marL="0" rtl="0" algn="ctr">
                        <a:spcBef>
                          <a:spcPts val="0"/>
                        </a:spcBef>
                        <a:buNone/>
                      </a:pPr>
                      <a:r>
                        <a:rPr lang="en">
                          <a:solidFill>
                            <a:schemeClr val="dk2"/>
                          </a:solidFill>
                        </a:rPr>
                        <a:t>L1</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rPr lang="en">
                          <a:solidFill>
                            <a:schemeClr val="dk2"/>
                          </a:solidFill>
                        </a:rPr>
                        <a:t>i-cache</a:t>
                      </a:r>
                    </a:p>
                    <a:p>
                      <a:pPr indent="0" lvl="0" marL="0" rtl="0" algn="ctr">
                        <a:spcBef>
                          <a:spcPts val="0"/>
                        </a:spcBef>
                        <a:buNone/>
                      </a:pPr>
                      <a:r>
                        <a:rPr lang="en">
                          <a:solidFill>
                            <a:schemeClr val="dk2"/>
                          </a:solidFill>
                        </a:rPr>
                        <a:t>d-cache</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62900">
                <a:tc>
                  <a:txBody>
                    <a:bodyPr>
                      <a:noAutofit/>
                    </a:bodyPr>
                    <a:lstStyle/>
                    <a:p>
                      <a:pPr indent="0" lvl="0" marL="0" rtl="0" algn="ctr">
                        <a:spcBef>
                          <a:spcPts val="0"/>
                        </a:spcBef>
                        <a:buNone/>
                      </a:pPr>
                      <a:r>
                        <a:rPr lang="en">
                          <a:solidFill>
                            <a:schemeClr val="dk2"/>
                          </a:solidFill>
                        </a:rPr>
                        <a:t>L2</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rPr lang="en">
                          <a:solidFill>
                            <a:schemeClr val="dk2"/>
                          </a:solidFill>
                        </a:rPr>
                        <a:t>core-</a:t>
                      </a:r>
                      <a:r>
                        <a:rPr lang="en">
                          <a:solidFill>
                            <a:schemeClr val="dk2"/>
                          </a:solidFill>
                        </a:rPr>
                        <a:t>unified</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62900">
                <a:tc>
                  <a:txBody>
                    <a:bodyPr>
                      <a:noAutofit/>
                    </a:bodyPr>
                    <a:lstStyle/>
                    <a:p>
                      <a:pPr indent="0" lvl="0" marL="0" rtl="0" algn="ctr">
                        <a:spcBef>
                          <a:spcPts val="0"/>
                        </a:spcBef>
                        <a:buNone/>
                      </a:pPr>
                      <a:r>
                        <a:rPr lang="en">
                          <a:solidFill>
                            <a:schemeClr val="dk2"/>
                          </a:solidFill>
                        </a:rPr>
                        <a:t>L3</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rPr lang="en">
                          <a:solidFill>
                            <a:schemeClr val="dk2"/>
                          </a:solidFill>
                        </a:rPr>
                        <a:t>system-</a:t>
                      </a:r>
                      <a:r>
                        <a:rPr lang="en">
                          <a:solidFill>
                            <a:schemeClr val="dk2"/>
                          </a:solidFill>
                        </a:rPr>
                        <a:t>unified</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rPr lang="en">
                          <a:solidFill>
                            <a:schemeClr val="dk2"/>
                          </a:solidFill>
                        </a:rPr>
                        <a:t> </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62900">
                <a:tc>
                  <a:txBody>
                    <a:bodyPr>
                      <a:noAutofit/>
                    </a:bodyPr>
                    <a:lstStyle/>
                    <a:p>
                      <a:pPr indent="0" lvl="0" marL="0" rtl="0" algn="ctr">
                        <a:spcBef>
                          <a:spcPts val="0"/>
                        </a:spcBef>
                        <a:buNone/>
                      </a:pPr>
                      <a:r>
                        <a:rPr lang="en">
                          <a:solidFill>
                            <a:schemeClr val="dk2"/>
                          </a:solidFill>
                        </a:rPr>
                        <a:t>L4</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rPr lang="en">
                          <a:solidFill>
                            <a:schemeClr val="dk2"/>
                          </a:solidFill>
                        </a:rPr>
                        <a:t>m</a:t>
                      </a:r>
                      <a:r>
                        <a:rPr lang="en">
                          <a:solidFill>
                            <a:schemeClr val="dk2"/>
                          </a:solidFill>
                        </a:rPr>
                        <a:t>ain memory</a:t>
                      </a: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gn="l">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62900">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gn="l">
                        <a:spcBef>
                          <a:spcPts val="0"/>
                        </a:spcBef>
                        <a:buNone/>
                      </a:pPr>
                      <a:r>
                        <a:t/>
                      </a:r>
                      <a:endParaRPr baseline="30000">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rtl="0" algn="ctr">
                        <a:spcBef>
                          <a:spcPts val="0"/>
                        </a:spcBef>
                        <a:buNone/>
                      </a:pPr>
                      <a:r>
                        <a:t/>
                      </a:r>
                      <a:endParaRPr>
                        <a:solidFill>
                          <a:schemeClr val="dk2"/>
                        </a:solidFill>
                      </a:endParaRPr>
                    </a:p>
                  </a:txBody>
                  <a:tcPr marT="91425" marB="91425" marR="91425" marL="914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bl>
          </a:graphicData>
        </a:graphic>
      </p:graphicFrame>
      <p:sp>
        <p:nvSpPr>
          <p:cNvPr id="61" name="Shape 61"/>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rtl="0">
              <a:spcBef>
                <a:spcPts val="0"/>
              </a:spcBef>
              <a:buNone/>
            </a:pPr>
            <a:r>
              <a:rPr lang="en"/>
              <a:t>Recall:  Memory Hierarchy</a:t>
            </a:r>
          </a:p>
        </p:txBody>
      </p:sp>
      <p:sp>
        <p:nvSpPr>
          <p:cNvPr id="62" name="Shape 62"/>
          <p:cNvSpPr txBox="1"/>
          <p:nvPr>
            <p:ph idx="1" type="body"/>
          </p:nvPr>
        </p:nvSpPr>
        <p:spPr>
          <a:xfrm>
            <a:off x="311700" y="4264692"/>
            <a:ext cx="8520600" cy="8085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Notes:</a:t>
            </a: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t/>
            </a:r>
            <a:endParaRPr/>
          </a:p>
          <a:p>
            <a:pPr indent="-342900" lvl="0" marL="457200" rtl="0">
              <a:spcBef>
                <a:spcPts val="0"/>
              </a:spcBef>
              <a:buSzPts val="1800"/>
              <a:buChar char="●"/>
            </a:pPr>
            <a:r>
              <a:t/>
            </a:r>
            <a:endParaRPr/>
          </a:p>
        </p:txBody>
      </p:sp>
      <p:sp>
        <p:nvSpPr>
          <p:cNvPr id="63" name="Shape 63"/>
          <p:cNvSpPr txBox="1"/>
          <p:nvPr/>
        </p:nvSpPr>
        <p:spPr>
          <a:xfrm>
            <a:off x="5143525" y="1280575"/>
            <a:ext cx="1162800" cy="392400"/>
          </a:xfrm>
          <a:prstGeom prst="rect">
            <a:avLst/>
          </a:prstGeom>
          <a:noFill/>
          <a:ln>
            <a:noFill/>
          </a:ln>
        </p:spPr>
        <p:txBody>
          <a:bodyPr anchorCtr="0" anchor="ctr" bIns="91425" lIns="91425" rIns="91425" wrap="square" tIns="91425">
            <a:noAutofit/>
          </a:bodyPr>
          <a:lstStyle/>
          <a:p>
            <a:pPr indent="0" lvl="0" marL="0" algn="ctr">
              <a:spcBef>
                <a:spcPts val="0"/>
              </a:spcBef>
              <a:buNone/>
            </a:pPr>
            <a:r>
              <a:rPr lang="en" u="sng">
                <a:solidFill>
                  <a:schemeClr val="dk2"/>
                </a:solidFill>
              </a:rPr>
              <a:t>Access</a:t>
            </a:r>
          </a:p>
        </p:txBody>
      </p:sp>
      <p:sp>
        <p:nvSpPr>
          <p:cNvPr id="64" name="Shape 64"/>
          <p:cNvSpPr txBox="1"/>
          <p:nvPr/>
        </p:nvSpPr>
        <p:spPr>
          <a:xfrm>
            <a:off x="6306400" y="1280575"/>
            <a:ext cx="13455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u="sng">
                <a:solidFill>
                  <a:schemeClr val="dk2"/>
                </a:solidFill>
              </a:rPr>
              <a:t>Capacity</a:t>
            </a:r>
          </a:p>
        </p:txBody>
      </p:sp>
      <p:sp>
        <p:nvSpPr>
          <p:cNvPr id="65" name="Shape 65"/>
          <p:cNvSpPr txBox="1"/>
          <p:nvPr/>
        </p:nvSpPr>
        <p:spPr>
          <a:xfrm>
            <a:off x="5143525" y="1672170"/>
            <a:ext cx="11628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1</a:t>
            </a:r>
          </a:p>
        </p:txBody>
      </p:sp>
      <p:sp>
        <p:nvSpPr>
          <p:cNvPr id="66" name="Shape 66"/>
          <p:cNvSpPr txBox="1"/>
          <p:nvPr/>
        </p:nvSpPr>
        <p:spPr>
          <a:xfrm>
            <a:off x="6306400" y="1672170"/>
            <a:ext cx="13455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1 KB</a:t>
            </a:r>
          </a:p>
        </p:txBody>
      </p:sp>
      <p:sp>
        <p:nvSpPr>
          <p:cNvPr id="67" name="Shape 67"/>
          <p:cNvSpPr txBox="1"/>
          <p:nvPr/>
        </p:nvSpPr>
        <p:spPr>
          <a:xfrm>
            <a:off x="5143525" y="2667310"/>
            <a:ext cx="11628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10</a:t>
            </a:r>
          </a:p>
        </p:txBody>
      </p:sp>
      <p:sp>
        <p:nvSpPr>
          <p:cNvPr id="68" name="Shape 68"/>
          <p:cNvSpPr txBox="1"/>
          <p:nvPr/>
        </p:nvSpPr>
        <p:spPr>
          <a:xfrm>
            <a:off x="6306400" y="2667310"/>
            <a:ext cx="13455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256 KB</a:t>
            </a:r>
          </a:p>
        </p:txBody>
      </p:sp>
      <p:sp>
        <p:nvSpPr>
          <p:cNvPr id="69" name="Shape 69"/>
          <p:cNvSpPr txBox="1"/>
          <p:nvPr/>
        </p:nvSpPr>
        <p:spPr>
          <a:xfrm>
            <a:off x="5143525" y="3058905"/>
            <a:ext cx="11628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 50</a:t>
            </a:r>
          </a:p>
        </p:txBody>
      </p:sp>
      <p:sp>
        <p:nvSpPr>
          <p:cNvPr id="70" name="Shape 70"/>
          <p:cNvSpPr txBox="1"/>
          <p:nvPr/>
        </p:nvSpPr>
        <p:spPr>
          <a:xfrm>
            <a:off x="6306400" y="3058905"/>
            <a:ext cx="13455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8 MB</a:t>
            </a:r>
          </a:p>
        </p:txBody>
      </p:sp>
      <p:sp>
        <p:nvSpPr>
          <p:cNvPr id="71" name="Shape 71"/>
          <p:cNvSpPr txBox="1"/>
          <p:nvPr/>
        </p:nvSpPr>
        <p:spPr>
          <a:xfrm>
            <a:off x="5143525" y="3452013"/>
            <a:ext cx="11628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200</a:t>
            </a:r>
          </a:p>
        </p:txBody>
      </p:sp>
      <p:sp>
        <p:nvSpPr>
          <p:cNvPr id="72" name="Shape 72"/>
          <p:cNvSpPr txBox="1"/>
          <p:nvPr/>
        </p:nvSpPr>
        <p:spPr>
          <a:xfrm>
            <a:off x="6306400" y="3452013"/>
            <a:ext cx="13455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16 GB</a:t>
            </a:r>
          </a:p>
        </p:txBody>
      </p:sp>
      <p:sp>
        <p:nvSpPr>
          <p:cNvPr id="73" name="Shape 73"/>
          <p:cNvSpPr txBox="1"/>
          <p:nvPr/>
        </p:nvSpPr>
        <p:spPr>
          <a:xfrm>
            <a:off x="5143525" y="3845121"/>
            <a:ext cx="1162800" cy="392400"/>
          </a:xfrm>
          <a:prstGeom prst="rect">
            <a:avLst/>
          </a:prstGeom>
          <a:noFill/>
          <a:ln>
            <a:noFill/>
          </a:ln>
        </p:spPr>
        <p:txBody>
          <a:bodyPr anchorCtr="0" anchor="ctr" bIns="91425" lIns="91425" rIns="91425" wrap="square" tIns="91425">
            <a:noAutofit/>
          </a:bodyPr>
          <a:lstStyle/>
          <a:p>
            <a:pPr indent="-69850" lvl="0" marL="0" rtl="0" algn="ctr">
              <a:spcBef>
                <a:spcPts val="0"/>
              </a:spcBef>
              <a:buClr>
                <a:schemeClr val="dk1"/>
              </a:buClr>
              <a:buSzPts val="1100"/>
              <a:buFont typeface="Arial"/>
              <a:buNone/>
            </a:pPr>
            <a:r>
              <a:rPr lang="en">
                <a:solidFill>
                  <a:schemeClr val="dk2"/>
                </a:solidFill>
              </a:rPr>
              <a:t>2 × 10</a:t>
            </a:r>
            <a:r>
              <a:rPr baseline="30000" lang="en">
                <a:solidFill>
                  <a:schemeClr val="dk2"/>
                </a:solidFill>
              </a:rPr>
              <a:t>6</a:t>
            </a:r>
          </a:p>
        </p:txBody>
      </p:sp>
      <p:sp>
        <p:nvSpPr>
          <p:cNvPr id="74" name="Shape 74"/>
          <p:cNvSpPr txBox="1"/>
          <p:nvPr/>
        </p:nvSpPr>
        <p:spPr>
          <a:xfrm>
            <a:off x="6306400" y="3845121"/>
            <a:ext cx="13455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8 TB</a:t>
            </a:r>
          </a:p>
        </p:txBody>
      </p:sp>
      <p:sp>
        <p:nvSpPr>
          <p:cNvPr id="75" name="Shape 75"/>
          <p:cNvSpPr txBox="1"/>
          <p:nvPr/>
        </p:nvSpPr>
        <p:spPr>
          <a:xfrm>
            <a:off x="1454700" y="3845125"/>
            <a:ext cx="11091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L5</a:t>
            </a:r>
          </a:p>
        </p:txBody>
      </p:sp>
      <p:sp>
        <p:nvSpPr>
          <p:cNvPr id="76" name="Shape 76"/>
          <p:cNvSpPr txBox="1"/>
          <p:nvPr/>
        </p:nvSpPr>
        <p:spPr>
          <a:xfrm>
            <a:off x="2563925" y="3845125"/>
            <a:ext cx="25797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disk</a:t>
            </a:r>
          </a:p>
        </p:txBody>
      </p:sp>
      <p:sp>
        <p:nvSpPr>
          <p:cNvPr id="77" name="Shape 77"/>
          <p:cNvSpPr txBox="1"/>
          <p:nvPr/>
        </p:nvSpPr>
        <p:spPr>
          <a:xfrm>
            <a:off x="5143525" y="2065375"/>
            <a:ext cx="1162800" cy="6018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4</a:t>
            </a:r>
          </a:p>
          <a:p>
            <a:pPr indent="0" lvl="0" marL="0" rtl="0" algn="ctr">
              <a:spcBef>
                <a:spcPts val="0"/>
              </a:spcBef>
              <a:buNone/>
            </a:pPr>
            <a:r>
              <a:rPr lang="en">
                <a:solidFill>
                  <a:schemeClr val="dk2"/>
                </a:solidFill>
              </a:rPr>
              <a:t>4</a:t>
            </a:r>
          </a:p>
        </p:txBody>
      </p:sp>
      <p:sp>
        <p:nvSpPr>
          <p:cNvPr id="78" name="Shape 78"/>
          <p:cNvSpPr txBox="1"/>
          <p:nvPr/>
        </p:nvSpPr>
        <p:spPr>
          <a:xfrm>
            <a:off x="6306400" y="2065375"/>
            <a:ext cx="1345500" cy="6018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chemeClr val="dk2"/>
                </a:solidFill>
              </a:rPr>
              <a:t>32 KB</a:t>
            </a:r>
          </a:p>
          <a:p>
            <a:pPr indent="0" lvl="0" marL="0" rtl="0" algn="ctr">
              <a:spcBef>
                <a:spcPts val="0"/>
              </a:spcBef>
              <a:buNone/>
            </a:pPr>
            <a:r>
              <a:rPr lang="en">
                <a:solidFill>
                  <a:schemeClr val="dk2"/>
                </a:solidFill>
              </a:rPr>
              <a:t>32 KB</a:t>
            </a:r>
          </a:p>
        </p:txBody>
      </p:sp>
      <p:sp>
        <p:nvSpPr>
          <p:cNvPr id="79" name="Shape 79"/>
          <p:cNvSpPr txBox="1"/>
          <p:nvPr/>
        </p:nvSpPr>
        <p:spPr>
          <a:xfrm>
            <a:off x="769144" y="4578830"/>
            <a:ext cx="4044000" cy="392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as speed increases, size decreases</a:t>
            </a:r>
          </a:p>
        </p:txBody>
      </p:sp>
      <p:sp>
        <p:nvSpPr>
          <p:cNvPr id="80" name="Shape 80"/>
          <p:cNvSpPr txBox="1"/>
          <p:nvPr/>
        </p:nvSpPr>
        <p:spPr>
          <a:xfrm>
            <a:off x="768753" y="4893055"/>
            <a:ext cx="5666700" cy="392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upper level contains a subset of lower level</a:t>
            </a:r>
          </a:p>
        </p:txBody>
      </p:sp>
      <p:sp>
        <p:nvSpPr>
          <p:cNvPr id="81" name="Shape 81"/>
          <p:cNvSpPr txBox="1"/>
          <p:nvPr/>
        </p:nvSpPr>
        <p:spPr>
          <a:xfrm>
            <a:off x="768753" y="5207469"/>
            <a:ext cx="6695700" cy="392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OR … lower level serves as a backing store for upper level</a:t>
            </a:r>
          </a:p>
        </p:txBody>
      </p:sp>
      <p:cxnSp>
        <p:nvCxnSpPr>
          <p:cNvPr id="82" name="Shape 82"/>
          <p:cNvCxnSpPr/>
          <p:nvPr/>
        </p:nvCxnSpPr>
        <p:spPr>
          <a:xfrm>
            <a:off x="6182125" y="1672170"/>
            <a:ext cx="0" cy="2565300"/>
          </a:xfrm>
          <a:prstGeom prst="straightConnector1">
            <a:avLst/>
          </a:prstGeom>
          <a:noFill/>
          <a:ln cap="flat" cmpd="sng" w="38100">
            <a:solidFill>
              <a:srgbClr val="0000FF"/>
            </a:solidFill>
            <a:prstDash val="solid"/>
            <a:round/>
            <a:headEnd len="lg" w="lg" type="triangle"/>
            <a:tailEnd len="lg" w="lg" type="none"/>
          </a:ln>
        </p:spPr>
      </p:cxnSp>
      <p:cxnSp>
        <p:nvCxnSpPr>
          <p:cNvPr id="83" name="Shape 83"/>
          <p:cNvCxnSpPr/>
          <p:nvPr/>
        </p:nvCxnSpPr>
        <p:spPr>
          <a:xfrm>
            <a:off x="7553725" y="1672170"/>
            <a:ext cx="0" cy="2565300"/>
          </a:xfrm>
          <a:prstGeom prst="straightConnector1">
            <a:avLst/>
          </a:prstGeom>
          <a:noFill/>
          <a:ln cap="flat" cmpd="sng" w="38100">
            <a:solidFill>
              <a:srgbClr val="0000FF"/>
            </a:solidFill>
            <a:prstDash val="solid"/>
            <a:round/>
            <a:headEnd len="lg" w="lg" type="none"/>
            <a:tailEnd len="lg" w="lg" type="triangle"/>
          </a:ln>
        </p:spPr>
      </p:cxnSp>
      <p:sp>
        <p:nvSpPr>
          <p:cNvPr id="84" name="Shape 84"/>
          <p:cNvSpPr txBox="1"/>
          <p:nvPr/>
        </p:nvSpPr>
        <p:spPr>
          <a:xfrm>
            <a:off x="5600725" y="4165580"/>
            <a:ext cx="11628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rgbClr val="0000FF"/>
                </a:solidFill>
              </a:rPr>
              <a:t>speed</a:t>
            </a:r>
          </a:p>
        </p:txBody>
      </p:sp>
      <p:sp>
        <p:nvSpPr>
          <p:cNvPr id="85" name="Shape 85"/>
          <p:cNvSpPr txBox="1"/>
          <p:nvPr/>
        </p:nvSpPr>
        <p:spPr>
          <a:xfrm>
            <a:off x="6876124" y="4165580"/>
            <a:ext cx="1345500" cy="3924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solidFill>
                  <a:srgbClr val="0000FF"/>
                </a:solidFill>
              </a:rPr>
              <a:t>size</a:t>
            </a:r>
          </a:p>
        </p:txBody>
      </p:sp>
      <p:sp>
        <p:nvSpPr>
          <p:cNvPr id="86" name="Shape 86"/>
          <p:cNvSpPr/>
          <p:nvPr/>
        </p:nvSpPr>
        <p:spPr>
          <a:xfrm>
            <a:off x="2117581" y="2921073"/>
            <a:ext cx="75671" cy="299681"/>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triangle"/>
            <a:tailEnd len="lg" w="lg" type="none"/>
          </a:ln>
        </p:spPr>
      </p:sp>
      <p:sp>
        <p:nvSpPr>
          <p:cNvPr id="87" name="Shape 87"/>
          <p:cNvSpPr/>
          <p:nvPr/>
        </p:nvSpPr>
        <p:spPr>
          <a:xfrm>
            <a:off x="2117581" y="3317208"/>
            <a:ext cx="75671" cy="299681"/>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triangle"/>
            <a:tailEnd len="lg" w="lg" type="none"/>
          </a:ln>
        </p:spPr>
      </p:sp>
      <p:sp>
        <p:nvSpPr>
          <p:cNvPr id="88" name="Shape 88"/>
          <p:cNvSpPr/>
          <p:nvPr/>
        </p:nvSpPr>
        <p:spPr>
          <a:xfrm>
            <a:off x="2117581" y="3713343"/>
            <a:ext cx="75671" cy="299681"/>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triangle"/>
            <a:tailEnd len="lg" w="lg" type="none"/>
          </a:ln>
        </p:spPr>
      </p:sp>
      <p:sp>
        <p:nvSpPr>
          <p:cNvPr id="89" name="Shape 89"/>
          <p:cNvSpPr/>
          <p:nvPr/>
        </p:nvSpPr>
        <p:spPr>
          <a:xfrm>
            <a:off x="2117575" y="2421600"/>
            <a:ext cx="75671" cy="406008"/>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triangle"/>
            <a:tailEnd len="lg" w="lg" type="none"/>
          </a:ln>
        </p:spPr>
      </p:sp>
      <p:sp>
        <p:nvSpPr>
          <p:cNvPr id="90" name="Shape 90"/>
          <p:cNvSpPr/>
          <p:nvPr/>
        </p:nvSpPr>
        <p:spPr>
          <a:xfrm>
            <a:off x="2117575" y="1918995"/>
            <a:ext cx="75671" cy="406008"/>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triangle"/>
            <a:tailEnd len="lg" w="lg" type="none"/>
          </a:ln>
        </p:spPr>
      </p:sp>
      <p:sp>
        <p:nvSpPr>
          <p:cNvPr id="91" name="Shape 91"/>
          <p:cNvSpPr/>
          <p:nvPr/>
        </p:nvSpPr>
        <p:spPr>
          <a:xfrm flipH="1">
            <a:off x="1803694" y="2921073"/>
            <a:ext cx="75671" cy="299681"/>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none"/>
            <a:tailEnd len="lg" w="lg" type="triangle"/>
          </a:ln>
        </p:spPr>
      </p:sp>
      <p:sp>
        <p:nvSpPr>
          <p:cNvPr id="92" name="Shape 92"/>
          <p:cNvSpPr/>
          <p:nvPr/>
        </p:nvSpPr>
        <p:spPr>
          <a:xfrm flipH="1">
            <a:off x="1803694" y="3317208"/>
            <a:ext cx="75671" cy="299681"/>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none"/>
            <a:tailEnd len="lg" w="lg" type="triangle"/>
          </a:ln>
        </p:spPr>
      </p:sp>
      <p:sp>
        <p:nvSpPr>
          <p:cNvPr id="93" name="Shape 93"/>
          <p:cNvSpPr/>
          <p:nvPr/>
        </p:nvSpPr>
        <p:spPr>
          <a:xfrm flipH="1">
            <a:off x="1803694" y="3713343"/>
            <a:ext cx="75671" cy="299681"/>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none"/>
            <a:tailEnd len="lg" w="lg" type="triangle"/>
          </a:ln>
        </p:spPr>
      </p:sp>
      <p:sp>
        <p:nvSpPr>
          <p:cNvPr id="94" name="Shape 94"/>
          <p:cNvSpPr/>
          <p:nvPr/>
        </p:nvSpPr>
        <p:spPr>
          <a:xfrm flipH="1">
            <a:off x="1803700" y="2421600"/>
            <a:ext cx="75671" cy="406008"/>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none"/>
            <a:tailEnd len="lg" w="lg" type="triangle"/>
          </a:ln>
        </p:spPr>
      </p:sp>
      <p:sp>
        <p:nvSpPr>
          <p:cNvPr id="95" name="Shape 95"/>
          <p:cNvSpPr/>
          <p:nvPr/>
        </p:nvSpPr>
        <p:spPr>
          <a:xfrm flipH="1">
            <a:off x="1803700" y="1918995"/>
            <a:ext cx="75671" cy="406008"/>
          </a:xfrm>
          <a:custGeom>
            <a:pathLst>
              <a:path extrusionOk="0" h="15983" w="5088">
                <a:moveTo>
                  <a:pt x="121" y="0"/>
                </a:moveTo>
                <a:cubicBezTo>
                  <a:pt x="948" y="1332"/>
                  <a:pt x="5105" y="5328"/>
                  <a:pt x="5085" y="7992"/>
                </a:cubicBezTo>
                <a:cubicBezTo>
                  <a:pt x="5064" y="10655"/>
                  <a:pt x="847" y="14651"/>
                  <a:pt x="0" y="15983"/>
                </a:cubicBezTo>
              </a:path>
            </a:pathLst>
          </a:custGeom>
          <a:noFill/>
          <a:ln cap="flat" cmpd="sng" w="9525">
            <a:solidFill>
              <a:srgbClr val="0000FF"/>
            </a:solidFill>
            <a:prstDash val="solid"/>
            <a:round/>
            <a:headEnd len="lg" w="lg" type="none"/>
            <a:tailEnd len="lg" w="lg" type="triangle"/>
          </a:ln>
        </p:spPr>
      </p:sp>
      <p:sp>
        <p:nvSpPr>
          <p:cNvPr id="96" name="Shape 96"/>
          <p:cNvSpPr txBox="1"/>
          <p:nvPr/>
        </p:nvSpPr>
        <p:spPr>
          <a:xfrm>
            <a:off x="2171725" y="2895910"/>
            <a:ext cx="1162800" cy="392400"/>
          </a:xfrm>
          <a:prstGeom prst="rect">
            <a:avLst/>
          </a:prstGeom>
          <a:noFill/>
          <a:ln>
            <a:noFill/>
          </a:ln>
        </p:spPr>
        <p:txBody>
          <a:bodyPr anchorCtr="0" anchor="ctr" bIns="91425" lIns="91425" rIns="91425" wrap="square" tIns="91425">
            <a:noAutofit/>
          </a:bodyPr>
          <a:lstStyle/>
          <a:p>
            <a:pPr indent="-69850" lvl="0" marL="0" rtl="0">
              <a:spcBef>
                <a:spcPts val="0"/>
              </a:spcBef>
              <a:buClr>
                <a:schemeClr val="dk1"/>
              </a:buClr>
              <a:buSzPts val="1100"/>
              <a:buFont typeface="Arial"/>
              <a:buNone/>
            </a:pPr>
            <a:r>
              <a:rPr lang="en" sz="1200">
                <a:solidFill>
                  <a:srgbClr val="0000FF"/>
                </a:solidFill>
              </a:rPr>
              <a:t>backs up</a:t>
            </a:r>
          </a:p>
        </p:txBody>
      </p:sp>
      <p:sp>
        <p:nvSpPr>
          <p:cNvPr id="97" name="Shape 97"/>
          <p:cNvSpPr txBox="1"/>
          <p:nvPr/>
        </p:nvSpPr>
        <p:spPr>
          <a:xfrm>
            <a:off x="2171725" y="3287505"/>
            <a:ext cx="1162800" cy="392400"/>
          </a:xfrm>
          <a:prstGeom prst="rect">
            <a:avLst/>
          </a:prstGeom>
          <a:noFill/>
          <a:ln>
            <a:noFill/>
          </a:ln>
        </p:spPr>
        <p:txBody>
          <a:bodyPr anchorCtr="0" anchor="ctr" bIns="91425" lIns="91425" rIns="91425" wrap="square" tIns="91425">
            <a:noAutofit/>
          </a:bodyPr>
          <a:lstStyle/>
          <a:p>
            <a:pPr indent="-69850" lvl="0" marL="0" rtl="0">
              <a:spcBef>
                <a:spcPts val="0"/>
              </a:spcBef>
              <a:buClr>
                <a:schemeClr val="dk1"/>
              </a:buClr>
              <a:buSzPts val="1100"/>
              <a:buFont typeface="Arial"/>
              <a:buNone/>
            </a:pPr>
            <a:r>
              <a:rPr lang="en" sz="1200">
                <a:solidFill>
                  <a:srgbClr val="0000FF"/>
                </a:solidFill>
              </a:rPr>
              <a:t>backs up</a:t>
            </a:r>
          </a:p>
        </p:txBody>
      </p:sp>
      <p:sp>
        <p:nvSpPr>
          <p:cNvPr id="98" name="Shape 98"/>
          <p:cNvSpPr txBox="1"/>
          <p:nvPr/>
        </p:nvSpPr>
        <p:spPr>
          <a:xfrm>
            <a:off x="2171725" y="3680613"/>
            <a:ext cx="1162800" cy="392400"/>
          </a:xfrm>
          <a:prstGeom prst="rect">
            <a:avLst/>
          </a:prstGeom>
          <a:noFill/>
          <a:ln>
            <a:noFill/>
          </a:ln>
        </p:spPr>
        <p:txBody>
          <a:bodyPr anchorCtr="0" anchor="ctr" bIns="91425" lIns="91425" rIns="91425" wrap="square" tIns="91425">
            <a:noAutofit/>
          </a:bodyPr>
          <a:lstStyle/>
          <a:p>
            <a:pPr indent="-69850" lvl="0" marL="0" rtl="0">
              <a:spcBef>
                <a:spcPts val="0"/>
              </a:spcBef>
              <a:buClr>
                <a:schemeClr val="dk1"/>
              </a:buClr>
              <a:buSzPts val="1100"/>
              <a:buFont typeface="Arial"/>
              <a:buNone/>
            </a:pPr>
            <a:r>
              <a:rPr lang="en" sz="1200">
                <a:solidFill>
                  <a:srgbClr val="0000FF"/>
                </a:solidFill>
              </a:rPr>
              <a:t>backs up</a:t>
            </a:r>
          </a:p>
        </p:txBody>
      </p:sp>
      <p:sp>
        <p:nvSpPr>
          <p:cNvPr id="99" name="Shape 99"/>
          <p:cNvSpPr txBox="1"/>
          <p:nvPr/>
        </p:nvSpPr>
        <p:spPr>
          <a:xfrm>
            <a:off x="2171725" y="2396207"/>
            <a:ext cx="1162800" cy="4707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200">
                <a:solidFill>
                  <a:srgbClr val="0000FF"/>
                </a:solidFill>
              </a:rPr>
              <a:t>backs up</a:t>
            </a:r>
          </a:p>
        </p:txBody>
      </p:sp>
      <p:sp>
        <p:nvSpPr>
          <p:cNvPr id="100" name="Shape 100"/>
          <p:cNvSpPr txBox="1"/>
          <p:nvPr/>
        </p:nvSpPr>
        <p:spPr>
          <a:xfrm>
            <a:off x="2171725" y="1918999"/>
            <a:ext cx="1162800" cy="4707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200">
                <a:solidFill>
                  <a:srgbClr val="0000FF"/>
                </a:solidFill>
              </a:rPr>
              <a:t>backs up</a:t>
            </a:r>
          </a:p>
        </p:txBody>
      </p:sp>
      <p:sp>
        <p:nvSpPr>
          <p:cNvPr id="101" name="Shape 101"/>
          <p:cNvSpPr txBox="1"/>
          <p:nvPr/>
        </p:nvSpPr>
        <p:spPr>
          <a:xfrm>
            <a:off x="647725" y="2895910"/>
            <a:ext cx="1162800" cy="3924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200">
                <a:solidFill>
                  <a:srgbClr val="0000FF"/>
                </a:solidFill>
              </a:rPr>
              <a:t>subset of</a:t>
            </a:r>
          </a:p>
        </p:txBody>
      </p:sp>
      <p:sp>
        <p:nvSpPr>
          <p:cNvPr id="102" name="Shape 102"/>
          <p:cNvSpPr txBox="1"/>
          <p:nvPr/>
        </p:nvSpPr>
        <p:spPr>
          <a:xfrm>
            <a:off x="647725" y="3287505"/>
            <a:ext cx="1162800" cy="3924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200">
                <a:solidFill>
                  <a:srgbClr val="0000FF"/>
                </a:solidFill>
              </a:rPr>
              <a:t>subset of</a:t>
            </a:r>
          </a:p>
        </p:txBody>
      </p:sp>
      <p:sp>
        <p:nvSpPr>
          <p:cNvPr id="103" name="Shape 103"/>
          <p:cNvSpPr txBox="1"/>
          <p:nvPr/>
        </p:nvSpPr>
        <p:spPr>
          <a:xfrm>
            <a:off x="647725" y="3680613"/>
            <a:ext cx="1162800" cy="3924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200">
                <a:solidFill>
                  <a:srgbClr val="0000FF"/>
                </a:solidFill>
              </a:rPr>
              <a:t>subset of</a:t>
            </a:r>
          </a:p>
        </p:txBody>
      </p:sp>
      <p:sp>
        <p:nvSpPr>
          <p:cNvPr id="104" name="Shape 104"/>
          <p:cNvSpPr txBox="1"/>
          <p:nvPr/>
        </p:nvSpPr>
        <p:spPr>
          <a:xfrm>
            <a:off x="647725" y="2396207"/>
            <a:ext cx="1162800" cy="470700"/>
          </a:xfrm>
          <a:prstGeom prst="rect">
            <a:avLst/>
          </a:prstGeom>
          <a:noFill/>
          <a:ln>
            <a:noFill/>
          </a:ln>
        </p:spPr>
        <p:txBody>
          <a:bodyPr anchorCtr="0" anchor="ctr" bIns="91425" lIns="91425" rIns="91425" wrap="square" tIns="91425">
            <a:noAutofit/>
          </a:bodyPr>
          <a:lstStyle/>
          <a:p>
            <a:pPr indent="-69850" lvl="0" marL="0" rtl="0" algn="r">
              <a:spcBef>
                <a:spcPts val="0"/>
              </a:spcBef>
              <a:buClr>
                <a:schemeClr val="dk1"/>
              </a:buClr>
              <a:buSzPts val="1100"/>
              <a:buFont typeface="Arial"/>
              <a:buNone/>
            </a:pPr>
            <a:r>
              <a:rPr lang="en" sz="1200">
                <a:solidFill>
                  <a:srgbClr val="0000FF"/>
                </a:solidFill>
              </a:rPr>
              <a:t>subset of</a:t>
            </a:r>
          </a:p>
        </p:txBody>
      </p:sp>
      <p:sp>
        <p:nvSpPr>
          <p:cNvPr id="105" name="Shape 105"/>
          <p:cNvSpPr txBox="1"/>
          <p:nvPr/>
        </p:nvSpPr>
        <p:spPr>
          <a:xfrm>
            <a:off x="647725" y="1918999"/>
            <a:ext cx="1162800" cy="4707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200">
                <a:solidFill>
                  <a:srgbClr val="0000FF"/>
                </a:solidFill>
              </a:rPr>
              <a:t>subset of</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1" name="Shape 111"/>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12" name="Shape 112"/>
          <p:cNvPicPr preferRelativeResize="0"/>
          <p:nvPr/>
        </p:nvPicPr>
        <p:blipFill>
          <a:blip r:embed="rId3">
            <a:alphaModFix/>
          </a:blip>
          <a:stretch>
            <a:fillRect/>
          </a:stretch>
        </p:blipFill>
        <p:spPr>
          <a:xfrm>
            <a:off x="0" y="-751601"/>
            <a:ext cx="9143999" cy="7065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8" name="Shape 118"/>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19" name="Shape 119"/>
          <p:cNvPicPr preferRelativeResize="0"/>
          <p:nvPr/>
        </p:nvPicPr>
        <p:blipFill>
          <a:blip r:embed="rId3">
            <a:alphaModFix/>
          </a:blip>
          <a:stretch>
            <a:fillRect/>
          </a:stretch>
        </p:blipFill>
        <p:spPr>
          <a:xfrm>
            <a:off x="-457200" y="-1225550"/>
            <a:ext cx="9855949" cy="7615951"/>
          </a:xfrm>
          <a:prstGeom prst="rect">
            <a:avLst/>
          </a:prstGeom>
          <a:noFill/>
          <a:ln>
            <a:noFill/>
          </a:ln>
        </p:spPr>
      </p:pic>
      <p:sp>
        <p:nvSpPr>
          <p:cNvPr id="120" name="Shape 120"/>
          <p:cNvSpPr txBox="1"/>
          <p:nvPr/>
        </p:nvSpPr>
        <p:spPr>
          <a:xfrm>
            <a:off x="6163800" y="1299125"/>
            <a:ext cx="2768100" cy="24912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nSpc>
                <a:spcPct val="130000"/>
              </a:lnSpc>
              <a:spcBef>
                <a:spcPts val="0"/>
              </a:spcBef>
              <a:buNone/>
            </a:pPr>
            <a:r>
              <a:rPr lang="en" sz="2400" u="sng"/>
              <a:t>Memory Mountain</a:t>
            </a:r>
          </a:p>
        </p:txBody>
      </p:sp>
      <p:sp>
        <p:nvSpPr>
          <p:cNvPr id="121" name="Shape 121"/>
          <p:cNvSpPr txBox="1"/>
          <p:nvPr/>
        </p:nvSpPr>
        <p:spPr>
          <a:xfrm>
            <a:off x="6163800" y="1299125"/>
            <a:ext cx="2768100" cy="2491200"/>
          </a:xfrm>
          <a:prstGeom prst="rect">
            <a:avLst/>
          </a:prstGeom>
          <a:noFill/>
          <a:ln>
            <a:noFill/>
          </a:ln>
        </p:spPr>
        <p:txBody>
          <a:bodyPr anchorCtr="0" anchor="t" bIns="91425" lIns="91425" rIns="91425" wrap="square" tIns="91425">
            <a:noAutofit/>
          </a:bodyPr>
          <a:lstStyle/>
          <a:p>
            <a:pPr indent="0" lvl="0" marL="0" rtl="0">
              <a:lnSpc>
                <a:spcPct val="130000"/>
              </a:lnSpc>
              <a:spcBef>
                <a:spcPts val="0"/>
              </a:spcBef>
              <a:buNone/>
            </a:pPr>
            <a:r>
              <a:t/>
            </a:r>
            <a:endParaRPr sz="2400" u="sng"/>
          </a:p>
          <a:p>
            <a:pPr indent="-342900" lvl="0" marL="457200" rtl="0">
              <a:lnSpc>
                <a:spcPct val="130000"/>
              </a:lnSpc>
              <a:spcBef>
                <a:spcPts val="0"/>
              </a:spcBef>
              <a:spcAft>
                <a:spcPts val="0"/>
              </a:spcAft>
              <a:buSzPts val="1800"/>
              <a:buChar char="●"/>
            </a:pPr>
            <a:r>
              <a:rPr lang="en" sz="1800"/>
              <a:t>as stride increases, throughput decreases</a:t>
            </a:r>
          </a:p>
          <a:p>
            <a:pPr indent="-342900" lvl="0" marL="457200" rtl="0">
              <a:lnSpc>
                <a:spcPct val="130000"/>
              </a:lnSpc>
              <a:spcBef>
                <a:spcPts val="0"/>
              </a:spcBef>
              <a:buSzPts val="1800"/>
              <a:buChar char="●"/>
            </a:pPr>
            <a:r>
              <a:rPr lang="en" sz="1800"/>
              <a:t>strides of 64+ bytes are same (bad)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7" name="Shape 127"/>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28" name="Shape 128"/>
          <p:cNvPicPr preferRelativeResize="0"/>
          <p:nvPr/>
        </p:nvPicPr>
        <p:blipFill>
          <a:blip r:embed="rId3">
            <a:alphaModFix/>
          </a:blip>
          <a:stretch>
            <a:fillRect/>
          </a:stretch>
        </p:blipFill>
        <p:spPr>
          <a:xfrm>
            <a:off x="76200" y="-1104850"/>
            <a:ext cx="10497675" cy="8111824"/>
          </a:xfrm>
          <a:prstGeom prst="rect">
            <a:avLst/>
          </a:prstGeom>
          <a:noFill/>
          <a:ln>
            <a:noFill/>
          </a:ln>
        </p:spPr>
      </p:pic>
      <p:sp>
        <p:nvSpPr>
          <p:cNvPr id="129" name="Shape 129"/>
          <p:cNvSpPr txBox="1"/>
          <p:nvPr/>
        </p:nvSpPr>
        <p:spPr>
          <a:xfrm>
            <a:off x="220200" y="2975525"/>
            <a:ext cx="2092500" cy="24912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nSpc>
                <a:spcPct val="130000"/>
              </a:lnSpc>
              <a:spcBef>
                <a:spcPts val="0"/>
              </a:spcBef>
              <a:buNone/>
            </a:pPr>
            <a:r>
              <a:rPr lang="en" sz="1800" u="sng"/>
              <a:t>Memory Mountain</a:t>
            </a:r>
          </a:p>
        </p:txBody>
      </p:sp>
      <p:sp>
        <p:nvSpPr>
          <p:cNvPr id="130" name="Shape 130"/>
          <p:cNvSpPr txBox="1"/>
          <p:nvPr/>
        </p:nvSpPr>
        <p:spPr>
          <a:xfrm>
            <a:off x="220200" y="2975525"/>
            <a:ext cx="2092500" cy="2491200"/>
          </a:xfrm>
          <a:prstGeom prst="rect">
            <a:avLst/>
          </a:prstGeom>
          <a:noFill/>
          <a:ln>
            <a:noFill/>
          </a:ln>
        </p:spPr>
        <p:txBody>
          <a:bodyPr anchorCtr="0" anchor="t" bIns="91425" lIns="91425" rIns="91425" wrap="square" tIns="91425">
            <a:noAutofit/>
          </a:bodyPr>
          <a:lstStyle/>
          <a:p>
            <a:pPr indent="0" lvl="0" marL="0" rtl="0">
              <a:lnSpc>
                <a:spcPct val="130000"/>
              </a:lnSpc>
              <a:spcBef>
                <a:spcPts val="0"/>
              </a:spcBef>
              <a:buNone/>
            </a:pPr>
            <a:r>
              <a:t/>
            </a:r>
            <a:endParaRPr sz="1800" u="sng"/>
          </a:p>
          <a:p>
            <a:pPr indent="-317500" lvl="0" marL="457200" rtl="0">
              <a:lnSpc>
                <a:spcPct val="130000"/>
              </a:lnSpc>
              <a:spcBef>
                <a:spcPts val="0"/>
              </a:spcBef>
              <a:spcAft>
                <a:spcPts val="0"/>
              </a:spcAft>
              <a:buSzPts val="1400"/>
              <a:buChar char="●"/>
            </a:pPr>
            <a:r>
              <a:rPr lang="en"/>
              <a:t>as data size increases, throughput decreases</a:t>
            </a:r>
          </a:p>
          <a:p>
            <a:pPr indent="-317500" lvl="0" marL="457200" rtl="0">
              <a:lnSpc>
                <a:spcPct val="130000"/>
              </a:lnSpc>
              <a:spcBef>
                <a:spcPts val="0"/>
              </a:spcBef>
              <a:buSzPts val="1400"/>
              <a:buChar char="●"/>
            </a:pPr>
            <a:r>
              <a:rPr lang="en"/>
              <a:t>ridges follow cache limits:  32 KB, 256 KB, 8 MB</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Reads vs Writes</a:t>
            </a:r>
          </a:p>
        </p:txBody>
      </p:sp>
      <p:sp>
        <p:nvSpPr>
          <p:cNvPr id="136" name="Shape 136"/>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Memory writes account for </a:t>
            </a:r>
          </a:p>
          <a:p>
            <a:pPr indent="-342900" lvl="0" marL="457200">
              <a:spcBef>
                <a:spcPts val="0"/>
              </a:spcBef>
              <a:spcAft>
                <a:spcPts val="0"/>
              </a:spcAft>
              <a:buSzPts val="1800"/>
              <a:buChar char="●"/>
            </a:pPr>
            <a:r>
              <a:t/>
            </a:r>
            <a:endParaRPr/>
          </a:p>
          <a:p>
            <a:pPr indent="-342900" lvl="0" marL="457200">
              <a:spcBef>
                <a:spcPts val="0"/>
              </a:spcBef>
              <a:buSzPts val="1800"/>
              <a:buChar char="●"/>
            </a:pPr>
            <a:r>
              <a:t/>
            </a:r>
            <a:endParaRPr/>
          </a:p>
          <a:p>
            <a:pPr indent="0" lvl="0" marL="0">
              <a:spcBef>
                <a:spcPts val="0"/>
              </a:spcBef>
              <a:buNone/>
            </a:pPr>
            <a:r>
              <a:rPr lang="en"/>
              <a:t>Read Optimizations</a:t>
            </a:r>
          </a:p>
          <a:p>
            <a:pPr indent="-342900" lvl="0" marL="457200" rtl="0">
              <a:spcBef>
                <a:spcPts val="0"/>
              </a:spcBef>
              <a:spcAft>
                <a:spcPts val="0"/>
              </a:spcAft>
              <a:buSzPts val="1800"/>
              <a:buAutoNum type="arabicPeriod"/>
            </a:pPr>
            <a:r>
              <a:rPr lang="en"/>
              <a:t>Critical-word-first fetch</a:t>
            </a:r>
          </a:p>
          <a:p>
            <a:pPr indent="-342900" lvl="0" marL="457200" rtl="0">
              <a:spcBef>
                <a:spcPts val="0"/>
              </a:spcBef>
              <a:spcAft>
                <a:spcPts val="0"/>
              </a:spcAft>
              <a:buSzPts val="1800"/>
              <a:buChar char="●"/>
            </a:pPr>
            <a:r>
              <a:rPr lang="en"/>
              <a:t>on a miss</a:t>
            </a:r>
          </a:p>
          <a:p>
            <a:pPr indent="-317500" lvl="1" marL="914400" rtl="0">
              <a:spcBef>
                <a:spcPts val="0"/>
              </a:spcBef>
              <a:spcAft>
                <a:spcPts val="0"/>
              </a:spcAft>
              <a:buSzPts val="1400"/>
              <a:buChar char="○"/>
            </a:pPr>
            <a:r>
              <a:rPr lang="en"/>
              <a:t>send to CPU as soon as it arrives</a:t>
            </a:r>
          </a:p>
          <a:p>
            <a:pPr indent="-317500" lvl="1" marL="914400" rtl="0">
              <a:spcBef>
                <a:spcPts val="0"/>
              </a:spcBef>
              <a:spcAft>
                <a:spcPts val="1000"/>
              </a:spcAft>
              <a:buSzPts val="1400"/>
              <a:buChar char="○"/>
            </a:pPr>
            <a:r>
              <a:t/>
            </a:r>
            <a:endParaRPr/>
          </a:p>
          <a:p>
            <a:pPr indent="-342900" lvl="0" marL="457200" rtl="0">
              <a:spcBef>
                <a:spcPts val="0"/>
              </a:spcBef>
              <a:spcAft>
                <a:spcPts val="0"/>
              </a:spcAft>
              <a:buSzPts val="1800"/>
              <a:buAutoNum type="arabicPeriod" startAt="2"/>
            </a:pPr>
            <a:r>
              <a:rPr lang="en"/>
              <a:t>Instruction + data pre-fetching</a:t>
            </a:r>
          </a:p>
          <a:p>
            <a:pPr indent="-342900" lvl="0" marL="457200">
              <a:spcBef>
                <a:spcPts val="0"/>
              </a:spcBef>
              <a:buSzPts val="1800"/>
              <a:buChar char="●"/>
            </a:pPr>
            <a:r>
              <a:t/>
            </a:r>
            <a:endParaRPr/>
          </a:p>
        </p:txBody>
      </p:sp>
      <p:sp>
        <p:nvSpPr>
          <p:cNvPr id="137" name="Shape 137"/>
          <p:cNvSpPr txBox="1"/>
          <p:nvPr/>
        </p:nvSpPr>
        <p:spPr>
          <a:xfrm>
            <a:off x="3055538" y="1280728"/>
            <a:ext cx="3485700" cy="4458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sz="1800">
                <a:solidFill>
                  <a:schemeClr val="dk2"/>
                </a:solidFill>
              </a:rPr>
              <a:t>&lt; 10% of memory accesses</a:t>
            </a:r>
          </a:p>
        </p:txBody>
      </p:sp>
      <p:sp>
        <p:nvSpPr>
          <p:cNvPr id="138" name="Shape 138"/>
          <p:cNvSpPr txBox="1"/>
          <p:nvPr/>
        </p:nvSpPr>
        <p:spPr>
          <a:xfrm>
            <a:off x="769102" y="1594530"/>
            <a:ext cx="2904900" cy="310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instructions are read only</a:t>
            </a:r>
          </a:p>
        </p:txBody>
      </p:sp>
      <p:sp>
        <p:nvSpPr>
          <p:cNvPr id="139" name="Shape 139"/>
          <p:cNvSpPr txBox="1"/>
          <p:nvPr/>
        </p:nvSpPr>
        <p:spPr>
          <a:xfrm>
            <a:off x="768742" y="1909280"/>
            <a:ext cx="3675000" cy="445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data access dominated by reads</a:t>
            </a:r>
          </a:p>
        </p:txBody>
      </p:sp>
      <p:sp>
        <p:nvSpPr>
          <p:cNvPr id="140" name="Shape 140"/>
          <p:cNvSpPr txBox="1"/>
          <p:nvPr/>
        </p:nvSpPr>
        <p:spPr>
          <a:xfrm>
            <a:off x="1746998" y="3252503"/>
            <a:ext cx="5039400" cy="445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 request missed word from lower level first</a:t>
            </a:r>
          </a:p>
        </p:txBody>
      </p:sp>
      <p:sp>
        <p:nvSpPr>
          <p:cNvPr id="141" name="Shape 141"/>
          <p:cNvSpPr txBox="1"/>
          <p:nvPr/>
        </p:nvSpPr>
        <p:spPr>
          <a:xfrm>
            <a:off x="1225834" y="3814359"/>
            <a:ext cx="4418100" cy="499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000"/>
              </a:spcAft>
              <a:buNone/>
            </a:pPr>
            <a:r>
              <a:rPr lang="en">
                <a:solidFill>
                  <a:schemeClr val="dk2"/>
                </a:solidFill>
              </a:rPr>
              <a:t>thus CPU may continue while remainder is fetched</a:t>
            </a:r>
          </a:p>
        </p:txBody>
      </p:sp>
      <p:sp>
        <p:nvSpPr>
          <p:cNvPr id="142" name="Shape 142"/>
          <p:cNvSpPr txBox="1"/>
          <p:nvPr/>
        </p:nvSpPr>
        <p:spPr>
          <a:xfrm>
            <a:off x="768753" y="4500048"/>
            <a:ext cx="7404000" cy="5640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predict addresses and load into the cache before a miss occurs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nvSpPr>
        <p:spPr>
          <a:xfrm>
            <a:off x="311827" y="4156828"/>
            <a:ext cx="5218200" cy="1438800"/>
          </a:xfrm>
          <a:prstGeom prst="rect">
            <a:avLst/>
          </a:prstGeom>
          <a:noFill/>
          <a:ln>
            <a:noFill/>
          </a:ln>
        </p:spPr>
        <p:txBody>
          <a:bodyPr anchorCtr="0" anchor="t" bIns="91425" lIns="91425" rIns="91425" wrap="square" tIns="91425">
            <a:noAutofit/>
          </a:bodyPr>
          <a:lstStyle/>
          <a:p>
            <a:pPr indent="-69850" lvl="0" marL="0" rtl="0">
              <a:lnSpc>
                <a:spcPct val="150000"/>
              </a:lnSpc>
              <a:spcBef>
                <a:spcPts val="0"/>
              </a:spcBef>
              <a:buClr>
                <a:schemeClr val="dk1"/>
              </a:buClr>
              <a:buSzPts val="1100"/>
              <a:buFont typeface="Arial"/>
              <a:buNone/>
            </a:pPr>
            <a:r>
              <a:rPr lang="en" sz="1800">
                <a:solidFill>
                  <a:schemeClr val="dk2"/>
                </a:solidFill>
              </a:rPr>
              <a:t>Writes also more complex due to</a:t>
            </a:r>
          </a:p>
        </p:txBody>
      </p:sp>
      <p:sp>
        <p:nvSpPr>
          <p:cNvPr id="148" name="Shape 148"/>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Read Optimizations</a:t>
            </a:r>
          </a:p>
        </p:txBody>
      </p:sp>
      <p:sp>
        <p:nvSpPr>
          <p:cNvPr id="149" name="Shape 149"/>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ts val="1800"/>
              <a:buAutoNum type="arabicPeriod" startAt="3"/>
            </a:pPr>
            <a:r>
              <a:rPr lang="en"/>
              <a:t>Parallel tag checking + block read</a:t>
            </a:r>
          </a:p>
          <a:p>
            <a:pPr indent="-342900" lvl="0" marL="457200" rtl="0">
              <a:lnSpc>
                <a:spcPct val="150000"/>
              </a:lnSpc>
              <a:spcBef>
                <a:spcPts val="0"/>
              </a:spcBef>
              <a:spcAft>
                <a:spcPts val="0"/>
              </a:spcAft>
              <a:buSzPts val="1800"/>
              <a:buChar char="●"/>
            </a:pPr>
            <a:r>
              <a:rPr lang="en"/>
              <a:t>if read is a hit</a:t>
            </a:r>
          </a:p>
          <a:p>
            <a:pPr indent="-342900" lvl="0" marL="457200" rtl="0">
              <a:lnSpc>
                <a:spcPct val="150000"/>
              </a:lnSpc>
              <a:spcBef>
                <a:spcPts val="0"/>
              </a:spcBef>
              <a:buSzPts val="1800"/>
              <a:buChar char="●"/>
            </a:pPr>
            <a:r>
              <a:rPr lang="en"/>
              <a:t>if read is a miss</a:t>
            </a:r>
          </a:p>
          <a:p>
            <a:pPr indent="0" lvl="0" marL="0" rtl="0">
              <a:lnSpc>
                <a:spcPct val="150000"/>
              </a:lnSpc>
              <a:spcBef>
                <a:spcPts val="0"/>
              </a:spcBef>
              <a:spcAft>
                <a:spcPts val="0"/>
              </a:spcAft>
              <a:buNone/>
            </a:pPr>
            <a:r>
              <a:rPr lang="en"/>
              <a:t>Note:  Can’t do this on a write</a:t>
            </a:r>
          </a:p>
        </p:txBody>
      </p:sp>
      <p:sp>
        <p:nvSpPr>
          <p:cNvPr id="150" name="Shape 150"/>
          <p:cNvSpPr txBox="1"/>
          <p:nvPr/>
        </p:nvSpPr>
        <p:spPr>
          <a:xfrm>
            <a:off x="2128394" y="1689848"/>
            <a:ext cx="4154400" cy="4560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spcAft>
                <a:spcPts val="1600"/>
              </a:spcAft>
              <a:buNone/>
            </a:pPr>
            <a:r>
              <a:rPr lang="en" sz="1800">
                <a:solidFill>
                  <a:schemeClr val="dk2"/>
                </a:solidFill>
              </a:rPr>
              <a:t>, block passed to CPU immediately</a:t>
            </a:r>
          </a:p>
        </p:txBody>
      </p:sp>
      <p:sp>
        <p:nvSpPr>
          <p:cNvPr id="151" name="Shape 151"/>
          <p:cNvSpPr txBox="1"/>
          <p:nvPr/>
        </p:nvSpPr>
        <p:spPr>
          <a:xfrm>
            <a:off x="2356564" y="2099950"/>
            <a:ext cx="3374400" cy="4764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spcAft>
                <a:spcPts val="1600"/>
              </a:spcAft>
              <a:buNone/>
            </a:pPr>
            <a:r>
              <a:rPr lang="en" sz="1800">
                <a:solidFill>
                  <a:schemeClr val="dk2"/>
                </a:solidFill>
              </a:rPr>
              <a:t>, no benefit but no harm</a:t>
            </a:r>
          </a:p>
        </p:txBody>
      </p:sp>
      <p:sp>
        <p:nvSpPr>
          <p:cNvPr id="152" name="Shape 152"/>
          <p:cNvSpPr txBox="1"/>
          <p:nvPr/>
        </p:nvSpPr>
        <p:spPr>
          <a:xfrm>
            <a:off x="311548" y="3128128"/>
            <a:ext cx="4965000" cy="456000"/>
          </a:xfrm>
          <a:prstGeom prst="rect">
            <a:avLst/>
          </a:prstGeom>
          <a:noFill/>
          <a:ln>
            <a:noFill/>
          </a:ln>
        </p:spPr>
        <p:txBody>
          <a:bodyPr anchorCtr="0" anchor="t" bIns="91425" lIns="91425" rIns="91425" wrap="square" tIns="91425">
            <a:noAutofit/>
          </a:bodyPr>
          <a:lstStyle/>
          <a:p>
            <a:pPr indent="-342900" lvl="0" marL="457200" rtl="0">
              <a:lnSpc>
                <a:spcPct val="150000"/>
              </a:lnSpc>
              <a:spcBef>
                <a:spcPts val="0"/>
              </a:spcBef>
              <a:spcAft>
                <a:spcPts val="1600"/>
              </a:spcAft>
              <a:buClr>
                <a:schemeClr val="dk2"/>
              </a:buClr>
              <a:buSzPts val="1800"/>
              <a:buChar char="●"/>
            </a:pPr>
            <a:r>
              <a:rPr lang="en" sz="1800">
                <a:solidFill>
                  <a:schemeClr val="dk2"/>
                </a:solidFill>
              </a:rPr>
              <a:t>must match tag before committing to write</a:t>
            </a:r>
          </a:p>
          <a:p>
            <a:pPr indent="-342900" lvl="0" marL="457200" rtl="0">
              <a:lnSpc>
                <a:spcPct val="150000"/>
              </a:lnSpc>
              <a:spcBef>
                <a:spcPts val="0"/>
              </a:spcBef>
              <a:spcAft>
                <a:spcPts val="1600"/>
              </a:spcAft>
              <a:buClr>
                <a:schemeClr val="dk2"/>
              </a:buClr>
              <a:buSzPts val="1800"/>
              <a:buChar char="⇒"/>
            </a:pPr>
            <a:r>
              <a:rPr lang="en" sz="1800">
                <a:solidFill>
                  <a:schemeClr val="dk2"/>
                </a:solidFill>
              </a:rPr>
              <a:t>writes usually take longer than reads</a:t>
            </a:r>
          </a:p>
        </p:txBody>
      </p:sp>
      <p:sp>
        <p:nvSpPr>
          <p:cNvPr id="153" name="Shape 153"/>
          <p:cNvSpPr txBox="1"/>
          <p:nvPr/>
        </p:nvSpPr>
        <p:spPr>
          <a:xfrm>
            <a:off x="3699584" y="4156863"/>
            <a:ext cx="2280000" cy="526800"/>
          </a:xfrm>
          <a:prstGeom prst="rect">
            <a:avLst/>
          </a:prstGeom>
          <a:noFill/>
          <a:ln>
            <a:noFill/>
          </a:ln>
        </p:spPr>
        <p:txBody>
          <a:bodyPr anchorCtr="0" anchor="t" bIns="91425" lIns="91425" rIns="91425" wrap="square" tIns="91425">
            <a:noAutofit/>
          </a:bodyPr>
          <a:lstStyle/>
          <a:p>
            <a:pPr indent="-69850" lvl="0" marL="0" rtl="0">
              <a:lnSpc>
                <a:spcPct val="150000"/>
              </a:lnSpc>
              <a:spcBef>
                <a:spcPts val="0"/>
              </a:spcBef>
              <a:buClr>
                <a:schemeClr val="dk1"/>
              </a:buClr>
              <a:buSzPts val="1100"/>
              <a:buFont typeface="Arial"/>
              <a:buNone/>
            </a:pPr>
            <a:r>
              <a:rPr lang="en" sz="1800" u="sng">
                <a:solidFill>
                  <a:schemeClr val="dk2"/>
                </a:solidFill>
              </a:rPr>
              <a:t>data coherency</a:t>
            </a:r>
          </a:p>
        </p:txBody>
      </p:sp>
      <p:sp>
        <p:nvSpPr>
          <p:cNvPr id="154" name="Shape 154"/>
          <p:cNvSpPr txBox="1"/>
          <p:nvPr/>
        </p:nvSpPr>
        <p:spPr>
          <a:xfrm>
            <a:off x="311344" y="4566330"/>
            <a:ext cx="7052400" cy="547200"/>
          </a:xfrm>
          <a:prstGeom prst="rect">
            <a:avLst/>
          </a:prstGeom>
          <a:noFill/>
          <a:ln>
            <a:noFill/>
          </a:ln>
        </p:spPr>
        <p:txBody>
          <a:bodyPr anchorCtr="0" anchor="t" bIns="91425" lIns="91425" rIns="91425" wrap="square" tIns="91425">
            <a:noAutofit/>
          </a:bodyPr>
          <a:lstStyle/>
          <a:p>
            <a:pPr indent="-342900" lvl="0" marL="457200" rtl="0">
              <a:lnSpc>
                <a:spcPct val="150000"/>
              </a:lnSpc>
              <a:spcBef>
                <a:spcPts val="0"/>
              </a:spcBef>
              <a:spcAft>
                <a:spcPts val="1600"/>
              </a:spcAft>
              <a:buClr>
                <a:schemeClr val="dk2"/>
              </a:buClr>
              <a:buSzPts val="1800"/>
              <a:buChar char="●"/>
            </a:pPr>
            <a:r>
              <a:rPr lang="en" sz="1800">
                <a:solidFill>
                  <a:schemeClr val="dk2"/>
                </a:solidFill>
              </a:rPr>
              <a:t>the consistency of data stored in multiple locations in memory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Data Coherency:  Write Hit</a:t>
            </a:r>
          </a:p>
        </p:txBody>
      </p:sp>
      <p:sp>
        <p:nvSpPr>
          <p:cNvPr id="160" name="Shape 160"/>
          <p:cNvSpPr txBox="1"/>
          <p:nvPr>
            <p:ph idx="1" type="body"/>
          </p:nvPr>
        </p:nvSpPr>
        <p:spPr>
          <a:xfrm>
            <a:off x="311700" y="1280525"/>
            <a:ext cx="6661200" cy="37959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E.g., A 4-byte value </a:t>
            </a:r>
            <a:r>
              <a:rPr lang="en">
                <a:latin typeface="Courier New"/>
                <a:ea typeface="Courier New"/>
                <a:cs typeface="Courier New"/>
                <a:sym typeface="Courier New"/>
              </a:rPr>
              <a:t>x</a:t>
            </a:r>
            <a:r>
              <a:rPr lang="en"/>
              <a:t>, initially 20, is stored at addr 0x63180c of main memory, and also at every level of cache.</a:t>
            </a:r>
          </a:p>
          <a:p>
            <a:pPr indent="0" lvl="0" marL="0">
              <a:spcBef>
                <a:spcPts val="0"/>
              </a:spcBef>
              <a:buNone/>
            </a:pPr>
            <a:r>
              <a:rPr lang="en"/>
              <a:t>Q.  What should happen on </a:t>
            </a:r>
            <a:r>
              <a:rPr lang="en">
                <a:latin typeface="Courier New"/>
                <a:ea typeface="Courier New"/>
                <a:cs typeface="Courier New"/>
                <a:sym typeface="Courier New"/>
              </a:rPr>
              <a:t>mov</a:t>
            </a:r>
            <a:r>
              <a:rPr lang="en"/>
              <a:t> </a:t>
            </a:r>
            <a:r>
              <a:rPr lang="en">
                <a:latin typeface="Courier New"/>
                <a:ea typeface="Courier New"/>
                <a:cs typeface="Courier New"/>
                <a:sym typeface="Courier New"/>
              </a:rPr>
              <a:t>$42,</a:t>
            </a:r>
            <a:r>
              <a:rPr lang="en"/>
              <a:t> </a:t>
            </a:r>
            <a:r>
              <a:rPr lang="en">
                <a:latin typeface="Courier New"/>
                <a:ea typeface="Courier New"/>
                <a:cs typeface="Courier New"/>
                <a:sym typeface="Courier New"/>
              </a:rPr>
              <a:t>x</a:t>
            </a:r>
            <a:r>
              <a:rPr lang="en"/>
              <a:t>?</a:t>
            </a:r>
          </a:p>
          <a:p>
            <a:pPr indent="0" lvl="0" marL="0" rtl="0">
              <a:spcBef>
                <a:spcPts val="0"/>
              </a:spcBef>
              <a:spcAft>
                <a:spcPts val="0"/>
              </a:spcAft>
              <a:buNone/>
            </a:pPr>
            <a:r>
              <a:rPr lang="en"/>
              <a:t>Two policies:</a:t>
            </a:r>
          </a:p>
        </p:txBody>
      </p:sp>
      <p:sp>
        <p:nvSpPr>
          <p:cNvPr id="161" name="Shape 161"/>
          <p:cNvSpPr txBox="1"/>
          <p:nvPr>
            <p:ph idx="1" type="body"/>
          </p:nvPr>
        </p:nvSpPr>
        <p:spPr>
          <a:xfrm>
            <a:off x="7591075" y="3490325"/>
            <a:ext cx="1241100" cy="3795900"/>
          </a:xfrm>
          <a:prstGeom prst="rect">
            <a:avLst/>
          </a:prstGeom>
        </p:spPr>
        <p:txBody>
          <a:bodyPr anchorCtr="0" anchor="t" bIns="91425" lIns="91425" rIns="91425" wrap="square" tIns="91425">
            <a:noAutofit/>
          </a:bodyPr>
          <a:lstStyle/>
          <a:p>
            <a:pPr indent="0" lvl="0" marL="0" rtl="0">
              <a:spcBef>
                <a:spcPts val="0"/>
              </a:spcBef>
              <a:buNone/>
            </a:pPr>
            <a:r>
              <a:t/>
            </a:r>
            <a:endParaRPr/>
          </a:p>
          <a:p>
            <a:pPr indent="0" lvl="0" marL="0" rtl="0">
              <a:spcBef>
                <a:spcPts val="0"/>
              </a:spcBef>
              <a:buNone/>
            </a:pPr>
            <a:r>
              <a:t/>
            </a:r>
            <a:endParaRPr/>
          </a:p>
        </p:txBody>
      </p:sp>
      <p:sp>
        <p:nvSpPr>
          <p:cNvPr id="162" name="Shape 162"/>
          <p:cNvSpPr txBox="1"/>
          <p:nvPr/>
        </p:nvSpPr>
        <p:spPr>
          <a:xfrm>
            <a:off x="7080825" y="550750"/>
            <a:ext cx="1241100" cy="8460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800">
                <a:latin typeface="Courier New"/>
                <a:ea typeface="Courier New"/>
                <a:cs typeface="Courier New"/>
                <a:sym typeface="Courier New"/>
              </a:rPr>
              <a:t>x</a:t>
            </a:r>
            <a:r>
              <a:rPr lang="en" sz="1800"/>
              <a:t>: 20</a:t>
            </a:r>
          </a:p>
        </p:txBody>
      </p:sp>
      <p:sp>
        <p:nvSpPr>
          <p:cNvPr id="163" name="Shape 163"/>
          <p:cNvSpPr txBox="1"/>
          <p:nvPr/>
        </p:nvSpPr>
        <p:spPr>
          <a:xfrm>
            <a:off x="7080825" y="1846150"/>
            <a:ext cx="1241100" cy="8460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urier New"/>
                <a:ea typeface="Courier New"/>
                <a:cs typeface="Courier New"/>
                <a:sym typeface="Courier New"/>
              </a:rPr>
              <a:t>x</a:t>
            </a:r>
            <a:r>
              <a:rPr lang="en" sz="1800"/>
              <a:t>: 20</a:t>
            </a:r>
          </a:p>
        </p:txBody>
      </p:sp>
      <p:sp>
        <p:nvSpPr>
          <p:cNvPr id="164" name="Shape 164"/>
          <p:cNvSpPr txBox="1"/>
          <p:nvPr/>
        </p:nvSpPr>
        <p:spPr>
          <a:xfrm>
            <a:off x="7080825" y="3141550"/>
            <a:ext cx="1241100" cy="8460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urier New"/>
                <a:ea typeface="Courier New"/>
                <a:cs typeface="Courier New"/>
                <a:sym typeface="Courier New"/>
              </a:rPr>
              <a:t>x</a:t>
            </a:r>
            <a:r>
              <a:rPr lang="en" sz="1800"/>
              <a:t>: 20</a:t>
            </a:r>
          </a:p>
        </p:txBody>
      </p:sp>
      <p:sp>
        <p:nvSpPr>
          <p:cNvPr id="165" name="Shape 165"/>
          <p:cNvSpPr txBox="1"/>
          <p:nvPr/>
        </p:nvSpPr>
        <p:spPr>
          <a:xfrm>
            <a:off x="7080825" y="4436950"/>
            <a:ext cx="1241100" cy="8460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urier New"/>
                <a:ea typeface="Courier New"/>
                <a:cs typeface="Courier New"/>
                <a:sym typeface="Courier New"/>
              </a:rPr>
              <a:t>x</a:t>
            </a:r>
            <a:r>
              <a:rPr lang="en" sz="1800"/>
              <a:t>: 20</a:t>
            </a:r>
          </a:p>
        </p:txBody>
      </p:sp>
      <p:cxnSp>
        <p:nvCxnSpPr>
          <p:cNvPr id="166" name="Shape 166"/>
          <p:cNvCxnSpPr>
            <a:stCxn id="162" idx="2"/>
            <a:endCxn id="163" idx="0"/>
          </p:cNvCxnSpPr>
          <p:nvPr/>
        </p:nvCxnSpPr>
        <p:spPr>
          <a:xfrm>
            <a:off x="7701375" y="1396750"/>
            <a:ext cx="0" cy="449400"/>
          </a:xfrm>
          <a:prstGeom prst="straightConnector1">
            <a:avLst/>
          </a:prstGeom>
          <a:noFill/>
          <a:ln cap="flat" cmpd="sng" w="9525">
            <a:solidFill>
              <a:schemeClr val="dk2"/>
            </a:solidFill>
            <a:prstDash val="solid"/>
            <a:round/>
            <a:headEnd len="lg" w="lg" type="triangle"/>
            <a:tailEnd len="lg" w="lg" type="triangle"/>
          </a:ln>
        </p:spPr>
      </p:cxnSp>
      <p:cxnSp>
        <p:nvCxnSpPr>
          <p:cNvPr id="167" name="Shape 167"/>
          <p:cNvCxnSpPr/>
          <p:nvPr/>
        </p:nvCxnSpPr>
        <p:spPr>
          <a:xfrm>
            <a:off x="7701375" y="2692150"/>
            <a:ext cx="0" cy="449400"/>
          </a:xfrm>
          <a:prstGeom prst="straightConnector1">
            <a:avLst/>
          </a:prstGeom>
          <a:noFill/>
          <a:ln cap="flat" cmpd="sng" w="9525">
            <a:solidFill>
              <a:schemeClr val="dk2"/>
            </a:solidFill>
            <a:prstDash val="solid"/>
            <a:round/>
            <a:headEnd len="lg" w="lg" type="triangle"/>
            <a:tailEnd len="lg" w="lg" type="triangle"/>
          </a:ln>
        </p:spPr>
      </p:cxnSp>
      <p:cxnSp>
        <p:nvCxnSpPr>
          <p:cNvPr id="168" name="Shape 168"/>
          <p:cNvCxnSpPr/>
          <p:nvPr/>
        </p:nvCxnSpPr>
        <p:spPr>
          <a:xfrm>
            <a:off x="7701375" y="3987550"/>
            <a:ext cx="0" cy="449400"/>
          </a:xfrm>
          <a:prstGeom prst="straightConnector1">
            <a:avLst/>
          </a:prstGeom>
          <a:noFill/>
          <a:ln cap="flat" cmpd="sng" w="9525">
            <a:solidFill>
              <a:schemeClr val="dk2"/>
            </a:solidFill>
            <a:prstDash val="solid"/>
            <a:round/>
            <a:headEnd len="lg" w="lg" type="triangle"/>
            <a:tailEnd len="lg" w="lg" type="triangle"/>
          </a:ln>
        </p:spPr>
      </p:cxnSp>
      <p:sp>
        <p:nvSpPr>
          <p:cNvPr id="169" name="Shape 169"/>
          <p:cNvSpPr txBox="1"/>
          <p:nvPr/>
        </p:nvSpPr>
        <p:spPr>
          <a:xfrm>
            <a:off x="8376225" y="550750"/>
            <a:ext cx="1241100" cy="846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t>L1</a:t>
            </a:r>
          </a:p>
        </p:txBody>
      </p:sp>
      <p:sp>
        <p:nvSpPr>
          <p:cNvPr id="170" name="Shape 170"/>
          <p:cNvSpPr txBox="1"/>
          <p:nvPr/>
        </p:nvSpPr>
        <p:spPr>
          <a:xfrm>
            <a:off x="8376225" y="1846150"/>
            <a:ext cx="1241100" cy="846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t>L2</a:t>
            </a:r>
          </a:p>
        </p:txBody>
      </p:sp>
      <p:sp>
        <p:nvSpPr>
          <p:cNvPr id="171" name="Shape 171"/>
          <p:cNvSpPr txBox="1"/>
          <p:nvPr/>
        </p:nvSpPr>
        <p:spPr>
          <a:xfrm>
            <a:off x="8376225" y="3141550"/>
            <a:ext cx="1241100" cy="846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t>L3</a:t>
            </a:r>
          </a:p>
        </p:txBody>
      </p:sp>
      <p:sp>
        <p:nvSpPr>
          <p:cNvPr id="172" name="Shape 172"/>
          <p:cNvSpPr txBox="1"/>
          <p:nvPr/>
        </p:nvSpPr>
        <p:spPr>
          <a:xfrm>
            <a:off x="8376225" y="4436950"/>
            <a:ext cx="1241100" cy="846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t>Main</a:t>
            </a:r>
          </a:p>
          <a:p>
            <a:pPr indent="0" lvl="0" marL="0" rtl="0">
              <a:spcBef>
                <a:spcPts val="0"/>
              </a:spcBef>
              <a:buNone/>
            </a:pPr>
            <a:r>
              <a:rPr lang="en" sz="1800"/>
              <a:t>Mem</a:t>
            </a:r>
          </a:p>
        </p:txBody>
      </p:sp>
      <p:sp>
        <p:nvSpPr>
          <p:cNvPr id="173" name="Shape 173"/>
          <p:cNvSpPr txBox="1"/>
          <p:nvPr/>
        </p:nvSpPr>
        <p:spPr>
          <a:xfrm>
            <a:off x="4636938" y="1909003"/>
            <a:ext cx="1529100" cy="4494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1800">
                <a:solidFill>
                  <a:srgbClr val="0000FF"/>
                </a:solidFill>
              </a:rPr>
              <a:t>(</a:t>
            </a:r>
            <a:r>
              <a:rPr lang="en" sz="1800" u="sng">
                <a:solidFill>
                  <a:srgbClr val="0000FF"/>
                </a:solidFill>
              </a:rPr>
              <a:t>write hit</a:t>
            </a:r>
            <a:r>
              <a:rPr lang="en" sz="1800">
                <a:solidFill>
                  <a:srgbClr val="0000FF"/>
                </a:solidFill>
              </a:rPr>
              <a:t>)</a:t>
            </a:r>
          </a:p>
        </p:txBody>
      </p:sp>
      <p:sp>
        <p:nvSpPr>
          <p:cNvPr id="174" name="Shape 174"/>
          <p:cNvSpPr txBox="1"/>
          <p:nvPr/>
        </p:nvSpPr>
        <p:spPr>
          <a:xfrm>
            <a:off x="311575" y="2737672"/>
            <a:ext cx="6661200" cy="7467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2"/>
              </a:buClr>
              <a:buSzPts val="1800"/>
              <a:buAutoNum type="arabicPeriod"/>
            </a:pPr>
            <a:r>
              <a:rPr lang="en" sz="1800" u="sng">
                <a:solidFill>
                  <a:schemeClr val="dk2"/>
                </a:solidFill>
              </a:rPr>
              <a:t>write through</a:t>
            </a:r>
          </a:p>
          <a:p>
            <a:pPr indent="-317500" lvl="0" marL="457200" rtl="0">
              <a:lnSpc>
                <a:spcPct val="115000"/>
              </a:lnSpc>
              <a:spcBef>
                <a:spcPts val="0"/>
              </a:spcBef>
              <a:spcAft>
                <a:spcPts val="1000"/>
              </a:spcAft>
              <a:buClr>
                <a:schemeClr val="dk2"/>
              </a:buClr>
              <a:buSzPts val="1400"/>
              <a:buChar char="●"/>
            </a:pPr>
            <a:r>
              <a:rPr lang="en">
                <a:solidFill>
                  <a:schemeClr val="dk2"/>
                </a:solidFill>
              </a:rPr>
              <a:t>information written to cache line, and also the level below</a:t>
            </a:r>
          </a:p>
        </p:txBody>
      </p:sp>
      <p:sp>
        <p:nvSpPr>
          <p:cNvPr id="175" name="Shape 175"/>
          <p:cNvSpPr txBox="1"/>
          <p:nvPr/>
        </p:nvSpPr>
        <p:spPr>
          <a:xfrm>
            <a:off x="2153863" y="2737616"/>
            <a:ext cx="997800" cy="449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rgbClr val="FF0000"/>
                </a:solidFill>
              </a:rPr>
              <a:t>(red)</a:t>
            </a:r>
          </a:p>
        </p:txBody>
      </p:sp>
      <p:sp>
        <p:nvSpPr>
          <p:cNvPr id="176" name="Shape 176"/>
          <p:cNvSpPr txBox="1"/>
          <p:nvPr/>
        </p:nvSpPr>
        <p:spPr>
          <a:xfrm>
            <a:off x="311575" y="3423472"/>
            <a:ext cx="6661200" cy="7467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2"/>
              </a:buClr>
              <a:buSzPts val="1800"/>
              <a:buAutoNum type="arabicPeriod" startAt="2"/>
            </a:pPr>
            <a:r>
              <a:rPr lang="en" sz="1800" u="sng">
                <a:solidFill>
                  <a:schemeClr val="dk2"/>
                </a:solidFill>
              </a:rPr>
              <a:t>write back</a:t>
            </a:r>
          </a:p>
          <a:p>
            <a:pPr indent="-317500" lvl="0" marL="457200" rtl="0">
              <a:lnSpc>
                <a:spcPct val="115000"/>
              </a:lnSpc>
              <a:spcBef>
                <a:spcPts val="0"/>
              </a:spcBef>
              <a:spcAft>
                <a:spcPts val="1600"/>
              </a:spcAft>
              <a:buClr>
                <a:schemeClr val="dk2"/>
              </a:buClr>
              <a:buSzPts val="1400"/>
              <a:buChar char="●"/>
            </a:pPr>
            <a:r>
              <a:rPr lang="en">
                <a:solidFill>
                  <a:schemeClr val="dk2"/>
                </a:solidFill>
              </a:rPr>
              <a:t>information written only to cache line</a:t>
            </a:r>
          </a:p>
          <a:p>
            <a:pPr indent="-317500" lvl="0" marL="457200" rtl="0">
              <a:lnSpc>
                <a:spcPct val="115000"/>
              </a:lnSpc>
              <a:spcBef>
                <a:spcPts val="0"/>
              </a:spcBef>
              <a:spcAft>
                <a:spcPts val="1600"/>
              </a:spcAft>
              <a:buClr>
                <a:schemeClr val="dk2"/>
              </a:buClr>
              <a:buSzPts val="1400"/>
              <a:buChar char="●"/>
            </a:pPr>
            <a:r>
              <a:rPr lang="en">
                <a:solidFill>
                  <a:schemeClr val="dk2"/>
                </a:solidFill>
              </a:rPr>
              <a:t>lower levels are written only when line is evicted</a:t>
            </a:r>
          </a:p>
        </p:txBody>
      </p:sp>
      <p:sp>
        <p:nvSpPr>
          <p:cNvPr id="177" name="Shape 177"/>
          <p:cNvSpPr txBox="1"/>
          <p:nvPr/>
        </p:nvSpPr>
        <p:spPr>
          <a:xfrm>
            <a:off x="1862522" y="3424111"/>
            <a:ext cx="1106100" cy="449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rgbClr val="0000FF"/>
                </a:solidFill>
              </a:rPr>
              <a:t>(blue)</a:t>
            </a:r>
          </a:p>
        </p:txBody>
      </p:sp>
      <p:sp>
        <p:nvSpPr>
          <p:cNvPr id="178" name="Shape 178"/>
          <p:cNvSpPr txBox="1"/>
          <p:nvPr/>
        </p:nvSpPr>
        <p:spPr>
          <a:xfrm>
            <a:off x="311575" y="4433186"/>
            <a:ext cx="6661200" cy="12255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sz="1800">
                <a:solidFill>
                  <a:schemeClr val="dk2"/>
                </a:solidFill>
              </a:rPr>
              <a:t>Of the two, write back is more complex</a:t>
            </a:r>
          </a:p>
          <a:p>
            <a:pPr indent="-317500" lvl="0" marL="457200" rtl="0">
              <a:lnSpc>
                <a:spcPct val="115000"/>
              </a:lnSpc>
              <a:spcBef>
                <a:spcPts val="0"/>
              </a:spcBef>
              <a:spcAft>
                <a:spcPts val="1600"/>
              </a:spcAft>
              <a:buClr>
                <a:schemeClr val="dk2"/>
              </a:buClr>
              <a:buSzPts val="1400"/>
              <a:buChar char="●"/>
            </a:pPr>
            <a:r>
              <a:rPr lang="en">
                <a:solidFill>
                  <a:schemeClr val="dk2"/>
                </a:solidFill>
              </a:rPr>
              <a:t>maintain a </a:t>
            </a:r>
          </a:p>
          <a:p>
            <a:pPr indent="-317500" lvl="0" marL="457200" rtl="0">
              <a:lnSpc>
                <a:spcPct val="115000"/>
              </a:lnSpc>
              <a:spcBef>
                <a:spcPts val="0"/>
              </a:spcBef>
              <a:spcAft>
                <a:spcPts val="1600"/>
              </a:spcAft>
              <a:buClr>
                <a:schemeClr val="dk2"/>
              </a:buClr>
              <a:buSzPts val="1400"/>
              <a:buChar char="●"/>
            </a:pPr>
            <a:r>
              <a:rPr lang="en">
                <a:solidFill>
                  <a:schemeClr val="dk2"/>
                </a:solidFill>
              </a:rPr>
              <a:t>uses less memory bandwidth than write through</a:t>
            </a:r>
          </a:p>
          <a:p>
            <a:pPr indent="-317500" lvl="0" marL="457200" rtl="0">
              <a:lnSpc>
                <a:spcPct val="115000"/>
              </a:lnSpc>
              <a:spcBef>
                <a:spcPts val="0"/>
              </a:spcBef>
              <a:spcAft>
                <a:spcPts val="1600"/>
              </a:spcAft>
              <a:buClr>
                <a:schemeClr val="dk2"/>
              </a:buClr>
              <a:buSzPts val="1400"/>
              <a:buChar char="●"/>
            </a:pPr>
            <a:r>
              <a:rPr lang="en">
                <a:solidFill>
                  <a:schemeClr val="dk2"/>
                </a:solidFill>
              </a:rPr>
              <a:t>data across caches, cores and/or I/O devices </a:t>
            </a:r>
          </a:p>
        </p:txBody>
      </p:sp>
      <p:sp>
        <p:nvSpPr>
          <p:cNvPr id="179" name="Shape 179"/>
          <p:cNvSpPr txBox="1"/>
          <p:nvPr/>
        </p:nvSpPr>
        <p:spPr>
          <a:xfrm>
            <a:off x="7732061" y="1109086"/>
            <a:ext cx="568200" cy="265800"/>
          </a:xfrm>
          <a:prstGeom prst="rect">
            <a:avLst/>
          </a:prstGeom>
          <a:solidFill>
            <a:srgbClr val="F4CCCC"/>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200">
                <a:solidFill>
                  <a:srgbClr val="FF0000"/>
                </a:solidFill>
                <a:latin typeface="Courier New"/>
                <a:ea typeface="Courier New"/>
                <a:cs typeface="Courier New"/>
                <a:sym typeface="Courier New"/>
              </a:rPr>
              <a:t>x</a:t>
            </a:r>
            <a:r>
              <a:rPr lang="en" sz="1200">
                <a:solidFill>
                  <a:srgbClr val="FF0000"/>
                </a:solidFill>
              </a:rPr>
              <a:t>: 42</a:t>
            </a:r>
          </a:p>
        </p:txBody>
      </p:sp>
      <p:sp>
        <p:nvSpPr>
          <p:cNvPr id="180" name="Shape 180"/>
          <p:cNvSpPr txBox="1"/>
          <p:nvPr/>
        </p:nvSpPr>
        <p:spPr>
          <a:xfrm>
            <a:off x="7732061" y="2404486"/>
            <a:ext cx="568200" cy="265800"/>
          </a:xfrm>
          <a:prstGeom prst="rect">
            <a:avLst/>
          </a:prstGeom>
          <a:solidFill>
            <a:srgbClr val="F4CCCC"/>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rgbClr val="FF0000"/>
                </a:solidFill>
                <a:latin typeface="Courier New"/>
                <a:ea typeface="Courier New"/>
                <a:cs typeface="Courier New"/>
                <a:sym typeface="Courier New"/>
              </a:rPr>
              <a:t>x</a:t>
            </a:r>
            <a:r>
              <a:rPr lang="en" sz="1200">
                <a:solidFill>
                  <a:srgbClr val="FF0000"/>
                </a:solidFill>
              </a:rPr>
              <a:t>: 42</a:t>
            </a:r>
          </a:p>
        </p:txBody>
      </p:sp>
      <p:sp>
        <p:nvSpPr>
          <p:cNvPr id="181" name="Shape 181"/>
          <p:cNvSpPr txBox="1"/>
          <p:nvPr/>
        </p:nvSpPr>
        <p:spPr>
          <a:xfrm>
            <a:off x="7732061" y="3699886"/>
            <a:ext cx="568200" cy="265800"/>
          </a:xfrm>
          <a:prstGeom prst="rect">
            <a:avLst/>
          </a:prstGeom>
          <a:solidFill>
            <a:srgbClr val="F4CCCC"/>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rgbClr val="FF0000"/>
                </a:solidFill>
                <a:latin typeface="Courier New"/>
                <a:ea typeface="Courier New"/>
                <a:cs typeface="Courier New"/>
                <a:sym typeface="Courier New"/>
              </a:rPr>
              <a:t>x</a:t>
            </a:r>
            <a:r>
              <a:rPr lang="en" sz="1200">
                <a:solidFill>
                  <a:srgbClr val="FF0000"/>
                </a:solidFill>
              </a:rPr>
              <a:t>: 42</a:t>
            </a:r>
          </a:p>
        </p:txBody>
      </p:sp>
      <p:sp>
        <p:nvSpPr>
          <p:cNvPr id="182" name="Shape 182"/>
          <p:cNvSpPr txBox="1"/>
          <p:nvPr/>
        </p:nvSpPr>
        <p:spPr>
          <a:xfrm>
            <a:off x="7732061" y="4995286"/>
            <a:ext cx="568200" cy="265800"/>
          </a:xfrm>
          <a:prstGeom prst="rect">
            <a:avLst/>
          </a:prstGeom>
          <a:solidFill>
            <a:srgbClr val="F4CCCC"/>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rgbClr val="FF0000"/>
                </a:solidFill>
                <a:latin typeface="Courier New"/>
                <a:ea typeface="Courier New"/>
                <a:cs typeface="Courier New"/>
                <a:sym typeface="Courier New"/>
              </a:rPr>
              <a:t>x</a:t>
            </a:r>
            <a:r>
              <a:rPr lang="en" sz="1200">
                <a:solidFill>
                  <a:srgbClr val="FF0000"/>
                </a:solidFill>
              </a:rPr>
              <a:t>: 42</a:t>
            </a:r>
          </a:p>
        </p:txBody>
      </p:sp>
      <p:sp>
        <p:nvSpPr>
          <p:cNvPr id="183" name="Shape 183"/>
          <p:cNvSpPr txBox="1"/>
          <p:nvPr/>
        </p:nvSpPr>
        <p:spPr>
          <a:xfrm>
            <a:off x="7103483" y="1109086"/>
            <a:ext cx="568200" cy="265800"/>
          </a:xfrm>
          <a:prstGeom prst="rect">
            <a:avLst/>
          </a:prstGeom>
          <a:solidFill>
            <a:srgbClr val="CFE2F3"/>
          </a:solidFill>
          <a:ln cap="flat" cmpd="sng" w="9525">
            <a:solidFill>
              <a:srgbClr val="0000F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rgbClr val="0000FF"/>
                </a:solidFill>
                <a:latin typeface="Courier New"/>
                <a:ea typeface="Courier New"/>
                <a:cs typeface="Courier New"/>
                <a:sym typeface="Courier New"/>
              </a:rPr>
              <a:t>x</a:t>
            </a:r>
            <a:r>
              <a:rPr lang="en" sz="1200">
                <a:solidFill>
                  <a:srgbClr val="0000FF"/>
                </a:solidFill>
              </a:rPr>
              <a:t>: 42</a:t>
            </a:r>
          </a:p>
        </p:txBody>
      </p:sp>
      <p:sp>
        <p:nvSpPr>
          <p:cNvPr id="184" name="Shape 184"/>
          <p:cNvSpPr txBox="1"/>
          <p:nvPr/>
        </p:nvSpPr>
        <p:spPr>
          <a:xfrm>
            <a:off x="1638292" y="4747334"/>
            <a:ext cx="3183900" cy="401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u="sng">
                <a:solidFill>
                  <a:schemeClr val="dk2"/>
                </a:solidFill>
              </a:rPr>
              <a:t>dirty-bit</a:t>
            </a:r>
            <a:r>
              <a:rPr lang="en">
                <a:solidFill>
                  <a:schemeClr val="dk2"/>
                </a:solidFill>
              </a:rPr>
              <a:t> for modified lines</a:t>
            </a:r>
          </a:p>
        </p:txBody>
      </p:sp>
      <p:sp>
        <p:nvSpPr>
          <p:cNvPr id="185" name="Shape 185"/>
          <p:cNvSpPr txBox="1"/>
          <p:nvPr/>
        </p:nvSpPr>
        <p:spPr>
          <a:xfrm>
            <a:off x="4324653" y="5242613"/>
            <a:ext cx="1529100" cy="3252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a:solidFill>
                  <a:schemeClr val="dk2"/>
                </a:solidFill>
              </a:rPr>
              <a:t> not coherent</a:t>
            </a:r>
          </a:p>
        </p:txBody>
      </p:sp>
      <p:sp>
        <p:nvSpPr>
          <p:cNvPr id="186" name="Shape 186"/>
          <p:cNvSpPr txBox="1"/>
          <p:nvPr/>
        </p:nvSpPr>
        <p:spPr>
          <a:xfrm>
            <a:off x="7103472" y="575675"/>
            <a:ext cx="769500" cy="2658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200">
                <a:solidFill>
                  <a:srgbClr val="0000FF"/>
                </a:solidFill>
              </a:rPr>
              <a:t> “</a:t>
            </a:r>
            <a:r>
              <a:rPr lang="en" sz="1200">
                <a:solidFill>
                  <a:srgbClr val="0000FF"/>
                </a:solidFill>
              </a:rPr>
              <a:t>dirty”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rtl="0">
              <a:spcBef>
                <a:spcPts val="0"/>
              </a:spcBef>
              <a:buNone/>
            </a:pPr>
            <a:r>
              <a:rPr lang="en"/>
              <a:t>Data Coherency:  Write Miss</a:t>
            </a:r>
          </a:p>
        </p:txBody>
      </p:sp>
      <p:sp>
        <p:nvSpPr>
          <p:cNvPr id="192" name="Shape 192"/>
          <p:cNvSpPr txBox="1"/>
          <p:nvPr>
            <p:ph idx="1" type="body"/>
          </p:nvPr>
        </p:nvSpPr>
        <p:spPr>
          <a:xfrm>
            <a:off x="311700" y="1280525"/>
            <a:ext cx="6661200" cy="37959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E.g., What if x is written, but not in the cache?</a:t>
            </a:r>
          </a:p>
          <a:p>
            <a:pPr indent="0" lvl="0" marL="0" rtl="0">
              <a:spcBef>
                <a:spcPts val="0"/>
              </a:spcBef>
              <a:spcAft>
                <a:spcPts val="0"/>
              </a:spcAft>
              <a:buNone/>
            </a:pPr>
            <a:r>
              <a:t/>
            </a:r>
            <a:endParaRPr/>
          </a:p>
          <a:p>
            <a:pPr indent="0" lvl="0" marL="0" rtl="0">
              <a:spcBef>
                <a:spcPts val="0"/>
              </a:spcBef>
              <a:spcAft>
                <a:spcPts val="1000"/>
              </a:spcAft>
              <a:buNone/>
            </a:pPr>
            <a:r>
              <a:rPr lang="en"/>
              <a:t>Two policies:</a:t>
            </a:r>
          </a:p>
          <a:p>
            <a:pPr indent="0" lvl="0" marL="0" rtl="0">
              <a:spcBef>
                <a:spcPts val="0"/>
              </a:spcBef>
              <a:spcAft>
                <a:spcPts val="0"/>
              </a:spcAft>
              <a:buNone/>
            </a:pPr>
            <a:r>
              <a:t/>
            </a:r>
            <a:endParaRPr/>
          </a:p>
        </p:txBody>
      </p:sp>
      <p:sp>
        <p:nvSpPr>
          <p:cNvPr id="193" name="Shape 193"/>
          <p:cNvSpPr txBox="1"/>
          <p:nvPr>
            <p:ph idx="1" type="body"/>
          </p:nvPr>
        </p:nvSpPr>
        <p:spPr>
          <a:xfrm>
            <a:off x="7591075" y="3490325"/>
            <a:ext cx="1241100" cy="3795900"/>
          </a:xfrm>
          <a:prstGeom prst="rect">
            <a:avLst/>
          </a:prstGeom>
        </p:spPr>
        <p:txBody>
          <a:bodyPr anchorCtr="0" anchor="t" bIns="91425" lIns="91425" rIns="91425" wrap="square" tIns="91425">
            <a:noAutofit/>
          </a:bodyPr>
          <a:lstStyle/>
          <a:p>
            <a:pPr indent="0" lvl="0" marL="0" rtl="0">
              <a:spcBef>
                <a:spcPts val="0"/>
              </a:spcBef>
              <a:buNone/>
            </a:pPr>
            <a:r>
              <a:t/>
            </a:r>
            <a:endParaRPr/>
          </a:p>
          <a:p>
            <a:pPr indent="0" lvl="0" marL="0" rtl="0">
              <a:spcBef>
                <a:spcPts val="0"/>
              </a:spcBef>
              <a:buNone/>
            </a:pPr>
            <a:r>
              <a:t/>
            </a:r>
            <a:endParaRPr/>
          </a:p>
        </p:txBody>
      </p:sp>
      <p:sp>
        <p:nvSpPr>
          <p:cNvPr id="194" name="Shape 194"/>
          <p:cNvSpPr txBox="1"/>
          <p:nvPr/>
        </p:nvSpPr>
        <p:spPr>
          <a:xfrm>
            <a:off x="7080825" y="550750"/>
            <a:ext cx="1241100" cy="8460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urier New"/>
                <a:ea typeface="Courier New"/>
                <a:cs typeface="Courier New"/>
                <a:sym typeface="Courier New"/>
              </a:rPr>
              <a:t>x</a:t>
            </a:r>
            <a:r>
              <a:rPr lang="en" sz="1800"/>
              <a:t>: n/a</a:t>
            </a:r>
          </a:p>
        </p:txBody>
      </p:sp>
      <p:sp>
        <p:nvSpPr>
          <p:cNvPr id="195" name="Shape 195"/>
          <p:cNvSpPr txBox="1"/>
          <p:nvPr/>
        </p:nvSpPr>
        <p:spPr>
          <a:xfrm>
            <a:off x="7080825" y="1846150"/>
            <a:ext cx="1241100" cy="8460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urier New"/>
                <a:ea typeface="Courier New"/>
                <a:cs typeface="Courier New"/>
                <a:sym typeface="Courier New"/>
              </a:rPr>
              <a:t>x</a:t>
            </a:r>
            <a:r>
              <a:rPr lang="en" sz="1800"/>
              <a:t>: n/a</a:t>
            </a:r>
          </a:p>
        </p:txBody>
      </p:sp>
      <p:sp>
        <p:nvSpPr>
          <p:cNvPr id="196" name="Shape 196"/>
          <p:cNvSpPr txBox="1"/>
          <p:nvPr/>
        </p:nvSpPr>
        <p:spPr>
          <a:xfrm>
            <a:off x="7080825" y="3141550"/>
            <a:ext cx="1241100" cy="8460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urier New"/>
                <a:ea typeface="Courier New"/>
                <a:cs typeface="Courier New"/>
                <a:sym typeface="Courier New"/>
              </a:rPr>
              <a:t>x</a:t>
            </a:r>
            <a:r>
              <a:rPr lang="en" sz="1800"/>
              <a:t>: n/a</a:t>
            </a:r>
          </a:p>
        </p:txBody>
      </p:sp>
      <p:sp>
        <p:nvSpPr>
          <p:cNvPr id="197" name="Shape 197"/>
          <p:cNvSpPr txBox="1"/>
          <p:nvPr/>
        </p:nvSpPr>
        <p:spPr>
          <a:xfrm>
            <a:off x="7080825" y="4436950"/>
            <a:ext cx="1241100" cy="8460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urier New"/>
                <a:ea typeface="Courier New"/>
                <a:cs typeface="Courier New"/>
                <a:sym typeface="Courier New"/>
              </a:rPr>
              <a:t>x</a:t>
            </a:r>
            <a:r>
              <a:rPr lang="en" sz="1800"/>
              <a:t>: 20</a:t>
            </a:r>
          </a:p>
        </p:txBody>
      </p:sp>
      <p:cxnSp>
        <p:nvCxnSpPr>
          <p:cNvPr id="198" name="Shape 198"/>
          <p:cNvCxnSpPr>
            <a:stCxn id="194" idx="2"/>
            <a:endCxn id="195" idx="0"/>
          </p:cNvCxnSpPr>
          <p:nvPr/>
        </p:nvCxnSpPr>
        <p:spPr>
          <a:xfrm>
            <a:off x="7701375" y="1396750"/>
            <a:ext cx="0" cy="449400"/>
          </a:xfrm>
          <a:prstGeom prst="straightConnector1">
            <a:avLst/>
          </a:prstGeom>
          <a:noFill/>
          <a:ln cap="flat" cmpd="sng" w="9525">
            <a:solidFill>
              <a:schemeClr val="dk2"/>
            </a:solidFill>
            <a:prstDash val="solid"/>
            <a:round/>
            <a:headEnd len="lg" w="lg" type="triangle"/>
            <a:tailEnd len="lg" w="lg" type="triangle"/>
          </a:ln>
        </p:spPr>
      </p:cxnSp>
      <p:cxnSp>
        <p:nvCxnSpPr>
          <p:cNvPr id="199" name="Shape 199"/>
          <p:cNvCxnSpPr/>
          <p:nvPr/>
        </p:nvCxnSpPr>
        <p:spPr>
          <a:xfrm>
            <a:off x="7701375" y="2692150"/>
            <a:ext cx="0" cy="449400"/>
          </a:xfrm>
          <a:prstGeom prst="straightConnector1">
            <a:avLst/>
          </a:prstGeom>
          <a:noFill/>
          <a:ln cap="flat" cmpd="sng" w="9525">
            <a:solidFill>
              <a:schemeClr val="dk2"/>
            </a:solidFill>
            <a:prstDash val="solid"/>
            <a:round/>
            <a:headEnd len="lg" w="lg" type="triangle"/>
            <a:tailEnd len="lg" w="lg" type="triangle"/>
          </a:ln>
        </p:spPr>
      </p:cxnSp>
      <p:cxnSp>
        <p:nvCxnSpPr>
          <p:cNvPr id="200" name="Shape 200"/>
          <p:cNvCxnSpPr/>
          <p:nvPr/>
        </p:nvCxnSpPr>
        <p:spPr>
          <a:xfrm>
            <a:off x="7701375" y="3987550"/>
            <a:ext cx="0" cy="449400"/>
          </a:xfrm>
          <a:prstGeom prst="straightConnector1">
            <a:avLst/>
          </a:prstGeom>
          <a:noFill/>
          <a:ln cap="flat" cmpd="sng" w="9525">
            <a:solidFill>
              <a:schemeClr val="dk2"/>
            </a:solidFill>
            <a:prstDash val="solid"/>
            <a:round/>
            <a:headEnd len="lg" w="lg" type="triangle"/>
            <a:tailEnd len="lg" w="lg" type="triangle"/>
          </a:ln>
        </p:spPr>
      </p:cxnSp>
      <p:sp>
        <p:nvSpPr>
          <p:cNvPr id="201" name="Shape 201"/>
          <p:cNvSpPr txBox="1"/>
          <p:nvPr/>
        </p:nvSpPr>
        <p:spPr>
          <a:xfrm>
            <a:off x="8376225" y="550750"/>
            <a:ext cx="1241100" cy="846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t>L1</a:t>
            </a:r>
          </a:p>
        </p:txBody>
      </p:sp>
      <p:sp>
        <p:nvSpPr>
          <p:cNvPr id="202" name="Shape 202"/>
          <p:cNvSpPr txBox="1"/>
          <p:nvPr/>
        </p:nvSpPr>
        <p:spPr>
          <a:xfrm>
            <a:off x="8376225" y="1846150"/>
            <a:ext cx="1241100" cy="846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t>L2</a:t>
            </a:r>
          </a:p>
        </p:txBody>
      </p:sp>
      <p:sp>
        <p:nvSpPr>
          <p:cNvPr id="203" name="Shape 203"/>
          <p:cNvSpPr txBox="1"/>
          <p:nvPr/>
        </p:nvSpPr>
        <p:spPr>
          <a:xfrm>
            <a:off x="8376225" y="3141550"/>
            <a:ext cx="1241100" cy="846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t>L3</a:t>
            </a:r>
          </a:p>
        </p:txBody>
      </p:sp>
      <p:sp>
        <p:nvSpPr>
          <p:cNvPr id="204" name="Shape 204"/>
          <p:cNvSpPr txBox="1"/>
          <p:nvPr/>
        </p:nvSpPr>
        <p:spPr>
          <a:xfrm>
            <a:off x="8376225" y="4436950"/>
            <a:ext cx="1241100" cy="846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t>Main</a:t>
            </a:r>
          </a:p>
          <a:p>
            <a:pPr indent="0" lvl="0" marL="0" rtl="0">
              <a:spcBef>
                <a:spcPts val="0"/>
              </a:spcBef>
              <a:buNone/>
            </a:pPr>
            <a:r>
              <a:rPr lang="en" sz="1800"/>
              <a:t>Mem</a:t>
            </a:r>
          </a:p>
        </p:txBody>
      </p:sp>
      <p:sp>
        <p:nvSpPr>
          <p:cNvPr id="205" name="Shape 205"/>
          <p:cNvSpPr txBox="1"/>
          <p:nvPr/>
        </p:nvSpPr>
        <p:spPr>
          <a:xfrm>
            <a:off x="5012515" y="1280425"/>
            <a:ext cx="1529100" cy="449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rgbClr val="0000FF"/>
                </a:solidFill>
              </a:rPr>
              <a:t>(</a:t>
            </a:r>
            <a:r>
              <a:rPr lang="en" sz="1800" u="sng">
                <a:solidFill>
                  <a:srgbClr val="0000FF"/>
                </a:solidFill>
              </a:rPr>
              <a:t>write miss</a:t>
            </a:r>
            <a:r>
              <a:rPr lang="en" sz="1800">
                <a:solidFill>
                  <a:srgbClr val="0000FF"/>
                </a:solidFill>
              </a:rPr>
              <a:t>)</a:t>
            </a:r>
          </a:p>
        </p:txBody>
      </p:sp>
      <p:sp>
        <p:nvSpPr>
          <p:cNvPr id="206" name="Shape 206"/>
          <p:cNvSpPr txBox="1"/>
          <p:nvPr/>
        </p:nvSpPr>
        <p:spPr>
          <a:xfrm>
            <a:off x="311575" y="2348539"/>
            <a:ext cx="6661200" cy="7467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2"/>
              </a:buClr>
              <a:buSzPts val="1800"/>
              <a:buAutoNum type="arabicPeriod"/>
            </a:pPr>
            <a:r>
              <a:rPr lang="en" sz="1800" u="sng">
                <a:solidFill>
                  <a:schemeClr val="dk2"/>
                </a:solidFill>
              </a:rPr>
              <a:t>write allocate</a:t>
            </a:r>
          </a:p>
          <a:p>
            <a:pPr indent="-317500" lvl="0" marL="457200" rtl="0">
              <a:lnSpc>
                <a:spcPct val="115000"/>
              </a:lnSpc>
              <a:spcBef>
                <a:spcPts val="0"/>
              </a:spcBef>
              <a:spcAft>
                <a:spcPts val="0"/>
              </a:spcAft>
              <a:buClr>
                <a:schemeClr val="dk2"/>
              </a:buClr>
              <a:buSzPts val="1400"/>
              <a:buChar char="●"/>
            </a:pPr>
            <a:r>
              <a:rPr lang="en">
                <a:solidFill>
                  <a:schemeClr val="dk2"/>
                </a:solidFill>
              </a:rPr>
              <a:t>load block into every level of the cache</a:t>
            </a:r>
          </a:p>
          <a:p>
            <a:pPr indent="-317500" lvl="0" marL="457200" rtl="0">
              <a:lnSpc>
                <a:spcPct val="115000"/>
              </a:lnSpc>
              <a:spcBef>
                <a:spcPts val="0"/>
              </a:spcBef>
              <a:spcAft>
                <a:spcPts val="1000"/>
              </a:spcAft>
              <a:buClr>
                <a:schemeClr val="dk2"/>
              </a:buClr>
              <a:buSzPts val="1400"/>
              <a:buChar char="●"/>
            </a:pPr>
            <a:r>
              <a:rPr lang="en">
                <a:solidFill>
                  <a:schemeClr val="dk2"/>
                </a:solidFill>
              </a:rPr>
              <a:t>follow by write hit actions</a:t>
            </a:r>
          </a:p>
        </p:txBody>
      </p:sp>
      <p:sp>
        <p:nvSpPr>
          <p:cNvPr id="207" name="Shape 207"/>
          <p:cNvSpPr txBox="1"/>
          <p:nvPr/>
        </p:nvSpPr>
        <p:spPr>
          <a:xfrm>
            <a:off x="2483063" y="3281860"/>
            <a:ext cx="997800" cy="449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rgbClr val="FF0000"/>
                </a:solidFill>
              </a:rPr>
              <a:t>(red)</a:t>
            </a:r>
          </a:p>
        </p:txBody>
      </p:sp>
      <p:sp>
        <p:nvSpPr>
          <p:cNvPr id="208" name="Shape 208"/>
          <p:cNvSpPr txBox="1"/>
          <p:nvPr/>
        </p:nvSpPr>
        <p:spPr>
          <a:xfrm>
            <a:off x="311575" y="3281916"/>
            <a:ext cx="6661200" cy="7467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2"/>
              </a:buClr>
              <a:buSzPts val="1800"/>
              <a:buAutoNum type="arabicPeriod" startAt="2"/>
            </a:pPr>
            <a:r>
              <a:rPr lang="en" sz="1800" u="sng">
                <a:solidFill>
                  <a:schemeClr val="dk2"/>
                </a:solidFill>
              </a:rPr>
              <a:t>no </a:t>
            </a:r>
            <a:r>
              <a:rPr lang="en" sz="1800" u="sng">
                <a:solidFill>
                  <a:schemeClr val="dk2"/>
                </a:solidFill>
              </a:rPr>
              <a:t>write allocate</a:t>
            </a:r>
          </a:p>
          <a:p>
            <a:pPr indent="-317500" lvl="0" marL="457200" rtl="0">
              <a:lnSpc>
                <a:spcPct val="115000"/>
              </a:lnSpc>
              <a:spcBef>
                <a:spcPts val="0"/>
              </a:spcBef>
              <a:spcAft>
                <a:spcPts val="1600"/>
              </a:spcAft>
              <a:buClr>
                <a:schemeClr val="dk2"/>
              </a:buClr>
              <a:buSzPts val="1400"/>
              <a:buChar char="●"/>
            </a:pPr>
            <a:r>
              <a:rPr lang="en">
                <a:solidFill>
                  <a:schemeClr val="dk2"/>
                </a:solidFill>
              </a:rPr>
              <a:t>block is modified at the lower level without loading into the cache</a:t>
            </a:r>
          </a:p>
        </p:txBody>
      </p:sp>
      <p:sp>
        <p:nvSpPr>
          <p:cNvPr id="209" name="Shape 209"/>
          <p:cNvSpPr txBox="1"/>
          <p:nvPr/>
        </p:nvSpPr>
        <p:spPr>
          <a:xfrm>
            <a:off x="2167322" y="2346467"/>
            <a:ext cx="1106100" cy="449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rgbClr val="0000FF"/>
                </a:solidFill>
              </a:rPr>
              <a:t>(blue)</a:t>
            </a:r>
          </a:p>
        </p:txBody>
      </p:sp>
      <p:sp>
        <p:nvSpPr>
          <p:cNvPr id="210" name="Shape 210"/>
          <p:cNvSpPr txBox="1"/>
          <p:nvPr/>
        </p:nvSpPr>
        <p:spPr>
          <a:xfrm>
            <a:off x="311575" y="5957186"/>
            <a:ext cx="6661200" cy="12255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1800">
                <a:solidFill>
                  <a:schemeClr val="dk2"/>
                </a:solidFill>
              </a:rPr>
              <a:t>Of the two, write back is more complex</a:t>
            </a:r>
          </a:p>
          <a:p>
            <a:pPr indent="-317500" lvl="0" marL="457200" rtl="0">
              <a:lnSpc>
                <a:spcPct val="115000"/>
              </a:lnSpc>
              <a:spcBef>
                <a:spcPts val="0"/>
              </a:spcBef>
              <a:spcAft>
                <a:spcPts val="1600"/>
              </a:spcAft>
              <a:buClr>
                <a:schemeClr val="dk2"/>
              </a:buClr>
              <a:buSzPts val="1400"/>
              <a:buChar char="●"/>
            </a:pPr>
            <a:r>
              <a:rPr lang="en">
                <a:solidFill>
                  <a:schemeClr val="dk2"/>
                </a:solidFill>
              </a:rPr>
              <a:t>maintain a </a:t>
            </a:r>
          </a:p>
          <a:p>
            <a:pPr indent="-317500" lvl="0" marL="457200" rtl="0">
              <a:lnSpc>
                <a:spcPct val="115000"/>
              </a:lnSpc>
              <a:spcBef>
                <a:spcPts val="0"/>
              </a:spcBef>
              <a:spcAft>
                <a:spcPts val="1600"/>
              </a:spcAft>
              <a:buClr>
                <a:schemeClr val="dk2"/>
              </a:buClr>
              <a:buSzPts val="1400"/>
              <a:buChar char="●"/>
            </a:pPr>
            <a:r>
              <a:rPr lang="en">
                <a:solidFill>
                  <a:schemeClr val="dk2"/>
                </a:solidFill>
              </a:rPr>
              <a:t>uses less memory bandwidth than write through</a:t>
            </a:r>
          </a:p>
          <a:p>
            <a:pPr indent="-317500" lvl="0" marL="457200" rtl="0">
              <a:lnSpc>
                <a:spcPct val="115000"/>
              </a:lnSpc>
              <a:spcBef>
                <a:spcPts val="0"/>
              </a:spcBef>
              <a:spcAft>
                <a:spcPts val="1600"/>
              </a:spcAft>
              <a:buClr>
                <a:schemeClr val="dk2"/>
              </a:buClr>
              <a:buSzPts val="1400"/>
              <a:buChar char="●"/>
            </a:pPr>
            <a:r>
              <a:rPr lang="en">
                <a:solidFill>
                  <a:schemeClr val="dk2"/>
                </a:solidFill>
              </a:rPr>
              <a:t>data across caches, cores and/or I/O devices </a:t>
            </a:r>
          </a:p>
        </p:txBody>
      </p:sp>
      <p:sp>
        <p:nvSpPr>
          <p:cNvPr id="211" name="Shape 211"/>
          <p:cNvSpPr txBox="1"/>
          <p:nvPr/>
        </p:nvSpPr>
        <p:spPr>
          <a:xfrm>
            <a:off x="7732061" y="4995286"/>
            <a:ext cx="568200" cy="265800"/>
          </a:xfrm>
          <a:prstGeom prst="rect">
            <a:avLst/>
          </a:prstGeom>
          <a:solidFill>
            <a:srgbClr val="F4CCCC"/>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rgbClr val="FF0000"/>
                </a:solidFill>
                <a:latin typeface="Courier New"/>
                <a:ea typeface="Courier New"/>
                <a:cs typeface="Courier New"/>
                <a:sym typeface="Courier New"/>
              </a:rPr>
              <a:t>x</a:t>
            </a:r>
            <a:r>
              <a:rPr lang="en" sz="1200">
                <a:solidFill>
                  <a:srgbClr val="FF0000"/>
                </a:solidFill>
              </a:rPr>
              <a:t>: 42</a:t>
            </a:r>
          </a:p>
        </p:txBody>
      </p:sp>
      <p:sp>
        <p:nvSpPr>
          <p:cNvPr id="212" name="Shape 212"/>
          <p:cNvSpPr txBox="1"/>
          <p:nvPr/>
        </p:nvSpPr>
        <p:spPr>
          <a:xfrm>
            <a:off x="7103483" y="1109086"/>
            <a:ext cx="568200" cy="265800"/>
          </a:xfrm>
          <a:prstGeom prst="rect">
            <a:avLst/>
          </a:prstGeom>
          <a:solidFill>
            <a:srgbClr val="CFE2F3"/>
          </a:solidFill>
          <a:ln cap="flat" cmpd="sng" w="9525">
            <a:solidFill>
              <a:srgbClr val="0000F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rgbClr val="0000FF"/>
                </a:solidFill>
                <a:latin typeface="Courier New"/>
                <a:ea typeface="Courier New"/>
                <a:cs typeface="Courier New"/>
                <a:sym typeface="Courier New"/>
              </a:rPr>
              <a:t>x</a:t>
            </a:r>
            <a:r>
              <a:rPr lang="en" sz="1200">
                <a:solidFill>
                  <a:srgbClr val="0000FF"/>
                </a:solidFill>
              </a:rPr>
              <a:t>: 20</a:t>
            </a:r>
          </a:p>
        </p:txBody>
      </p:sp>
      <p:sp>
        <p:nvSpPr>
          <p:cNvPr id="213" name="Shape 213"/>
          <p:cNvSpPr txBox="1"/>
          <p:nvPr/>
        </p:nvSpPr>
        <p:spPr>
          <a:xfrm>
            <a:off x="7103483" y="2404486"/>
            <a:ext cx="568200" cy="265800"/>
          </a:xfrm>
          <a:prstGeom prst="rect">
            <a:avLst/>
          </a:prstGeom>
          <a:solidFill>
            <a:srgbClr val="CFE2F3"/>
          </a:solidFill>
          <a:ln cap="flat" cmpd="sng" w="9525">
            <a:solidFill>
              <a:srgbClr val="0000F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rgbClr val="0000FF"/>
                </a:solidFill>
                <a:latin typeface="Courier New"/>
                <a:ea typeface="Courier New"/>
                <a:cs typeface="Courier New"/>
                <a:sym typeface="Courier New"/>
              </a:rPr>
              <a:t>x</a:t>
            </a:r>
            <a:r>
              <a:rPr lang="en" sz="1200">
                <a:solidFill>
                  <a:srgbClr val="0000FF"/>
                </a:solidFill>
              </a:rPr>
              <a:t>: 20</a:t>
            </a:r>
          </a:p>
        </p:txBody>
      </p:sp>
      <p:sp>
        <p:nvSpPr>
          <p:cNvPr id="214" name="Shape 214"/>
          <p:cNvSpPr txBox="1"/>
          <p:nvPr/>
        </p:nvSpPr>
        <p:spPr>
          <a:xfrm>
            <a:off x="7103483" y="3699886"/>
            <a:ext cx="568200" cy="265800"/>
          </a:xfrm>
          <a:prstGeom prst="rect">
            <a:avLst/>
          </a:prstGeom>
          <a:solidFill>
            <a:srgbClr val="CFE2F3"/>
          </a:solidFill>
          <a:ln cap="flat" cmpd="sng" w="9525">
            <a:solidFill>
              <a:srgbClr val="0000F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rgbClr val="0000FF"/>
                </a:solidFill>
                <a:latin typeface="Courier New"/>
                <a:ea typeface="Courier New"/>
                <a:cs typeface="Courier New"/>
                <a:sym typeface="Courier New"/>
              </a:rPr>
              <a:t>x</a:t>
            </a:r>
            <a:r>
              <a:rPr lang="en" sz="1200">
                <a:solidFill>
                  <a:srgbClr val="0000FF"/>
                </a:solidFill>
              </a:rPr>
              <a:t>: 20</a:t>
            </a:r>
          </a:p>
        </p:txBody>
      </p:sp>
      <p:sp>
        <p:nvSpPr>
          <p:cNvPr id="215" name="Shape 215"/>
          <p:cNvSpPr txBox="1"/>
          <p:nvPr>
            <p:ph idx="1" type="body"/>
          </p:nvPr>
        </p:nvSpPr>
        <p:spPr>
          <a:xfrm>
            <a:off x="311700" y="4110025"/>
            <a:ext cx="6661200" cy="9663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Can use either write miss policy with either write hit policy, but usually pair:</a:t>
            </a:r>
          </a:p>
          <a:p>
            <a:pPr indent="-342900" lvl="0" marL="457200" rtl="0">
              <a:spcBef>
                <a:spcPts val="0"/>
              </a:spcBef>
              <a:spcAft>
                <a:spcPts val="0"/>
              </a:spcAft>
              <a:buSzPts val="1800"/>
              <a:buChar char="●"/>
            </a:pPr>
            <a:r>
              <a:rPr lang="en"/>
              <a:t>write allocate with</a:t>
            </a:r>
          </a:p>
          <a:p>
            <a:pPr indent="-342900" lvl="0" marL="457200" rtl="0">
              <a:spcBef>
                <a:spcPts val="0"/>
              </a:spcBef>
              <a:spcAft>
                <a:spcPts val="0"/>
              </a:spcAft>
              <a:buSzPts val="1800"/>
              <a:buChar char="●"/>
            </a:pPr>
            <a:r>
              <a:rPr lang="en"/>
              <a:t>no write allocate with</a:t>
            </a:r>
          </a:p>
        </p:txBody>
      </p:sp>
      <p:sp>
        <p:nvSpPr>
          <p:cNvPr id="216" name="Shape 216"/>
          <p:cNvSpPr txBox="1"/>
          <p:nvPr/>
        </p:nvSpPr>
        <p:spPr>
          <a:xfrm>
            <a:off x="2636688" y="4738948"/>
            <a:ext cx="2515800" cy="449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1800">
                <a:solidFill>
                  <a:schemeClr val="dk2"/>
                </a:solidFill>
              </a:rPr>
              <a:t>write back</a:t>
            </a:r>
          </a:p>
        </p:txBody>
      </p:sp>
      <p:sp>
        <p:nvSpPr>
          <p:cNvPr id="217" name="Shape 217"/>
          <p:cNvSpPr txBox="1"/>
          <p:nvPr/>
        </p:nvSpPr>
        <p:spPr>
          <a:xfrm>
            <a:off x="2954194" y="5053283"/>
            <a:ext cx="2006100" cy="401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1800">
                <a:solidFill>
                  <a:schemeClr val="dk2"/>
                </a:solidFill>
              </a:rPr>
              <a:t>write through</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0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