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2"/>
  </p:handoutMasterIdLst>
  <p:sldIdLst>
    <p:sldId id="256" r:id="rId2"/>
    <p:sldId id="422" r:id="rId3"/>
    <p:sldId id="303" r:id="rId4"/>
    <p:sldId id="381" r:id="rId5"/>
    <p:sldId id="398" r:id="rId6"/>
    <p:sldId id="399" r:id="rId7"/>
    <p:sldId id="400" r:id="rId8"/>
    <p:sldId id="401" r:id="rId9"/>
    <p:sldId id="309" r:id="rId10"/>
    <p:sldId id="382" r:id="rId11"/>
    <p:sldId id="402" r:id="rId12"/>
    <p:sldId id="403" r:id="rId13"/>
    <p:sldId id="404" r:id="rId14"/>
    <p:sldId id="405" r:id="rId15"/>
    <p:sldId id="406" r:id="rId16"/>
    <p:sldId id="383" r:id="rId17"/>
    <p:sldId id="435" r:id="rId18"/>
    <p:sldId id="434" r:id="rId19"/>
    <p:sldId id="417" r:id="rId20"/>
    <p:sldId id="419" r:id="rId21"/>
    <p:sldId id="420" r:id="rId22"/>
    <p:sldId id="386" r:id="rId23"/>
    <p:sldId id="387" r:id="rId24"/>
    <p:sldId id="407" r:id="rId25"/>
    <p:sldId id="408" r:id="rId26"/>
    <p:sldId id="409" r:id="rId27"/>
    <p:sldId id="389" r:id="rId28"/>
    <p:sldId id="390" r:id="rId29"/>
    <p:sldId id="410" r:id="rId30"/>
    <p:sldId id="411" r:id="rId31"/>
    <p:sldId id="392" r:id="rId32"/>
    <p:sldId id="412" r:id="rId33"/>
    <p:sldId id="413" r:id="rId34"/>
    <p:sldId id="414" r:id="rId35"/>
    <p:sldId id="415" r:id="rId36"/>
    <p:sldId id="416" r:id="rId37"/>
    <p:sldId id="423" r:id="rId38"/>
    <p:sldId id="424" r:id="rId39"/>
    <p:sldId id="430" r:id="rId40"/>
    <p:sldId id="431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330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581" autoAdjust="0"/>
  </p:normalViewPr>
  <p:slideViewPr>
    <p:cSldViewPr>
      <p:cViewPr varScale="1">
        <p:scale>
          <a:sx n="74" d="100"/>
          <a:sy n="74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fld id="{85A1CAEA-C013-40A2-A74E-AFF81509CF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4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>
                <a:solidFill>
                  <a:schemeClr val="bg1"/>
                </a:solidFill>
                <a:latin typeface="+mn-lt"/>
              </a:defRPr>
            </a:lvl1pPr>
          </a:lstStyle>
          <a:p>
            <a:fld id="{DE41A567-0D21-4B1F-85FF-7DF87914C9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47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9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60655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二 讲</a:t>
            </a:r>
          </a:p>
        </p:txBody>
      </p:sp>
      <p:sp>
        <p:nvSpPr>
          <p:cNvPr id="2072" name="Text Box 2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824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600" i="0" dirty="0">
                <a:latin typeface="Arial" pitchFamily="34" charset="0"/>
                <a:ea typeface="楷体_GB2312" pitchFamily="49" charset="-122"/>
              </a:rPr>
              <a:t>上下文无关文法与上下文无关语言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85800" y="1196975"/>
            <a:ext cx="827881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归约过程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举例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对于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{E,O},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 (, ),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v, d }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递归推理出字符串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的一个归约过程为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066800" y="5230813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</a:p>
        </p:txBody>
      </p:sp>
      <p:grpSp>
        <p:nvGrpSpPr>
          <p:cNvPr id="145447" name="Group 39"/>
          <p:cNvGrpSpPr>
            <a:grpSpLocks/>
          </p:cNvGrpSpPr>
          <p:nvPr/>
        </p:nvGrpSpPr>
        <p:grpSpPr bwMode="auto">
          <a:xfrm>
            <a:off x="2438400" y="5157788"/>
            <a:ext cx="762000" cy="434975"/>
            <a:chOff x="1536" y="3360"/>
            <a:chExt cx="480" cy="274"/>
          </a:xfrm>
        </p:grpSpPr>
        <p:sp>
          <p:nvSpPr>
            <p:cNvPr id="145421" name="AutoShape 13"/>
            <p:cNvSpPr>
              <a:spLocks noChangeArrowheads="1"/>
            </p:cNvSpPr>
            <p:nvPr/>
          </p:nvSpPr>
          <p:spPr bwMode="auto">
            <a:xfrm>
              <a:off x="1584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2" name="Rectangle 14"/>
            <p:cNvSpPr>
              <a:spLocks noChangeArrowheads="1"/>
            </p:cNvSpPr>
            <p:nvPr/>
          </p:nvSpPr>
          <p:spPr bwMode="auto">
            <a:xfrm>
              <a:off x="1536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4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3200400" y="5230813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48" name="Group 40"/>
          <p:cNvGrpSpPr>
            <a:grpSpLocks/>
          </p:cNvGrpSpPr>
          <p:nvPr/>
        </p:nvGrpSpPr>
        <p:grpSpPr bwMode="auto">
          <a:xfrm>
            <a:off x="4572000" y="5157788"/>
            <a:ext cx="762000" cy="434975"/>
            <a:chOff x="2880" y="3360"/>
            <a:chExt cx="480" cy="274"/>
          </a:xfrm>
        </p:grpSpPr>
        <p:sp>
          <p:nvSpPr>
            <p:cNvPr id="145424" name="AutoShape 16"/>
            <p:cNvSpPr>
              <a:spLocks noChangeArrowheads="1"/>
            </p:cNvSpPr>
            <p:nvPr/>
          </p:nvSpPr>
          <p:spPr bwMode="auto">
            <a:xfrm>
              <a:off x="2928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2880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6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5310188" y="526415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49" name="Group 41"/>
          <p:cNvGrpSpPr>
            <a:grpSpLocks/>
          </p:cNvGrpSpPr>
          <p:nvPr/>
        </p:nvGrpSpPr>
        <p:grpSpPr bwMode="auto">
          <a:xfrm>
            <a:off x="6705600" y="5157788"/>
            <a:ext cx="762000" cy="434975"/>
            <a:chOff x="4224" y="3360"/>
            <a:chExt cx="480" cy="274"/>
          </a:xfrm>
        </p:grpSpPr>
        <p:sp>
          <p:nvSpPr>
            <p:cNvPr id="145429" name="AutoShape 21"/>
            <p:cNvSpPr>
              <a:spLocks noChangeArrowheads="1"/>
            </p:cNvSpPr>
            <p:nvPr/>
          </p:nvSpPr>
          <p:spPr bwMode="auto">
            <a:xfrm>
              <a:off x="4272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0" name="Rectangle 22"/>
            <p:cNvSpPr>
              <a:spLocks noChangeArrowheads="1"/>
            </p:cNvSpPr>
            <p:nvPr/>
          </p:nvSpPr>
          <p:spPr bwMode="auto">
            <a:xfrm>
              <a:off x="4224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7467600" y="5259388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50" name="Group 42"/>
          <p:cNvGrpSpPr>
            <a:grpSpLocks/>
          </p:cNvGrpSpPr>
          <p:nvPr/>
        </p:nvGrpSpPr>
        <p:grpSpPr bwMode="auto">
          <a:xfrm>
            <a:off x="381000" y="5713413"/>
            <a:ext cx="762000" cy="434975"/>
            <a:chOff x="240" y="3710"/>
            <a:chExt cx="480" cy="274"/>
          </a:xfrm>
        </p:grpSpPr>
        <p:sp>
          <p:nvSpPr>
            <p:cNvPr id="145432" name="AutoShape 24"/>
            <p:cNvSpPr>
              <a:spLocks noChangeArrowheads="1"/>
            </p:cNvSpPr>
            <p:nvPr/>
          </p:nvSpPr>
          <p:spPr bwMode="auto">
            <a:xfrm>
              <a:off x="288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3" name="Rectangle 25"/>
            <p:cNvSpPr>
              <a:spLocks noChangeArrowheads="1"/>
            </p:cNvSpPr>
            <p:nvPr/>
          </p:nvSpPr>
          <p:spPr bwMode="auto">
            <a:xfrm>
              <a:off x="240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5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1066800" y="5776913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51" name="Group 43"/>
          <p:cNvGrpSpPr>
            <a:grpSpLocks/>
          </p:cNvGrpSpPr>
          <p:nvPr/>
        </p:nvGrpSpPr>
        <p:grpSpPr bwMode="auto">
          <a:xfrm>
            <a:off x="2362200" y="5691188"/>
            <a:ext cx="762000" cy="434975"/>
            <a:chOff x="1488" y="3696"/>
            <a:chExt cx="480" cy="274"/>
          </a:xfrm>
        </p:grpSpPr>
        <p:sp>
          <p:nvSpPr>
            <p:cNvPr id="145435" name="AutoShape 27"/>
            <p:cNvSpPr>
              <a:spLocks noChangeArrowheads="1"/>
            </p:cNvSpPr>
            <p:nvPr/>
          </p:nvSpPr>
          <p:spPr bwMode="auto">
            <a:xfrm>
              <a:off x="1536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6" name="Rectangle 28"/>
            <p:cNvSpPr>
              <a:spLocks noChangeArrowheads="1"/>
            </p:cNvSpPr>
            <p:nvPr/>
          </p:nvSpPr>
          <p:spPr bwMode="auto">
            <a:xfrm>
              <a:off x="1488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3124200" y="579278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grpSp>
        <p:nvGrpSpPr>
          <p:cNvPr id="145452" name="Group 44"/>
          <p:cNvGrpSpPr>
            <a:grpSpLocks/>
          </p:cNvGrpSpPr>
          <p:nvPr/>
        </p:nvGrpSpPr>
        <p:grpSpPr bwMode="auto">
          <a:xfrm>
            <a:off x="4038600" y="5691188"/>
            <a:ext cx="762000" cy="434975"/>
            <a:chOff x="2544" y="3696"/>
            <a:chExt cx="480" cy="274"/>
          </a:xfrm>
        </p:grpSpPr>
        <p:sp>
          <p:nvSpPr>
            <p:cNvPr id="145438" name="AutoShape 30"/>
            <p:cNvSpPr>
              <a:spLocks noChangeArrowheads="1"/>
            </p:cNvSpPr>
            <p:nvPr/>
          </p:nvSpPr>
          <p:spPr bwMode="auto">
            <a:xfrm>
              <a:off x="2592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9" name="Rectangle 31"/>
            <p:cNvSpPr>
              <a:spLocks noChangeArrowheads="1"/>
            </p:cNvSpPr>
            <p:nvPr/>
          </p:nvSpPr>
          <p:spPr bwMode="auto">
            <a:xfrm>
              <a:off x="2544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4800600" y="57927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45453" name="Group 45"/>
          <p:cNvGrpSpPr>
            <a:grpSpLocks/>
          </p:cNvGrpSpPr>
          <p:nvPr/>
        </p:nvGrpSpPr>
        <p:grpSpPr bwMode="auto">
          <a:xfrm>
            <a:off x="5562600" y="5713413"/>
            <a:ext cx="762000" cy="434975"/>
            <a:chOff x="3504" y="3710"/>
            <a:chExt cx="480" cy="274"/>
          </a:xfrm>
        </p:grpSpPr>
        <p:sp>
          <p:nvSpPr>
            <p:cNvPr id="145441" name="AutoShape 33"/>
            <p:cNvSpPr>
              <a:spLocks noChangeArrowheads="1"/>
            </p:cNvSpPr>
            <p:nvPr/>
          </p:nvSpPr>
          <p:spPr bwMode="auto">
            <a:xfrm>
              <a:off x="3552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42" name="Rectangle 34"/>
            <p:cNvSpPr>
              <a:spLocks noChangeArrowheads="1"/>
            </p:cNvSpPr>
            <p:nvPr/>
          </p:nvSpPr>
          <p:spPr bwMode="auto">
            <a:xfrm>
              <a:off x="3504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6324600" y="579278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45454" name="Group 46"/>
          <p:cNvGrpSpPr>
            <a:grpSpLocks/>
          </p:cNvGrpSpPr>
          <p:nvPr/>
        </p:nvGrpSpPr>
        <p:grpSpPr bwMode="auto">
          <a:xfrm>
            <a:off x="7162800" y="5713413"/>
            <a:ext cx="762000" cy="434975"/>
            <a:chOff x="4512" y="3710"/>
            <a:chExt cx="480" cy="274"/>
          </a:xfrm>
        </p:grpSpPr>
        <p:sp>
          <p:nvSpPr>
            <p:cNvPr id="145444" name="AutoShape 36"/>
            <p:cNvSpPr>
              <a:spLocks noChangeArrowheads="1"/>
            </p:cNvSpPr>
            <p:nvPr/>
          </p:nvSpPr>
          <p:spPr bwMode="auto">
            <a:xfrm>
              <a:off x="4560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4512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8001000" y="57927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0" grpId="0" autoUpdateAnimBg="0"/>
      <p:bldP spid="145423" grpId="0" autoUpdateAnimBg="0"/>
      <p:bldP spid="145426" grpId="0" autoUpdateAnimBg="0"/>
      <p:bldP spid="145431" grpId="0" autoUpdateAnimBg="0"/>
      <p:bldP spid="145434" grpId="0" autoUpdateAnimBg="0"/>
      <p:bldP spid="145437" grpId="0" autoUpdateAnimBg="0"/>
      <p:bldP spid="145440" grpId="0" autoUpdateAnimBg="0"/>
      <p:bldP spid="145443" grpId="0" autoUpdateAnimBg="0"/>
      <p:bldP spid="1454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85800" y="1217613"/>
            <a:ext cx="827881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推导过程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举例 </a:t>
            </a:r>
            <a:r>
              <a:rPr lang="zh-CN" altLang="en-US" sz="32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对于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{E,O},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 (, ),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v, d }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 EOE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6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从开始符号到字符串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的一个推导过程为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7315200" y="592455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</a:p>
        </p:txBody>
      </p:sp>
      <p:grpSp>
        <p:nvGrpSpPr>
          <p:cNvPr id="165897" name="Group 9"/>
          <p:cNvGrpSpPr>
            <a:grpSpLocks/>
          </p:cNvGrpSpPr>
          <p:nvPr/>
        </p:nvGrpSpPr>
        <p:grpSpPr bwMode="auto">
          <a:xfrm>
            <a:off x="6553200" y="5843588"/>
            <a:ext cx="762000" cy="434975"/>
            <a:chOff x="1536" y="3360"/>
            <a:chExt cx="480" cy="274"/>
          </a:xfrm>
        </p:grpSpPr>
        <p:sp>
          <p:nvSpPr>
            <p:cNvPr id="165898" name="AutoShape 10"/>
            <p:cNvSpPr>
              <a:spLocks noChangeArrowheads="1"/>
            </p:cNvSpPr>
            <p:nvPr/>
          </p:nvSpPr>
          <p:spPr bwMode="auto">
            <a:xfrm>
              <a:off x="1584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1536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4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5233988" y="5908675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3048000" y="5211763"/>
            <a:ext cx="762000" cy="434975"/>
            <a:chOff x="2880" y="3360"/>
            <a:chExt cx="480" cy="274"/>
          </a:xfrm>
        </p:grpSpPr>
        <p:sp>
          <p:nvSpPr>
            <p:cNvPr id="165902" name="AutoShape 14"/>
            <p:cNvSpPr>
              <a:spLocks noChangeArrowheads="1"/>
            </p:cNvSpPr>
            <p:nvPr/>
          </p:nvSpPr>
          <p:spPr bwMode="auto">
            <a:xfrm>
              <a:off x="2928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3" name="Rectangle 15"/>
            <p:cNvSpPr>
              <a:spLocks noChangeArrowheads="1"/>
            </p:cNvSpPr>
            <p:nvPr/>
          </p:nvSpPr>
          <p:spPr bwMode="auto">
            <a:xfrm>
              <a:off x="2880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6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5334000" y="531495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grpSp>
        <p:nvGrpSpPr>
          <p:cNvPr id="165905" name="Group 17"/>
          <p:cNvGrpSpPr>
            <a:grpSpLocks/>
          </p:cNvGrpSpPr>
          <p:nvPr/>
        </p:nvGrpSpPr>
        <p:grpSpPr bwMode="auto">
          <a:xfrm>
            <a:off x="6324600" y="5211763"/>
            <a:ext cx="762000" cy="434975"/>
            <a:chOff x="4224" y="3360"/>
            <a:chExt cx="480" cy="274"/>
          </a:xfrm>
        </p:grpSpPr>
        <p:sp>
          <p:nvSpPr>
            <p:cNvPr id="165906" name="AutoShape 18"/>
            <p:cNvSpPr>
              <a:spLocks noChangeArrowheads="1"/>
            </p:cNvSpPr>
            <p:nvPr/>
          </p:nvSpPr>
          <p:spPr bwMode="auto">
            <a:xfrm>
              <a:off x="4272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7" name="Rectangle 19"/>
            <p:cNvSpPr>
              <a:spLocks noChangeArrowheads="1"/>
            </p:cNvSpPr>
            <p:nvPr/>
          </p:nvSpPr>
          <p:spPr bwMode="auto">
            <a:xfrm>
              <a:off x="4224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165909" name="Group 21"/>
          <p:cNvGrpSpPr>
            <a:grpSpLocks/>
          </p:cNvGrpSpPr>
          <p:nvPr/>
        </p:nvGrpSpPr>
        <p:grpSpPr bwMode="auto">
          <a:xfrm>
            <a:off x="381000" y="5767388"/>
            <a:ext cx="762000" cy="434975"/>
            <a:chOff x="240" y="3710"/>
            <a:chExt cx="480" cy="274"/>
          </a:xfrm>
        </p:grpSpPr>
        <p:sp>
          <p:nvSpPr>
            <p:cNvPr id="165910" name="AutoShape 22"/>
            <p:cNvSpPr>
              <a:spLocks noChangeArrowheads="1"/>
            </p:cNvSpPr>
            <p:nvPr/>
          </p:nvSpPr>
          <p:spPr bwMode="auto">
            <a:xfrm>
              <a:off x="288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1" name="Rectangle 23"/>
            <p:cNvSpPr>
              <a:spLocks noChangeArrowheads="1"/>
            </p:cNvSpPr>
            <p:nvPr/>
          </p:nvSpPr>
          <p:spPr bwMode="auto">
            <a:xfrm>
              <a:off x="240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1066800" y="5908675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65913" name="Group 25"/>
          <p:cNvGrpSpPr>
            <a:grpSpLocks/>
          </p:cNvGrpSpPr>
          <p:nvPr/>
        </p:nvGrpSpPr>
        <p:grpSpPr bwMode="auto">
          <a:xfrm>
            <a:off x="2362200" y="5767388"/>
            <a:ext cx="762000" cy="434975"/>
            <a:chOff x="1488" y="3696"/>
            <a:chExt cx="480" cy="274"/>
          </a:xfrm>
        </p:grpSpPr>
        <p:sp>
          <p:nvSpPr>
            <p:cNvPr id="165914" name="AutoShape 26"/>
            <p:cNvSpPr>
              <a:spLocks noChangeArrowheads="1"/>
            </p:cNvSpPr>
            <p:nvPr/>
          </p:nvSpPr>
          <p:spPr bwMode="auto">
            <a:xfrm>
              <a:off x="1536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5" name="Rectangle 27"/>
            <p:cNvSpPr>
              <a:spLocks noChangeArrowheads="1"/>
            </p:cNvSpPr>
            <p:nvPr/>
          </p:nvSpPr>
          <p:spPr bwMode="auto">
            <a:xfrm>
              <a:off x="1488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5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165921" name="Group 33"/>
          <p:cNvGrpSpPr>
            <a:grpSpLocks/>
          </p:cNvGrpSpPr>
          <p:nvPr/>
        </p:nvGrpSpPr>
        <p:grpSpPr bwMode="auto">
          <a:xfrm>
            <a:off x="4495800" y="5821363"/>
            <a:ext cx="762000" cy="434975"/>
            <a:chOff x="3504" y="3710"/>
            <a:chExt cx="480" cy="274"/>
          </a:xfrm>
        </p:grpSpPr>
        <p:sp>
          <p:nvSpPr>
            <p:cNvPr id="165922" name="AutoShape 34"/>
            <p:cNvSpPr>
              <a:spLocks noChangeArrowheads="1"/>
            </p:cNvSpPr>
            <p:nvPr/>
          </p:nvSpPr>
          <p:spPr bwMode="auto">
            <a:xfrm>
              <a:off x="3552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3" name="Rectangle 35"/>
            <p:cNvSpPr>
              <a:spLocks noChangeArrowheads="1"/>
            </p:cNvSpPr>
            <p:nvPr/>
          </p:nvSpPr>
          <p:spPr bwMode="auto">
            <a:xfrm>
              <a:off x="3504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2209800" y="529748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65925" name="Group 37"/>
          <p:cNvGrpSpPr>
            <a:grpSpLocks/>
          </p:cNvGrpSpPr>
          <p:nvPr/>
        </p:nvGrpSpPr>
        <p:grpSpPr bwMode="auto">
          <a:xfrm>
            <a:off x="1447800" y="5195888"/>
            <a:ext cx="762000" cy="434975"/>
            <a:chOff x="4512" y="3710"/>
            <a:chExt cx="480" cy="274"/>
          </a:xfrm>
        </p:grpSpPr>
        <p:sp>
          <p:nvSpPr>
            <p:cNvPr id="165926" name="AutoShape 38"/>
            <p:cNvSpPr>
              <a:spLocks noChangeArrowheads="1"/>
            </p:cNvSpPr>
            <p:nvPr/>
          </p:nvSpPr>
          <p:spPr bwMode="auto">
            <a:xfrm>
              <a:off x="4560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7" name="Rectangle 39"/>
            <p:cNvSpPr>
              <a:spLocks noChangeArrowheads="1"/>
            </p:cNvSpPr>
            <p:nvPr/>
          </p:nvSpPr>
          <p:spPr bwMode="auto">
            <a:xfrm>
              <a:off x="4512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1143000" y="52974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3821113" y="531018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4648200" y="5211763"/>
            <a:ext cx="762000" cy="434975"/>
            <a:chOff x="2544" y="3696"/>
            <a:chExt cx="480" cy="274"/>
          </a:xfrm>
        </p:grpSpPr>
        <p:sp>
          <p:nvSpPr>
            <p:cNvPr id="165931" name="AutoShape 43"/>
            <p:cNvSpPr>
              <a:spLocks noChangeArrowheads="1"/>
            </p:cNvSpPr>
            <p:nvPr/>
          </p:nvSpPr>
          <p:spPr bwMode="auto">
            <a:xfrm>
              <a:off x="2592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>
              <a:off x="2544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33" name="Rectangle 45"/>
          <p:cNvSpPr>
            <a:spLocks noChangeArrowheads="1"/>
          </p:cNvSpPr>
          <p:nvPr/>
        </p:nvSpPr>
        <p:spPr bwMode="auto">
          <a:xfrm>
            <a:off x="7080250" y="529907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sp>
        <p:nvSpPr>
          <p:cNvPr id="165934" name="Rectangle 46"/>
          <p:cNvSpPr>
            <a:spLocks noChangeArrowheads="1"/>
          </p:cNvSpPr>
          <p:nvPr/>
        </p:nvSpPr>
        <p:spPr bwMode="auto">
          <a:xfrm>
            <a:off x="3067050" y="5908675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sp>
        <p:nvSpPr>
          <p:cNvPr id="165935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6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7" name="AutoShape 4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8" name="AutoShape 5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9" name="Rectangle 51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utoUpdateAnimBg="0"/>
      <p:bldP spid="165900" grpId="0" autoUpdateAnimBg="0"/>
      <p:bldP spid="165904" grpId="0" autoUpdateAnimBg="0"/>
      <p:bldP spid="165912" grpId="0" autoUpdateAnimBg="0"/>
      <p:bldP spid="165924" grpId="0" autoUpdateAnimBg="0"/>
      <p:bldP spid="165928" grpId="0" autoUpdateAnimBg="0"/>
      <p:bldP spid="165929" grpId="0" autoUpdateAnimBg="0"/>
      <p:bldP spid="165933" grpId="0" autoUpdateAnimBg="0"/>
      <p:bldP spid="1659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79" name="Group 67"/>
          <p:cNvGrpSpPr>
            <a:grpSpLocks/>
          </p:cNvGrpSpPr>
          <p:nvPr/>
        </p:nvGrpSpPr>
        <p:grpSpPr bwMode="auto">
          <a:xfrm>
            <a:off x="685800" y="1268413"/>
            <a:ext cx="8153400" cy="2559050"/>
            <a:chOff x="432" y="799"/>
            <a:chExt cx="5136" cy="1612"/>
          </a:xfrm>
        </p:grpSpPr>
        <p:sp>
          <p:nvSpPr>
            <p:cNvPr id="166915" name="Rectangle 3"/>
            <p:cNvSpPr>
              <a:spLocks noChangeArrowheads="1"/>
            </p:cNvSpPr>
            <p:nvPr/>
          </p:nvSpPr>
          <p:spPr bwMode="auto">
            <a:xfrm>
              <a:off x="432" y="799"/>
              <a:ext cx="5136" cy="1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</a:rPr>
                <a:t>推导关系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对于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，上述推导过程可用关系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描述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设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,</a:t>
              </a:r>
              <a:r>
                <a:rPr lang="en-US" altLang="zh-CN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(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  <a:r>
                <a:rPr lang="en-US" altLang="zh-CN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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T)*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A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是一个产生式，则定义</a:t>
              </a: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         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A </a:t>
              </a:r>
              <a:r>
                <a:rPr lang="en-US" altLang="zh-CN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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10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若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G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在上下文中是明确的，则简记为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A </a:t>
              </a:r>
              <a:r>
                <a:rPr lang="en-US" altLang="zh-CN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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66955" name="Rectangle 43"/>
            <p:cNvSpPr>
              <a:spLocks noChangeArrowheads="1"/>
            </p:cNvSpPr>
            <p:nvPr/>
          </p:nvSpPr>
          <p:spPr bwMode="auto">
            <a:xfrm>
              <a:off x="5204" y="134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57" name="Rectangle 45"/>
            <p:cNvSpPr>
              <a:spLocks noChangeArrowheads="1"/>
            </p:cNvSpPr>
            <p:nvPr/>
          </p:nvSpPr>
          <p:spPr bwMode="auto">
            <a:xfrm>
              <a:off x="1938" y="1888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</p:grpSp>
      <p:grpSp>
        <p:nvGrpSpPr>
          <p:cNvPr id="166977" name="Group 65"/>
          <p:cNvGrpSpPr>
            <a:grpSpLocks/>
          </p:cNvGrpSpPr>
          <p:nvPr/>
        </p:nvGrpSpPr>
        <p:grpSpPr bwMode="auto">
          <a:xfrm>
            <a:off x="685800" y="4076700"/>
            <a:ext cx="8153400" cy="2635250"/>
            <a:chOff x="432" y="2496"/>
            <a:chExt cx="5136" cy="1660"/>
          </a:xfrm>
        </p:grpSpPr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432" y="2496"/>
              <a:ext cx="5136" cy="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</a:rPr>
                <a:t>扩展推导关系到自反传递闭包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32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定义上述关系的传递闭包，记为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，可归纳定义如下：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基础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对任何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T)*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满足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归纳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设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,, 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T)*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，若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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，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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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成立，则</a:t>
              </a: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           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zh-CN" altLang="en-US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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 </a:t>
              </a:r>
            </a:p>
          </p:txBody>
        </p:sp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3552" y="335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63" name="Rectangle 51"/>
            <p:cNvSpPr>
              <a:spLocks noChangeArrowheads="1"/>
            </p:cNvSpPr>
            <p:nvPr/>
          </p:nvSpPr>
          <p:spPr bwMode="auto">
            <a:xfrm>
              <a:off x="3480" y="3037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64" name="Rectangle 52"/>
            <p:cNvSpPr>
              <a:spLocks noChangeArrowheads="1"/>
            </p:cNvSpPr>
            <p:nvPr/>
          </p:nvSpPr>
          <p:spPr bwMode="auto">
            <a:xfrm>
              <a:off x="1464" y="394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65" name="Rectangle 53"/>
            <p:cNvSpPr>
              <a:spLocks noChangeArrowheads="1"/>
            </p:cNvSpPr>
            <p:nvPr/>
          </p:nvSpPr>
          <p:spPr bwMode="auto">
            <a:xfrm>
              <a:off x="3379" y="3658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66" name="Rectangle 54"/>
            <p:cNvSpPr>
              <a:spLocks noChangeArrowheads="1"/>
            </p:cNvSpPr>
            <p:nvPr/>
          </p:nvSpPr>
          <p:spPr bwMode="auto">
            <a:xfrm>
              <a:off x="4195" y="3657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itchFamily="34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6969" name="Rectangle 57"/>
            <p:cNvSpPr>
              <a:spLocks noChangeArrowheads="1"/>
            </p:cNvSpPr>
            <p:nvPr/>
          </p:nvSpPr>
          <p:spPr bwMode="auto">
            <a:xfrm>
              <a:off x="3556" y="31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0" name="Rectangle 58"/>
            <p:cNvSpPr>
              <a:spLocks noChangeArrowheads="1"/>
            </p:cNvSpPr>
            <p:nvPr/>
          </p:nvSpPr>
          <p:spPr bwMode="auto">
            <a:xfrm>
              <a:off x="3508" y="28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1" name="Rectangle 59"/>
            <p:cNvSpPr>
              <a:spLocks noChangeArrowheads="1"/>
            </p:cNvSpPr>
            <p:nvPr/>
          </p:nvSpPr>
          <p:spPr bwMode="auto">
            <a:xfrm>
              <a:off x="3407" y="34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3" name="Rectangle 61"/>
            <p:cNvSpPr>
              <a:spLocks noChangeArrowheads="1"/>
            </p:cNvSpPr>
            <p:nvPr/>
          </p:nvSpPr>
          <p:spPr bwMode="auto">
            <a:xfrm>
              <a:off x="1488" y="37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66976" name="Rectangle 64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  <p:sp>
        <p:nvSpPr>
          <p:cNvPr id="1669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959" name="Group 23"/>
          <p:cNvGrpSpPr>
            <a:grpSpLocks/>
          </p:cNvGrpSpPr>
          <p:nvPr/>
        </p:nvGrpSpPr>
        <p:grpSpPr bwMode="auto">
          <a:xfrm>
            <a:off x="6781800" y="4114800"/>
            <a:ext cx="1600200" cy="2286000"/>
            <a:chOff x="960" y="2688"/>
            <a:chExt cx="1008" cy="1440"/>
          </a:xfrm>
        </p:grpSpPr>
        <p:sp>
          <p:nvSpPr>
            <p:cNvPr id="167960" name="Text Box 24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67961" name="Rectangle 25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3733800" y="56515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1752600" y="56515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3192463" y="5041900"/>
            <a:ext cx="143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7984" name="Rectangle 48"/>
          <p:cNvSpPr>
            <a:spLocks noChangeArrowheads="1"/>
          </p:cNvSpPr>
          <p:nvPr/>
        </p:nvSpPr>
        <p:spPr bwMode="auto">
          <a:xfrm>
            <a:off x="2667000" y="44307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7988" name="Rectangle 52"/>
          <p:cNvSpPr>
            <a:spLocks noChangeArrowheads="1"/>
          </p:cNvSpPr>
          <p:nvPr/>
        </p:nvSpPr>
        <p:spPr bwMode="auto">
          <a:xfrm>
            <a:off x="1752600" y="4430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7993" name="Rectangle 57"/>
          <p:cNvSpPr>
            <a:spLocks noChangeArrowheads="1"/>
          </p:cNvSpPr>
          <p:nvPr/>
        </p:nvSpPr>
        <p:spPr bwMode="auto">
          <a:xfrm>
            <a:off x="1752600" y="50419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(E)</a:t>
            </a:r>
          </a:p>
        </p:txBody>
      </p:sp>
      <p:sp>
        <p:nvSpPr>
          <p:cNvPr id="168003" name="Rectangle 67"/>
          <p:cNvSpPr>
            <a:spLocks noChangeArrowheads="1"/>
          </p:cNvSpPr>
          <p:nvPr/>
        </p:nvSpPr>
        <p:spPr bwMode="auto">
          <a:xfrm>
            <a:off x="3954463" y="4419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008" name="Rectangle 72"/>
          <p:cNvSpPr>
            <a:spLocks noChangeArrowheads="1"/>
          </p:cNvSpPr>
          <p:nvPr/>
        </p:nvSpPr>
        <p:spPr bwMode="auto">
          <a:xfrm>
            <a:off x="5257800" y="44164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021" name="Rectangle 85"/>
          <p:cNvSpPr>
            <a:spLocks noChangeArrowheads="1"/>
          </p:cNvSpPr>
          <p:nvPr/>
        </p:nvSpPr>
        <p:spPr bwMode="auto">
          <a:xfrm>
            <a:off x="5105400" y="50419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grpSp>
        <p:nvGrpSpPr>
          <p:cNvPr id="168061" name="Group 125"/>
          <p:cNvGrpSpPr>
            <a:grpSpLocks/>
          </p:cNvGrpSpPr>
          <p:nvPr/>
        </p:nvGrpSpPr>
        <p:grpSpPr bwMode="auto">
          <a:xfrm>
            <a:off x="2133600" y="4343400"/>
            <a:ext cx="485775" cy="609600"/>
            <a:chOff x="1344" y="2736"/>
            <a:chExt cx="306" cy="384"/>
          </a:xfrm>
        </p:grpSpPr>
        <p:sp>
          <p:nvSpPr>
            <p:cNvPr id="167995" name="Rectangle 5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7997" name="Rectangle 61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56" name="Rectangle 120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9" name="Group 183"/>
          <p:cNvGrpSpPr>
            <a:grpSpLocks/>
          </p:cNvGrpSpPr>
          <p:nvPr/>
        </p:nvGrpSpPr>
        <p:grpSpPr bwMode="auto">
          <a:xfrm>
            <a:off x="576263" y="1341438"/>
            <a:ext cx="8532812" cy="2528887"/>
            <a:chOff x="363" y="845"/>
            <a:chExt cx="5375" cy="1593"/>
          </a:xfrm>
        </p:grpSpPr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363" y="845"/>
              <a:ext cx="5375" cy="1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</a:rPr>
                <a:t>最左推导</a:t>
              </a:r>
              <a:r>
                <a:rPr lang="zh-CN" altLang="en-US" sz="32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800" b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leftmost derivations</a:t>
              </a:r>
              <a:r>
                <a:rPr lang="zh-CN" altLang="en-US" sz="32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若推导过程的每一步总是替换出现在最左边的非终结符，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则这样的推导称为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最左推导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为方便，最左推导关系用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表示，其传递闭包用表示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如对于文法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G</a:t>
              </a:r>
              <a:r>
                <a:rPr lang="en-US" altLang="zh-CN" sz="24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exp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，下面是关于 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d)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的一个最左推导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：</a:t>
              </a:r>
            </a:p>
          </p:txBody>
        </p:sp>
        <p:sp>
          <p:nvSpPr>
            <p:cNvPr id="168057" name="Rectangle 121"/>
            <p:cNvSpPr>
              <a:spLocks noChangeArrowheads="1"/>
            </p:cNvSpPr>
            <p:nvPr/>
          </p:nvSpPr>
          <p:spPr bwMode="auto">
            <a:xfrm>
              <a:off x="2420" y="179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58" name="Rectangle 122"/>
            <p:cNvSpPr>
              <a:spLocks noChangeArrowheads="1"/>
            </p:cNvSpPr>
            <p:nvPr/>
          </p:nvSpPr>
          <p:spPr bwMode="auto">
            <a:xfrm>
              <a:off x="5193" y="1706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68059" name="Rectangle 123"/>
            <p:cNvSpPr>
              <a:spLocks noChangeArrowheads="1"/>
            </p:cNvSpPr>
            <p:nvPr/>
          </p:nvSpPr>
          <p:spPr bwMode="auto">
            <a:xfrm>
              <a:off x="2381" y="2013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0" name="Group 154"/>
          <p:cNvGrpSpPr>
            <a:grpSpLocks/>
          </p:cNvGrpSpPr>
          <p:nvPr/>
        </p:nvGrpSpPr>
        <p:grpSpPr bwMode="auto">
          <a:xfrm>
            <a:off x="3400425" y="4343400"/>
            <a:ext cx="485775" cy="609600"/>
            <a:chOff x="1344" y="2736"/>
            <a:chExt cx="306" cy="384"/>
          </a:xfrm>
        </p:grpSpPr>
        <p:sp>
          <p:nvSpPr>
            <p:cNvPr id="168091" name="Rectangle 15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092" name="Rectangle 15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93" name="Rectangle 157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4" name="Group 158"/>
          <p:cNvGrpSpPr>
            <a:grpSpLocks/>
          </p:cNvGrpSpPr>
          <p:nvPr/>
        </p:nvGrpSpPr>
        <p:grpSpPr bwMode="auto">
          <a:xfrm>
            <a:off x="4695825" y="4343400"/>
            <a:ext cx="485775" cy="609600"/>
            <a:chOff x="1344" y="2736"/>
            <a:chExt cx="306" cy="384"/>
          </a:xfrm>
        </p:grpSpPr>
        <p:sp>
          <p:nvSpPr>
            <p:cNvPr id="168095" name="Rectangle 15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096" name="Rectangle 16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97" name="Rectangle 161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8" name="Group 162"/>
          <p:cNvGrpSpPr>
            <a:grpSpLocks/>
          </p:cNvGrpSpPr>
          <p:nvPr/>
        </p:nvGrpSpPr>
        <p:grpSpPr bwMode="auto">
          <a:xfrm>
            <a:off x="1219200" y="4953000"/>
            <a:ext cx="485775" cy="609600"/>
            <a:chOff x="1344" y="2736"/>
            <a:chExt cx="306" cy="384"/>
          </a:xfrm>
        </p:grpSpPr>
        <p:sp>
          <p:nvSpPr>
            <p:cNvPr id="168099" name="Rectangle 16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0" name="Rectangle 16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1" name="Rectangle 165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02" name="Group 166"/>
          <p:cNvGrpSpPr>
            <a:grpSpLocks/>
          </p:cNvGrpSpPr>
          <p:nvPr/>
        </p:nvGrpSpPr>
        <p:grpSpPr bwMode="auto">
          <a:xfrm>
            <a:off x="2667000" y="4953000"/>
            <a:ext cx="485775" cy="609600"/>
            <a:chOff x="1344" y="2736"/>
            <a:chExt cx="306" cy="384"/>
          </a:xfrm>
        </p:grpSpPr>
        <p:sp>
          <p:nvSpPr>
            <p:cNvPr id="168103" name="Rectangle 167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4" name="Rectangle 168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5" name="Rectangle 169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06" name="Group 170"/>
          <p:cNvGrpSpPr>
            <a:grpSpLocks/>
          </p:cNvGrpSpPr>
          <p:nvPr/>
        </p:nvGrpSpPr>
        <p:grpSpPr bwMode="auto">
          <a:xfrm>
            <a:off x="4572000" y="4953000"/>
            <a:ext cx="485775" cy="609600"/>
            <a:chOff x="1344" y="2736"/>
            <a:chExt cx="306" cy="384"/>
          </a:xfrm>
        </p:grpSpPr>
        <p:sp>
          <p:nvSpPr>
            <p:cNvPr id="168107" name="Rectangle 171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8" name="Rectangle 172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9" name="Rectangle 173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0" name="Group 174"/>
          <p:cNvGrpSpPr>
            <a:grpSpLocks/>
          </p:cNvGrpSpPr>
          <p:nvPr/>
        </p:nvGrpSpPr>
        <p:grpSpPr bwMode="auto">
          <a:xfrm>
            <a:off x="1219200" y="5589588"/>
            <a:ext cx="485775" cy="609600"/>
            <a:chOff x="1344" y="2736"/>
            <a:chExt cx="306" cy="384"/>
          </a:xfrm>
        </p:grpSpPr>
        <p:sp>
          <p:nvSpPr>
            <p:cNvPr id="168111" name="Rectangle 17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12" name="Rectangle 17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13" name="Rectangle 177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4" name="Group 178"/>
          <p:cNvGrpSpPr>
            <a:grpSpLocks/>
          </p:cNvGrpSpPr>
          <p:nvPr/>
        </p:nvGrpSpPr>
        <p:grpSpPr bwMode="auto">
          <a:xfrm>
            <a:off x="3171825" y="5562600"/>
            <a:ext cx="485775" cy="609600"/>
            <a:chOff x="1344" y="2736"/>
            <a:chExt cx="306" cy="384"/>
          </a:xfrm>
        </p:grpSpPr>
        <p:sp>
          <p:nvSpPr>
            <p:cNvPr id="168115" name="Rectangle 17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16" name="Rectangle 18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17" name="Rectangle 181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8118" name="Rectangle 182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2" grpId="0" autoUpdateAnimBg="0"/>
      <p:bldP spid="167966" grpId="0" autoUpdateAnimBg="0"/>
      <p:bldP spid="167977" grpId="0" autoUpdateAnimBg="0"/>
      <p:bldP spid="167984" grpId="0" autoUpdateAnimBg="0"/>
      <p:bldP spid="167988" grpId="0" autoUpdateAnimBg="0"/>
      <p:bldP spid="167993" grpId="0" autoUpdateAnimBg="0"/>
      <p:bldP spid="168003" grpId="0" autoUpdateAnimBg="0"/>
      <p:bldP spid="168008" grpId="0" autoUpdateAnimBg="0"/>
      <p:bldP spid="1680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6781800" y="4114800"/>
            <a:ext cx="1600200" cy="2286000"/>
            <a:chOff x="960" y="2688"/>
            <a:chExt cx="1008" cy="1440"/>
          </a:xfrm>
        </p:grpSpPr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05188" y="56515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1500188" y="5651500"/>
            <a:ext cx="1487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252788" y="5045075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2414588" y="4430713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1576388" y="4430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1500188" y="5045075"/>
            <a:ext cx="1452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EO(EOd)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3709988" y="44196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5081588" y="4419600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EO(EOE)</a:t>
            </a:r>
          </a:p>
        </p:txBody>
      </p:sp>
      <p:sp>
        <p:nvSpPr>
          <p:cNvPr id="168978" name="Rectangle 18"/>
          <p:cNvSpPr>
            <a:spLocks noChangeArrowheads="1"/>
          </p:cNvSpPr>
          <p:nvPr/>
        </p:nvSpPr>
        <p:spPr bwMode="auto">
          <a:xfrm>
            <a:off x="5041900" y="5045075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grpSp>
        <p:nvGrpSpPr>
          <p:cNvPr id="168979" name="Group 19"/>
          <p:cNvGrpSpPr>
            <a:grpSpLocks/>
          </p:cNvGrpSpPr>
          <p:nvPr/>
        </p:nvGrpSpPr>
        <p:grpSpPr bwMode="auto">
          <a:xfrm>
            <a:off x="1957388" y="4343400"/>
            <a:ext cx="485775" cy="609600"/>
            <a:chOff x="1344" y="2736"/>
            <a:chExt cx="306" cy="384"/>
          </a:xfrm>
        </p:grpSpPr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576263" y="1404938"/>
            <a:ext cx="838835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最右推导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rightmost derivations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若推导过程的每一步总是替换出现在最右边的非终结符，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则这样的推导称为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最右推导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为方便，最右推导关系用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表示，其传递闭包用表示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如对于文法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，下面是关于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的一个最右推导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3849688" y="2924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68986" name="Rectangle 26"/>
          <p:cNvSpPr>
            <a:spLocks noChangeArrowheads="1"/>
          </p:cNvSpPr>
          <p:nvPr/>
        </p:nvSpPr>
        <p:spPr bwMode="auto">
          <a:xfrm>
            <a:off x="8242300" y="2732088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华文行楷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3778250" y="3214688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华文行楷" pitchFamily="2" charset="-122"/>
                <a:sym typeface="Symbol" pitchFamily="18" charset="2"/>
              </a:rPr>
              <a:t>m</a:t>
            </a:r>
          </a:p>
        </p:txBody>
      </p:sp>
      <p:grpSp>
        <p:nvGrpSpPr>
          <p:cNvPr id="168988" name="Group 28"/>
          <p:cNvGrpSpPr>
            <a:grpSpLocks/>
          </p:cNvGrpSpPr>
          <p:nvPr/>
        </p:nvGrpSpPr>
        <p:grpSpPr bwMode="auto">
          <a:xfrm>
            <a:off x="3224213" y="4343400"/>
            <a:ext cx="485775" cy="609600"/>
            <a:chOff x="1344" y="2736"/>
            <a:chExt cx="306" cy="384"/>
          </a:xfrm>
        </p:grpSpPr>
        <p:sp>
          <p:nvSpPr>
            <p:cNvPr id="168989" name="Rectangle 2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1" name="Rectangle 31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992" name="Group 32"/>
          <p:cNvGrpSpPr>
            <a:grpSpLocks/>
          </p:cNvGrpSpPr>
          <p:nvPr/>
        </p:nvGrpSpPr>
        <p:grpSpPr bwMode="auto">
          <a:xfrm>
            <a:off x="4672013" y="4343400"/>
            <a:ext cx="485775" cy="609600"/>
            <a:chOff x="1344" y="2736"/>
            <a:chExt cx="306" cy="384"/>
          </a:xfrm>
        </p:grpSpPr>
        <p:sp>
          <p:nvSpPr>
            <p:cNvPr id="168993" name="Rectangle 3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4" name="Rectangle 3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996" name="Group 36"/>
          <p:cNvGrpSpPr>
            <a:grpSpLocks/>
          </p:cNvGrpSpPr>
          <p:nvPr/>
        </p:nvGrpSpPr>
        <p:grpSpPr bwMode="auto">
          <a:xfrm>
            <a:off x="1042988" y="4953000"/>
            <a:ext cx="485775" cy="609600"/>
            <a:chOff x="1344" y="2736"/>
            <a:chExt cx="306" cy="384"/>
          </a:xfrm>
        </p:grpSpPr>
        <p:sp>
          <p:nvSpPr>
            <p:cNvPr id="168997" name="Rectangle 37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8" name="Rectangle 38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9" name="Rectangle 39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0" name="Group 40"/>
          <p:cNvGrpSpPr>
            <a:grpSpLocks/>
          </p:cNvGrpSpPr>
          <p:nvPr/>
        </p:nvGrpSpPr>
        <p:grpSpPr bwMode="auto">
          <a:xfrm>
            <a:off x="2871788" y="4953000"/>
            <a:ext cx="485775" cy="609600"/>
            <a:chOff x="1344" y="2736"/>
            <a:chExt cx="306" cy="384"/>
          </a:xfrm>
        </p:grpSpPr>
        <p:sp>
          <p:nvSpPr>
            <p:cNvPr id="169001" name="Rectangle 41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02" name="Rectangle 42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4" name="Group 44"/>
          <p:cNvGrpSpPr>
            <a:grpSpLocks/>
          </p:cNvGrpSpPr>
          <p:nvPr/>
        </p:nvGrpSpPr>
        <p:grpSpPr bwMode="auto">
          <a:xfrm>
            <a:off x="4672013" y="4953000"/>
            <a:ext cx="485775" cy="609600"/>
            <a:chOff x="1344" y="2736"/>
            <a:chExt cx="306" cy="384"/>
          </a:xfrm>
        </p:grpSpPr>
        <p:sp>
          <p:nvSpPr>
            <p:cNvPr id="169005" name="Rectangle 4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07" name="Rectangle 47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8" name="Group 48"/>
          <p:cNvGrpSpPr>
            <a:grpSpLocks/>
          </p:cNvGrpSpPr>
          <p:nvPr/>
        </p:nvGrpSpPr>
        <p:grpSpPr bwMode="auto">
          <a:xfrm>
            <a:off x="1042988" y="5562600"/>
            <a:ext cx="485775" cy="609600"/>
            <a:chOff x="1344" y="2736"/>
            <a:chExt cx="306" cy="384"/>
          </a:xfrm>
        </p:grpSpPr>
        <p:sp>
          <p:nvSpPr>
            <p:cNvPr id="169009" name="Rectangle 4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10" name="Rectangle 5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11" name="Rectangle 51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12" name="Group 52"/>
          <p:cNvGrpSpPr>
            <a:grpSpLocks/>
          </p:cNvGrpSpPr>
          <p:nvPr/>
        </p:nvGrpSpPr>
        <p:grpSpPr bwMode="auto">
          <a:xfrm>
            <a:off x="2995613" y="5562600"/>
            <a:ext cx="485775" cy="609600"/>
            <a:chOff x="1344" y="2736"/>
            <a:chExt cx="306" cy="384"/>
          </a:xfrm>
        </p:grpSpPr>
        <p:sp>
          <p:nvSpPr>
            <p:cNvPr id="169013" name="Rectangle 5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14" name="Rectangle 5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15" name="Rectangle 55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9016" name="Rectangle 56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utoUpdateAnimBg="0"/>
      <p:bldP spid="168971" grpId="0" autoUpdateAnimBg="0"/>
      <p:bldP spid="168972" grpId="0" autoUpdateAnimBg="0"/>
      <p:bldP spid="168973" grpId="0" autoUpdateAnimBg="0"/>
      <p:bldP spid="168974" grpId="0" autoUpdateAnimBg="0"/>
      <p:bldP spid="168975" grpId="0" autoUpdateAnimBg="0"/>
      <p:bldP spid="168976" grpId="0" autoUpdateAnimBg="0"/>
      <p:bldP spid="168977" grpId="0" autoUpdateAnimBg="0"/>
      <p:bldP spid="1689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0046" name="Group 62"/>
          <p:cNvGrpSpPr>
            <a:grpSpLocks/>
          </p:cNvGrpSpPr>
          <p:nvPr/>
        </p:nvGrpSpPr>
        <p:grpSpPr bwMode="auto">
          <a:xfrm>
            <a:off x="539750" y="1700213"/>
            <a:ext cx="8610600" cy="3016250"/>
            <a:chOff x="340" y="1071"/>
            <a:chExt cx="5424" cy="1900"/>
          </a:xfrm>
        </p:grpSpPr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340" y="1071"/>
              <a:ext cx="5424" cy="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3200" i="0">
                  <a:latin typeface="Arial" pitchFamily="34" charset="0"/>
                  <a:ea typeface="楷体_GB2312" pitchFamily="49" charset="-122"/>
                </a:rPr>
                <a:t>句型</a:t>
              </a:r>
              <a:r>
                <a:rPr lang="zh-CN" altLang="en-US" sz="2800" i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800" b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(sentential forms)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设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，称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T)*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G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的一个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句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      型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，当且仅当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若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，则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是一个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左句型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left-sentential form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;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若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，则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是一个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右句型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right-sentential form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若句型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T*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，则称 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为一个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句子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sentence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1144" y="23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1111" y="222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1110" y="253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0040" name="Rectangle 56"/>
            <p:cNvSpPr>
              <a:spLocks noChangeArrowheads="1"/>
            </p:cNvSpPr>
            <p:nvPr/>
          </p:nvSpPr>
          <p:spPr bwMode="auto">
            <a:xfrm>
              <a:off x="2102" y="170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0041" name="Rectangle 57"/>
            <p:cNvSpPr>
              <a:spLocks noChangeArrowheads="1"/>
            </p:cNvSpPr>
            <p:nvPr/>
          </p:nvSpPr>
          <p:spPr bwMode="auto">
            <a:xfrm>
              <a:off x="1111" y="202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0044" name="Rectangle 60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54" name="Group 22"/>
          <p:cNvGrpSpPr>
            <a:grpSpLocks/>
          </p:cNvGrpSpPr>
          <p:nvPr/>
        </p:nvGrpSpPr>
        <p:grpSpPr bwMode="auto">
          <a:xfrm>
            <a:off x="827088" y="1268413"/>
            <a:ext cx="6705600" cy="1616075"/>
            <a:chOff x="521" y="930"/>
            <a:chExt cx="4224" cy="1018"/>
          </a:xfrm>
        </p:grpSpPr>
        <p:sp>
          <p:nvSpPr>
            <p:cNvPr id="146444" name="Rectangle 12"/>
            <p:cNvSpPr>
              <a:spLocks noChangeArrowheads="1"/>
            </p:cNvSpPr>
            <p:nvPr/>
          </p:nvSpPr>
          <p:spPr bwMode="auto">
            <a:xfrm>
              <a:off x="521" y="930"/>
              <a:ext cx="4224" cy="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800" i="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800" i="0">
                  <a:latin typeface="Arial" pitchFamily="34" charset="0"/>
                  <a:ea typeface="楷体_GB2312" pitchFamily="49" charset="-122"/>
                </a:rPr>
                <a:t>上下文无关文法的语言</a:t>
              </a:r>
              <a:endPara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设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，定义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G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的语言为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   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L(G) = {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T*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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S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 }</a:t>
              </a:r>
            </a:p>
          </p:txBody>
        </p:sp>
        <p:sp>
          <p:nvSpPr>
            <p:cNvPr id="146447" name="Rectangle 15"/>
            <p:cNvSpPr>
              <a:spLocks noChangeArrowheads="1"/>
            </p:cNvSpPr>
            <p:nvPr/>
          </p:nvSpPr>
          <p:spPr bwMode="auto">
            <a:xfrm>
              <a:off x="3113" y="173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G</a:t>
              </a:r>
            </a:p>
          </p:txBody>
        </p:sp>
        <p:sp>
          <p:nvSpPr>
            <p:cNvPr id="146449" name="Rectangle 17"/>
            <p:cNvSpPr>
              <a:spLocks noChangeArrowheads="1"/>
            </p:cNvSpPr>
            <p:nvPr/>
          </p:nvSpPr>
          <p:spPr bwMode="auto">
            <a:xfrm>
              <a:off x="3117" y="15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1166813" y="2982913"/>
            <a:ext cx="7797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CFG</a:t>
            </a:r>
            <a:r>
              <a:rPr lang="en-US" altLang="zh-CN" sz="2400" i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{E,O},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 (, ),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v, d }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=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？</a:t>
            </a:r>
          </a:p>
          <a:p>
            <a:endParaRPr lang="zh-CN" altLang="en-US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归纳定义：</a:t>
            </a:r>
          </a:p>
          <a:p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1 </a:t>
            </a:r>
            <a:r>
              <a:rPr lang="zh-CN" altLang="en-US" sz="2400" i="0" dirty="0">
                <a:ea typeface="楷体_GB2312" pitchFamily="49" charset="-122"/>
              </a:rPr>
              <a:t>基础</a:t>
            </a:r>
            <a:r>
              <a:rPr lang="zh-CN" altLang="en-US" dirty="0"/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v, d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</a:p>
          <a:p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   2 </a:t>
            </a:r>
            <a:r>
              <a:rPr lang="zh-CN" altLang="en-US" sz="2400" i="0" dirty="0">
                <a:ea typeface="楷体_GB2312" pitchFamily="49" charset="-122"/>
              </a:rPr>
              <a:t>归纳   </a:t>
            </a:r>
          </a:p>
          <a:p>
            <a:r>
              <a:rPr lang="zh-CN" altLang="en-US" sz="2400" i="0" dirty="0"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  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 then  (e)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if 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 then 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sym typeface="Symbol" pitchFamily="18" charset="2"/>
              </a:rPr>
              <a:t>＋</a:t>
            </a:r>
            <a:r>
              <a:rPr lang="zh-CN" altLang="en-US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if 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,  then  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grpSp>
        <p:nvGrpSpPr>
          <p:cNvPr id="146456" name="Group 24"/>
          <p:cNvGrpSpPr>
            <a:grpSpLocks/>
          </p:cNvGrpSpPr>
          <p:nvPr/>
        </p:nvGrpSpPr>
        <p:grpSpPr bwMode="auto">
          <a:xfrm>
            <a:off x="7508875" y="3230563"/>
            <a:ext cx="1600200" cy="2286000"/>
            <a:chOff x="960" y="2688"/>
            <a:chExt cx="1008" cy="1440"/>
          </a:xfrm>
        </p:grpSpPr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 dirty="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46458" name="Rectangle 26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6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6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6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6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6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6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464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827088" y="1447800"/>
            <a:ext cx="8066087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上下文无关语言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context-free languages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如果一个语言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是某个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 G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的语言，即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 = L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则是上下文无关语言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674688" y="1500188"/>
            <a:ext cx="8469312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文法设计</a:t>
            </a:r>
            <a:endParaRPr lang="zh-CN" altLang="en-US" sz="2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例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给出语言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的一个文法。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如下是一个可接受该语言的上下文无关文法 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[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]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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0S1</a:t>
            </a:r>
          </a:p>
          <a:p>
            <a:pPr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课堂练习 ？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539750" y="1341438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证明给定语言 </a:t>
            </a: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是某个文法 </a:t>
            </a: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的语言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973138" y="2259013"/>
            <a:ext cx="7559675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一般步骤</a:t>
            </a:r>
            <a:endParaRPr lang="zh-CN" altLang="en-US" sz="28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if  w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 then  w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  w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L(G)  then  w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L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对于前者，多数情况下可以归纳于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的长度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w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对于后者，一般情况下可以归纳于推导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的步数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一个例子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见定理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5.7.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3288" y="1412875"/>
            <a:ext cx="64055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上下文无关文法的基本概念</a:t>
            </a:r>
          </a:p>
        </p:txBody>
      </p:sp>
      <p:sp>
        <p:nvSpPr>
          <p:cNvPr id="18637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7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132013"/>
            <a:ext cx="571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归约与推导</a:t>
            </a:r>
          </a:p>
        </p:txBody>
      </p:sp>
      <p:sp>
        <p:nvSpPr>
          <p:cNvPr id="186378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822575"/>
            <a:ext cx="571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上下文无关语言</a:t>
            </a:r>
          </a:p>
        </p:txBody>
      </p:sp>
      <p:sp>
        <p:nvSpPr>
          <p:cNvPr id="186379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3570288"/>
            <a:ext cx="655161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文法与语言的 </a:t>
            </a:r>
            <a:r>
              <a:rPr lang="en-US" altLang="zh-CN" sz="3200" b="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Chomsky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分类</a:t>
            </a:r>
          </a:p>
        </p:txBody>
      </p:sp>
      <p:sp>
        <p:nvSpPr>
          <p:cNvPr id="186380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4292600"/>
            <a:ext cx="42449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语法分析树</a:t>
            </a:r>
          </a:p>
        </p:txBody>
      </p:sp>
      <p:sp>
        <p:nvSpPr>
          <p:cNvPr id="186381" name="Text Box 13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03288" y="5010150"/>
            <a:ext cx="62611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归约、推导与分析树之间关系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1387475" y="290513"/>
            <a:ext cx="62801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i="0">
                <a:latin typeface="华文行楷" pitchFamily="2" charset="-122"/>
                <a:ea typeface="华文行楷" pitchFamily="2" charset="-122"/>
              </a:rPr>
              <a:t>上下文无关文法与上下文无关语言</a:t>
            </a:r>
          </a:p>
        </p:txBody>
      </p:sp>
      <p:sp>
        <p:nvSpPr>
          <p:cNvPr id="186383" name="Text Box 1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44563" y="56578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文法和语言的二义性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95288" y="1125538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证明给定语言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是某个文法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的语言 </a:t>
            </a: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827088" y="1824038"/>
            <a:ext cx="817086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举例</a:t>
            </a:r>
            <a:endParaRPr lang="zh-CN" altLang="en-US" sz="28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!!Exercise 5.1.8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考虑定义了下面的产生式的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</a:t>
            </a:r>
            <a:r>
              <a:rPr lang="en-US" altLang="zh-CN" sz="24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</a:t>
            </a:r>
          </a:p>
          <a:p>
            <a:pPr lvl="1"/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Wingdings" pitchFamily="2" charset="2"/>
              </a:rPr>
              <a:t>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aSbS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</a:t>
            </a:r>
            <a:r>
              <a:rPr lang="en-US" altLang="zh-CN" sz="2400" b="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bSaS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ε</a:t>
            </a:r>
          </a:p>
          <a:p>
            <a:pPr lvl="1"/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证明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是所有有相同个数的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的串的集合。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  证明思路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用归纳法证明：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若串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中包含相同个数的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.</a:t>
            </a:r>
          </a:p>
          <a:p>
            <a:pPr lvl="1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（通过对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进行归纳来证明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在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中，即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若</a:t>
            </a:r>
            <a:r>
              <a:rPr lang="zh-CN" altLang="en-US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中包含相同个数的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lvl="1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（对从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</a:t>
            </a:r>
            <a:r>
              <a:rPr lang="en-US" altLang="zh-CN" sz="24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的推导过程的步数进行归纳 ）</a:t>
            </a:r>
          </a:p>
          <a:p>
            <a:pPr>
              <a:buClr>
                <a:srgbClr val="800080"/>
              </a:buClr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（留作练习）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5288" y="10191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证明给定语言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是某个文法</a:t>
            </a:r>
            <a:r>
              <a:rPr lang="en-US" altLang="zh-CN" sz="3200"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的语言 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684213" y="1628775"/>
            <a:ext cx="8280400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举例 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为上下文无关文法，其终结符集合为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，开始</a:t>
            </a:r>
          </a:p>
          <a:p>
            <a:pP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符号为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，产生式集合如下：</a:t>
            </a:r>
          </a:p>
          <a:p>
            <a:pP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aB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bA</a:t>
            </a:r>
            <a:endParaRPr lang="en-US" altLang="zh-CN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A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aS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bAA</a:t>
            </a:r>
            <a:endParaRPr lang="en-US" altLang="zh-CN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B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</a:rPr>
              <a:t>bS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</a:rPr>
              <a:t>aBB</a:t>
            </a:r>
            <a:endParaRPr lang="en-US" altLang="zh-CN" dirty="0">
              <a:solidFill>
                <a:srgbClr val="333399"/>
              </a:solidFill>
              <a:latin typeface="Arial" pitchFamily="34" charset="0"/>
            </a:endParaRPr>
          </a:p>
          <a:p>
            <a:pPr lvl="1"/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试证明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{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a, 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}</a:t>
            </a:r>
            <a:r>
              <a:rPr lang="en-US" altLang="zh-CN" dirty="0">
                <a:solidFill>
                  <a:srgbClr val="333399"/>
                </a:solidFill>
              </a:rPr>
              <a:t>*,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occur(w, a) = occur(w, b)</a:t>
            </a:r>
            <a:r>
              <a:rPr lang="en-US" altLang="zh-CN" dirty="0"/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}.</a:t>
            </a: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其中，对于符号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和串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表示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在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中出现的次数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证明思路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用互归纳法证明：对所有的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{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a, 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</a:rPr>
              <a:t>*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，如下三个等价式成立：</a:t>
            </a:r>
          </a:p>
          <a:p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i="0" dirty="0"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) =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b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)</a:t>
            </a:r>
            <a:r>
              <a:rPr lang="en-US" altLang="zh-CN" dirty="0"/>
              <a:t>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|&gt;0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occur(a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w) = occur(b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w) + 1</a:t>
            </a:r>
            <a:r>
              <a:rPr lang="en-US" altLang="zh-CN" dirty="0"/>
              <a:t>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|&gt;0</a:t>
            </a:r>
            <a:r>
              <a:rPr lang="en-US" altLang="zh-CN" i="0" dirty="0">
                <a:solidFill>
                  <a:srgbClr val="333399"/>
                </a:solidFill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occur(b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w) = occur(a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w) + 1</a:t>
            </a:r>
            <a:r>
              <a:rPr lang="en-US" altLang="zh-CN" dirty="0"/>
              <a:t> </a:t>
            </a:r>
          </a:p>
          <a:p>
            <a:endParaRPr lang="en-US" altLang="zh-CN" sz="1000" dirty="0"/>
          </a:p>
          <a:p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（留作思考题）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843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654050" y="1412875"/>
            <a:ext cx="83820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文法</a:t>
            </a:r>
            <a:r>
              <a:rPr lang="zh-CN" altLang="en-US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grammar</a:t>
            </a:r>
            <a:r>
              <a:rPr lang="zh-CN" altLang="en-US" sz="2800" b="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文法是一个四元组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及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的含义如前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Chomsky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通过对产生式施加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不同的限制，把文法分成四种类型，即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型、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型、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和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1179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b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684213" y="1412875"/>
            <a:ext cx="82804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0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,  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(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8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T)*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，但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中至少包含一个非终结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     符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结论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型文法的能力相当于图灵机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（</a:t>
            </a:r>
            <a:r>
              <a:rPr lang="en-US" altLang="zh-CN" sz="2800" b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Turing machines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1179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b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612775" y="1362075"/>
            <a:ext cx="8207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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，仅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例外，且要求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不得出现在任何产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    生式的右部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型文法也称谓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上下文有关文法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context-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sensitive grammars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型语言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或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上下文有关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    语言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型文法的能力相当的一种状态机模型为线性有界自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动机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1179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84213" y="1341438"/>
            <a:ext cx="81534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T)*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型文法即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上下文无关文法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上下文无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      关语言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与</a:t>
            </a:r>
            <a:r>
              <a:rPr lang="en-US" altLang="zh-CN" sz="240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</a:t>
            </a:r>
            <a:r>
              <a:rPr lang="zh-CN" altLang="en-US" sz="2400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文法的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能力相当的一种状态机模型为下推自动机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Pushdown Automata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179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b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85800" y="1519238"/>
            <a:ext cx="81534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3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aB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或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A, B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T 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 </a:t>
            </a:r>
            <a:r>
              <a:rPr lang="en-US" altLang="zh-CN" sz="2400" b="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sz="24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}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型文法也称为正规文法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正规语言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型文法的能力等价于有限状态自动机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1179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b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70" name="Group 94"/>
          <p:cNvGrpSpPr>
            <a:grpSpLocks/>
          </p:cNvGrpSpPr>
          <p:nvPr/>
        </p:nvGrpSpPr>
        <p:grpSpPr bwMode="auto">
          <a:xfrm>
            <a:off x="6019800" y="2667000"/>
            <a:ext cx="2286000" cy="2362200"/>
            <a:chOff x="3936" y="1824"/>
            <a:chExt cx="1440" cy="1440"/>
          </a:xfrm>
        </p:grpSpPr>
        <p:sp>
          <p:nvSpPr>
            <p:cNvPr id="152588" name="Text Box 12"/>
            <p:cNvSpPr txBox="1">
              <a:spLocks noChangeArrowheads="1"/>
            </p:cNvSpPr>
            <p:nvPr/>
          </p:nvSpPr>
          <p:spPr bwMode="auto">
            <a:xfrm>
              <a:off x="3984" y="1824"/>
              <a:ext cx="139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3936" y="1824"/>
              <a:ext cx="1392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685800" y="1125538"/>
            <a:ext cx="81534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归约过程自下而上构造了一棵树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如对于文法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，关于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的一个归约过程可以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认为是构造了如下一棵树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grpSp>
        <p:nvGrpSpPr>
          <p:cNvPr id="152669" name="Group 93"/>
          <p:cNvGrpSpPr>
            <a:grpSpLocks/>
          </p:cNvGrpSpPr>
          <p:nvPr/>
        </p:nvGrpSpPr>
        <p:grpSpPr bwMode="auto">
          <a:xfrm>
            <a:off x="533400" y="5105400"/>
            <a:ext cx="8447088" cy="1398588"/>
            <a:chOff x="240" y="3360"/>
            <a:chExt cx="5321" cy="624"/>
          </a:xfrm>
        </p:grpSpPr>
        <p:sp>
          <p:nvSpPr>
            <p:cNvPr id="152636" name="Rectangle 60"/>
            <p:cNvSpPr>
              <a:spLocks noChangeArrowheads="1"/>
            </p:cNvSpPr>
            <p:nvPr/>
          </p:nvSpPr>
          <p:spPr bwMode="auto">
            <a:xfrm>
              <a:off x="720" y="3437"/>
              <a:ext cx="7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d)</a:t>
              </a:r>
            </a:p>
          </p:txBody>
        </p: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>
              <a:off x="1536" y="3360"/>
              <a:ext cx="480" cy="274"/>
              <a:chOff x="1536" y="3360"/>
              <a:chExt cx="480" cy="274"/>
            </a:xfrm>
          </p:grpSpPr>
          <p:sp>
            <p:nvSpPr>
              <p:cNvPr id="152638" name="AutoShape 62"/>
              <p:cNvSpPr>
                <a:spLocks noChangeArrowheads="1"/>
              </p:cNvSpPr>
              <p:nvPr/>
            </p:nvSpPr>
            <p:spPr bwMode="auto">
              <a:xfrm>
                <a:off x="1584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39" name="Rectangle 6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4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0" name="Rectangle 64"/>
            <p:cNvSpPr>
              <a:spLocks noChangeArrowheads="1"/>
            </p:cNvSpPr>
            <p:nvPr/>
          </p:nvSpPr>
          <p:spPr bwMode="auto">
            <a:xfrm>
              <a:off x="2041" y="3437"/>
              <a:ext cx="79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1" name="Group 65"/>
            <p:cNvGrpSpPr>
              <a:grpSpLocks/>
            </p:cNvGrpSpPr>
            <p:nvPr/>
          </p:nvGrpSpPr>
          <p:grpSpPr bwMode="auto">
            <a:xfrm>
              <a:off x="2880" y="3360"/>
              <a:ext cx="480" cy="274"/>
              <a:chOff x="2880" y="3360"/>
              <a:chExt cx="480" cy="274"/>
            </a:xfrm>
          </p:grpSpPr>
          <p:sp>
            <p:nvSpPr>
              <p:cNvPr id="152642" name="AutoShape 66"/>
              <p:cNvSpPr>
                <a:spLocks noChangeArrowheads="1"/>
              </p:cNvSpPr>
              <p:nvPr/>
            </p:nvSpPr>
            <p:spPr bwMode="auto">
              <a:xfrm>
                <a:off x="2928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43" name="Rectangle 67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6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4" name="Rectangle 68"/>
            <p:cNvSpPr>
              <a:spLocks noChangeArrowheads="1"/>
            </p:cNvSpPr>
            <p:nvPr/>
          </p:nvSpPr>
          <p:spPr bwMode="auto">
            <a:xfrm>
              <a:off x="3408" y="3459"/>
              <a:ext cx="79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5" name="Group 69"/>
            <p:cNvGrpSpPr>
              <a:grpSpLocks/>
            </p:cNvGrpSpPr>
            <p:nvPr/>
          </p:nvGrpSpPr>
          <p:grpSpPr bwMode="auto">
            <a:xfrm>
              <a:off x="4224" y="3360"/>
              <a:ext cx="480" cy="274"/>
              <a:chOff x="4224" y="3360"/>
              <a:chExt cx="480" cy="274"/>
            </a:xfrm>
          </p:grpSpPr>
          <p:sp>
            <p:nvSpPr>
              <p:cNvPr id="152646" name="AutoShape 70"/>
              <p:cNvSpPr>
                <a:spLocks noChangeArrowheads="1"/>
              </p:cNvSpPr>
              <p:nvPr/>
            </p:nvSpPr>
            <p:spPr bwMode="auto">
              <a:xfrm>
                <a:off x="4272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47" name="Rectangle 71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8" name="Rectangle 72"/>
            <p:cNvSpPr>
              <a:spLocks noChangeArrowheads="1"/>
            </p:cNvSpPr>
            <p:nvPr/>
          </p:nvSpPr>
          <p:spPr bwMode="auto">
            <a:xfrm>
              <a:off x="4752" y="3456"/>
              <a:ext cx="80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9" name="Group 73"/>
            <p:cNvGrpSpPr>
              <a:grpSpLocks/>
            </p:cNvGrpSpPr>
            <p:nvPr/>
          </p:nvGrpSpPr>
          <p:grpSpPr bwMode="auto">
            <a:xfrm>
              <a:off x="240" y="3710"/>
              <a:ext cx="480" cy="274"/>
              <a:chOff x="240" y="3710"/>
              <a:chExt cx="480" cy="274"/>
            </a:xfrm>
          </p:grpSpPr>
          <p:sp>
            <p:nvSpPr>
              <p:cNvPr id="152650" name="AutoShape 74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1" name="Rectangle 75"/>
              <p:cNvSpPr>
                <a:spLocks noChangeArrowheads="1"/>
              </p:cNvSpPr>
              <p:nvPr/>
            </p:nvSpPr>
            <p:spPr bwMode="auto">
              <a:xfrm>
                <a:off x="240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5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52" name="Rectangle 76"/>
            <p:cNvSpPr>
              <a:spLocks noChangeArrowheads="1"/>
            </p:cNvSpPr>
            <p:nvPr/>
          </p:nvSpPr>
          <p:spPr bwMode="auto">
            <a:xfrm>
              <a:off x="720" y="3782"/>
              <a:ext cx="77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53" name="Group 77"/>
            <p:cNvGrpSpPr>
              <a:grpSpLocks/>
            </p:cNvGrpSpPr>
            <p:nvPr/>
          </p:nvGrpSpPr>
          <p:grpSpPr bwMode="auto">
            <a:xfrm>
              <a:off x="1488" y="3696"/>
              <a:ext cx="480" cy="274"/>
              <a:chOff x="1488" y="3696"/>
              <a:chExt cx="480" cy="274"/>
            </a:xfrm>
          </p:grpSpPr>
          <p:sp>
            <p:nvSpPr>
              <p:cNvPr id="152654" name="AutoShape 78"/>
              <p:cNvSpPr>
                <a:spLocks noChangeArrowheads="1"/>
              </p:cNvSpPr>
              <p:nvPr/>
            </p:nvSpPr>
            <p:spPr bwMode="auto">
              <a:xfrm>
                <a:off x="1536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5" name="Rectangle 79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56" name="Rectangle 80"/>
            <p:cNvSpPr>
              <a:spLocks noChangeArrowheads="1"/>
            </p:cNvSpPr>
            <p:nvPr/>
          </p:nvSpPr>
          <p:spPr bwMode="auto">
            <a:xfrm>
              <a:off x="2011" y="3792"/>
              <a:ext cx="54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grpSp>
          <p:nvGrpSpPr>
            <p:cNvPr id="152657" name="Group 81"/>
            <p:cNvGrpSpPr>
              <a:grpSpLocks/>
            </p:cNvGrpSpPr>
            <p:nvPr/>
          </p:nvGrpSpPr>
          <p:grpSpPr bwMode="auto">
            <a:xfrm>
              <a:off x="2544" y="3696"/>
              <a:ext cx="480" cy="274"/>
              <a:chOff x="2544" y="3696"/>
              <a:chExt cx="480" cy="274"/>
            </a:xfrm>
          </p:grpSpPr>
          <p:sp>
            <p:nvSpPr>
              <p:cNvPr id="152658" name="AutoShape 82"/>
              <p:cNvSpPr>
                <a:spLocks noChangeArrowheads="1"/>
              </p:cNvSpPr>
              <p:nvPr/>
            </p:nvSpPr>
            <p:spPr bwMode="auto">
              <a:xfrm>
                <a:off x="2592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9" name="Rectangle 83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2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0" name="Rectangle 84"/>
            <p:cNvSpPr>
              <a:spLocks noChangeArrowheads="1"/>
            </p:cNvSpPr>
            <p:nvPr/>
          </p:nvSpPr>
          <p:spPr bwMode="auto">
            <a:xfrm>
              <a:off x="3058" y="3792"/>
              <a:ext cx="43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2661" name="Group 85"/>
            <p:cNvGrpSpPr>
              <a:grpSpLocks/>
            </p:cNvGrpSpPr>
            <p:nvPr/>
          </p:nvGrpSpPr>
          <p:grpSpPr bwMode="auto">
            <a:xfrm>
              <a:off x="3504" y="3710"/>
              <a:ext cx="480" cy="274"/>
              <a:chOff x="3504" y="3710"/>
              <a:chExt cx="480" cy="274"/>
            </a:xfrm>
          </p:grpSpPr>
          <p:sp>
            <p:nvSpPr>
              <p:cNvPr id="152662" name="AutoShape 86"/>
              <p:cNvSpPr>
                <a:spLocks noChangeArrowheads="1"/>
              </p:cNvSpPr>
              <p:nvPr/>
            </p:nvSpPr>
            <p:spPr bwMode="auto">
              <a:xfrm>
                <a:off x="3552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63" name="Rectangle 87"/>
              <p:cNvSpPr>
                <a:spLocks noChangeArrowheads="1"/>
              </p:cNvSpPr>
              <p:nvPr/>
            </p:nvSpPr>
            <p:spPr bwMode="auto">
              <a:xfrm>
                <a:off x="3504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4" name="Rectangle 88"/>
            <p:cNvSpPr>
              <a:spLocks noChangeArrowheads="1"/>
            </p:cNvSpPr>
            <p:nvPr/>
          </p:nvSpPr>
          <p:spPr bwMode="auto">
            <a:xfrm>
              <a:off x="4032" y="3792"/>
              <a:ext cx="45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2665" name="Group 89"/>
            <p:cNvGrpSpPr>
              <a:grpSpLocks/>
            </p:cNvGrpSpPr>
            <p:nvPr/>
          </p:nvGrpSpPr>
          <p:grpSpPr bwMode="auto">
            <a:xfrm>
              <a:off x="4512" y="3710"/>
              <a:ext cx="480" cy="274"/>
              <a:chOff x="4512" y="3710"/>
              <a:chExt cx="480" cy="274"/>
            </a:xfrm>
          </p:grpSpPr>
          <p:sp>
            <p:nvSpPr>
              <p:cNvPr id="152666" name="AutoShape 9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67" name="Rectangle 91"/>
              <p:cNvSpPr>
                <a:spLocks noChangeArrowheads="1"/>
              </p:cNvSpPr>
              <p:nvPr/>
            </p:nvSpPr>
            <p:spPr bwMode="auto">
              <a:xfrm>
                <a:off x="4512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8" name="Rectangle 92"/>
            <p:cNvSpPr>
              <a:spLocks noChangeArrowheads="1"/>
            </p:cNvSpPr>
            <p:nvPr/>
          </p:nvSpPr>
          <p:spPr bwMode="auto">
            <a:xfrm>
              <a:off x="5040" y="3792"/>
              <a:ext cx="22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</p:grpSp>
      <p:sp>
        <p:nvSpPr>
          <p:cNvPr id="152675" name="Rectangle 99"/>
          <p:cNvSpPr>
            <a:spLocks noChangeArrowheads="1"/>
          </p:cNvSpPr>
          <p:nvPr/>
        </p:nvSpPr>
        <p:spPr bwMode="auto">
          <a:xfrm>
            <a:off x="3886200" y="41910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77" name="Rectangle 101"/>
          <p:cNvSpPr>
            <a:spLocks noChangeArrowheads="1"/>
          </p:cNvSpPr>
          <p:nvPr/>
        </p:nvSpPr>
        <p:spPr bwMode="auto">
          <a:xfrm>
            <a:off x="2743200" y="42068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1" name="Rectangle 105"/>
          <p:cNvSpPr>
            <a:spLocks noChangeArrowheads="1"/>
          </p:cNvSpPr>
          <p:nvPr/>
        </p:nvSpPr>
        <p:spPr bwMode="auto">
          <a:xfrm>
            <a:off x="2362200" y="3032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152683" name="Rectangle 107"/>
          <p:cNvSpPr>
            <a:spLocks noChangeArrowheads="1"/>
          </p:cNvSpPr>
          <p:nvPr/>
        </p:nvSpPr>
        <p:spPr bwMode="auto">
          <a:xfrm>
            <a:off x="1703388" y="30321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4" name="Rectangle 108"/>
          <p:cNvSpPr>
            <a:spLocks noChangeArrowheads="1"/>
          </p:cNvSpPr>
          <p:nvPr/>
        </p:nvSpPr>
        <p:spPr bwMode="auto">
          <a:xfrm>
            <a:off x="3352800" y="35496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5" name="Rectangle 109"/>
          <p:cNvSpPr>
            <a:spLocks noChangeArrowheads="1"/>
          </p:cNvSpPr>
          <p:nvPr/>
        </p:nvSpPr>
        <p:spPr bwMode="auto">
          <a:xfrm>
            <a:off x="32766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152688" name="Rectangle 112"/>
          <p:cNvSpPr>
            <a:spLocks noChangeArrowheads="1"/>
          </p:cNvSpPr>
          <p:nvPr/>
        </p:nvSpPr>
        <p:spPr bwMode="auto">
          <a:xfrm>
            <a:off x="3124200" y="30162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9" name="Rectangle 113"/>
          <p:cNvSpPr>
            <a:spLocks noChangeArrowheads="1"/>
          </p:cNvSpPr>
          <p:nvPr/>
        </p:nvSpPr>
        <p:spPr bwMode="auto">
          <a:xfrm>
            <a:off x="2438400" y="2438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grpSp>
        <p:nvGrpSpPr>
          <p:cNvPr id="152705" name="Group 129"/>
          <p:cNvGrpSpPr>
            <a:grpSpLocks/>
          </p:cNvGrpSpPr>
          <p:nvPr/>
        </p:nvGrpSpPr>
        <p:grpSpPr bwMode="auto">
          <a:xfrm>
            <a:off x="4114800" y="4495800"/>
            <a:ext cx="381000" cy="741363"/>
            <a:chOff x="2592" y="2976"/>
            <a:chExt cx="240" cy="331"/>
          </a:xfrm>
        </p:grpSpPr>
        <p:sp>
          <p:nvSpPr>
            <p:cNvPr id="152674" name="Rectangle 98"/>
            <p:cNvSpPr>
              <a:spLocks noChangeArrowheads="1"/>
            </p:cNvSpPr>
            <p:nvPr/>
          </p:nvSpPr>
          <p:spPr bwMode="auto">
            <a:xfrm>
              <a:off x="2618" y="3130"/>
              <a:ext cx="21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52690" name="Line 114"/>
            <p:cNvSpPr>
              <a:spLocks noChangeShapeType="1"/>
            </p:cNvSpPr>
            <p:nvPr/>
          </p:nvSpPr>
          <p:spPr bwMode="auto">
            <a:xfrm flipH="1" flipV="1">
              <a:off x="2592" y="297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8" name="Group 132"/>
          <p:cNvGrpSpPr>
            <a:grpSpLocks/>
          </p:cNvGrpSpPr>
          <p:nvPr/>
        </p:nvGrpSpPr>
        <p:grpSpPr bwMode="auto">
          <a:xfrm>
            <a:off x="3276600" y="4495800"/>
            <a:ext cx="438150" cy="741363"/>
            <a:chOff x="2064" y="2976"/>
            <a:chExt cx="276" cy="331"/>
          </a:xfrm>
        </p:grpSpPr>
        <p:sp>
          <p:nvSpPr>
            <p:cNvPr id="152678" name="Rectangle 102"/>
            <p:cNvSpPr>
              <a:spLocks noChangeArrowheads="1"/>
            </p:cNvSpPr>
            <p:nvPr/>
          </p:nvSpPr>
          <p:spPr bwMode="auto">
            <a:xfrm>
              <a:off x="2064" y="3130"/>
              <a:ext cx="27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</p:txBody>
        </p:sp>
        <p:sp>
          <p:nvSpPr>
            <p:cNvPr id="152691" name="Line 115"/>
            <p:cNvSpPr>
              <a:spLocks noChangeShapeType="1"/>
            </p:cNvSpPr>
            <p:nvPr/>
          </p:nvSpPr>
          <p:spPr bwMode="auto">
            <a:xfrm flipH="1" flipV="1">
              <a:off x="2208" y="2976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7" name="Group 131"/>
          <p:cNvGrpSpPr>
            <a:grpSpLocks/>
          </p:cNvGrpSpPr>
          <p:nvPr/>
        </p:nvGrpSpPr>
        <p:grpSpPr bwMode="auto">
          <a:xfrm>
            <a:off x="2590800" y="4495800"/>
            <a:ext cx="325438" cy="741363"/>
            <a:chOff x="1632" y="2976"/>
            <a:chExt cx="205" cy="331"/>
          </a:xfrm>
        </p:grpSpPr>
        <p:sp>
          <p:nvSpPr>
            <p:cNvPr id="152676" name="Rectangle 100"/>
            <p:cNvSpPr>
              <a:spLocks noChangeArrowheads="1"/>
            </p:cNvSpPr>
            <p:nvPr/>
          </p:nvSpPr>
          <p:spPr bwMode="auto">
            <a:xfrm>
              <a:off x="1632" y="3130"/>
              <a:ext cx="20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2692" name="Line 116"/>
            <p:cNvSpPr>
              <a:spLocks noChangeShapeType="1"/>
            </p:cNvSpPr>
            <p:nvPr/>
          </p:nvSpPr>
          <p:spPr bwMode="auto">
            <a:xfrm flipV="1">
              <a:off x="1776" y="297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9" name="Group 133"/>
          <p:cNvGrpSpPr>
            <a:grpSpLocks/>
          </p:cNvGrpSpPr>
          <p:nvPr/>
        </p:nvGrpSpPr>
        <p:grpSpPr bwMode="auto">
          <a:xfrm>
            <a:off x="2971800" y="3276600"/>
            <a:ext cx="1143000" cy="804863"/>
            <a:chOff x="1872" y="2208"/>
            <a:chExt cx="720" cy="359"/>
          </a:xfrm>
        </p:grpSpPr>
        <p:sp>
          <p:nvSpPr>
            <p:cNvPr id="152686" name="Rectangle 110"/>
            <p:cNvSpPr>
              <a:spLocks noChangeArrowheads="1"/>
            </p:cNvSpPr>
            <p:nvPr/>
          </p:nvSpPr>
          <p:spPr bwMode="auto">
            <a:xfrm>
              <a:off x="1872" y="2390"/>
              <a:ext cx="16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(</a:t>
              </a:r>
            </a:p>
          </p:txBody>
        </p:sp>
        <p:sp>
          <p:nvSpPr>
            <p:cNvPr id="152687" name="Rectangle 111"/>
            <p:cNvSpPr>
              <a:spLocks noChangeArrowheads="1"/>
            </p:cNvSpPr>
            <p:nvPr/>
          </p:nvSpPr>
          <p:spPr bwMode="auto">
            <a:xfrm>
              <a:off x="2423" y="2390"/>
              <a:ext cx="16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)</a:t>
              </a:r>
            </a:p>
          </p:txBody>
        </p:sp>
        <p:sp>
          <p:nvSpPr>
            <p:cNvPr id="152694" name="Line 118"/>
            <p:cNvSpPr>
              <a:spLocks noChangeShapeType="1"/>
            </p:cNvSpPr>
            <p:nvPr/>
          </p:nvSpPr>
          <p:spPr bwMode="auto">
            <a:xfrm flipH="1" flipV="1">
              <a:off x="2112" y="2256"/>
              <a:ext cx="96" cy="1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95" name="Line 119"/>
            <p:cNvSpPr>
              <a:spLocks noChangeShapeType="1"/>
            </p:cNvSpPr>
            <p:nvPr/>
          </p:nvSpPr>
          <p:spPr bwMode="auto">
            <a:xfrm flipH="1" flipV="1">
              <a:off x="2160" y="2208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96" name="Line 120"/>
            <p:cNvSpPr>
              <a:spLocks noChangeShapeType="1"/>
            </p:cNvSpPr>
            <p:nvPr/>
          </p:nvSpPr>
          <p:spPr bwMode="auto">
            <a:xfrm flipV="1">
              <a:off x="2016" y="225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6" name="Group 130"/>
          <p:cNvGrpSpPr>
            <a:grpSpLocks/>
          </p:cNvGrpSpPr>
          <p:nvPr/>
        </p:nvGrpSpPr>
        <p:grpSpPr bwMode="auto">
          <a:xfrm>
            <a:off x="2133600" y="3352800"/>
            <a:ext cx="381000" cy="696913"/>
            <a:chOff x="1344" y="2256"/>
            <a:chExt cx="240" cy="311"/>
          </a:xfrm>
        </p:grpSpPr>
        <p:sp>
          <p:nvSpPr>
            <p:cNvPr id="152680" name="Rectangle 104"/>
            <p:cNvSpPr>
              <a:spLocks noChangeArrowheads="1"/>
            </p:cNvSpPr>
            <p:nvPr/>
          </p:nvSpPr>
          <p:spPr bwMode="auto">
            <a:xfrm>
              <a:off x="1344" y="2390"/>
              <a:ext cx="19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2697" name="Line 121"/>
            <p:cNvSpPr>
              <a:spLocks noChangeShapeType="1"/>
            </p:cNvSpPr>
            <p:nvPr/>
          </p:nvSpPr>
          <p:spPr bwMode="auto">
            <a:xfrm flipV="1">
              <a:off x="1488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10" name="Group 134"/>
          <p:cNvGrpSpPr>
            <a:grpSpLocks/>
          </p:cNvGrpSpPr>
          <p:nvPr/>
        </p:nvGrpSpPr>
        <p:grpSpPr bwMode="auto">
          <a:xfrm>
            <a:off x="1447800" y="3352800"/>
            <a:ext cx="381000" cy="696913"/>
            <a:chOff x="912" y="2256"/>
            <a:chExt cx="240" cy="311"/>
          </a:xfrm>
        </p:grpSpPr>
        <p:sp>
          <p:nvSpPr>
            <p:cNvPr id="152682" name="Rectangle 106"/>
            <p:cNvSpPr>
              <a:spLocks noChangeArrowheads="1"/>
            </p:cNvSpPr>
            <p:nvPr/>
          </p:nvSpPr>
          <p:spPr bwMode="auto">
            <a:xfrm>
              <a:off x="912" y="2390"/>
              <a:ext cx="20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2698" name="Line 122"/>
            <p:cNvSpPr>
              <a:spLocks noChangeShapeType="1"/>
            </p:cNvSpPr>
            <p:nvPr/>
          </p:nvSpPr>
          <p:spPr bwMode="auto">
            <a:xfrm flipV="1">
              <a:off x="1056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11" name="Group 135"/>
          <p:cNvGrpSpPr>
            <a:grpSpLocks/>
          </p:cNvGrpSpPr>
          <p:nvPr/>
        </p:nvGrpSpPr>
        <p:grpSpPr bwMode="auto">
          <a:xfrm>
            <a:off x="1981200" y="2667000"/>
            <a:ext cx="1295400" cy="538163"/>
            <a:chOff x="1248" y="1824"/>
            <a:chExt cx="816" cy="240"/>
          </a:xfrm>
        </p:grpSpPr>
        <p:sp>
          <p:nvSpPr>
            <p:cNvPr id="152699" name="Line 123"/>
            <p:cNvSpPr>
              <a:spLocks noChangeShapeType="1"/>
            </p:cNvSpPr>
            <p:nvPr/>
          </p:nvSpPr>
          <p:spPr bwMode="auto">
            <a:xfrm flipH="1" flipV="1">
              <a:off x="172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0" name="Line 124"/>
            <p:cNvSpPr>
              <a:spLocks noChangeShapeType="1"/>
            </p:cNvSpPr>
            <p:nvPr/>
          </p:nvSpPr>
          <p:spPr bwMode="auto">
            <a:xfrm flipH="1" flipV="1"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1" name="Line 125"/>
            <p:cNvSpPr>
              <a:spLocks noChangeShapeType="1"/>
            </p:cNvSpPr>
            <p:nvPr/>
          </p:nvSpPr>
          <p:spPr bwMode="auto">
            <a:xfrm flipV="1">
              <a:off x="124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4" name="Group 128"/>
          <p:cNvGrpSpPr>
            <a:grpSpLocks/>
          </p:cNvGrpSpPr>
          <p:nvPr/>
        </p:nvGrpSpPr>
        <p:grpSpPr bwMode="auto">
          <a:xfrm>
            <a:off x="2971800" y="3810000"/>
            <a:ext cx="990600" cy="646113"/>
            <a:chOff x="1872" y="2544"/>
            <a:chExt cx="624" cy="288"/>
          </a:xfrm>
        </p:grpSpPr>
        <p:sp>
          <p:nvSpPr>
            <p:cNvPr id="152693" name="Line 117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2" name="Line 126"/>
            <p:cNvSpPr>
              <a:spLocks noChangeShapeType="1"/>
            </p:cNvSpPr>
            <p:nvPr/>
          </p:nvSpPr>
          <p:spPr bwMode="auto">
            <a:xfrm flipV="1">
              <a:off x="1872" y="2592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3" name="Line 127"/>
            <p:cNvSpPr>
              <a:spLocks noChangeShapeType="1"/>
            </p:cNvSpPr>
            <p:nvPr/>
          </p:nvSpPr>
          <p:spPr bwMode="auto">
            <a:xfrm flipH="1" flipV="1">
              <a:off x="2304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712" name="Rectangle 136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  <p:sp>
        <p:nvSpPr>
          <p:cNvPr id="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5" grpId="0" autoUpdateAnimBg="0"/>
      <p:bldP spid="152677" grpId="0" autoUpdateAnimBg="0"/>
      <p:bldP spid="152681" grpId="0" autoUpdateAnimBg="0"/>
      <p:bldP spid="152683" grpId="0" autoUpdateAnimBg="0"/>
      <p:bldP spid="152684" grpId="0" autoUpdateAnimBg="0"/>
      <p:bldP spid="152685" grpId="0" autoUpdateAnimBg="0"/>
      <p:bldP spid="152688" grpId="0" autoUpdateAnimBg="0"/>
      <p:bldP spid="15268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5943600" y="2971800"/>
            <a:ext cx="2286000" cy="2286000"/>
            <a:chOff x="3936" y="1824"/>
            <a:chExt cx="1440" cy="1440"/>
          </a:xfrm>
        </p:grpSpPr>
        <p:sp>
          <p:nvSpPr>
            <p:cNvPr id="153609" name="Text Box 9"/>
            <p:cNvSpPr txBox="1">
              <a:spLocks noChangeArrowheads="1"/>
            </p:cNvSpPr>
            <p:nvPr/>
          </p:nvSpPr>
          <p:spPr bwMode="auto">
            <a:xfrm>
              <a:off x="3984" y="1824"/>
              <a:ext cx="139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936" y="1824"/>
              <a:ext cx="1392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685800" y="1196975"/>
            <a:ext cx="81534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推导过程自上而下构造了一棵树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如对于文法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，关于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的一个推导过程可以认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为是构造了如下一棵树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sp>
        <p:nvSpPr>
          <p:cNvPr id="153653" name="Rectangle 53"/>
          <p:cNvSpPr>
            <a:spLocks noChangeArrowheads="1"/>
          </p:cNvSpPr>
          <p:nvPr/>
        </p:nvSpPr>
        <p:spPr bwMode="auto">
          <a:xfrm>
            <a:off x="2438400" y="26670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grpSp>
        <p:nvGrpSpPr>
          <p:cNvPr id="153724" name="Group 124"/>
          <p:cNvGrpSpPr>
            <a:grpSpLocks/>
          </p:cNvGrpSpPr>
          <p:nvPr/>
        </p:nvGrpSpPr>
        <p:grpSpPr bwMode="auto">
          <a:xfrm>
            <a:off x="4114800" y="4724400"/>
            <a:ext cx="381000" cy="641350"/>
            <a:chOff x="2592" y="2976"/>
            <a:chExt cx="240" cy="404"/>
          </a:xfrm>
        </p:grpSpPr>
        <p:sp>
          <p:nvSpPr>
            <p:cNvPr id="153655" name="Rectangle 55"/>
            <p:cNvSpPr>
              <a:spLocks noChangeArrowheads="1"/>
            </p:cNvSpPr>
            <p:nvPr/>
          </p:nvSpPr>
          <p:spPr bwMode="auto">
            <a:xfrm>
              <a:off x="2618" y="313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53656" name="Line 56"/>
            <p:cNvSpPr>
              <a:spLocks noChangeShapeType="1"/>
            </p:cNvSpPr>
            <p:nvPr/>
          </p:nvSpPr>
          <p:spPr bwMode="auto">
            <a:xfrm flipH="1" flipV="1">
              <a:off x="2592" y="297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2" name="Group 122"/>
          <p:cNvGrpSpPr>
            <a:grpSpLocks/>
          </p:cNvGrpSpPr>
          <p:nvPr/>
        </p:nvGrpSpPr>
        <p:grpSpPr bwMode="auto">
          <a:xfrm>
            <a:off x="3276600" y="4724400"/>
            <a:ext cx="438150" cy="641350"/>
            <a:chOff x="2064" y="2976"/>
            <a:chExt cx="276" cy="404"/>
          </a:xfrm>
        </p:grpSpPr>
        <p:sp>
          <p:nvSpPr>
            <p:cNvPr id="153658" name="Rectangle 58"/>
            <p:cNvSpPr>
              <a:spLocks noChangeArrowheads="1"/>
            </p:cNvSpPr>
            <p:nvPr/>
          </p:nvSpPr>
          <p:spPr bwMode="auto">
            <a:xfrm>
              <a:off x="2064" y="313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</p:txBody>
        </p:sp>
        <p:sp>
          <p:nvSpPr>
            <p:cNvPr id="153659" name="Line 59"/>
            <p:cNvSpPr>
              <a:spLocks noChangeShapeType="1"/>
            </p:cNvSpPr>
            <p:nvPr/>
          </p:nvSpPr>
          <p:spPr bwMode="auto">
            <a:xfrm flipH="1" flipV="1">
              <a:off x="2208" y="2976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3" name="Group 123"/>
          <p:cNvGrpSpPr>
            <a:grpSpLocks/>
          </p:cNvGrpSpPr>
          <p:nvPr/>
        </p:nvGrpSpPr>
        <p:grpSpPr bwMode="auto">
          <a:xfrm>
            <a:off x="2590800" y="4724400"/>
            <a:ext cx="325438" cy="641350"/>
            <a:chOff x="1632" y="2976"/>
            <a:chExt cx="205" cy="404"/>
          </a:xfrm>
        </p:grpSpPr>
        <p:sp>
          <p:nvSpPr>
            <p:cNvPr id="153661" name="Rectangle 61"/>
            <p:cNvSpPr>
              <a:spLocks noChangeArrowheads="1"/>
            </p:cNvSpPr>
            <p:nvPr/>
          </p:nvSpPr>
          <p:spPr bwMode="auto">
            <a:xfrm>
              <a:off x="1632" y="31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3662" name="Line 62"/>
            <p:cNvSpPr>
              <a:spLocks noChangeShapeType="1"/>
            </p:cNvSpPr>
            <p:nvPr/>
          </p:nvSpPr>
          <p:spPr bwMode="auto">
            <a:xfrm flipV="1">
              <a:off x="1776" y="297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8" name="Group 118"/>
          <p:cNvGrpSpPr>
            <a:grpSpLocks/>
          </p:cNvGrpSpPr>
          <p:nvPr/>
        </p:nvGrpSpPr>
        <p:grpSpPr bwMode="auto">
          <a:xfrm>
            <a:off x="2133600" y="3581400"/>
            <a:ext cx="381000" cy="609600"/>
            <a:chOff x="1344" y="2256"/>
            <a:chExt cx="240" cy="384"/>
          </a:xfrm>
        </p:grpSpPr>
        <p:sp>
          <p:nvSpPr>
            <p:cNvPr id="153670" name="Rectangle 70"/>
            <p:cNvSpPr>
              <a:spLocks noChangeArrowheads="1"/>
            </p:cNvSpPr>
            <p:nvPr/>
          </p:nvSpPr>
          <p:spPr bwMode="auto">
            <a:xfrm>
              <a:off x="1344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3671" name="Line 71"/>
            <p:cNvSpPr>
              <a:spLocks noChangeShapeType="1"/>
            </p:cNvSpPr>
            <p:nvPr/>
          </p:nvSpPr>
          <p:spPr bwMode="auto">
            <a:xfrm flipV="1">
              <a:off x="1488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0" name="Group 120"/>
          <p:cNvGrpSpPr>
            <a:grpSpLocks/>
          </p:cNvGrpSpPr>
          <p:nvPr/>
        </p:nvGrpSpPr>
        <p:grpSpPr bwMode="auto">
          <a:xfrm>
            <a:off x="1447800" y="3581400"/>
            <a:ext cx="381000" cy="609600"/>
            <a:chOff x="912" y="2256"/>
            <a:chExt cx="240" cy="384"/>
          </a:xfrm>
        </p:grpSpPr>
        <p:sp>
          <p:nvSpPr>
            <p:cNvPr id="153673" name="Rectangle 73"/>
            <p:cNvSpPr>
              <a:spLocks noChangeArrowheads="1"/>
            </p:cNvSpPr>
            <p:nvPr/>
          </p:nvSpPr>
          <p:spPr bwMode="auto">
            <a:xfrm>
              <a:off x="912" y="23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3674" name="Line 74"/>
            <p:cNvSpPr>
              <a:spLocks noChangeShapeType="1"/>
            </p:cNvSpPr>
            <p:nvPr/>
          </p:nvSpPr>
          <p:spPr bwMode="auto">
            <a:xfrm flipV="1">
              <a:off x="1056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7" name="Group 117"/>
          <p:cNvGrpSpPr>
            <a:grpSpLocks/>
          </p:cNvGrpSpPr>
          <p:nvPr/>
        </p:nvGrpSpPr>
        <p:grpSpPr bwMode="auto">
          <a:xfrm>
            <a:off x="1703388" y="2895600"/>
            <a:ext cx="1774825" cy="762000"/>
            <a:chOff x="1073" y="1824"/>
            <a:chExt cx="1118" cy="480"/>
          </a:xfrm>
        </p:grpSpPr>
        <p:sp>
          <p:nvSpPr>
            <p:cNvPr id="153648" name="Rectangle 48"/>
            <p:cNvSpPr>
              <a:spLocks noChangeArrowheads="1"/>
            </p:cNvSpPr>
            <p:nvPr/>
          </p:nvSpPr>
          <p:spPr bwMode="auto">
            <a:xfrm>
              <a:off x="1488" y="205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53649" name="Rectangle 49"/>
            <p:cNvSpPr>
              <a:spLocks noChangeArrowheads="1"/>
            </p:cNvSpPr>
            <p:nvPr/>
          </p:nvSpPr>
          <p:spPr bwMode="auto">
            <a:xfrm>
              <a:off x="1073" y="205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52" name="Rectangle 52"/>
            <p:cNvSpPr>
              <a:spLocks noChangeArrowheads="1"/>
            </p:cNvSpPr>
            <p:nvPr/>
          </p:nvSpPr>
          <p:spPr bwMode="auto">
            <a:xfrm>
              <a:off x="1968" y="20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76" name="Line 76"/>
            <p:cNvSpPr>
              <a:spLocks noChangeShapeType="1"/>
            </p:cNvSpPr>
            <p:nvPr/>
          </p:nvSpPr>
          <p:spPr bwMode="auto">
            <a:xfrm flipH="1" flipV="1">
              <a:off x="172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77" name="Line 77"/>
            <p:cNvSpPr>
              <a:spLocks noChangeShapeType="1"/>
            </p:cNvSpPr>
            <p:nvPr/>
          </p:nvSpPr>
          <p:spPr bwMode="auto">
            <a:xfrm flipH="1" flipV="1"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78" name="Line 78"/>
            <p:cNvSpPr>
              <a:spLocks noChangeShapeType="1"/>
            </p:cNvSpPr>
            <p:nvPr/>
          </p:nvSpPr>
          <p:spPr bwMode="auto">
            <a:xfrm flipV="1">
              <a:off x="124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5" name="Group 125"/>
          <p:cNvGrpSpPr>
            <a:grpSpLocks/>
          </p:cNvGrpSpPr>
          <p:nvPr/>
        </p:nvGrpSpPr>
        <p:grpSpPr bwMode="auto">
          <a:xfrm>
            <a:off x="2971800" y="3505200"/>
            <a:ext cx="1143000" cy="685800"/>
            <a:chOff x="1872" y="2208"/>
            <a:chExt cx="720" cy="432"/>
          </a:xfrm>
        </p:grpSpPr>
        <p:sp>
          <p:nvSpPr>
            <p:cNvPr id="153666" name="Line 66"/>
            <p:cNvSpPr>
              <a:spLocks noChangeShapeType="1"/>
            </p:cNvSpPr>
            <p:nvPr/>
          </p:nvSpPr>
          <p:spPr bwMode="auto">
            <a:xfrm flipH="1" flipV="1">
              <a:off x="2112" y="2256"/>
              <a:ext cx="96" cy="1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67" name="Line 67"/>
            <p:cNvSpPr>
              <a:spLocks noChangeShapeType="1"/>
            </p:cNvSpPr>
            <p:nvPr/>
          </p:nvSpPr>
          <p:spPr bwMode="auto">
            <a:xfrm flipH="1" flipV="1">
              <a:off x="2160" y="2208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68" name="Line 68"/>
            <p:cNvSpPr>
              <a:spLocks noChangeShapeType="1"/>
            </p:cNvSpPr>
            <p:nvPr/>
          </p:nvSpPr>
          <p:spPr bwMode="auto">
            <a:xfrm flipV="1">
              <a:off x="2016" y="225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50" name="Rectangle 50"/>
            <p:cNvSpPr>
              <a:spLocks noChangeArrowheads="1"/>
            </p:cNvSpPr>
            <p:nvPr/>
          </p:nvSpPr>
          <p:spPr bwMode="auto">
            <a:xfrm>
              <a:off x="2112" y="238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64" name="Rectangle 64"/>
            <p:cNvSpPr>
              <a:spLocks noChangeArrowheads="1"/>
            </p:cNvSpPr>
            <p:nvPr/>
          </p:nvSpPr>
          <p:spPr bwMode="auto">
            <a:xfrm>
              <a:off x="1872" y="239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(</a:t>
              </a:r>
            </a:p>
          </p:txBody>
        </p:sp>
        <p:sp>
          <p:nvSpPr>
            <p:cNvPr id="153665" name="Rectangle 65"/>
            <p:cNvSpPr>
              <a:spLocks noChangeArrowheads="1"/>
            </p:cNvSpPr>
            <p:nvPr/>
          </p:nvSpPr>
          <p:spPr bwMode="auto">
            <a:xfrm>
              <a:off x="2423" y="239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)</a:t>
              </a:r>
            </a:p>
          </p:txBody>
        </p:sp>
      </p:grpSp>
      <p:grpSp>
        <p:nvGrpSpPr>
          <p:cNvPr id="153726" name="Group 126"/>
          <p:cNvGrpSpPr>
            <a:grpSpLocks/>
          </p:cNvGrpSpPr>
          <p:nvPr/>
        </p:nvGrpSpPr>
        <p:grpSpPr bwMode="auto">
          <a:xfrm>
            <a:off x="2743200" y="4038600"/>
            <a:ext cx="1497013" cy="793750"/>
            <a:chOff x="1728" y="2544"/>
            <a:chExt cx="943" cy="500"/>
          </a:xfrm>
        </p:grpSpPr>
        <p:sp>
          <p:nvSpPr>
            <p:cNvPr id="153680" name="Line 80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46" name="Rectangle 46"/>
            <p:cNvSpPr>
              <a:spLocks noChangeArrowheads="1"/>
            </p:cNvSpPr>
            <p:nvPr/>
          </p:nvSpPr>
          <p:spPr bwMode="auto">
            <a:xfrm>
              <a:off x="2448" y="278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47" name="Rectangle 47"/>
            <p:cNvSpPr>
              <a:spLocks noChangeArrowheads="1"/>
            </p:cNvSpPr>
            <p:nvPr/>
          </p:nvSpPr>
          <p:spPr bwMode="auto">
            <a:xfrm>
              <a:off x="1728" y="27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51" name="Rectangle 51"/>
            <p:cNvSpPr>
              <a:spLocks noChangeArrowheads="1"/>
            </p:cNvSpPr>
            <p:nvPr/>
          </p:nvSpPr>
          <p:spPr bwMode="auto">
            <a:xfrm>
              <a:off x="2064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53681" name="Line 81"/>
            <p:cNvSpPr>
              <a:spLocks noChangeShapeType="1"/>
            </p:cNvSpPr>
            <p:nvPr/>
          </p:nvSpPr>
          <p:spPr bwMode="auto">
            <a:xfrm flipV="1">
              <a:off x="1872" y="2592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82" name="Line 82"/>
            <p:cNvSpPr>
              <a:spLocks noChangeShapeType="1"/>
            </p:cNvSpPr>
            <p:nvPr/>
          </p:nvSpPr>
          <p:spPr bwMode="auto">
            <a:xfrm flipH="1" flipV="1">
              <a:off x="2304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6" name="Group 116"/>
          <p:cNvGrpSpPr>
            <a:grpSpLocks/>
          </p:cNvGrpSpPr>
          <p:nvPr/>
        </p:nvGrpSpPr>
        <p:grpSpPr bwMode="auto">
          <a:xfrm>
            <a:off x="381000" y="5318125"/>
            <a:ext cx="8229600" cy="1174750"/>
            <a:chOff x="240" y="3350"/>
            <a:chExt cx="5184" cy="740"/>
          </a:xfrm>
        </p:grpSpPr>
        <p:sp>
          <p:nvSpPr>
            <p:cNvPr id="153683" name="Rectangle 83"/>
            <p:cNvSpPr>
              <a:spLocks noChangeArrowheads="1"/>
            </p:cNvSpPr>
            <p:nvPr/>
          </p:nvSpPr>
          <p:spPr bwMode="auto">
            <a:xfrm>
              <a:off x="4642" y="3840"/>
              <a:ext cx="7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d)</a:t>
              </a:r>
            </a:p>
          </p:txBody>
        </p:sp>
        <p:grpSp>
          <p:nvGrpSpPr>
            <p:cNvPr id="153684" name="Group 84"/>
            <p:cNvGrpSpPr>
              <a:grpSpLocks/>
            </p:cNvGrpSpPr>
            <p:nvPr/>
          </p:nvGrpSpPr>
          <p:grpSpPr bwMode="auto">
            <a:xfrm>
              <a:off x="4128" y="3758"/>
              <a:ext cx="480" cy="274"/>
              <a:chOff x="1536" y="3360"/>
              <a:chExt cx="480" cy="274"/>
            </a:xfrm>
          </p:grpSpPr>
          <p:sp>
            <p:nvSpPr>
              <p:cNvPr id="153685" name="AutoShape 85"/>
              <p:cNvSpPr>
                <a:spLocks noChangeArrowheads="1"/>
              </p:cNvSpPr>
              <p:nvPr/>
            </p:nvSpPr>
            <p:spPr bwMode="auto">
              <a:xfrm>
                <a:off x="1584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86" name="Rectangle 86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4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87" name="Rectangle 87"/>
            <p:cNvSpPr>
              <a:spLocks noChangeArrowheads="1"/>
            </p:cNvSpPr>
            <p:nvPr/>
          </p:nvSpPr>
          <p:spPr bwMode="auto">
            <a:xfrm>
              <a:off x="3360" y="3830"/>
              <a:ext cx="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3688" name="Group 88"/>
            <p:cNvGrpSpPr>
              <a:grpSpLocks/>
            </p:cNvGrpSpPr>
            <p:nvPr/>
          </p:nvGrpSpPr>
          <p:grpSpPr bwMode="auto">
            <a:xfrm>
              <a:off x="1920" y="3360"/>
              <a:ext cx="480" cy="274"/>
              <a:chOff x="2880" y="3360"/>
              <a:chExt cx="480" cy="274"/>
            </a:xfrm>
          </p:grpSpPr>
          <p:sp>
            <p:nvSpPr>
              <p:cNvPr id="153689" name="AutoShape 89"/>
              <p:cNvSpPr>
                <a:spLocks noChangeArrowheads="1"/>
              </p:cNvSpPr>
              <p:nvPr/>
            </p:nvSpPr>
            <p:spPr bwMode="auto">
              <a:xfrm>
                <a:off x="2928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0" name="Rectangle 90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6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91" name="Rectangle 91"/>
            <p:cNvSpPr>
              <a:spLocks noChangeArrowheads="1"/>
            </p:cNvSpPr>
            <p:nvPr/>
          </p:nvSpPr>
          <p:spPr bwMode="auto">
            <a:xfrm>
              <a:off x="3424" y="3456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grpSp>
          <p:nvGrpSpPr>
            <p:cNvPr id="153692" name="Group 92"/>
            <p:cNvGrpSpPr>
              <a:grpSpLocks/>
            </p:cNvGrpSpPr>
            <p:nvPr/>
          </p:nvGrpSpPr>
          <p:grpSpPr bwMode="auto">
            <a:xfrm>
              <a:off x="3984" y="3360"/>
              <a:ext cx="480" cy="274"/>
              <a:chOff x="4224" y="3360"/>
              <a:chExt cx="480" cy="274"/>
            </a:xfrm>
          </p:grpSpPr>
          <p:sp>
            <p:nvSpPr>
              <p:cNvPr id="153693" name="AutoShape 93"/>
              <p:cNvSpPr>
                <a:spLocks noChangeArrowheads="1"/>
              </p:cNvSpPr>
              <p:nvPr/>
            </p:nvSpPr>
            <p:spPr bwMode="auto">
              <a:xfrm>
                <a:off x="4272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4" name="Rectangle 94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grpSp>
          <p:nvGrpSpPr>
            <p:cNvPr id="153695" name="Group 95"/>
            <p:cNvGrpSpPr>
              <a:grpSpLocks/>
            </p:cNvGrpSpPr>
            <p:nvPr/>
          </p:nvGrpSpPr>
          <p:grpSpPr bwMode="auto">
            <a:xfrm>
              <a:off x="240" y="3710"/>
              <a:ext cx="480" cy="274"/>
              <a:chOff x="240" y="3710"/>
              <a:chExt cx="480" cy="274"/>
            </a:xfrm>
          </p:grpSpPr>
          <p:sp>
            <p:nvSpPr>
              <p:cNvPr id="153696" name="AutoShape 96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7" name="Rectangle 97"/>
              <p:cNvSpPr>
                <a:spLocks noChangeArrowheads="1"/>
              </p:cNvSpPr>
              <p:nvPr/>
            </p:nvSpPr>
            <p:spPr bwMode="auto">
              <a:xfrm>
                <a:off x="240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98" name="Rectangle 98"/>
            <p:cNvSpPr>
              <a:spLocks noChangeArrowheads="1"/>
            </p:cNvSpPr>
            <p:nvPr/>
          </p:nvSpPr>
          <p:spPr bwMode="auto">
            <a:xfrm>
              <a:off x="720" y="3830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3699" name="Group 99"/>
            <p:cNvGrpSpPr>
              <a:grpSpLocks/>
            </p:cNvGrpSpPr>
            <p:nvPr/>
          </p:nvGrpSpPr>
          <p:grpSpPr bwMode="auto">
            <a:xfrm>
              <a:off x="1488" y="3710"/>
              <a:ext cx="480" cy="274"/>
              <a:chOff x="1488" y="3696"/>
              <a:chExt cx="480" cy="274"/>
            </a:xfrm>
          </p:grpSpPr>
          <p:sp>
            <p:nvSpPr>
              <p:cNvPr id="153700" name="AutoShape 100"/>
              <p:cNvSpPr>
                <a:spLocks noChangeArrowheads="1"/>
              </p:cNvSpPr>
              <p:nvPr/>
            </p:nvSpPr>
            <p:spPr bwMode="auto">
              <a:xfrm>
                <a:off x="1536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1" name="Rectangle 101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5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grpSp>
          <p:nvGrpSpPr>
            <p:cNvPr id="153702" name="Group 102"/>
            <p:cNvGrpSpPr>
              <a:grpSpLocks/>
            </p:cNvGrpSpPr>
            <p:nvPr/>
          </p:nvGrpSpPr>
          <p:grpSpPr bwMode="auto">
            <a:xfrm>
              <a:off x="2832" y="3744"/>
              <a:ext cx="480" cy="274"/>
              <a:chOff x="3504" y="3710"/>
              <a:chExt cx="480" cy="274"/>
            </a:xfrm>
          </p:grpSpPr>
          <p:sp>
            <p:nvSpPr>
              <p:cNvPr id="153703" name="AutoShape 103"/>
              <p:cNvSpPr>
                <a:spLocks noChangeArrowheads="1"/>
              </p:cNvSpPr>
              <p:nvPr/>
            </p:nvSpPr>
            <p:spPr bwMode="auto">
              <a:xfrm>
                <a:off x="3552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4" name="Rectangle 104"/>
              <p:cNvSpPr>
                <a:spLocks noChangeArrowheads="1"/>
              </p:cNvSpPr>
              <p:nvPr/>
            </p:nvSpPr>
            <p:spPr bwMode="auto">
              <a:xfrm>
                <a:off x="3504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05" name="Rectangle 105"/>
            <p:cNvSpPr>
              <a:spLocks noChangeArrowheads="1"/>
            </p:cNvSpPr>
            <p:nvPr/>
          </p:nvSpPr>
          <p:spPr bwMode="auto">
            <a:xfrm>
              <a:off x="1440" y="344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3706" name="Group 106"/>
            <p:cNvGrpSpPr>
              <a:grpSpLocks/>
            </p:cNvGrpSpPr>
            <p:nvPr/>
          </p:nvGrpSpPr>
          <p:grpSpPr bwMode="auto">
            <a:xfrm>
              <a:off x="912" y="3350"/>
              <a:ext cx="480" cy="274"/>
              <a:chOff x="4512" y="3710"/>
              <a:chExt cx="480" cy="274"/>
            </a:xfrm>
          </p:grpSpPr>
          <p:sp>
            <p:nvSpPr>
              <p:cNvPr id="153707" name="AutoShape 107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8" name="Rectangle 108"/>
              <p:cNvSpPr>
                <a:spLocks noChangeArrowheads="1"/>
              </p:cNvSpPr>
              <p:nvPr/>
            </p:nvSpPr>
            <p:spPr bwMode="auto">
              <a:xfrm>
                <a:off x="4512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09" name="Rectangle 109"/>
            <p:cNvSpPr>
              <a:spLocks noChangeArrowheads="1"/>
            </p:cNvSpPr>
            <p:nvPr/>
          </p:nvSpPr>
          <p:spPr bwMode="auto">
            <a:xfrm>
              <a:off x="720" y="34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710" name="Rectangle 110"/>
            <p:cNvSpPr>
              <a:spLocks noChangeArrowheads="1"/>
            </p:cNvSpPr>
            <p:nvPr/>
          </p:nvSpPr>
          <p:spPr bwMode="auto">
            <a:xfrm>
              <a:off x="2474" y="3453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3711" name="Group 111"/>
            <p:cNvGrpSpPr>
              <a:grpSpLocks/>
            </p:cNvGrpSpPr>
            <p:nvPr/>
          </p:nvGrpSpPr>
          <p:grpSpPr bwMode="auto">
            <a:xfrm>
              <a:off x="2928" y="3360"/>
              <a:ext cx="480" cy="274"/>
              <a:chOff x="2544" y="3696"/>
              <a:chExt cx="480" cy="274"/>
            </a:xfrm>
          </p:grpSpPr>
          <p:sp>
            <p:nvSpPr>
              <p:cNvPr id="153712" name="AutoShape 112"/>
              <p:cNvSpPr>
                <a:spLocks noChangeArrowheads="1"/>
              </p:cNvSpPr>
              <p:nvPr/>
            </p:nvSpPr>
            <p:spPr bwMode="auto">
              <a:xfrm>
                <a:off x="2592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13" name="Rectangle 113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2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14" name="Rectangle 114"/>
            <p:cNvSpPr>
              <a:spLocks noChangeArrowheads="1"/>
            </p:cNvSpPr>
            <p:nvPr/>
          </p:nvSpPr>
          <p:spPr bwMode="auto">
            <a:xfrm>
              <a:off x="4498" y="3446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sp>
          <p:nvSpPr>
            <p:cNvPr id="153715" name="Rectangle 115"/>
            <p:cNvSpPr>
              <a:spLocks noChangeArrowheads="1"/>
            </p:cNvSpPr>
            <p:nvPr/>
          </p:nvSpPr>
          <p:spPr bwMode="auto">
            <a:xfrm>
              <a:off x="2016" y="3830"/>
              <a:ext cx="8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</p:grpSp>
      <p:sp>
        <p:nvSpPr>
          <p:cNvPr id="153728" name="Rectangle 128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577850" y="1341438"/>
            <a:ext cx="84582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语法分析树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parse trees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对于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 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，语法分析树是满足下列条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件的树：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(1)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每个内部结点由一个非终结符标记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 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每个叶结点或由一个非终结符，或由一个终结符，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或由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来标记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但标记为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时，它必是其父结点唯一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的孩子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(3)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如果一个内部结点标记为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，而其孩子从左至右分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别标记为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…,X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一个产生式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注意：只有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k=1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时上述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才有可能为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此时结点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只有唯一的孩子，且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个产生式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40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72" name="Text Box 76"/>
          <p:cNvSpPr txBox="1">
            <a:spLocks noChangeArrowheads="1"/>
          </p:cNvSpPr>
          <p:nvPr/>
        </p:nvSpPr>
        <p:spPr bwMode="auto">
          <a:xfrm>
            <a:off x="674688" y="1557338"/>
            <a:ext cx="80010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回顾：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在第一讲中介绍过如下内容</a:t>
            </a:r>
            <a:endParaRPr lang="zh-CN" altLang="en-US" sz="2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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 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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= 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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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，如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0011,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000111, 01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L,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而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10, 1001 , , 010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L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如下是一个可接受该语言的上下文无关文法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S </a:t>
            </a: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0S1</a:t>
            </a:r>
            <a:endParaRPr lang="en-US" altLang="zh-CN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1460500" y="18891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666750" y="1482725"/>
            <a:ext cx="8153400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语法分析树的果实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en-US" sz="2800" b="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b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yield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设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 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将语法分析树的每个叶结点按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照从左至右的次序连接起来，得到一个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T)*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中的字符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串，称为该语法树的果实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的每个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句型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都是某个根结点为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的分析树的果实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;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分析树中，有些树的果实为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句子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，它们构成了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的语言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51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683" name="Group 35"/>
          <p:cNvGrpSpPr>
            <a:grpSpLocks/>
          </p:cNvGrpSpPr>
          <p:nvPr/>
        </p:nvGrpSpPr>
        <p:grpSpPr bwMode="auto">
          <a:xfrm>
            <a:off x="684213" y="1438275"/>
            <a:ext cx="8153400" cy="3503613"/>
            <a:chOff x="431" y="906"/>
            <a:chExt cx="5136" cy="2207"/>
          </a:xfrm>
        </p:grpSpPr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431" y="906"/>
              <a:ext cx="5136" cy="2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 dirty="0">
                  <a:latin typeface="Arial" pitchFamily="34" charset="0"/>
                  <a:ea typeface="楷体_GB2312" pitchFamily="49" charset="-122"/>
                </a:rPr>
                <a:t>三者之间的关系</a:t>
              </a:r>
              <a:endParaRPr lang="zh-CN" altLang="en-US" sz="32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以下命题是相互等价的：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(1)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字符串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*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可以归约（递归推理）到非终结符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(2)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  <a:endPara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(3)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(4)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(5)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存在一棵根结点为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的分析树，其果实为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55675" name="Rectangle 27"/>
            <p:cNvSpPr>
              <a:spLocks noChangeArrowheads="1"/>
            </p:cNvSpPr>
            <p:nvPr/>
          </p:nvSpPr>
          <p:spPr bwMode="auto">
            <a:xfrm>
              <a:off x="1251" y="18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6" name="Rectangle 28"/>
            <p:cNvSpPr>
              <a:spLocks noChangeArrowheads="1"/>
            </p:cNvSpPr>
            <p:nvPr/>
          </p:nvSpPr>
          <p:spPr bwMode="auto">
            <a:xfrm>
              <a:off x="1221" y="2356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55677" name="Rectangle 29"/>
            <p:cNvSpPr>
              <a:spLocks noChangeArrowheads="1"/>
            </p:cNvSpPr>
            <p:nvPr/>
          </p:nvSpPr>
          <p:spPr bwMode="auto">
            <a:xfrm>
              <a:off x="1251" y="21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8" name="Rectangle 30"/>
            <p:cNvSpPr>
              <a:spLocks noChangeArrowheads="1"/>
            </p:cNvSpPr>
            <p:nvPr/>
          </p:nvSpPr>
          <p:spPr bwMode="auto">
            <a:xfrm>
              <a:off x="1251" y="24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1214" y="2667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rm</a:t>
              </a:r>
            </a:p>
          </p:txBody>
        </p:sp>
      </p:grpSp>
      <p:sp>
        <p:nvSpPr>
          <p:cNvPr id="155682" name="Rectangle 34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 dirty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087938" y="4992688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latin typeface="Arial" pitchFamily="34" charset="0"/>
                <a:ea typeface="楷体_GB2312" pitchFamily="49" charset="-122"/>
              </a:rPr>
              <a:t>递归推理（归约）</a:t>
            </a:r>
          </a:p>
        </p:txBody>
      </p:sp>
      <p:grpSp>
        <p:nvGrpSpPr>
          <p:cNvPr id="176147" name="Group 19"/>
          <p:cNvGrpSpPr>
            <a:grpSpLocks/>
          </p:cNvGrpSpPr>
          <p:nvPr/>
        </p:nvGrpSpPr>
        <p:grpSpPr bwMode="auto">
          <a:xfrm>
            <a:off x="5011738" y="3141663"/>
            <a:ext cx="1462087" cy="1866900"/>
            <a:chOff x="3168" y="2136"/>
            <a:chExt cx="921" cy="1176"/>
          </a:xfrm>
        </p:grpSpPr>
        <p:sp>
          <p:nvSpPr>
            <p:cNvPr id="176130" name="Text Box 2"/>
            <p:cNvSpPr txBox="1">
              <a:spLocks noChangeArrowheads="1"/>
            </p:cNvSpPr>
            <p:nvPr/>
          </p:nvSpPr>
          <p:spPr bwMode="auto">
            <a:xfrm>
              <a:off x="3168" y="213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楷体_GB2312" pitchFamily="49" charset="-122"/>
                </a:rPr>
                <a:t>语法分析树</a:t>
              </a:r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92" cy="96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6148" name="Group 20"/>
          <p:cNvGrpSpPr>
            <a:grpSpLocks/>
          </p:cNvGrpSpPr>
          <p:nvPr/>
        </p:nvGrpSpPr>
        <p:grpSpPr bwMode="auto">
          <a:xfrm>
            <a:off x="2973388" y="3294063"/>
            <a:ext cx="2495550" cy="1196975"/>
            <a:chOff x="1884" y="2232"/>
            <a:chExt cx="1572" cy="754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1884" y="223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楷体_GB2312" pitchFamily="49" charset="-122"/>
                </a:rPr>
                <a:t>最左推导</a:t>
              </a:r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2220" y="273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楷体_GB2312" pitchFamily="49" charset="-122"/>
                </a:rPr>
                <a:t>最右推导</a:t>
              </a:r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 flipH="1">
              <a:off x="2592" y="2256"/>
              <a:ext cx="624" cy="9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 flipH="1">
              <a:off x="2928" y="2352"/>
              <a:ext cx="528" cy="48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6149" name="Group 21"/>
          <p:cNvGrpSpPr>
            <a:grpSpLocks/>
          </p:cNvGrpSpPr>
          <p:nvPr/>
        </p:nvGrpSpPr>
        <p:grpSpPr bwMode="auto">
          <a:xfrm>
            <a:off x="2195513" y="3709988"/>
            <a:ext cx="1676400" cy="1447800"/>
            <a:chOff x="1440" y="2448"/>
            <a:chExt cx="1056" cy="912"/>
          </a:xfrm>
        </p:grpSpPr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440" y="311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楷体_GB2312" pitchFamily="49" charset="-122"/>
                </a:rPr>
                <a:t>推导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 flipH="1">
              <a:off x="1680" y="2448"/>
              <a:ext cx="432" cy="672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1824" y="2928"/>
              <a:ext cx="672" cy="28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2878138" y="5008563"/>
            <a:ext cx="2209800" cy="1524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1371600" y="1773238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证明策略</a:t>
            </a:r>
            <a:endParaRPr lang="zh-CN" altLang="en-US" sz="32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614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9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0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1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2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685800" y="1125538"/>
            <a:ext cx="81534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从归约到分析树</a:t>
            </a:r>
            <a:endParaRPr lang="zh-CN" altLang="en-US" sz="2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设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  G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如果字符串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*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可以归约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到非终结符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，则存在一棵根结点为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的分析树，其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果实为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685800" y="2924175"/>
            <a:ext cx="4749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证明思路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归纳于从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归约到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的步数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1096963" y="3860800"/>
            <a:ext cx="42672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基础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步数为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一定有产生式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存在右上图所示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的分析树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1116013" y="5084763"/>
            <a:ext cx="4445000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归纳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设步数大于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，且最后一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步归约使用了产生式 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存在右下图所示的分析树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177207" name="Group 55"/>
          <p:cNvGrpSpPr>
            <a:grpSpLocks/>
          </p:cNvGrpSpPr>
          <p:nvPr/>
        </p:nvGrpSpPr>
        <p:grpSpPr bwMode="auto">
          <a:xfrm>
            <a:off x="6122988" y="3116263"/>
            <a:ext cx="1905000" cy="1150937"/>
            <a:chOff x="3744" y="1963"/>
            <a:chExt cx="1200" cy="725"/>
          </a:xfrm>
        </p:grpSpPr>
        <p:sp>
          <p:nvSpPr>
            <p:cNvPr id="177185" name="AutoShape 33"/>
            <p:cNvSpPr>
              <a:spLocks noChangeArrowheads="1"/>
            </p:cNvSpPr>
            <p:nvPr/>
          </p:nvSpPr>
          <p:spPr bwMode="auto">
            <a:xfrm>
              <a:off x="3744" y="2160"/>
              <a:ext cx="1200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4231" y="245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endParaRPr lang="en-US" altLang="zh-CN" sz="1800" baseline="-2500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77196" name="Line 44"/>
            <p:cNvSpPr>
              <a:spLocks noChangeShapeType="1"/>
            </p:cNvSpPr>
            <p:nvPr/>
          </p:nvSpPr>
          <p:spPr bwMode="auto">
            <a:xfrm>
              <a:off x="446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98" name="Line 46"/>
            <p:cNvSpPr>
              <a:spLocks noChangeShapeType="1"/>
            </p:cNvSpPr>
            <p:nvPr/>
          </p:nvSpPr>
          <p:spPr bwMode="auto">
            <a:xfrm flipH="1">
              <a:off x="374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2" name="Rectangle 50"/>
            <p:cNvSpPr>
              <a:spLocks noChangeArrowheads="1"/>
            </p:cNvSpPr>
            <p:nvPr/>
          </p:nvSpPr>
          <p:spPr bwMode="auto">
            <a:xfrm>
              <a:off x="4224" y="1963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177208" name="Group 56"/>
          <p:cNvGrpSpPr>
            <a:grpSpLocks/>
          </p:cNvGrpSpPr>
          <p:nvPr/>
        </p:nvGrpSpPr>
        <p:grpSpPr bwMode="auto">
          <a:xfrm>
            <a:off x="5868988" y="4419600"/>
            <a:ext cx="2590800" cy="1890713"/>
            <a:chOff x="3600" y="2784"/>
            <a:chExt cx="1632" cy="1191"/>
          </a:xfrm>
        </p:grpSpPr>
        <p:sp>
          <p:nvSpPr>
            <p:cNvPr id="177186" name="AutoShape 34"/>
            <p:cNvSpPr>
              <a:spLocks noChangeArrowheads="1"/>
            </p:cNvSpPr>
            <p:nvPr/>
          </p:nvSpPr>
          <p:spPr bwMode="auto">
            <a:xfrm>
              <a:off x="360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7" name="AutoShape 35"/>
            <p:cNvSpPr>
              <a:spLocks noChangeArrowheads="1"/>
            </p:cNvSpPr>
            <p:nvPr/>
          </p:nvSpPr>
          <p:spPr bwMode="auto">
            <a:xfrm>
              <a:off x="408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8" name="AutoShape 36"/>
            <p:cNvSpPr>
              <a:spLocks noChangeArrowheads="1"/>
            </p:cNvSpPr>
            <p:nvPr/>
          </p:nvSpPr>
          <p:spPr bwMode="auto">
            <a:xfrm>
              <a:off x="4944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600" y="325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4080" y="3264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4944" y="330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60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408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4951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4492" y="3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7201" name="Rectangle 49"/>
            <p:cNvSpPr>
              <a:spLocks noChangeArrowheads="1"/>
            </p:cNvSpPr>
            <p:nvPr/>
          </p:nvSpPr>
          <p:spPr bwMode="auto">
            <a:xfrm>
              <a:off x="4464" y="368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7203" name="Rectangle 51"/>
            <p:cNvSpPr>
              <a:spLocks noChangeArrowheads="1"/>
            </p:cNvSpPr>
            <p:nvPr/>
          </p:nvSpPr>
          <p:spPr bwMode="auto">
            <a:xfrm>
              <a:off x="4292" y="278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7204" name="Line 52"/>
            <p:cNvSpPr>
              <a:spLocks noChangeShapeType="1"/>
            </p:cNvSpPr>
            <p:nvPr/>
          </p:nvSpPr>
          <p:spPr bwMode="auto">
            <a:xfrm flipH="1">
              <a:off x="3792" y="2967"/>
              <a:ext cx="528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5" name="Line 53"/>
            <p:cNvSpPr>
              <a:spLocks noChangeShapeType="1"/>
            </p:cNvSpPr>
            <p:nvPr/>
          </p:nvSpPr>
          <p:spPr bwMode="auto">
            <a:xfrm flipH="1">
              <a:off x="4224" y="2967"/>
              <a:ext cx="144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6" name="Line 54"/>
            <p:cNvSpPr>
              <a:spLocks noChangeShapeType="1"/>
            </p:cNvSpPr>
            <p:nvPr/>
          </p:nvSpPr>
          <p:spPr bwMode="auto">
            <a:xfrm flipH="1" flipV="1">
              <a:off x="4416" y="2967"/>
              <a:ext cx="624" cy="384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1" grpId="0" autoUpdateAnimBg="0"/>
      <p:bldP spid="177183" grpId="0" autoUpdateAnimBg="0"/>
      <p:bldP spid="1771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255" name="Group 79"/>
          <p:cNvGrpSpPr>
            <a:grpSpLocks/>
          </p:cNvGrpSpPr>
          <p:nvPr/>
        </p:nvGrpSpPr>
        <p:grpSpPr bwMode="auto">
          <a:xfrm>
            <a:off x="684213" y="1268413"/>
            <a:ext cx="8458200" cy="1920875"/>
            <a:chOff x="431" y="799"/>
            <a:chExt cx="5328" cy="1210"/>
          </a:xfrm>
        </p:grpSpPr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1" y="799"/>
              <a:ext cx="5328" cy="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 dirty="0">
                  <a:latin typeface="Arial" pitchFamily="34" charset="0"/>
                  <a:ea typeface="楷体_GB2312" pitchFamily="49" charset="-122"/>
                </a:rPr>
                <a:t>从分析树到推导</a:t>
              </a:r>
              <a:endParaRPr lang="zh-CN" altLang="en-US" sz="32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如果存在一棵根结点为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分析树，其果实为字符串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*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，则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 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78209" name="Rectangle 33"/>
            <p:cNvSpPr>
              <a:spLocks noChangeArrowheads="1"/>
            </p:cNvSpPr>
            <p:nvPr/>
          </p:nvSpPr>
          <p:spPr bwMode="auto">
            <a:xfrm>
              <a:off x="4693" y="1585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8210" name="Rectangle 34"/>
            <p:cNvSpPr>
              <a:spLocks noChangeArrowheads="1"/>
            </p:cNvSpPr>
            <p:nvPr/>
          </p:nvSpPr>
          <p:spPr bwMode="auto">
            <a:xfrm>
              <a:off x="852" y="1797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8211" name="Rectangle 35"/>
            <p:cNvSpPr>
              <a:spLocks noChangeArrowheads="1"/>
            </p:cNvSpPr>
            <p:nvPr/>
          </p:nvSpPr>
          <p:spPr bwMode="auto">
            <a:xfrm>
              <a:off x="3916" y="13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4732" y="13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879" y="161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78254" name="Group 78"/>
          <p:cNvGrpSpPr>
            <a:grpSpLocks/>
          </p:cNvGrpSpPr>
          <p:nvPr/>
        </p:nvGrpSpPr>
        <p:grpSpPr bwMode="auto">
          <a:xfrm>
            <a:off x="684213" y="3449638"/>
            <a:ext cx="6694487" cy="2284412"/>
            <a:chOff x="431" y="2173"/>
            <a:chExt cx="4217" cy="1439"/>
          </a:xfrm>
        </p:grpSpPr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431" y="2173"/>
              <a:ext cx="4217" cy="1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3200" i="0" dirty="0">
                  <a:latin typeface="Arial" pitchFamily="34" charset="0"/>
                  <a:ea typeface="楷体_GB2312" pitchFamily="49" charset="-122"/>
                </a:rPr>
                <a:t>证明思路 </a:t>
              </a:r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  </a:t>
              </a:r>
            </a:p>
            <a:p>
              <a:pPr>
                <a:buFont typeface="Wingdings" pitchFamily="2" charset="2"/>
                <a:buChar char="²"/>
              </a:pPr>
              <a:endParaRPr lang="zh-CN" altLang="en-US" sz="1000" i="0" dirty="0"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只证明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可类似证明；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同时也证明了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归纳于分析树的高度来证明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w.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1519" y="2719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248" y="340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2290" y="2719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1568" y="252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2335" y="252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2147" y="284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274" y="31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8251" name="Rectangle 75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88" name="Group 88"/>
          <p:cNvGrpSpPr>
            <a:grpSpLocks/>
          </p:cNvGrpSpPr>
          <p:nvPr/>
        </p:nvGrpSpPr>
        <p:grpSpPr bwMode="auto">
          <a:xfrm>
            <a:off x="684213" y="1773238"/>
            <a:ext cx="6981825" cy="615950"/>
            <a:chOff x="432" y="1117"/>
            <a:chExt cx="4398" cy="388"/>
          </a:xfrm>
        </p:grpSpPr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432" y="1155"/>
              <a:ext cx="43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0" dirty="0"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证明思路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归纳于分析树的高度来证明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w.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195" y="1293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23" name="Rectangle 23"/>
            <p:cNvSpPr>
              <a:spLocks noChangeArrowheads="1"/>
            </p:cNvSpPr>
            <p:nvPr/>
          </p:nvSpPr>
          <p:spPr bwMode="auto">
            <a:xfrm>
              <a:off x="4221" y="11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79289" name="Group 89"/>
          <p:cNvGrpSpPr>
            <a:grpSpLocks/>
          </p:cNvGrpSpPr>
          <p:nvPr/>
        </p:nvGrpSpPr>
        <p:grpSpPr bwMode="auto">
          <a:xfrm>
            <a:off x="1025525" y="2386013"/>
            <a:ext cx="4410075" cy="1281112"/>
            <a:chOff x="646" y="1503"/>
            <a:chExt cx="2778" cy="807"/>
          </a:xfrm>
        </p:grpSpPr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646" y="1503"/>
              <a:ext cx="277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基础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高度为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分析树一定如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右图所示，必定有产生式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因此，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w.</a:t>
              </a:r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2699" y="209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2729" y="193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360363" y="11969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从分析树到最左推导</a:t>
            </a:r>
            <a:endParaRPr lang="zh-CN" altLang="en-US" sz="32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9252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3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4" name="AutoShape 5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5" name="AutoShape 5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256" name="Group 56"/>
          <p:cNvGrpSpPr>
            <a:grpSpLocks/>
          </p:cNvGrpSpPr>
          <p:nvPr/>
        </p:nvGrpSpPr>
        <p:grpSpPr bwMode="auto">
          <a:xfrm>
            <a:off x="6477000" y="2493963"/>
            <a:ext cx="1905000" cy="1150937"/>
            <a:chOff x="3744" y="1963"/>
            <a:chExt cx="1200" cy="725"/>
          </a:xfrm>
        </p:grpSpPr>
        <p:sp>
          <p:nvSpPr>
            <p:cNvPr id="179257" name="AutoShape 57"/>
            <p:cNvSpPr>
              <a:spLocks noChangeArrowheads="1"/>
            </p:cNvSpPr>
            <p:nvPr/>
          </p:nvSpPr>
          <p:spPr bwMode="auto">
            <a:xfrm>
              <a:off x="3744" y="2160"/>
              <a:ext cx="1200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58" name="Rectangle 58"/>
            <p:cNvSpPr>
              <a:spLocks noChangeArrowheads="1"/>
            </p:cNvSpPr>
            <p:nvPr/>
          </p:nvSpPr>
          <p:spPr bwMode="auto">
            <a:xfrm>
              <a:off x="4231" y="245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endParaRPr lang="en-US" altLang="zh-CN" sz="1800" baseline="-2500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79259" name="Line 59"/>
            <p:cNvSpPr>
              <a:spLocks noChangeShapeType="1"/>
            </p:cNvSpPr>
            <p:nvPr/>
          </p:nvSpPr>
          <p:spPr bwMode="auto">
            <a:xfrm>
              <a:off x="446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0" name="Line 60"/>
            <p:cNvSpPr>
              <a:spLocks noChangeShapeType="1"/>
            </p:cNvSpPr>
            <p:nvPr/>
          </p:nvSpPr>
          <p:spPr bwMode="auto">
            <a:xfrm flipH="1">
              <a:off x="374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1" name="Rectangle 61"/>
            <p:cNvSpPr>
              <a:spLocks noChangeArrowheads="1"/>
            </p:cNvSpPr>
            <p:nvPr/>
          </p:nvSpPr>
          <p:spPr bwMode="auto">
            <a:xfrm>
              <a:off x="4224" y="1963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179262" name="Group 62"/>
          <p:cNvGrpSpPr>
            <a:grpSpLocks/>
          </p:cNvGrpSpPr>
          <p:nvPr/>
        </p:nvGrpSpPr>
        <p:grpSpPr bwMode="auto">
          <a:xfrm>
            <a:off x="6248400" y="4149725"/>
            <a:ext cx="2590800" cy="1890713"/>
            <a:chOff x="3600" y="2784"/>
            <a:chExt cx="1632" cy="1191"/>
          </a:xfrm>
        </p:grpSpPr>
        <p:sp>
          <p:nvSpPr>
            <p:cNvPr id="179263" name="AutoShape 63"/>
            <p:cNvSpPr>
              <a:spLocks noChangeArrowheads="1"/>
            </p:cNvSpPr>
            <p:nvPr/>
          </p:nvSpPr>
          <p:spPr bwMode="auto">
            <a:xfrm>
              <a:off x="360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4" name="AutoShape 64"/>
            <p:cNvSpPr>
              <a:spLocks noChangeArrowheads="1"/>
            </p:cNvSpPr>
            <p:nvPr/>
          </p:nvSpPr>
          <p:spPr bwMode="auto">
            <a:xfrm>
              <a:off x="408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5" name="AutoShape 65"/>
            <p:cNvSpPr>
              <a:spLocks noChangeArrowheads="1"/>
            </p:cNvSpPr>
            <p:nvPr/>
          </p:nvSpPr>
          <p:spPr bwMode="auto">
            <a:xfrm>
              <a:off x="4944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6" name="Rectangle 66"/>
            <p:cNvSpPr>
              <a:spLocks noChangeArrowheads="1"/>
            </p:cNvSpPr>
            <p:nvPr/>
          </p:nvSpPr>
          <p:spPr bwMode="auto">
            <a:xfrm>
              <a:off x="3600" y="325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9267" name="Rectangle 67"/>
            <p:cNvSpPr>
              <a:spLocks noChangeArrowheads="1"/>
            </p:cNvSpPr>
            <p:nvPr/>
          </p:nvSpPr>
          <p:spPr bwMode="auto">
            <a:xfrm>
              <a:off x="4080" y="3264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9268" name="Rectangle 68"/>
            <p:cNvSpPr>
              <a:spLocks noChangeArrowheads="1"/>
            </p:cNvSpPr>
            <p:nvPr/>
          </p:nvSpPr>
          <p:spPr bwMode="auto">
            <a:xfrm>
              <a:off x="4944" y="330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9269" name="Rectangle 69"/>
            <p:cNvSpPr>
              <a:spLocks noChangeArrowheads="1"/>
            </p:cNvSpPr>
            <p:nvPr/>
          </p:nvSpPr>
          <p:spPr bwMode="auto">
            <a:xfrm>
              <a:off x="360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9270" name="Rectangle 70"/>
            <p:cNvSpPr>
              <a:spLocks noChangeArrowheads="1"/>
            </p:cNvSpPr>
            <p:nvPr/>
          </p:nvSpPr>
          <p:spPr bwMode="auto">
            <a:xfrm>
              <a:off x="408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9271" name="Rectangle 71"/>
            <p:cNvSpPr>
              <a:spLocks noChangeArrowheads="1"/>
            </p:cNvSpPr>
            <p:nvPr/>
          </p:nvSpPr>
          <p:spPr bwMode="auto">
            <a:xfrm>
              <a:off x="4951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9272" name="Rectangle 72"/>
            <p:cNvSpPr>
              <a:spLocks noChangeArrowheads="1"/>
            </p:cNvSpPr>
            <p:nvPr/>
          </p:nvSpPr>
          <p:spPr bwMode="auto">
            <a:xfrm>
              <a:off x="4492" y="3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9273" name="Rectangle 73"/>
            <p:cNvSpPr>
              <a:spLocks noChangeArrowheads="1"/>
            </p:cNvSpPr>
            <p:nvPr/>
          </p:nvSpPr>
          <p:spPr bwMode="auto">
            <a:xfrm>
              <a:off x="4464" y="368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9274" name="Rectangle 74"/>
            <p:cNvSpPr>
              <a:spLocks noChangeArrowheads="1"/>
            </p:cNvSpPr>
            <p:nvPr/>
          </p:nvSpPr>
          <p:spPr bwMode="auto">
            <a:xfrm>
              <a:off x="4292" y="278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9275" name="Line 75"/>
            <p:cNvSpPr>
              <a:spLocks noChangeShapeType="1"/>
            </p:cNvSpPr>
            <p:nvPr/>
          </p:nvSpPr>
          <p:spPr bwMode="auto">
            <a:xfrm flipH="1">
              <a:off x="3792" y="2967"/>
              <a:ext cx="528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76" name="Line 76"/>
            <p:cNvSpPr>
              <a:spLocks noChangeShapeType="1"/>
            </p:cNvSpPr>
            <p:nvPr/>
          </p:nvSpPr>
          <p:spPr bwMode="auto">
            <a:xfrm flipH="1">
              <a:off x="4224" y="2967"/>
              <a:ext cx="144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77" name="Line 77"/>
            <p:cNvSpPr>
              <a:spLocks noChangeShapeType="1"/>
            </p:cNvSpPr>
            <p:nvPr/>
          </p:nvSpPr>
          <p:spPr bwMode="auto">
            <a:xfrm flipH="1" flipV="1">
              <a:off x="4416" y="2967"/>
              <a:ext cx="624" cy="384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9290" name="Group 90"/>
          <p:cNvGrpSpPr>
            <a:grpSpLocks/>
          </p:cNvGrpSpPr>
          <p:nvPr/>
        </p:nvGrpSpPr>
        <p:grpSpPr bwMode="auto">
          <a:xfrm>
            <a:off x="990600" y="3644900"/>
            <a:ext cx="5310188" cy="3113088"/>
            <a:chOff x="624" y="2296"/>
            <a:chExt cx="3345" cy="1961"/>
          </a:xfrm>
        </p:grpSpPr>
        <p:sp>
          <p:nvSpPr>
            <p:cNvPr id="179280" name="Rectangle 80"/>
            <p:cNvSpPr>
              <a:spLocks noChangeArrowheads="1"/>
            </p:cNvSpPr>
            <p:nvPr/>
          </p:nvSpPr>
          <p:spPr bwMode="auto">
            <a:xfrm>
              <a:off x="2932" y="4045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624" y="2296"/>
              <a:ext cx="3345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归纳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高度大于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的分析树一定如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右下图所示，必定有产生式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存在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 </a:t>
              </a:r>
            </a:p>
            <a:p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…,w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是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子树的果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实或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），且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=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 由归纳假设，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. 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在此基础上易证得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w.</a:t>
              </a:r>
            </a:p>
          </p:txBody>
        </p:sp>
        <p:sp>
          <p:nvSpPr>
            <p:cNvPr id="179279" name="Rectangle 79"/>
            <p:cNvSpPr>
              <a:spLocks noChangeArrowheads="1"/>
            </p:cNvSpPr>
            <p:nvPr/>
          </p:nvSpPr>
          <p:spPr bwMode="auto">
            <a:xfrm>
              <a:off x="1299" y="38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81" name="Rectangle 81"/>
            <p:cNvSpPr>
              <a:spLocks noChangeArrowheads="1"/>
            </p:cNvSpPr>
            <p:nvPr/>
          </p:nvSpPr>
          <p:spPr bwMode="auto">
            <a:xfrm>
              <a:off x="1338" y="36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9282" name="Rectangle 82"/>
            <p:cNvSpPr>
              <a:spLocks noChangeArrowheads="1"/>
            </p:cNvSpPr>
            <p:nvPr/>
          </p:nvSpPr>
          <p:spPr bwMode="auto">
            <a:xfrm>
              <a:off x="2971" y="38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9287" name="Rectangle 87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990600" y="29241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基础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步数为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一定有产生式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可以归约到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180271" name="Group 47"/>
          <p:cNvGrpSpPr>
            <a:grpSpLocks/>
          </p:cNvGrpSpPr>
          <p:nvPr/>
        </p:nvGrpSpPr>
        <p:grpSpPr bwMode="auto">
          <a:xfrm>
            <a:off x="685800" y="1196975"/>
            <a:ext cx="8153400" cy="1187450"/>
            <a:chOff x="432" y="754"/>
            <a:chExt cx="5136" cy="748"/>
          </a:xfrm>
        </p:grpSpPr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432" y="754"/>
              <a:ext cx="513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400" i="0" dirty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从推导到归约</a:t>
              </a:r>
              <a:endPara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如果对于非终结符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和字符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串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*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，则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80257" name="Rectangle 33"/>
            <p:cNvSpPr>
              <a:spLocks noChangeArrowheads="1"/>
            </p:cNvSpPr>
            <p:nvPr/>
          </p:nvSpPr>
          <p:spPr bwMode="auto">
            <a:xfrm>
              <a:off x="1876" y="11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0273" name="Group 49"/>
          <p:cNvGrpSpPr>
            <a:grpSpLocks/>
          </p:cNvGrpSpPr>
          <p:nvPr/>
        </p:nvGrpSpPr>
        <p:grpSpPr bwMode="auto">
          <a:xfrm>
            <a:off x="666750" y="2349500"/>
            <a:ext cx="8153400" cy="519113"/>
            <a:chOff x="420" y="1480"/>
            <a:chExt cx="5136" cy="327"/>
          </a:xfrm>
        </p:grpSpPr>
        <p:sp>
          <p:nvSpPr>
            <p:cNvPr id="180232" name="Rectangle 8"/>
            <p:cNvSpPr>
              <a:spLocks noChangeArrowheads="1"/>
            </p:cNvSpPr>
            <p:nvPr/>
          </p:nvSpPr>
          <p:spPr bwMode="auto">
            <a:xfrm>
              <a:off x="420" y="1519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400" i="0"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>
                  <a:latin typeface="Arial" pitchFamily="34" charset="0"/>
                  <a:ea typeface="楷体_GB2312" pitchFamily="49" charset="-122"/>
                </a:rPr>
                <a:t>证明思路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归纳于推导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的步数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80259" name="Rectangle 35"/>
            <p:cNvSpPr>
              <a:spLocks noChangeArrowheads="1"/>
            </p:cNvSpPr>
            <p:nvPr/>
          </p:nvSpPr>
          <p:spPr bwMode="auto">
            <a:xfrm>
              <a:off x="2744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0272" name="Group 48"/>
          <p:cNvGrpSpPr>
            <a:grpSpLocks/>
          </p:cNvGrpSpPr>
          <p:nvPr/>
        </p:nvGrpSpPr>
        <p:grpSpPr bwMode="auto">
          <a:xfrm>
            <a:off x="990600" y="3443288"/>
            <a:ext cx="7924800" cy="3013075"/>
            <a:chOff x="624" y="2169"/>
            <a:chExt cx="4992" cy="1898"/>
          </a:xfrm>
        </p:grpSpPr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624" y="2169"/>
              <a:ext cx="4992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Arial" pitchFamily="34" charset="0"/>
                  <a:ea typeface="楷体_GB2312" pitchFamily="49" charset="-122"/>
                </a:rPr>
                <a:t>归纳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设步数大于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，第一步使用了产生式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该推导形如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可以将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分成</a:t>
              </a:r>
            </a:p>
            <a:p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=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，其中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(a)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为终结符，则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=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  <a:p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(b)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为非终结符，则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由归纳假设， 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endPara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endParaRPr>
            </a:p>
            <a:p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            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这样，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或者为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，或者可以归约到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，使用产生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    式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，得出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. 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418" y="234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460" y="30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0264" name="AutoShape 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65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6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67" name="AutoShape 4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371600"/>
            <a:ext cx="3429000" cy="5334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文法的二义性</a:t>
            </a:r>
          </a:p>
        </p:txBody>
      </p:sp>
      <p:grpSp>
        <p:nvGrpSpPr>
          <p:cNvPr id="187399" name="Group 7"/>
          <p:cNvGrpSpPr>
            <a:grpSpLocks/>
          </p:cNvGrpSpPr>
          <p:nvPr/>
        </p:nvGrpSpPr>
        <p:grpSpPr bwMode="auto">
          <a:xfrm>
            <a:off x="6553200" y="3733800"/>
            <a:ext cx="2286000" cy="2286000"/>
            <a:chOff x="3888" y="1920"/>
            <a:chExt cx="1440" cy="1440"/>
          </a:xfrm>
        </p:grpSpPr>
        <p:sp>
          <p:nvSpPr>
            <p:cNvPr id="187400" name="Text Box 8"/>
            <p:cNvSpPr txBox="1">
              <a:spLocks noChangeArrowheads="1"/>
            </p:cNvSpPr>
            <p:nvPr/>
          </p:nvSpPr>
          <p:spPr bwMode="auto">
            <a:xfrm>
              <a:off x="3936" y="1920"/>
              <a:ext cx="1344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144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838200" y="2057400"/>
            <a:ext cx="82296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二义文法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ambiguous grammar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考虑右下文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法，对于终结符串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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，存在两棵不同的分析树，它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们的根结点都为开始符号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，果实都为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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pSp>
        <p:nvGrpSpPr>
          <p:cNvPr id="187403" name="Group 11"/>
          <p:cNvGrpSpPr>
            <a:grpSpLocks/>
          </p:cNvGrpSpPr>
          <p:nvPr/>
        </p:nvGrpSpPr>
        <p:grpSpPr bwMode="auto">
          <a:xfrm>
            <a:off x="3581400" y="3713163"/>
            <a:ext cx="2819400" cy="2265362"/>
            <a:chOff x="768" y="2029"/>
            <a:chExt cx="1776" cy="1427"/>
          </a:xfrm>
        </p:grpSpPr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2160" y="278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1440" y="27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1344" y="24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929" y="240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1824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1824" y="239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10" name="Rectangle 18"/>
            <p:cNvSpPr>
              <a:spLocks noChangeArrowheads="1"/>
            </p:cNvSpPr>
            <p:nvPr/>
          </p:nvSpPr>
          <p:spPr bwMode="auto">
            <a:xfrm>
              <a:off x="1392" y="202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2330" y="319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87412" name="Line 20"/>
            <p:cNvSpPr>
              <a:spLocks noChangeShapeType="1"/>
            </p:cNvSpPr>
            <p:nvPr/>
          </p:nvSpPr>
          <p:spPr bwMode="auto">
            <a:xfrm flipH="1" flipV="1">
              <a:off x="2304" y="2976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3" name="Rectangle 21"/>
            <p:cNvSpPr>
              <a:spLocks noChangeArrowheads="1"/>
            </p:cNvSpPr>
            <p:nvPr/>
          </p:nvSpPr>
          <p:spPr bwMode="auto">
            <a:xfrm>
              <a:off x="182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 flipH="1" flipV="1">
              <a:off x="1920" y="2999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5" name="Rectangle 23"/>
            <p:cNvSpPr>
              <a:spLocks noChangeArrowheads="1"/>
            </p:cNvSpPr>
            <p:nvPr/>
          </p:nvSpPr>
          <p:spPr bwMode="auto">
            <a:xfrm>
              <a:off x="1344" y="319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1488" y="2976"/>
              <a:ext cx="48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7" name="Rectangle 25"/>
            <p:cNvSpPr>
              <a:spLocks noChangeArrowheads="1"/>
            </p:cNvSpPr>
            <p:nvPr/>
          </p:nvSpPr>
          <p:spPr bwMode="auto">
            <a:xfrm>
              <a:off x="1200" y="279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 flipV="1">
              <a:off x="1344" y="2605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9" name="Rectangle 27"/>
            <p:cNvSpPr>
              <a:spLocks noChangeArrowheads="1"/>
            </p:cNvSpPr>
            <p:nvPr/>
          </p:nvSpPr>
          <p:spPr bwMode="auto">
            <a:xfrm>
              <a:off x="768" y="279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 flipV="1">
              <a:off x="912" y="2605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 flipH="1" flipV="1">
              <a:off x="1584" y="2173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H="1" flipV="1">
              <a:off x="1488" y="2241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 flipV="1">
              <a:off x="1104" y="217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 flipH="1" flipV="1">
              <a:off x="1920" y="2612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V="1">
              <a:off x="1632" y="2612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6" name="Line 34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7427" name="Group 35"/>
          <p:cNvGrpSpPr>
            <a:grpSpLocks/>
          </p:cNvGrpSpPr>
          <p:nvPr/>
        </p:nvGrpSpPr>
        <p:grpSpPr bwMode="auto">
          <a:xfrm>
            <a:off x="512763" y="3657600"/>
            <a:ext cx="2687637" cy="2309813"/>
            <a:chOff x="323" y="2509"/>
            <a:chExt cx="1693" cy="1455"/>
          </a:xfrm>
        </p:grpSpPr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1056" y="326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384" y="325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0" name="Rectangle 38"/>
            <p:cNvSpPr>
              <a:spLocks noChangeArrowheads="1"/>
            </p:cNvSpPr>
            <p:nvPr/>
          </p:nvSpPr>
          <p:spPr bwMode="auto">
            <a:xfrm>
              <a:off x="1152" y="288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737" y="288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2" name="Rectangle 40"/>
            <p:cNvSpPr>
              <a:spLocks noChangeArrowheads="1"/>
            </p:cNvSpPr>
            <p:nvPr/>
          </p:nvSpPr>
          <p:spPr bwMode="auto">
            <a:xfrm>
              <a:off x="768" y="325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33" name="Rectangle 41"/>
            <p:cNvSpPr>
              <a:spLocks noChangeArrowheads="1"/>
            </p:cNvSpPr>
            <p:nvPr/>
          </p:nvSpPr>
          <p:spPr bwMode="auto">
            <a:xfrm>
              <a:off x="1632" y="288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4" name="Rectangle 42"/>
            <p:cNvSpPr>
              <a:spLocks noChangeArrowheads="1"/>
            </p:cNvSpPr>
            <p:nvPr/>
          </p:nvSpPr>
          <p:spPr bwMode="auto">
            <a:xfrm>
              <a:off x="1200" y="250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1802" y="328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87436" name="Line 4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37" name="Rectangle 45"/>
            <p:cNvSpPr>
              <a:spLocks noChangeArrowheads="1"/>
            </p:cNvSpPr>
            <p:nvPr/>
          </p:nvSpPr>
          <p:spPr bwMode="auto">
            <a:xfrm>
              <a:off x="1392" y="325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7438" name="Line 46"/>
            <p:cNvSpPr>
              <a:spLocks noChangeShapeType="1"/>
            </p:cNvSpPr>
            <p:nvPr/>
          </p:nvSpPr>
          <p:spPr bwMode="auto">
            <a:xfrm flipH="1" flipV="1">
              <a:off x="864" y="3459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39" name="Rectangle 47"/>
            <p:cNvSpPr>
              <a:spLocks noChangeArrowheads="1"/>
            </p:cNvSpPr>
            <p:nvPr/>
          </p:nvSpPr>
          <p:spPr bwMode="auto">
            <a:xfrm>
              <a:off x="323" y="36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40" name="Line 48"/>
            <p:cNvSpPr>
              <a:spLocks noChangeShapeType="1"/>
            </p:cNvSpPr>
            <p:nvPr/>
          </p:nvSpPr>
          <p:spPr bwMode="auto">
            <a:xfrm flipV="1">
              <a:off x="432" y="3436"/>
              <a:ext cx="48" cy="3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768" y="371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87442" name="Line 50"/>
            <p:cNvSpPr>
              <a:spLocks noChangeShapeType="1"/>
            </p:cNvSpPr>
            <p:nvPr/>
          </p:nvSpPr>
          <p:spPr bwMode="auto">
            <a:xfrm flipH="1" flipV="1">
              <a:off x="1296" y="3072"/>
              <a:ext cx="144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3" name="Rectangle 51"/>
            <p:cNvSpPr>
              <a:spLocks noChangeArrowheads="1"/>
            </p:cNvSpPr>
            <p:nvPr/>
          </p:nvSpPr>
          <p:spPr bwMode="auto">
            <a:xfrm>
              <a:off x="1200" y="369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44" name="Line 52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48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5" name="Line 53"/>
            <p:cNvSpPr>
              <a:spLocks noChangeShapeType="1"/>
            </p:cNvSpPr>
            <p:nvPr/>
          </p:nvSpPr>
          <p:spPr bwMode="auto">
            <a:xfrm flipH="1" flipV="1">
              <a:off x="1392" y="265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6" name="Line 54"/>
            <p:cNvSpPr>
              <a:spLocks noChangeShapeType="1"/>
            </p:cNvSpPr>
            <p:nvPr/>
          </p:nvSpPr>
          <p:spPr bwMode="auto">
            <a:xfrm flipH="1" flipV="1">
              <a:off x="1296" y="2721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7" name="Line 55"/>
            <p:cNvSpPr>
              <a:spLocks noChangeShapeType="1"/>
            </p:cNvSpPr>
            <p:nvPr/>
          </p:nvSpPr>
          <p:spPr bwMode="auto">
            <a:xfrm flipV="1">
              <a:off x="912" y="265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8" name="Line 56"/>
            <p:cNvSpPr>
              <a:spLocks noChangeShapeType="1"/>
            </p:cNvSpPr>
            <p:nvPr/>
          </p:nvSpPr>
          <p:spPr bwMode="auto">
            <a:xfrm flipH="1" flipV="1">
              <a:off x="864" y="30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9" name="Line 57"/>
            <p:cNvSpPr>
              <a:spLocks noChangeShapeType="1"/>
            </p:cNvSpPr>
            <p:nvPr/>
          </p:nvSpPr>
          <p:spPr bwMode="auto">
            <a:xfrm flipV="1">
              <a:off x="576" y="3072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50" name="Line 58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451" name="Rectangle 59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609600" y="2043113"/>
            <a:ext cx="813752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二义文法概念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二义的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果对某个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，存在两棵不同的分析树，它们的根结点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都为开始符号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，果实都为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如果对每一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，至多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存在一棵这样的分析树，则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无二义的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636588" y="3916363"/>
            <a:ext cx="84312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二义性的判定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一个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是否为二义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的问题是不可判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定的，即不存在解决该问题的算法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(theorem9.20)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685800" y="5029200"/>
            <a:ext cx="83058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消除二义性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将会看到，没有通用的办法可以消除文法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的二义性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在实践中，对于特定的文法，通常可以找到消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除二义性的办法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381000" y="1295400"/>
            <a:ext cx="33528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文法的二义性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  <p:bldP spid="188423" grpId="0" autoUpdateAnimBg="0"/>
      <p:bldP spid="18842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5334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文法二义性的另一种定义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838200" y="1905000"/>
            <a:ext cx="8126413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定义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为二义的，如果存在某个 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存在两个不同的从开始符号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的最左推导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Symbol" pitchFamily="18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该定义源于如下结论：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838200" y="330835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结论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对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具有两棵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不同的分析树，当且仅当存在两个不同的从开始符号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的最左推导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1219200" y="458787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证明思路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从不同的分析树可构造不同的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最左推导；反 之，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从不同的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最左推导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可构造不同的分析树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838200" y="5502275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有时方便证明文法的无二义性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例如，练习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5.4.7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utoUpdateAnimBg="0"/>
      <p:bldP spid="194568" grpId="0" autoUpdateAnimBg="0"/>
      <p:bldP spid="194569" grpId="0" autoUpdateAnimBg="0"/>
      <p:bldP spid="1945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15950" y="1616075"/>
            <a:ext cx="77724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另一个例子</a:t>
            </a:r>
            <a:endParaRPr lang="zh-CN" altLang="en-US" sz="32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  <a:endParaRPr lang="en-US" altLang="zh-CN" sz="100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674688" y="12954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语言中的二义性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990600" y="1981200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如果上下文无关语言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的所有文法都是二义的，则称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固有二义的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inherently ambiguous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zh-CN" altLang="en-US" sz="2400" i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990600" y="3019425"/>
            <a:ext cx="81534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举例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{a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1,m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{a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1,m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是固有二义的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以下是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CFG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AB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A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aAb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ab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B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cBd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cd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C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aCd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aDd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D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bDc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bc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990600" y="59436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推论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没有通用的办法可以消除文法的二义性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utoUpdateAnimBg="0"/>
      <p:bldP spid="195592" grpId="0" autoUpdateAnimBg="0"/>
      <p:bldP spid="19559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674688" y="12954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无二义文法的设计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990600" y="2025650"/>
            <a:ext cx="8153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课堂思考问题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给出下列语言 </a:t>
            </a:r>
            <a:r>
              <a:rPr lang="en-US" altLang="zh-CN" sz="2400" b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的一个无二义文法：</a:t>
            </a:r>
          </a:p>
          <a:p>
            <a:pPr>
              <a:buFont typeface="Symbol" pitchFamily="18" charset="2"/>
              <a:buNone/>
            </a:pPr>
            <a:endParaRPr lang="zh-CN" altLang="en-US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/>
              <a:t>            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 =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a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sz="240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m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n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en-US" altLang="zh-CN" sz="2400"/>
              <a:t>  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graphicFrame>
        <p:nvGraphicFramePr>
          <p:cNvPr id="200719" name="Object 15"/>
          <p:cNvGraphicFramePr>
            <a:graphicFrameLocks noChangeAspect="1"/>
          </p:cNvGraphicFramePr>
          <p:nvPr/>
        </p:nvGraphicFramePr>
        <p:xfrm>
          <a:off x="1619250" y="3284538"/>
          <a:ext cx="20145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7" name="Visio" r:id="rId3" imgW="1525829" imgH="2564587" progId="Visio.Drawing.11">
                  <p:embed/>
                </p:oleObj>
              </mc:Choice>
              <mc:Fallback>
                <p:oleObj name="Visio" r:id="rId3" imgW="1525829" imgH="2564587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2014538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685800" y="2057400"/>
            <a:ext cx="3962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对于右上图的文法，采用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算符优先级联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方法将其变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换为左下图的文法，对于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该文法，串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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存在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唯一的分析树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pSp>
        <p:nvGrpSpPr>
          <p:cNvPr id="201742" name="Group 14"/>
          <p:cNvGrpSpPr>
            <a:grpSpLocks/>
          </p:cNvGrpSpPr>
          <p:nvPr/>
        </p:nvGrpSpPr>
        <p:grpSpPr bwMode="auto">
          <a:xfrm>
            <a:off x="1066800" y="4267200"/>
            <a:ext cx="4010025" cy="1676400"/>
            <a:chOff x="672" y="2928"/>
            <a:chExt cx="2352" cy="1056"/>
          </a:xfrm>
        </p:grpSpPr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720" y="2976"/>
              <a:ext cx="22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d 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1744" name="Rectangle 16"/>
            <p:cNvSpPr>
              <a:spLocks noChangeArrowheads="1"/>
            </p:cNvSpPr>
            <p:nvPr/>
          </p:nvSpPr>
          <p:spPr bwMode="auto">
            <a:xfrm>
              <a:off x="672" y="2928"/>
              <a:ext cx="2352" cy="105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1745" name="Group 17"/>
          <p:cNvGrpSpPr>
            <a:grpSpLocks/>
          </p:cNvGrpSpPr>
          <p:nvPr/>
        </p:nvGrpSpPr>
        <p:grpSpPr bwMode="auto">
          <a:xfrm>
            <a:off x="5181600" y="2133600"/>
            <a:ext cx="3505200" cy="838200"/>
            <a:chOff x="768" y="2064"/>
            <a:chExt cx="2208" cy="528"/>
          </a:xfrm>
        </p:grpSpPr>
        <p:sp>
          <p:nvSpPr>
            <p:cNvPr id="201746" name="Text Box 18"/>
            <p:cNvSpPr txBox="1">
              <a:spLocks noChangeArrowheads="1"/>
            </p:cNvSpPr>
            <p:nvPr/>
          </p:nvSpPr>
          <p:spPr bwMode="auto">
            <a:xfrm>
              <a:off x="768" y="2074"/>
              <a:ext cx="22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</a:t>
              </a:r>
            </a:p>
          </p:txBody>
        </p:sp>
        <p:sp>
          <p:nvSpPr>
            <p:cNvPr id="201747" name="Rectangle 19"/>
            <p:cNvSpPr>
              <a:spLocks noChangeArrowheads="1"/>
            </p:cNvSpPr>
            <p:nvPr/>
          </p:nvSpPr>
          <p:spPr bwMode="auto">
            <a:xfrm>
              <a:off x="768" y="2064"/>
              <a:ext cx="2153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5562600" y="3276600"/>
            <a:ext cx="3276600" cy="2943225"/>
            <a:chOff x="3648" y="1968"/>
            <a:chExt cx="2064" cy="185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5350" y="317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648" y="278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3792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52" name="Rectangle 24"/>
            <p:cNvSpPr>
              <a:spLocks noChangeArrowheads="1"/>
            </p:cNvSpPr>
            <p:nvPr/>
          </p:nvSpPr>
          <p:spPr bwMode="auto">
            <a:xfrm>
              <a:off x="4255" y="19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53" name="Rectangle 25"/>
            <p:cNvSpPr>
              <a:spLocks noChangeArrowheads="1"/>
            </p:cNvSpPr>
            <p:nvPr/>
          </p:nvSpPr>
          <p:spPr bwMode="auto">
            <a:xfrm>
              <a:off x="5498" y="357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 flipH="1" flipV="1">
              <a:off x="5494" y="3370"/>
              <a:ext cx="122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55" name="Rectangle 27"/>
            <p:cNvSpPr>
              <a:spLocks noChangeArrowheads="1"/>
            </p:cNvSpPr>
            <p:nvPr/>
          </p:nvSpPr>
          <p:spPr bwMode="auto">
            <a:xfrm>
              <a:off x="5010" y="35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201756" name="Rectangle 28"/>
            <p:cNvSpPr>
              <a:spLocks noChangeArrowheads="1"/>
            </p:cNvSpPr>
            <p:nvPr/>
          </p:nvSpPr>
          <p:spPr bwMode="auto">
            <a:xfrm>
              <a:off x="4499" y="356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4255" y="277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 flipV="1">
              <a:off x="3792" y="2557"/>
              <a:ext cx="127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H="1" flipV="1">
              <a:off x="4447" y="2112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0" name="Line 32"/>
            <p:cNvSpPr>
              <a:spLocks noChangeShapeType="1"/>
            </p:cNvSpPr>
            <p:nvPr/>
          </p:nvSpPr>
          <p:spPr bwMode="auto">
            <a:xfrm flipH="1" flipV="1">
              <a:off x="4351" y="2599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1" name="Line 33"/>
            <p:cNvSpPr>
              <a:spLocks noChangeShapeType="1"/>
            </p:cNvSpPr>
            <p:nvPr/>
          </p:nvSpPr>
          <p:spPr bwMode="auto">
            <a:xfrm flipV="1">
              <a:off x="3967" y="2112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2" name="Line 34"/>
            <p:cNvSpPr>
              <a:spLocks noChangeShapeType="1"/>
            </p:cNvSpPr>
            <p:nvPr/>
          </p:nvSpPr>
          <p:spPr bwMode="auto">
            <a:xfrm flipH="1" flipV="1">
              <a:off x="5110" y="3006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3" name="Line 35"/>
            <p:cNvSpPr>
              <a:spLocks noChangeShapeType="1"/>
            </p:cNvSpPr>
            <p:nvPr/>
          </p:nvSpPr>
          <p:spPr bwMode="auto">
            <a:xfrm flipV="1">
              <a:off x="4822" y="3006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4" name="Line 36"/>
            <p:cNvSpPr>
              <a:spLocks noChangeShapeType="1"/>
            </p:cNvSpPr>
            <p:nvPr/>
          </p:nvSpPr>
          <p:spPr bwMode="auto">
            <a:xfrm flipH="1" flipV="1">
              <a:off x="5206" y="2938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5018" y="278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4634" y="317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67" name="Line 39"/>
            <p:cNvSpPr>
              <a:spLocks noChangeShapeType="1"/>
            </p:cNvSpPr>
            <p:nvPr/>
          </p:nvSpPr>
          <p:spPr bwMode="auto">
            <a:xfrm flipV="1">
              <a:off x="3744" y="3027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4608" y="3380"/>
              <a:ext cx="9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3648" y="320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4721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4224" y="235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1772" name="Line 44"/>
            <p:cNvSpPr>
              <a:spLocks noChangeShapeType="1"/>
            </p:cNvSpPr>
            <p:nvPr/>
          </p:nvSpPr>
          <p:spPr bwMode="auto">
            <a:xfrm flipH="1" flipV="1">
              <a:off x="4368" y="2193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3" name="Line 45"/>
            <p:cNvSpPr>
              <a:spLocks noChangeShapeType="1"/>
            </p:cNvSpPr>
            <p:nvPr/>
          </p:nvSpPr>
          <p:spPr bwMode="auto">
            <a:xfrm flipH="1" flipV="1">
              <a:off x="4944" y="2496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4" name="Line 46"/>
            <p:cNvSpPr>
              <a:spLocks noChangeShapeType="1"/>
            </p:cNvSpPr>
            <p:nvPr/>
          </p:nvSpPr>
          <p:spPr bwMode="auto">
            <a:xfrm flipH="1" flipV="1">
              <a:off x="5119" y="3387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4992" y="317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M</a:t>
              </a:r>
            </a:p>
          </p:txBody>
        </p:sp>
      </p:grpSp>
      <p:sp>
        <p:nvSpPr>
          <p:cNvPr id="201776" name="Text Box 48"/>
          <p:cNvSpPr txBox="1">
            <a:spLocks noChangeArrowheads="1"/>
          </p:cNvSpPr>
          <p:nvPr/>
        </p:nvSpPr>
        <p:spPr bwMode="auto">
          <a:xfrm>
            <a:off x="611188" y="1268413"/>
            <a:ext cx="6911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i="0">
                <a:latin typeface="楷体_GB2312" pitchFamily="49" charset="-122"/>
                <a:ea typeface="楷体_GB2312" pitchFamily="49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2797" name="Rectangle 45"/>
          <p:cNvSpPr>
            <a:spLocks noChangeArrowheads="1"/>
          </p:cNvSpPr>
          <p:nvPr/>
        </p:nvSpPr>
        <p:spPr bwMode="auto">
          <a:xfrm>
            <a:off x="685800" y="2133600"/>
            <a:ext cx="396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右上图的文法仍然是二义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文法，串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存在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不同的分析树（下图）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pSp>
        <p:nvGrpSpPr>
          <p:cNvPr id="202798" name="Group 46"/>
          <p:cNvGrpSpPr>
            <a:grpSpLocks/>
          </p:cNvGrpSpPr>
          <p:nvPr/>
        </p:nvGrpSpPr>
        <p:grpSpPr bwMode="auto">
          <a:xfrm>
            <a:off x="4932363" y="2039938"/>
            <a:ext cx="3960812" cy="1676400"/>
            <a:chOff x="3120" y="1152"/>
            <a:chExt cx="2352" cy="1056"/>
          </a:xfrm>
        </p:grpSpPr>
        <p:sp>
          <p:nvSpPr>
            <p:cNvPr id="202799" name="Text Box 47"/>
            <p:cNvSpPr txBox="1">
              <a:spLocks noChangeArrowheads="1"/>
            </p:cNvSpPr>
            <p:nvPr/>
          </p:nvSpPr>
          <p:spPr bwMode="auto">
            <a:xfrm>
              <a:off x="3216" y="1200"/>
              <a:ext cx="22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d 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2800" name="Rectangle 48"/>
            <p:cNvSpPr>
              <a:spLocks noChangeArrowheads="1"/>
            </p:cNvSpPr>
            <p:nvPr/>
          </p:nvSpPr>
          <p:spPr bwMode="auto">
            <a:xfrm>
              <a:off x="3120" y="1152"/>
              <a:ext cx="2352" cy="105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2801" name="Group 49"/>
          <p:cNvGrpSpPr>
            <a:grpSpLocks/>
          </p:cNvGrpSpPr>
          <p:nvPr/>
        </p:nvGrpSpPr>
        <p:grpSpPr bwMode="auto">
          <a:xfrm>
            <a:off x="1371600" y="3657600"/>
            <a:ext cx="6054725" cy="2971800"/>
            <a:chOff x="1034" y="2400"/>
            <a:chExt cx="3814" cy="1872"/>
          </a:xfrm>
        </p:grpSpPr>
        <p:sp>
          <p:nvSpPr>
            <p:cNvPr id="202802" name="Rectangle 50"/>
            <p:cNvSpPr>
              <a:spLocks noChangeArrowheads="1"/>
            </p:cNvSpPr>
            <p:nvPr/>
          </p:nvSpPr>
          <p:spPr bwMode="auto">
            <a:xfrm>
              <a:off x="4416" y="319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3" name="Rectangle 51"/>
            <p:cNvSpPr>
              <a:spLocks noChangeArrowheads="1"/>
            </p:cNvSpPr>
            <p:nvPr/>
          </p:nvSpPr>
          <p:spPr bwMode="auto">
            <a:xfrm>
              <a:off x="3696" y="32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4" name="Rectangle 52"/>
            <p:cNvSpPr>
              <a:spLocks noChangeArrowheads="1"/>
            </p:cNvSpPr>
            <p:nvPr/>
          </p:nvSpPr>
          <p:spPr bwMode="auto">
            <a:xfrm>
              <a:off x="3600" y="280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3185" y="280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6" name="Rectangle 54"/>
            <p:cNvSpPr>
              <a:spLocks noChangeArrowheads="1"/>
            </p:cNvSpPr>
            <p:nvPr/>
          </p:nvSpPr>
          <p:spPr bwMode="auto">
            <a:xfrm>
              <a:off x="4080" y="319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07" name="Rectangle 55"/>
            <p:cNvSpPr>
              <a:spLocks noChangeArrowheads="1"/>
            </p:cNvSpPr>
            <p:nvPr/>
          </p:nvSpPr>
          <p:spPr bwMode="auto">
            <a:xfrm>
              <a:off x="4080" y="279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8" name="Rectangle 56"/>
            <p:cNvSpPr>
              <a:spLocks noChangeArrowheads="1"/>
            </p:cNvSpPr>
            <p:nvPr/>
          </p:nvSpPr>
          <p:spPr bwMode="auto">
            <a:xfrm>
              <a:off x="3648" y="243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 flipH="1" flipV="1">
              <a:off x="4560" y="3382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 flipH="1" flipV="1">
              <a:off x="4176" y="3405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 flipV="1">
              <a:off x="3744" y="3382"/>
              <a:ext cx="48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2" name="Rectangle 60"/>
            <p:cNvSpPr>
              <a:spLocks noChangeArrowheads="1"/>
            </p:cNvSpPr>
            <p:nvPr/>
          </p:nvSpPr>
          <p:spPr bwMode="auto">
            <a:xfrm>
              <a:off x="3456" y="3203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V="1">
              <a:off x="3600" y="3011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 flipV="1">
              <a:off x="3168" y="3011"/>
              <a:ext cx="96" cy="25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 flipH="1" flipV="1">
              <a:off x="3840" y="2579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 flipV="1">
              <a:off x="3744" y="2647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360" y="2579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 flipH="1" flipV="1">
              <a:off x="4176" y="3018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 flipV="1">
              <a:off x="3888" y="3018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H="1" flipV="1">
              <a:off x="4272" y="2950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21" name="Rectangle 69"/>
            <p:cNvSpPr>
              <a:spLocks noChangeArrowheads="1"/>
            </p:cNvSpPr>
            <p:nvPr/>
          </p:nvSpPr>
          <p:spPr bwMode="auto">
            <a:xfrm>
              <a:off x="1824" y="315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2" name="Rectangle 70"/>
            <p:cNvSpPr>
              <a:spLocks noChangeArrowheads="1"/>
            </p:cNvSpPr>
            <p:nvPr/>
          </p:nvSpPr>
          <p:spPr bwMode="auto">
            <a:xfrm>
              <a:off x="1152" y="314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3" name="Rectangle 71"/>
            <p:cNvSpPr>
              <a:spLocks noChangeArrowheads="1"/>
            </p:cNvSpPr>
            <p:nvPr/>
          </p:nvSpPr>
          <p:spPr bwMode="auto">
            <a:xfrm>
              <a:off x="1920" y="277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24" name="Rectangle 72"/>
            <p:cNvSpPr>
              <a:spLocks noChangeArrowheads="1"/>
            </p:cNvSpPr>
            <p:nvPr/>
          </p:nvSpPr>
          <p:spPr bwMode="auto">
            <a:xfrm>
              <a:off x="1505" y="277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5" name="Rectangle 73"/>
            <p:cNvSpPr>
              <a:spLocks noChangeArrowheads="1"/>
            </p:cNvSpPr>
            <p:nvPr/>
          </p:nvSpPr>
          <p:spPr bwMode="auto">
            <a:xfrm>
              <a:off x="1536" y="314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26" name="Rectangle 74"/>
            <p:cNvSpPr>
              <a:spLocks noChangeArrowheads="1"/>
            </p:cNvSpPr>
            <p:nvPr/>
          </p:nvSpPr>
          <p:spPr bwMode="auto">
            <a:xfrm>
              <a:off x="2400" y="277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7" name="Rectangle 75"/>
            <p:cNvSpPr>
              <a:spLocks noChangeArrowheads="1"/>
            </p:cNvSpPr>
            <p:nvPr/>
          </p:nvSpPr>
          <p:spPr bwMode="auto">
            <a:xfrm>
              <a:off x="1968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8" name="Rectangle 76"/>
            <p:cNvSpPr>
              <a:spLocks noChangeArrowheads="1"/>
            </p:cNvSpPr>
            <p:nvPr/>
          </p:nvSpPr>
          <p:spPr bwMode="auto">
            <a:xfrm>
              <a:off x="2618" y="359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2829" name="Line 77"/>
            <p:cNvSpPr>
              <a:spLocks noChangeShapeType="1"/>
            </p:cNvSpPr>
            <p:nvPr/>
          </p:nvSpPr>
          <p:spPr bwMode="auto">
            <a:xfrm flipH="1" flipV="1">
              <a:off x="2544" y="2963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0" name="Line 78"/>
            <p:cNvSpPr>
              <a:spLocks noChangeShapeType="1"/>
            </p:cNvSpPr>
            <p:nvPr/>
          </p:nvSpPr>
          <p:spPr bwMode="auto">
            <a:xfrm flipH="1" flipV="1">
              <a:off x="1632" y="3350"/>
              <a:ext cx="0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1" name="Line 79"/>
            <p:cNvSpPr>
              <a:spLocks noChangeShapeType="1"/>
            </p:cNvSpPr>
            <p:nvPr/>
          </p:nvSpPr>
          <p:spPr bwMode="auto">
            <a:xfrm flipV="1">
              <a:off x="1152" y="3375"/>
              <a:ext cx="96" cy="22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2" name="Rectangle 80"/>
            <p:cNvSpPr>
              <a:spLocks noChangeArrowheads="1"/>
            </p:cNvSpPr>
            <p:nvPr/>
          </p:nvSpPr>
          <p:spPr bwMode="auto">
            <a:xfrm>
              <a:off x="1536" y="355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33" name="Line 81"/>
            <p:cNvSpPr>
              <a:spLocks noChangeShapeType="1"/>
            </p:cNvSpPr>
            <p:nvPr/>
          </p:nvSpPr>
          <p:spPr bwMode="auto">
            <a:xfrm flipH="1" flipV="1">
              <a:off x="2064" y="2963"/>
              <a:ext cx="144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4" name="Line 82"/>
            <p:cNvSpPr>
              <a:spLocks noChangeShapeType="1"/>
            </p:cNvSpPr>
            <p:nvPr/>
          </p:nvSpPr>
          <p:spPr bwMode="auto">
            <a:xfrm flipH="1" flipV="1">
              <a:off x="1968" y="3347"/>
              <a:ext cx="96" cy="25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5" name="Line 83"/>
            <p:cNvSpPr>
              <a:spLocks noChangeShapeType="1"/>
            </p:cNvSpPr>
            <p:nvPr/>
          </p:nvSpPr>
          <p:spPr bwMode="auto">
            <a:xfrm flipH="1" flipV="1">
              <a:off x="2160" y="2544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6" name="Line 84"/>
            <p:cNvSpPr>
              <a:spLocks noChangeShapeType="1"/>
            </p:cNvSpPr>
            <p:nvPr/>
          </p:nvSpPr>
          <p:spPr bwMode="auto">
            <a:xfrm flipH="1" flipV="1">
              <a:off x="2064" y="2612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7" name="Line 85"/>
            <p:cNvSpPr>
              <a:spLocks noChangeShapeType="1"/>
            </p:cNvSpPr>
            <p:nvPr/>
          </p:nvSpPr>
          <p:spPr bwMode="auto">
            <a:xfrm flipV="1">
              <a:off x="1680" y="2544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8" name="Line 86"/>
            <p:cNvSpPr>
              <a:spLocks noChangeShapeType="1"/>
            </p:cNvSpPr>
            <p:nvPr/>
          </p:nvSpPr>
          <p:spPr bwMode="auto">
            <a:xfrm flipH="1" flipV="1">
              <a:off x="1632" y="2963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9" name="Line 87"/>
            <p:cNvSpPr>
              <a:spLocks noChangeShapeType="1"/>
            </p:cNvSpPr>
            <p:nvPr/>
          </p:nvSpPr>
          <p:spPr bwMode="auto">
            <a:xfrm flipV="1">
              <a:off x="1344" y="2963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0" name="Line 88"/>
            <p:cNvSpPr>
              <a:spLocks noChangeShapeType="1"/>
            </p:cNvSpPr>
            <p:nvPr/>
          </p:nvSpPr>
          <p:spPr bwMode="auto">
            <a:xfrm flipH="1" flipV="1">
              <a:off x="1680" y="2963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1" name="Rectangle 89"/>
            <p:cNvSpPr>
              <a:spLocks noChangeArrowheads="1"/>
            </p:cNvSpPr>
            <p:nvPr/>
          </p:nvSpPr>
          <p:spPr bwMode="auto">
            <a:xfrm>
              <a:off x="2160" y="315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42" name="Rectangle 90"/>
            <p:cNvSpPr>
              <a:spLocks noChangeArrowheads="1"/>
            </p:cNvSpPr>
            <p:nvPr/>
          </p:nvSpPr>
          <p:spPr bwMode="auto">
            <a:xfrm>
              <a:off x="4080" y="363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43" name="Rectangle 91"/>
            <p:cNvSpPr>
              <a:spLocks noChangeArrowheads="1"/>
            </p:cNvSpPr>
            <p:nvPr/>
          </p:nvSpPr>
          <p:spPr bwMode="auto">
            <a:xfrm>
              <a:off x="1034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44" name="Line 92"/>
            <p:cNvSpPr>
              <a:spLocks noChangeShapeType="1"/>
            </p:cNvSpPr>
            <p:nvPr/>
          </p:nvSpPr>
          <p:spPr bwMode="auto">
            <a:xfrm flipV="1">
              <a:off x="1130" y="3795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5" name="Rectangle 93"/>
            <p:cNvSpPr>
              <a:spLocks noChangeArrowheads="1"/>
            </p:cNvSpPr>
            <p:nvPr/>
          </p:nvSpPr>
          <p:spPr bwMode="auto">
            <a:xfrm>
              <a:off x="1034" y="39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46" name="Rectangle 94"/>
            <p:cNvSpPr>
              <a:spLocks noChangeArrowheads="1"/>
            </p:cNvSpPr>
            <p:nvPr/>
          </p:nvSpPr>
          <p:spPr bwMode="auto">
            <a:xfrm>
              <a:off x="1968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47" name="Line 95"/>
            <p:cNvSpPr>
              <a:spLocks noChangeShapeType="1"/>
            </p:cNvSpPr>
            <p:nvPr/>
          </p:nvSpPr>
          <p:spPr bwMode="auto">
            <a:xfrm flipV="1">
              <a:off x="2064" y="3795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8" name="Rectangle 96"/>
            <p:cNvSpPr>
              <a:spLocks noChangeArrowheads="1"/>
            </p:cNvSpPr>
            <p:nvPr/>
          </p:nvSpPr>
          <p:spPr bwMode="auto">
            <a:xfrm>
              <a:off x="1968" y="39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49" name="Rectangle 97"/>
            <p:cNvSpPr>
              <a:spLocks noChangeArrowheads="1"/>
            </p:cNvSpPr>
            <p:nvPr/>
          </p:nvSpPr>
          <p:spPr bwMode="auto">
            <a:xfrm>
              <a:off x="2544" y="321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0" name="Line 98"/>
            <p:cNvSpPr>
              <a:spLocks noChangeShapeType="1"/>
            </p:cNvSpPr>
            <p:nvPr/>
          </p:nvSpPr>
          <p:spPr bwMode="auto">
            <a:xfrm flipH="1" flipV="1">
              <a:off x="2688" y="3408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1" name="Rectangle 99"/>
            <p:cNvSpPr>
              <a:spLocks noChangeArrowheads="1"/>
            </p:cNvSpPr>
            <p:nvPr/>
          </p:nvSpPr>
          <p:spPr bwMode="auto">
            <a:xfrm>
              <a:off x="3024" y="321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2" name="Line 100"/>
            <p:cNvSpPr>
              <a:spLocks noChangeShapeType="1"/>
            </p:cNvSpPr>
            <p:nvPr/>
          </p:nvSpPr>
          <p:spPr bwMode="auto">
            <a:xfrm flipV="1">
              <a:off x="3120" y="3459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3" name="Rectangle 101"/>
            <p:cNvSpPr>
              <a:spLocks noChangeArrowheads="1"/>
            </p:cNvSpPr>
            <p:nvPr/>
          </p:nvSpPr>
          <p:spPr bwMode="auto">
            <a:xfrm>
              <a:off x="3024" y="363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54" name="Rectangle 102"/>
            <p:cNvSpPr>
              <a:spLocks noChangeArrowheads="1"/>
            </p:cNvSpPr>
            <p:nvPr/>
          </p:nvSpPr>
          <p:spPr bwMode="auto">
            <a:xfrm>
              <a:off x="3626" y="36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5" name="Line 103"/>
            <p:cNvSpPr>
              <a:spLocks noChangeShapeType="1"/>
            </p:cNvSpPr>
            <p:nvPr/>
          </p:nvSpPr>
          <p:spPr bwMode="auto">
            <a:xfrm flipV="1">
              <a:off x="3722" y="3843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6" name="Rectangle 104"/>
            <p:cNvSpPr>
              <a:spLocks noChangeArrowheads="1"/>
            </p:cNvSpPr>
            <p:nvPr/>
          </p:nvSpPr>
          <p:spPr bwMode="auto">
            <a:xfrm>
              <a:off x="3626" y="402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57" name="Rectangle 105"/>
            <p:cNvSpPr>
              <a:spLocks noChangeArrowheads="1"/>
            </p:cNvSpPr>
            <p:nvPr/>
          </p:nvSpPr>
          <p:spPr bwMode="auto">
            <a:xfrm>
              <a:off x="4634" y="397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2858" name="Rectangle 106"/>
            <p:cNvSpPr>
              <a:spLocks noChangeArrowheads="1"/>
            </p:cNvSpPr>
            <p:nvPr/>
          </p:nvSpPr>
          <p:spPr bwMode="auto">
            <a:xfrm>
              <a:off x="4560" y="36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9" name="Line 107"/>
            <p:cNvSpPr>
              <a:spLocks noChangeShapeType="1"/>
            </p:cNvSpPr>
            <p:nvPr/>
          </p:nvSpPr>
          <p:spPr bwMode="auto">
            <a:xfrm flipH="1" flipV="1">
              <a:off x="4704" y="3792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2860" name="Text Box 108"/>
          <p:cNvSpPr txBox="1">
            <a:spLocks noChangeArrowheads="1"/>
          </p:cNvSpPr>
          <p:nvPr/>
        </p:nvSpPr>
        <p:spPr bwMode="auto">
          <a:xfrm>
            <a:off x="611188" y="11969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i="0">
                <a:latin typeface="楷体_GB2312" pitchFamily="49" charset="-122"/>
                <a:ea typeface="楷体_GB2312" pitchFamily="49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3821" name="Rectangle 45"/>
          <p:cNvSpPr>
            <a:spLocks noChangeArrowheads="1"/>
          </p:cNvSpPr>
          <p:nvPr/>
        </p:nvSpPr>
        <p:spPr bwMode="auto">
          <a:xfrm>
            <a:off x="685800" y="2012950"/>
            <a:ext cx="4102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采用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左结合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方法将右上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图的文法变换为左下图，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串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 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存在唯一的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i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分析树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（右下图）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990600" y="4149725"/>
            <a:ext cx="3124200" cy="2057400"/>
            <a:chOff x="480" y="2736"/>
            <a:chExt cx="2736" cy="1296"/>
          </a:xfrm>
        </p:grpSpPr>
        <p:sp>
          <p:nvSpPr>
            <p:cNvPr id="203823" name="Text Box 47"/>
            <p:cNvSpPr txBox="1">
              <a:spLocks noChangeArrowheads="1"/>
            </p:cNvSpPr>
            <p:nvPr/>
          </p:nvSpPr>
          <p:spPr bwMode="auto">
            <a:xfrm>
              <a:off x="576" y="2784"/>
              <a:ext cx="2640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F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F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F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v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d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3824" name="Rectangle 48"/>
            <p:cNvSpPr>
              <a:spLocks noChangeArrowheads="1"/>
            </p:cNvSpPr>
            <p:nvPr/>
          </p:nvSpPr>
          <p:spPr bwMode="auto">
            <a:xfrm>
              <a:off x="480" y="2736"/>
              <a:ext cx="2736" cy="129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5076825" y="1905000"/>
            <a:ext cx="376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E A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T M T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( E )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d 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华文行楷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＋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 </a:t>
            </a:r>
          </a:p>
        </p:txBody>
      </p:sp>
      <p:grpSp>
        <p:nvGrpSpPr>
          <p:cNvPr id="203826" name="Group 50"/>
          <p:cNvGrpSpPr>
            <a:grpSpLocks/>
          </p:cNvGrpSpPr>
          <p:nvPr/>
        </p:nvGrpSpPr>
        <p:grpSpPr bwMode="auto">
          <a:xfrm>
            <a:off x="5029200" y="3087688"/>
            <a:ext cx="3352800" cy="3389312"/>
            <a:chOff x="3312" y="2041"/>
            <a:chExt cx="2112" cy="2135"/>
          </a:xfrm>
        </p:grpSpPr>
        <p:sp>
          <p:nvSpPr>
            <p:cNvPr id="203827" name="Rectangle 51"/>
            <p:cNvSpPr>
              <a:spLocks noChangeArrowheads="1"/>
            </p:cNvSpPr>
            <p:nvPr/>
          </p:nvSpPr>
          <p:spPr bwMode="auto">
            <a:xfrm>
              <a:off x="4040" y="241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4503" y="204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4639" y="278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3830" name="Line 54"/>
            <p:cNvSpPr>
              <a:spLocks noChangeShapeType="1"/>
            </p:cNvSpPr>
            <p:nvPr/>
          </p:nvSpPr>
          <p:spPr bwMode="auto">
            <a:xfrm flipH="1" flipV="1">
              <a:off x="4695" y="2185"/>
              <a:ext cx="297" cy="2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 flipH="1" flipV="1">
              <a:off x="4599" y="2253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 flipV="1">
              <a:off x="4215" y="2185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3" name="Rectangle 57"/>
            <p:cNvSpPr>
              <a:spLocks noChangeArrowheads="1"/>
            </p:cNvSpPr>
            <p:nvPr/>
          </p:nvSpPr>
          <p:spPr bwMode="auto">
            <a:xfrm>
              <a:off x="4944" y="24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34" name="Rectangle 58"/>
            <p:cNvSpPr>
              <a:spLocks noChangeArrowheads="1"/>
            </p:cNvSpPr>
            <p:nvPr/>
          </p:nvSpPr>
          <p:spPr bwMode="auto">
            <a:xfrm>
              <a:off x="5210" y="320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 flipH="1" flipV="1">
              <a:off x="5101" y="2630"/>
              <a:ext cx="83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6" name="Rectangle 60"/>
            <p:cNvSpPr>
              <a:spLocks noChangeArrowheads="1"/>
            </p:cNvSpPr>
            <p:nvPr/>
          </p:nvSpPr>
          <p:spPr bwMode="auto">
            <a:xfrm>
              <a:off x="5114" y="282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 flipH="1" flipV="1">
              <a:off x="5232" y="2976"/>
              <a:ext cx="96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8" name="Rectangle 62"/>
            <p:cNvSpPr>
              <a:spLocks noChangeArrowheads="1"/>
            </p:cNvSpPr>
            <p:nvPr/>
          </p:nvSpPr>
          <p:spPr bwMode="auto">
            <a:xfrm>
              <a:off x="4272" y="28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 flipV="1">
              <a:off x="3600" y="3004"/>
              <a:ext cx="157" cy="21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0" name="Line 64"/>
            <p:cNvSpPr>
              <a:spLocks noChangeShapeType="1"/>
            </p:cNvSpPr>
            <p:nvPr/>
          </p:nvSpPr>
          <p:spPr bwMode="auto">
            <a:xfrm flipH="1" flipV="1">
              <a:off x="4141" y="2640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1" name="Line 65"/>
            <p:cNvSpPr>
              <a:spLocks noChangeShapeType="1"/>
            </p:cNvSpPr>
            <p:nvPr/>
          </p:nvSpPr>
          <p:spPr bwMode="auto">
            <a:xfrm flipV="1">
              <a:off x="3853" y="2640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2" name="Line 66"/>
            <p:cNvSpPr>
              <a:spLocks noChangeShapeType="1"/>
            </p:cNvSpPr>
            <p:nvPr/>
          </p:nvSpPr>
          <p:spPr bwMode="auto">
            <a:xfrm flipH="1" flipV="1">
              <a:off x="4176" y="2592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3661" y="281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44" name="Rectangle 68"/>
            <p:cNvSpPr>
              <a:spLocks noChangeArrowheads="1"/>
            </p:cNvSpPr>
            <p:nvPr/>
          </p:nvSpPr>
          <p:spPr bwMode="auto">
            <a:xfrm>
              <a:off x="4512" y="350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3845" name="Line 69"/>
            <p:cNvSpPr>
              <a:spLocks noChangeShapeType="1"/>
            </p:cNvSpPr>
            <p:nvPr/>
          </p:nvSpPr>
          <p:spPr bwMode="auto">
            <a:xfrm flipH="1" flipV="1">
              <a:off x="4464" y="3024"/>
              <a:ext cx="52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6" name="Rectangle 70"/>
            <p:cNvSpPr>
              <a:spLocks noChangeArrowheads="1"/>
            </p:cNvSpPr>
            <p:nvPr/>
          </p:nvSpPr>
          <p:spPr bwMode="auto">
            <a:xfrm>
              <a:off x="4442" y="319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47" name="Line 71"/>
            <p:cNvSpPr>
              <a:spLocks noChangeShapeType="1"/>
            </p:cNvSpPr>
            <p:nvPr/>
          </p:nvSpPr>
          <p:spPr bwMode="auto">
            <a:xfrm flipH="1" flipV="1">
              <a:off x="4542" y="3360"/>
              <a:ext cx="6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8" name="Rectangle 72"/>
            <p:cNvSpPr>
              <a:spLocks noChangeArrowheads="1"/>
            </p:cNvSpPr>
            <p:nvPr/>
          </p:nvSpPr>
          <p:spPr bwMode="auto">
            <a:xfrm>
              <a:off x="3456" y="316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3312" y="392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3850" name="Line 74"/>
            <p:cNvSpPr>
              <a:spLocks noChangeShapeType="1"/>
            </p:cNvSpPr>
            <p:nvPr/>
          </p:nvSpPr>
          <p:spPr bwMode="auto">
            <a:xfrm flipV="1">
              <a:off x="3456" y="3360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1" name="Rectangle 75"/>
            <p:cNvSpPr>
              <a:spLocks noChangeArrowheads="1"/>
            </p:cNvSpPr>
            <p:nvPr/>
          </p:nvSpPr>
          <p:spPr bwMode="auto">
            <a:xfrm>
              <a:off x="3312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52" name="Line 76"/>
            <p:cNvSpPr>
              <a:spLocks noChangeShapeType="1"/>
            </p:cNvSpPr>
            <p:nvPr/>
          </p:nvSpPr>
          <p:spPr bwMode="auto">
            <a:xfrm flipH="1" flipV="1">
              <a:off x="3408" y="3734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3" name="Rectangle 77"/>
            <p:cNvSpPr>
              <a:spLocks noChangeArrowheads="1"/>
            </p:cNvSpPr>
            <p:nvPr/>
          </p:nvSpPr>
          <p:spPr bwMode="auto">
            <a:xfrm>
              <a:off x="4512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3854" name="Line 78"/>
            <p:cNvSpPr>
              <a:spLocks noChangeShapeType="1"/>
            </p:cNvSpPr>
            <p:nvPr/>
          </p:nvSpPr>
          <p:spPr bwMode="auto">
            <a:xfrm flipH="1" flipV="1">
              <a:off x="4608" y="2592"/>
              <a:ext cx="9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5" name="Rectangle 79"/>
            <p:cNvSpPr>
              <a:spLocks noChangeArrowheads="1"/>
            </p:cNvSpPr>
            <p:nvPr/>
          </p:nvSpPr>
          <p:spPr bwMode="auto">
            <a:xfrm>
              <a:off x="4032" y="315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3856" name="Rectangle 80"/>
            <p:cNvSpPr>
              <a:spLocks noChangeArrowheads="1"/>
            </p:cNvSpPr>
            <p:nvPr/>
          </p:nvSpPr>
          <p:spPr bwMode="auto">
            <a:xfrm>
              <a:off x="4032" y="27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3857" name="Line 81"/>
            <p:cNvSpPr>
              <a:spLocks noChangeShapeType="1"/>
            </p:cNvSpPr>
            <p:nvPr/>
          </p:nvSpPr>
          <p:spPr bwMode="auto">
            <a:xfrm flipH="1" flipV="1">
              <a:off x="4128" y="2976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58" name="Text Box 82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i="0">
                <a:latin typeface="楷体_GB2312" pitchFamily="49" charset="-122"/>
                <a:ea typeface="楷体_GB2312" pitchFamily="49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4845" name="Rectangle 45"/>
          <p:cNvSpPr>
            <a:spLocks noChangeArrowheads="1"/>
          </p:cNvSpPr>
          <p:nvPr/>
        </p:nvSpPr>
        <p:spPr bwMode="auto">
          <a:xfrm>
            <a:off x="685800" y="201295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悬挂</a:t>
            </a:r>
            <a:r>
              <a:rPr lang="en-US" altLang="zh-CN" sz="3200" b="0" i="0">
                <a:latin typeface="Arial" pitchFamily="34" charset="0"/>
                <a:ea typeface="楷体_GB2312" pitchFamily="49" charset="-122"/>
              </a:rPr>
              <a:t>else</a:t>
            </a:r>
            <a:r>
              <a:rPr lang="zh-CN" altLang="en-US" sz="32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二义性</a:t>
            </a:r>
            <a:endParaRPr lang="zh-CN" altLang="en-US" sz="3200" i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1295400" y="2743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</a:t>
            </a:r>
          </a:p>
        </p:txBody>
      </p:sp>
      <p:sp>
        <p:nvSpPr>
          <p:cNvPr id="204847" name="Text Box 47"/>
          <p:cNvSpPr txBox="1">
            <a:spLocks noChangeArrowheads="1"/>
          </p:cNvSpPr>
          <p:nvPr/>
        </p:nvSpPr>
        <p:spPr bwMode="auto">
          <a:xfrm>
            <a:off x="5791200" y="26812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cs typeface="Times New Roman" pitchFamily="18" charset="0"/>
                <a:sym typeface="Symbol" pitchFamily="18" charset="2"/>
              </a:rPr>
              <a:t>i i e</a:t>
            </a:r>
            <a:r>
              <a:rPr lang="en-US" altLang="zh-CN" sz="2800">
                <a:ea typeface="华文行楷" pitchFamily="2" charset="-122"/>
                <a:sym typeface="Symbol" pitchFamily="18" charset="2"/>
              </a:rPr>
              <a:t> 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1043608" y="3501008"/>
            <a:ext cx="7391400" cy="2838450"/>
            <a:chOff x="816" y="2292"/>
            <a:chExt cx="4382" cy="1788"/>
          </a:xfrm>
        </p:grpSpPr>
        <p:graphicFrame>
          <p:nvGraphicFramePr>
            <p:cNvPr id="204849" name="Object 49"/>
            <p:cNvGraphicFramePr>
              <a:graphicFrameLocks noChangeAspect="1"/>
            </p:cNvGraphicFramePr>
            <p:nvPr/>
          </p:nvGraphicFramePr>
          <p:xfrm>
            <a:off x="816" y="2292"/>
            <a:ext cx="3936" cy="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7" name="Visio" r:id="rId3" imgW="3686040" imgH="1675080" progId="Visio.Drawing.11">
                    <p:embed/>
                  </p:oleObj>
                </mc:Choice>
                <mc:Fallback>
                  <p:oleObj name="Visio" r:id="rId3" imgW="3686040" imgH="1675080" progId="Visio.Drawing.11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92"/>
                          <a:ext cx="3936" cy="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0" name="Line 50"/>
            <p:cNvSpPr>
              <a:spLocks noChangeShapeType="1"/>
            </p:cNvSpPr>
            <p:nvPr/>
          </p:nvSpPr>
          <p:spPr bwMode="auto">
            <a:xfrm>
              <a:off x="4377" y="2976"/>
              <a:ext cx="726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1" name="Rectangle 51"/>
            <p:cNvSpPr>
              <a:spLocks noChangeArrowheads="1"/>
            </p:cNvSpPr>
            <p:nvPr/>
          </p:nvSpPr>
          <p:spPr bwMode="auto">
            <a:xfrm>
              <a:off x="5012" y="3294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ym typeface="Symbol" pitchFamily="18" charset="2"/>
                </a:rPr>
                <a:t>S</a:t>
              </a:r>
              <a:endParaRPr lang="en-US" altLang="zh-CN" b="0" dirty="0">
                <a:sym typeface="Symbol" pitchFamily="18" charset="2"/>
              </a:endParaRPr>
            </a:p>
          </p:txBody>
        </p:sp>
      </p:grpSp>
      <p:sp>
        <p:nvSpPr>
          <p:cNvPr id="204852" name="Text Box 52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i="0">
                <a:latin typeface="楷体_GB2312" pitchFamily="49" charset="-122"/>
                <a:ea typeface="楷体_GB2312" pitchFamily="49" charset="-122"/>
              </a:rPr>
              <a:t>消除二义性的几种文法变换方法</a:t>
            </a: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8100392" y="5949280"/>
            <a:ext cx="31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>
                <a:sym typeface="Symbol" pitchFamily="18" charset="2"/>
              </a:rPr>
              <a:t></a:t>
            </a:r>
          </a:p>
        </p:txBody>
      </p:sp>
      <p:sp>
        <p:nvSpPr>
          <p:cNvPr id="16" name="Line 50"/>
          <p:cNvSpPr>
            <a:spLocks noChangeShapeType="1"/>
          </p:cNvSpPr>
          <p:nvPr/>
        </p:nvSpPr>
        <p:spPr bwMode="auto">
          <a:xfrm flipV="1">
            <a:off x="8274766" y="5491732"/>
            <a:ext cx="0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5907" name="Rectangle 83"/>
          <p:cNvSpPr>
            <a:spLocks noChangeArrowheads="1"/>
          </p:cNvSpPr>
          <p:nvPr/>
        </p:nvSpPr>
        <p:spPr bwMode="auto">
          <a:xfrm>
            <a:off x="685800" y="2057400"/>
            <a:ext cx="388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采用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最近嵌套匹配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方法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消除悬挂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else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二义性</a:t>
            </a:r>
          </a:p>
        </p:txBody>
      </p:sp>
      <p:sp>
        <p:nvSpPr>
          <p:cNvPr id="205908" name="Text Box 84"/>
          <p:cNvSpPr txBox="1">
            <a:spLocks noChangeArrowheads="1"/>
          </p:cNvSpPr>
          <p:nvPr/>
        </p:nvSpPr>
        <p:spPr bwMode="auto">
          <a:xfrm>
            <a:off x="5334000" y="220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S</a:t>
            </a:r>
          </a:p>
        </p:txBody>
      </p:sp>
      <p:grpSp>
        <p:nvGrpSpPr>
          <p:cNvPr id="205909" name="Group 85"/>
          <p:cNvGrpSpPr>
            <a:grpSpLocks/>
          </p:cNvGrpSpPr>
          <p:nvPr/>
        </p:nvGrpSpPr>
        <p:grpSpPr bwMode="auto">
          <a:xfrm>
            <a:off x="685800" y="3124200"/>
            <a:ext cx="3903663" cy="2133600"/>
            <a:chOff x="432" y="1968"/>
            <a:chExt cx="2459" cy="1344"/>
          </a:xfrm>
        </p:grpSpPr>
        <p:grpSp>
          <p:nvGrpSpPr>
            <p:cNvPr id="205910" name="Group 86"/>
            <p:cNvGrpSpPr>
              <a:grpSpLocks/>
            </p:cNvGrpSpPr>
            <p:nvPr/>
          </p:nvGrpSpPr>
          <p:grpSpPr bwMode="auto">
            <a:xfrm>
              <a:off x="624" y="2592"/>
              <a:ext cx="2112" cy="720"/>
              <a:chOff x="480" y="2736"/>
              <a:chExt cx="2736" cy="1296"/>
            </a:xfrm>
          </p:grpSpPr>
          <p:sp>
            <p:nvSpPr>
              <p:cNvPr id="205911" name="Text Box 87"/>
              <p:cNvSpPr txBox="1">
                <a:spLocks noChangeArrowheads="1"/>
              </p:cNvSpPr>
              <p:nvPr/>
            </p:nvSpPr>
            <p:spPr bwMode="auto">
              <a:xfrm>
                <a:off x="576" y="2785"/>
                <a:ext cx="2640" cy="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S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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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S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M e S</a:t>
                </a:r>
              </a:p>
              <a:p>
                <a:pPr eaLnBrk="0" hangingPunct="0"/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M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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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M e M </a:t>
                </a:r>
              </a:p>
            </p:txBody>
          </p:sp>
          <p:sp>
            <p:nvSpPr>
              <p:cNvPr id="205912" name="Rectangle 88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736" cy="1296"/>
              </a:xfrm>
              <a:prstGeom prst="rect">
                <a:avLst/>
              </a:prstGeom>
              <a:noFill/>
              <a:ln w="9525">
                <a:solidFill>
                  <a:srgbClr val="333399"/>
                </a:solidFill>
                <a:prstDash val="lgDashDotDot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913" name="Rectangle 89"/>
            <p:cNvSpPr>
              <a:spLocks noChangeArrowheads="1"/>
            </p:cNvSpPr>
            <p:nvPr/>
          </p:nvSpPr>
          <p:spPr bwMode="auto">
            <a:xfrm>
              <a:off x="432" y="1968"/>
              <a:ext cx="245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将右上部的文法变换为</a:t>
              </a:r>
            </a:p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下面的文法</a:t>
              </a:r>
              <a:endPara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205914" name="Group 90"/>
          <p:cNvGrpSpPr>
            <a:grpSpLocks/>
          </p:cNvGrpSpPr>
          <p:nvPr/>
        </p:nvGrpSpPr>
        <p:grpSpPr bwMode="auto">
          <a:xfrm>
            <a:off x="1066800" y="3773488"/>
            <a:ext cx="6934200" cy="2719387"/>
            <a:chOff x="672" y="2377"/>
            <a:chExt cx="4368" cy="1713"/>
          </a:xfrm>
        </p:grpSpPr>
        <p:sp>
          <p:nvSpPr>
            <p:cNvPr id="205915" name="Rectangle 91"/>
            <p:cNvSpPr>
              <a:spLocks noChangeArrowheads="1"/>
            </p:cNvSpPr>
            <p:nvPr/>
          </p:nvSpPr>
          <p:spPr bwMode="auto">
            <a:xfrm>
              <a:off x="672" y="3572"/>
              <a:ext cx="17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串 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i i</a:t>
              </a:r>
              <a:r>
                <a:rPr lang="en-US" altLang="zh-CN" sz="2400" i="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存在唯一的</a:t>
              </a:r>
            </a:p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分析树（右图）</a:t>
              </a:r>
              <a:endPara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05916" name="Object 92"/>
            <p:cNvGraphicFramePr>
              <a:graphicFrameLocks noChangeAspect="1"/>
            </p:cNvGraphicFramePr>
            <p:nvPr/>
          </p:nvGraphicFramePr>
          <p:xfrm>
            <a:off x="3360" y="2377"/>
            <a:ext cx="1680" cy="1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4" name="Visio" r:id="rId3" imgW="1685880" imgH="1613160" progId="Visio.Drawing.11">
                    <p:embed/>
                  </p:oleObj>
                </mc:Choice>
                <mc:Fallback>
                  <p:oleObj name="Visio" r:id="rId3" imgW="1685880" imgH="1613160" progId="Visio.Drawing.11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77"/>
                          <a:ext cx="1680" cy="1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17" name="Text Box 93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i="0">
                <a:latin typeface="楷体_GB2312" pitchFamily="49" charset="-122"/>
                <a:ea typeface="楷体_GB2312" pitchFamily="49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0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755576" y="1052736"/>
            <a:ext cx="820578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Arial" pitchFamily="34" charset="0"/>
                <a:ea typeface="楷体_GB2312" pitchFamily="49" charset="-122"/>
              </a:rPr>
              <a:t>必做题</a:t>
            </a:r>
            <a:r>
              <a:rPr lang="en-US" altLang="zh-CN" sz="2400" i="0" dirty="0" smtClean="0">
                <a:latin typeface="Arial" pitchFamily="34" charset="0"/>
                <a:ea typeface="楷体_GB2312" pitchFamily="49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*!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Ex.5.1.1(b)</a:t>
            </a:r>
            <a:endParaRPr lang="en-US" altLang="zh-CN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Ex.5.1.2(c)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（最左推导和最右推导各一个）</a:t>
            </a: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Ex.5.1.6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(b)</a:t>
            </a: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!!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Ex.5.1.8</a:t>
            </a: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!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Ex.5.2.2</a:t>
            </a:r>
          </a:p>
          <a:p>
            <a:pPr marL="1371600" lvl="2" indent="-457200" algn="just">
              <a:buClr>
                <a:srgbClr val="800080"/>
              </a:buClr>
              <a:buFontTx/>
              <a:buChar char="•"/>
            </a:pP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Ex.5.4.7 (a)</a:t>
            </a:r>
          </a:p>
          <a:p>
            <a:pPr marL="1371600" lvl="2" indent="-457200" algn="just">
              <a:buClr>
                <a:srgbClr val="800080"/>
              </a:buClr>
            </a:pPr>
            <a:r>
              <a:rPr lang="zh-CN" altLang="en-US" i="0" dirty="0">
                <a:latin typeface="Arial" pitchFamily="34" charset="0"/>
                <a:ea typeface="楷体_GB2312" pitchFamily="49" charset="-122"/>
              </a:rPr>
              <a:t>附加</a:t>
            </a:r>
            <a:r>
              <a:rPr lang="en-US" altLang="zh-CN" i="0" dirty="0"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构造如下语言的上下文无关文法：</a:t>
            </a:r>
          </a:p>
          <a:p>
            <a:pPr marL="1371600" lvl="2" indent="-457200" algn="just">
              <a:buClr>
                <a:srgbClr val="800080"/>
              </a:buClr>
            </a:pP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（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{a</a:t>
            </a:r>
            <a:r>
              <a:rPr lang="en-US" altLang="zh-CN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2n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n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0}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n+m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n</a:t>
            </a:r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0}</a:t>
            </a:r>
            <a:endParaRPr lang="en-US" altLang="zh-CN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</a:rPr>
              <a:t>n,m,p,q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 0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及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m+n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=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p+q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</a:t>
            </a:r>
            <a:r>
              <a:rPr lang="zh-CN" altLang="en-US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zh-CN" altLang="en-US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{a 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Arial"/>
                <a:ea typeface="宋体"/>
              </a:rPr>
              <a:t>n</a:t>
            </a:r>
            <a:r>
              <a:rPr lang="en-US" altLang="zh-CN" kern="100" dirty="0" err="1">
                <a:solidFill>
                  <a:srgbClr val="333399"/>
                </a:solidFill>
                <a:latin typeface="Arial"/>
                <a:ea typeface="宋体"/>
              </a:rPr>
              <a:t>b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Arial"/>
                <a:ea typeface="宋体"/>
              </a:rPr>
              <a:t>i</a:t>
            </a:r>
            <a:r>
              <a:rPr lang="en-US" altLang="zh-CN" kern="100" dirty="0" err="1">
                <a:solidFill>
                  <a:srgbClr val="333399"/>
                </a:solidFill>
                <a:latin typeface="Arial"/>
                <a:ea typeface="宋体"/>
              </a:rPr>
              <a:t>c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Arial"/>
                <a:ea typeface="宋体"/>
              </a:rPr>
              <a:t>j</a:t>
            </a:r>
            <a:r>
              <a:rPr lang="en-US" altLang="zh-CN" kern="100" dirty="0" err="1">
                <a:solidFill>
                  <a:srgbClr val="333399"/>
                </a:solidFill>
                <a:latin typeface="Arial"/>
                <a:ea typeface="宋体"/>
              </a:rPr>
              <a:t>d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</a:t>
            </a:r>
            <a:r>
              <a:rPr lang="en-US" altLang="zh-CN" kern="100" baseline="30000" dirty="0">
                <a:solidFill>
                  <a:srgbClr val="333399"/>
                </a:solidFill>
                <a:latin typeface="Arial"/>
                <a:ea typeface="宋体"/>
              </a:rPr>
              <a:t>m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/>
                <a:ea typeface="楷体_GB2312" pitchFamily="49" charset="-122"/>
                <a:sym typeface="Symbol"/>
              </a:rPr>
              <a:t>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n, m , </a:t>
            </a:r>
            <a:r>
              <a:rPr lang="en-US" altLang="zh-CN" kern="100" dirty="0" err="1">
                <a:solidFill>
                  <a:srgbClr val="333399"/>
                </a:solidFill>
                <a:latin typeface="Arial"/>
                <a:ea typeface="宋体"/>
              </a:rPr>
              <a:t>i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, j </a:t>
            </a:r>
            <a:r>
              <a:rPr lang="en-US" altLang="zh-CN" i="0" dirty="0">
                <a:solidFill>
                  <a:srgbClr val="333399"/>
                </a:solidFill>
                <a:latin typeface="Arial"/>
                <a:ea typeface="楷体_GB2312" pitchFamily="49" charset="-122"/>
                <a:sym typeface="Symbol"/>
              </a:rPr>
              <a:t>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0 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  <a:cs typeface="Times New Roman"/>
                <a:sym typeface="Symbol"/>
              </a:rPr>
              <a:t>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n + m = </a:t>
            </a:r>
            <a:r>
              <a:rPr lang="en-US" altLang="zh-CN" kern="100" dirty="0" err="1">
                <a:solidFill>
                  <a:srgbClr val="333399"/>
                </a:solidFill>
                <a:latin typeface="Arial"/>
                <a:ea typeface="宋体"/>
              </a:rPr>
              <a:t>i</a:t>
            </a:r>
            <a:r>
              <a:rPr lang="en-US" altLang="zh-CN" kern="100" dirty="0">
                <a:solidFill>
                  <a:srgbClr val="333399"/>
                </a:solidFill>
                <a:latin typeface="Arial"/>
                <a:ea typeface="宋体"/>
              </a:rPr>
              <a:t> + j }</a:t>
            </a:r>
            <a:r>
              <a:rPr lang="en-US" altLang="zh-CN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</a:t>
            </a:r>
          </a:p>
          <a:p>
            <a:pPr marL="457200" indent="-457200"/>
            <a:r>
              <a:rPr lang="zh-CN" altLang="en-US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（</a:t>
            </a:r>
            <a:r>
              <a:rPr lang="en-US" altLang="zh-CN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5</a:t>
            </a:r>
            <a:r>
              <a:rPr lang="zh-CN" altLang="en-US" i="0" dirty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uawb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u,w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}*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u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= |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|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 </a:t>
            </a:r>
          </a:p>
          <a:p>
            <a:pPr marL="457200" indent="-457200"/>
            <a:r>
              <a:rPr lang="zh-CN" altLang="pt-BR" i="0" dirty="0"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zh-CN" altLang="en-US" i="0" dirty="0">
                <a:latin typeface="Arial" pitchFamily="34" charset="0"/>
                <a:ea typeface="楷体_GB2312" pitchFamily="49" charset="-122"/>
              </a:rPr>
              <a:t>附加</a:t>
            </a:r>
            <a:r>
              <a:rPr lang="en-US" altLang="zh-CN" i="0" dirty="0"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给出语言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 | m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 2n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 0 }</a:t>
            </a:r>
            <a:r>
              <a:rPr lang="en-US" altLang="zh-CN" dirty="0"/>
              <a:t>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的二义文法和非二义文</a:t>
            </a:r>
          </a:p>
          <a:p>
            <a:pPr marL="457200" indent="-457200"/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法各一个</a:t>
            </a:r>
          </a:p>
          <a:p>
            <a:pPr marL="457200" indent="-457200"/>
            <a:r>
              <a:rPr lang="zh-CN" altLang="en-US" i="0" dirty="0">
                <a:latin typeface="Arial" pitchFamily="34" charset="0"/>
                <a:ea typeface="楷体_GB2312" pitchFamily="49" charset="-122"/>
              </a:rPr>
              <a:t>             附加</a:t>
            </a:r>
            <a:r>
              <a:rPr lang="en-US" altLang="zh-CN" i="0" dirty="0"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适当变换文法，找到下列文法所定义语言的一个无二义 </a:t>
            </a:r>
          </a:p>
          <a:p>
            <a:pPr marL="457200" indent="-457200"/>
            <a:r>
              <a:rPr lang="zh-CN" altLang="en-US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的文法：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SaS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SbS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ScS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d</a:t>
            </a:r>
            <a:r>
              <a:rPr lang="en-US" altLang="zh-CN" dirty="0"/>
              <a:t>  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827088" y="1360488"/>
            <a:ext cx="8066087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思考题</a:t>
            </a: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: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latin typeface="Arial" pitchFamily="34" charset="0"/>
              <a:ea typeface="楷体_GB2312" pitchFamily="49" charset="-122"/>
            </a:endParaRP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!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Ex.5.1.1 (c)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!Ex.5.1.7 (a)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Ex.5.4.7 ! (b)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i="0">
                <a:latin typeface="Arial" pitchFamily="34" charset="0"/>
                <a:ea typeface="楷体_GB2312" pitchFamily="49" charset="-122"/>
              </a:rPr>
              <a:t>附加：</a:t>
            </a:r>
          </a:p>
          <a:p>
            <a:pPr lvl="1" algn="just">
              <a:buClr>
                <a:srgbClr val="800080"/>
              </a:buClr>
            </a:pPr>
            <a:endParaRPr lang="zh-CN" altLang="en-US" sz="1000" i="0">
              <a:latin typeface="Arial" pitchFamily="34" charset="0"/>
              <a:ea typeface="楷体_GB2312" pitchFamily="49" charset="-122"/>
            </a:endParaRPr>
          </a:p>
          <a:p>
            <a:pPr lvl="1" algn="just">
              <a:buClr>
                <a:srgbClr val="800080"/>
              </a:buClr>
            </a:pP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（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）设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为上下文无关文法，其终结符集合为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</a:p>
          <a:p>
            <a:pPr lvl="1" algn="just">
              <a:buClr>
                <a:srgbClr val="800080"/>
              </a:buClr>
            </a:pP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开始符号为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，产生式集合如下：</a:t>
            </a:r>
          </a:p>
          <a:p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aSc</a:t>
            </a:r>
          </a:p>
          <a:p>
            <a:pPr lvl="1"/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A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bAc</a:t>
            </a:r>
          </a:p>
          <a:p>
            <a:pPr lvl="1"/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B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Bc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lvl="1"/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试证明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{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 </a:t>
            </a:r>
            <a:r>
              <a:rPr lang="en-US" altLang="zh-CN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 </a:t>
            </a:r>
            <a:r>
              <a:rPr lang="en-US" altLang="zh-CN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+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，其中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均为自然数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}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。</a:t>
            </a:r>
          </a:p>
          <a:p>
            <a:pPr lvl="1"/>
            <a:endParaRPr lang="zh-CN" altLang="en-US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/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）完成第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21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页的证明。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85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08000" y="1527175"/>
            <a:ext cx="83851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i="0">
                <a:latin typeface="Arial" pitchFamily="34" charset="0"/>
                <a:ea typeface="楷体_GB2312" pitchFamily="49" charset="-122"/>
              </a:rPr>
              <a:t>自测题</a:t>
            </a:r>
            <a:r>
              <a:rPr lang="en-US" altLang="zh-CN" i="0">
                <a:latin typeface="Arial" pitchFamily="34" charset="0"/>
                <a:ea typeface="楷体_GB2312" pitchFamily="49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>
                <a:solidFill>
                  <a:srgbClr val="333399"/>
                </a:solidFill>
                <a:ea typeface="楷体_GB2312" pitchFamily="49" charset="-122"/>
              </a:rPr>
              <a:t>试给出下列语言的一个上下文无关文法：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>
              <a:solidFill>
                <a:srgbClr val="333399"/>
              </a:solidFill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（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</a:rPr>
              <a:t>{ </a:t>
            </a:r>
            <a:r>
              <a:rPr lang="en-US" altLang="zh-CN">
                <a:solidFill>
                  <a:srgbClr val="333399"/>
                </a:solidFill>
              </a:rPr>
              <a:t>a</a:t>
            </a:r>
            <a:r>
              <a:rPr lang="en-US" altLang="zh-CN" baseline="30000">
                <a:solidFill>
                  <a:srgbClr val="333399"/>
                </a:solidFill>
              </a:rPr>
              <a:t> n</a:t>
            </a:r>
            <a:r>
              <a:rPr lang="en-US" altLang="zh-CN">
                <a:solidFill>
                  <a:srgbClr val="333399"/>
                </a:solidFill>
              </a:rPr>
              <a:t>b</a:t>
            </a:r>
            <a:r>
              <a:rPr lang="en-US" altLang="zh-CN" baseline="30000">
                <a:solidFill>
                  <a:srgbClr val="333399"/>
                </a:solidFill>
              </a:rPr>
              <a:t> n</a:t>
            </a:r>
            <a:r>
              <a:rPr lang="en-US" altLang="zh-CN">
                <a:solidFill>
                  <a:srgbClr val="333399"/>
                </a:solidFill>
              </a:rPr>
              <a:t>c</a:t>
            </a:r>
            <a:r>
              <a:rPr lang="en-US" altLang="zh-CN" baseline="30000">
                <a:solidFill>
                  <a:srgbClr val="333399"/>
                </a:solidFill>
              </a:rPr>
              <a:t> m</a:t>
            </a:r>
            <a:r>
              <a:rPr lang="en-US" altLang="zh-CN">
                <a:solidFill>
                  <a:srgbClr val="333399"/>
                </a:solidFill>
              </a:rPr>
              <a:t>d</a:t>
            </a:r>
            <a:r>
              <a:rPr lang="en-US" altLang="zh-CN" baseline="30000">
                <a:solidFill>
                  <a:srgbClr val="333399"/>
                </a:solidFill>
              </a:rPr>
              <a:t> m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1,m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1</a:t>
            </a:r>
            <a:r>
              <a:rPr lang="en-US" altLang="zh-CN" i="0">
                <a:solidFill>
                  <a:srgbClr val="333399"/>
                </a:solidFill>
              </a:rPr>
              <a:t>}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</a:t>
            </a:r>
            <a:r>
              <a:rPr lang="en-US" altLang="zh-CN" i="0">
                <a:solidFill>
                  <a:srgbClr val="333399"/>
                </a:solidFill>
              </a:rPr>
              <a:t> {</a:t>
            </a:r>
            <a:r>
              <a:rPr lang="en-US" altLang="zh-CN">
                <a:solidFill>
                  <a:srgbClr val="333399"/>
                </a:solidFill>
              </a:rPr>
              <a:t>a</a:t>
            </a:r>
            <a:r>
              <a:rPr lang="en-US" altLang="zh-CN" baseline="30000">
                <a:solidFill>
                  <a:srgbClr val="333399"/>
                </a:solidFill>
              </a:rPr>
              <a:t> n</a:t>
            </a:r>
            <a:r>
              <a:rPr lang="en-US" altLang="zh-CN">
                <a:solidFill>
                  <a:srgbClr val="333399"/>
                </a:solidFill>
              </a:rPr>
              <a:t>b</a:t>
            </a:r>
            <a:r>
              <a:rPr lang="en-US" altLang="zh-CN" baseline="30000">
                <a:solidFill>
                  <a:srgbClr val="333399"/>
                </a:solidFill>
              </a:rPr>
              <a:t> m</a:t>
            </a:r>
            <a:r>
              <a:rPr lang="en-US" altLang="zh-CN">
                <a:solidFill>
                  <a:srgbClr val="333399"/>
                </a:solidFill>
              </a:rPr>
              <a:t>c</a:t>
            </a:r>
            <a:r>
              <a:rPr lang="en-US" altLang="zh-CN" baseline="30000">
                <a:solidFill>
                  <a:srgbClr val="333399"/>
                </a:solidFill>
              </a:rPr>
              <a:t> m</a:t>
            </a:r>
            <a:r>
              <a:rPr lang="en-US" altLang="zh-CN">
                <a:solidFill>
                  <a:srgbClr val="333399"/>
                </a:solidFill>
              </a:rPr>
              <a:t>d</a:t>
            </a:r>
            <a:r>
              <a:rPr lang="en-US" altLang="zh-CN" baseline="30000">
                <a:solidFill>
                  <a:srgbClr val="333399"/>
                </a:solidFill>
              </a:rPr>
              <a:t> n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1,m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1 </a:t>
            </a:r>
            <a:r>
              <a:rPr lang="en-US" altLang="zh-CN" i="0">
                <a:solidFill>
                  <a:srgbClr val="333399"/>
                </a:solidFill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>
              <a:solidFill>
                <a:srgbClr val="333399"/>
              </a:solidFill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（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zh-CN" i="0">
                <a:solidFill>
                  <a:srgbClr val="333399"/>
                </a:solidFill>
              </a:rPr>
              <a:t> { </a:t>
            </a:r>
            <a:r>
              <a:rPr lang="en-US" altLang="zh-CN">
                <a:solidFill>
                  <a:srgbClr val="333399"/>
                </a:solidFill>
              </a:rPr>
              <a:t>a</a:t>
            </a:r>
            <a:r>
              <a:rPr lang="en-US" altLang="zh-CN" baseline="30000">
                <a:solidFill>
                  <a:srgbClr val="333399"/>
                </a:solidFill>
              </a:rPr>
              <a:t>n</a:t>
            </a:r>
            <a:r>
              <a:rPr lang="en-US" altLang="zh-CN">
                <a:solidFill>
                  <a:srgbClr val="333399"/>
                </a:solidFill>
              </a:rPr>
              <a:t>b</a:t>
            </a:r>
            <a:r>
              <a:rPr lang="en-US" altLang="zh-CN" baseline="30000">
                <a:solidFill>
                  <a:srgbClr val="333399"/>
                </a:solidFill>
              </a:rPr>
              <a:t>m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n, m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zh-CN" altLang="zh-CN">
                <a:solidFill>
                  <a:srgbClr val="333399"/>
                </a:solidFill>
              </a:rPr>
              <a:t>0 </a:t>
            </a:r>
            <a:r>
              <a:rPr lang="zh-CN" altLang="zh-CN" i="0">
                <a:solidFill>
                  <a:srgbClr val="333399"/>
                </a:solidFill>
                <a:sym typeface="Symbol" pitchFamily="18" charset="2"/>
              </a:rPr>
              <a:t></a:t>
            </a:r>
            <a:r>
              <a:rPr lang="zh-CN" altLang="zh-CN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zh-CN" altLang="zh-CN" i="0">
                <a:solidFill>
                  <a:srgbClr val="333399"/>
                </a:solidFill>
                <a:sym typeface="Symbol" pitchFamily="18" charset="2"/>
              </a:rPr>
              <a:t></a:t>
            </a:r>
            <a:r>
              <a:rPr lang="en-US" altLang="zh-CN">
                <a:solidFill>
                  <a:srgbClr val="333399"/>
                </a:solidFill>
              </a:rPr>
              <a:t>m</a:t>
            </a:r>
            <a:r>
              <a:rPr lang="zh-CN" altLang="zh-CN" i="0">
                <a:solidFill>
                  <a:srgbClr val="333399"/>
                </a:solidFill>
              </a:rPr>
              <a:t>}</a:t>
            </a:r>
            <a:r>
              <a:rPr lang="zh-CN" altLang="zh-CN"/>
              <a:t>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altLang="zh-CN" sz="1000"/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zh-CN" altLang="zh-CN"/>
              <a:t> </a:t>
            </a:r>
            <a:r>
              <a:rPr lang="en-US" altLang="zh-CN" i="0">
                <a:solidFill>
                  <a:srgbClr val="333399"/>
                </a:solidFill>
              </a:rPr>
              <a:t>{ </a:t>
            </a:r>
            <a:r>
              <a:rPr lang="en-US" altLang="zh-CN">
                <a:solidFill>
                  <a:srgbClr val="333399"/>
                </a:solidFill>
              </a:rPr>
              <a:t>a</a:t>
            </a:r>
            <a:r>
              <a:rPr lang="en-US" altLang="zh-CN" baseline="30000">
                <a:solidFill>
                  <a:srgbClr val="333399"/>
                </a:solidFill>
              </a:rPr>
              <a:t>n</a:t>
            </a:r>
            <a:r>
              <a:rPr lang="en-US" altLang="zh-CN">
                <a:solidFill>
                  <a:srgbClr val="333399"/>
                </a:solidFill>
              </a:rPr>
              <a:t>b</a:t>
            </a:r>
            <a:r>
              <a:rPr lang="en-US" altLang="zh-CN" baseline="30000">
                <a:solidFill>
                  <a:srgbClr val="333399"/>
                </a:solidFill>
              </a:rPr>
              <a:t>m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0</a:t>
            </a:r>
            <a:r>
              <a:rPr lang="en-US" altLang="zh-CN" i="0">
                <a:solidFill>
                  <a:srgbClr val="333399"/>
                </a:solidFill>
              </a:rPr>
              <a:t>, </a:t>
            </a:r>
            <a:r>
              <a:rPr lang="en-US" altLang="zh-CN">
                <a:solidFill>
                  <a:srgbClr val="333399"/>
                </a:solidFill>
              </a:rPr>
              <a:t>m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333399"/>
                </a:solidFill>
              </a:rPr>
              <a:t>0</a:t>
            </a:r>
            <a:r>
              <a:rPr lang="en-US" altLang="zh-CN" i="0">
                <a:solidFill>
                  <a:srgbClr val="333399"/>
                </a:solidFill>
              </a:rPr>
              <a:t>, 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以及</a:t>
            </a:r>
            <a:r>
              <a:rPr lang="zh-CN" altLang="en-US" i="0">
                <a:solidFill>
                  <a:srgbClr val="333399"/>
                </a:solidFill>
              </a:rPr>
              <a:t> </a:t>
            </a:r>
            <a:r>
              <a:rPr lang="en-US" altLang="zh-CN" i="0">
                <a:solidFill>
                  <a:srgbClr val="333399"/>
                </a:solidFill>
              </a:rPr>
              <a:t>3</a:t>
            </a:r>
            <a:r>
              <a:rPr lang="en-US" altLang="zh-CN">
                <a:solidFill>
                  <a:srgbClr val="333399"/>
                </a:solidFill>
              </a:rPr>
              <a:t>n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 i="0">
                <a:solidFill>
                  <a:srgbClr val="333399"/>
                </a:solidFill>
              </a:rPr>
              <a:t> </a:t>
            </a:r>
            <a:r>
              <a:rPr lang="en-US" altLang="zh-CN">
                <a:solidFill>
                  <a:srgbClr val="333399"/>
                </a:solidFill>
              </a:rPr>
              <a:t>m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</a:t>
            </a:r>
            <a:r>
              <a:rPr lang="en-US" altLang="zh-CN" i="0">
                <a:solidFill>
                  <a:srgbClr val="333399"/>
                </a:solidFill>
              </a:rPr>
              <a:t> 2</a:t>
            </a:r>
            <a:r>
              <a:rPr lang="en-US" altLang="zh-CN">
                <a:solidFill>
                  <a:srgbClr val="333399"/>
                </a:solidFill>
              </a:rPr>
              <a:t>n </a:t>
            </a:r>
            <a:r>
              <a:rPr lang="en-US" altLang="zh-CN" i="0">
                <a:solidFill>
                  <a:srgbClr val="333399"/>
                </a:solidFill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>
              <a:solidFill>
                <a:srgbClr val="333399"/>
              </a:solidFill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（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 </a:t>
            </a:r>
            <a:r>
              <a:rPr lang="zh-CN" altLang="zh-CN" i="0">
                <a:solidFill>
                  <a:srgbClr val="333399"/>
                </a:solidFill>
              </a:rPr>
              <a:t>{ </a:t>
            </a:r>
            <a:r>
              <a:rPr lang="en-US" altLang="zh-CN" i="0">
                <a:solidFill>
                  <a:srgbClr val="333399"/>
                </a:solidFill>
              </a:rPr>
              <a:t>w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</a:t>
            </a:r>
            <a:r>
              <a:rPr lang="en-US" altLang="zh-CN">
                <a:solidFill>
                  <a:srgbClr val="333399"/>
                </a:solidFill>
              </a:rPr>
              <a:t>w </a:t>
            </a:r>
            <a:r>
              <a:rPr lang="en-US" altLang="zh-CN" i="0">
                <a:solidFill>
                  <a:srgbClr val="333399"/>
                </a:solidFill>
                <a:sym typeface="Symbol" pitchFamily="18" charset="2"/>
              </a:rPr>
              <a:t></a:t>
            </a:r>
            <a:r>
              <a:rPr lang="en-US" altLang="zh-CN" i="0">
                <a:solidFill>
                  <a:srgbClr val="333399"/>
                </a:solidFill>
              </a:rPr>
              <a:t> {</a:t>
            </a:r>
            <a:r>
              <a:rPr lang="en-US" altLang="zh-CN">
                <a:solidFill>
                  <a:srgbClr val="333399"/>
                </a:solidFill>
              </a:rPr>
              <a:t>a, b</a:t>
            </a:r>
            <a:r>
              <a:rPr lang="en-US" altLang="zh-CN" i="0">
                <a:solidFill>
                  <a:srgbClr val="333399"/>
                </a:solidFill>
              </a:rPr>
              <a:t>}*</a:t>
            </a:r>
            <a:r>
              <a:rPr lang="zh-CN" altLang="en-US" i="0">
                <a:solidFill>
                  <a:srgbClr val="333399"/>
                </a:solidFill>
              </a:rPr>
              <a:t>， </a:t>
            </a:r>
            <a:r>
              <a:rPr lang="en-US" altLang="zh-CN">
                <a:solidFill>
                  <a:srgbClr val="333399"/>
                </a:solidFill>
              </a:rPr>
              <a:t>w 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中</a:t>
            </a:r>
            <a:r>
              <a:rPr lang="zh-CN" i="0">
                <a:solidFill>
                  <a:srgbClr val="333399"/>
                </a:solidFill>
              </a:rPr>
              <a:t> </a:t>
            </a:r>
            <a:r>
              <a:rPr lang="zh-CN" altLang="zh-CN">
                <a:solidFill>
                  <a:srgbClr val="333399"/>
                </a:solidFill>
              </a:rPr>
              <a:t>a</a:t>
            </a:r>
            <a:r>
              <a:rPr lang="zh-CN" altLang="zh-CN" i="0">
                <a:solidFill>
                  <a:srgbClr val="333399"/>
                </a:solidFill>
              </a:rPr>
              <a:t> 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zh-CN">
                <a:solidFill>
                  <a:srgbClr val="333399"/>
                </a:solidFill>
              </a:rPr>
              <a:t>b</a:t>
            </a:r>
            <a:r>
              <a:rPr lang="zh-CN" altLang="zh-CN" i="0">
                <a:solidFill>
                  <a:srgbClr val="333399"/>
                </a:solidFill>
              </a:rPr>
              <a:t> 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的数目不同</a:t>
            </a:r>
            <a:r>
              <a:rPr lang="zh-CN" altLang="zh-CN" i="0">
                <a:solidFill>
                  <a:srgbClr val="333399"/>
                </a:solidFill>
              </a:rPr>
              <a:t>}</a:t>
            </a:r>
            <a:r>
              <a:rPr lang="zh-CN" altLang="zh-CN"/>
              <a:t>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考虑由下列产生式定义的上下文无关文法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：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/>
            <a:r>
              <a:rPr lang="zh-CN" altLang="en-US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       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S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 marL="914400" lvl="1" indent="-457200"/>
            <a:endParaRPr lang="zh-CN" altLang="zh-CN" sz="1000" i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marL="914400" lvl="1" indent="-457200"/>
            <a:r>
              <a:rPr lang="zh-CN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</a:t>
            </a:r>
            <a:r>
              <a:rPr 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证明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L(G)={ 0</a:t>
            </a:r>
            <a:r>
              <a:rPr lang="en-US" altLang="zh-CN" i="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i="0" baseline="30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n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0}</a:t>
            </a:r>
            <a:r>
              <a:rPr lang="zh-CN" i="0"/>
              <a:t> </a:t>
            </a:r>
            <a:endParaRPr lang="en-US" altLang="zh-CN" i="0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611188" y="1196975"/>
            <a:ext cx="84470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上下文无关文法</a:t>
            </a:r>
            <a:r>
              <a:rPr lang="en-US" altLang="zh-CN" sz="32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(context-free grammars)</a:t>
            </a:r>
          </a:p>
          <a:p>
            <a:pPr>
              <a:buFont typeface="Wingdings" pitchFamily="2" charset="2"/>
              <a:buNone/>
            </a:pPr>
            <a:r>
              <a:rPr lang="en-US" altLang="zh-CN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的四个基本要素</a:t>
            </a: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728663" y="2286000"/>
            <a:ext cx="818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1.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终结符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>
                <a:latin typeface="Arial" pitchFamily="34" charset="0"/>
                <a:ea typeface="楷体_GB2312" pitchFamily="49" charset="-122"/>
              </a:rPr>
              <a:t>terminals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有限符号集，相当于字母表</a:t>
            </a:r>
            <a:endParaRPr lang="zh-CN" altLang="en-US" sz="24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3886200" y="4267200"/>
            <a:ext cx="1600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  <a:endParaRPr lang="en-US" altLang="zh-CN" sz="100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6369050" y="5715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终结符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 flipH="1" flipV="1">
            <a:off x="5029200" y="4876800"/>
            <a:ext cx="1828800" cy="9144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H="1" flipV="1">
            <a:off x="4724400" y="4953000"/>
            <a:ext cx="1981200" cy="8382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H="1" flipV="1">
            <a:off x="4800600" y="5257800"/>
            <a:ext cx="1676400" cy="5334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 flipV="1">
            <a:off x="4876800" y="5562600"/>
            <a:ext cx="1600200" cy="304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H="1">
            <a:off x="4876800" y="5943600"/>
            <a:ext cx="1600200" cy="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H="1">
            <a:off x="4800600" y="6019800"/>
            <a:ext cx="1676400" cy="2286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685800" y="2743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2.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非终结符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>
                <a:latin typeface="Arial" pitchFamily="34" charset="0"/>
                <a:ea typeface="楷体_GB2312" pitchFamily="49" charset="-122"/>
              </a:rPr>
              <a:t>nonterminals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有限变量符号的集合</a:t>
            </a: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600200" y="5715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非终结符</a:t>
            </a: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H="1">
            <a:off x="1905000" y="4572000"/>
            <a:ext cx="2209800" cy="1219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2362200" y="4876800"/>
            <a:ext cx="1600200" cy="838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 flipH="1">
            <a:off x="2895600" y="5334000"/>
            <a:ext cx="1143000" cy="457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H="1" flipV="1">
            <a:off x="2895600" y="5943600"/>
            <a:ext cx="10668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2895600" y="5562600"/>
            <a:ext cx="1066800" cy="3048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H="1" flipV="1">
            <a:off x="2819400" y="6019800"/>
            <a:ext cx="1143000" cy="3048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 flipH="1">
            <a:off x="2133600" y="4419600"/>
            <a:ext cx="25908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H="1">
            <a:off x="2438400" y="4495800"/>
            <a:ext cx="25146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 flipH="1">
            <a:off x="2590800" y="4495800"/>
            <a:ext cx="25908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 flipH="1">
            <a:off x="2743200" y="4876800"/>
            <a:ext cx="2057400" cy="914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685800" y="3200400"/>
            <a:ext cx="795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3.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开始符号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>
                <a:latin typeface="Arial" pitchFamily="34" charset="0"/>
                <a:ea typeface="楷体_GB2312" pitchFamily="49" charset="-122"/>
              </a:rPr>
              <a:t>start symbol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一个特殊的非终结符</a:t>
            </a:r>
          </a:p>
        </p:txBody>
      </p:sp>
      <p:sp>
        <p:nvSpPr>
          <p:cNvPr id="161828" name="Rectangle 36"/>
          <p:cNvSpPr>
            <a:spLocks noChangeArrowheads="1"/>
          </p:cNvSpPr>
          <p:nvPr/>
        </p:nvSpPr>
        <p:spPr bwMode="auto">
          <a:xfrm>
            <a:off x="1568450" y="4419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开始符号</a:t>
            </a:r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 flipH="1">
            <a:off x="2819400" y="4572000"/>
            <a:ext cx="11430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30" name="Line 38"/>
          <p:cNvSpPr>
            <a:spLocks noChangeShapeType="1"/>
          </p:cNvSpPr>
          <p:nvPr/>
        </p:nvSpPr>
        <p:spPr bwMode="auto">
          <a:xfrm flipH="1" flipV="1">
            <a:off x="2819400" y="4648200"/>
            <a:ext cx="1143000" cy="2286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31" name="Line 39"/>
          <p:cNvSpPr>
            <a:spLocks noChangeShapeType="1"/>
          </p:cNvSpPr>
          <p:nvPr/>
        </p:nvSpPr>
        <p:spPr bwMode="auto">
          <a:xfrm flipH="1" flipV="1">
            <a:off x="2819400" y="4724400"/>
            <a:ext cx="1143000" cy="4572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32" name="Line 40"/>
          <p:cNvSpPr>
            <a:spLocks noChangeShapeType="1"/>
          </p:cNvSpPr>
          <p:nvPr/>
        </p:nvSpPr>
        <p:spPr bwMode="auto">
          <a:xfrm flipH="1" flipV="1">
            <a:off x="2743200" y="4800600"/>
            <a:ext cx="1219200" cy="6858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33" name="Rectangle 41"/>
          <p:cNvSpPr>
            <a:spLocks noChangeArrowheads="1"/>
          </p:cNvSpPr>
          <p:nvPr/>
        </p:nvSpPr>
        <p:spPr bwMode="auto">
          <a:xfrm>
            <a:off x="685800" y="3657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4. 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产生式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>
                <a:latin typeface="Arial" pitchFamily="34" charset="0"/>
                <a:ea typeface="楷体_GB2312" pitchFamily="49" charset="-122"/>
              </a:rPr>
              <a:t>productions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形如：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&lt;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head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&gt;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&lt;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body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&gt; </a:t>
            </a:r>
          </a:p>
        </p:txBody>
      </p:sp>
      <p:sp>
        <p:nvSpPr>
          <p:cNvPr id="161834" name="Rectangle 42"/>
          <p:cNvSpPr>
            <a:spLocks noChangeArrowheads="1"/>
          </p:cNvSpPr>
          <p:nvPr/>
        </p:nvSpPr>
        <p:spPr bwMode="auto">
          <a:xfrm>
            <a:off x="6096000" y="44323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产生式集合</a:t>
            </a:r>
          </a:p>
        </p:txBody>
      </p:sp>
      <p:grpSp>
        <p:nvGrpSpPr>
          <p:cNvPr id="161837" name="Group 45"/>
          <p:cNvGrpSpPr>
            <a:grpSpLocks/>
          </p:cNvGrpSpPr>
          <p:nvPr/>
        </p:nvGrpSpPr>
        <p:grpSpPr bwMode="auto">
          <a:xfrm>
            <a:off x="3657600" y="4191000"/>
            <a:ext cx="2514600" cy="2438400"/>
            <a:chOff x="2304" y="2640"/>
            <a:chExt cx="1584" cy="1536"/>
          </a:xfrm>
        </p:grpSpPr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2304" y="2640"/>
              <a:ext cx="1200" cy="153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836" name="Line 44"/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utoUpdateAnimBg="0"/>
      <p:bldP spid="161806" grpId="0" autoUpdateAnimBg="0"/>
      <p:bldP spid="161807" grpId="0" autoUpdateAnimBg="0"/>
      <p:bldP spid="161809" grpId="0" animBg="1"/>
      <p:bldP spid="161810" grpId="0" animBg="1"/>
      <p:bldP spid="161811" grpId="0" animBg="1"/>
      <p:bldP spid="161812" grpId="0" animBg="1"/>
      <p:bldP spid="161813" grpId="0" animBg="1"/>
      <p:bldP spid="161814" grpId="0" animBg="1"/>
      <p:bldP spid="161815" grpId="0" autoUpdateAnimBg="0"/>
      <p:bldP spid="161816" grpId="0" autoUpdateAnimBg="0"/>
      <p:bldP spid="161817" grpId="0" animBg="1"/>
      <p:bldP spid="161818" grpId="0" animBg="1"/>
      <p:bldP spid="161819" grpId="0" animBg="1"/>
      <p:bldP spid="161820" grpId="0" animBg="1"/>
      <p:bldP spid="161821" grpId="0" animBg="1"/>
      <p:bldP spid="161822" grpId="0" animBg="1"/>
      <p:bldP spid="161823" grpId="0" animBg="1"/>
      <p:bldP spid="161824" grpId="0" animBg="1"/>
      <p:bldP spid="161825" grpId="0" animBg="1"/>
      <p:bldP spid="161826" grpId="0" animBg="1"/>
      <p:bldP spid="161827" grpId="0" autoUpdateAnimBg="0"/>
      <p:bldP spid="161828" grpId="0" autoUpdateAnimBg="0"/>
      <p:bldP spid="161829" grpId="0" animBg="1"/>
      <p:bldP spid="161830" grpId="0" animBg="1"/>
      <p:bldP spid="161831" grpId="0" animBg="1"/>
      <p:bldP spid="161832" grpId="0" animBg="1"/>
      <p:bldP spid="161833" grpId="0" autoUpdateAnimBg="0"/>
      <p:bldP spid="16183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371600" y="37179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终结符的集合</a:t>
            </a:r>
          </a:p>
        </p:txBody>
      </p:sp>
      <p:sp>
        <p:nvSpPr>
          <p:cNvPr id="1628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90600" y="2193925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一个上下文无关文法</a:t>
            </a:r>
            <a:r>
              <a:rPr lang="zh-CN" altLang="en-US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CFG</a:t>
            </a:r>
            <a:r>
              <a:rPr lang="en-US" altLang="zh-CN" sz="24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context-free grammars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是一个四元组</a:t>
            </a:r>
            <a:r>
              <a:rPr lang="zh-CN" altLang="en-US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V,</a:t>
            </a: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162825" name="Group 9"/>
          <p:cNvGrpSpPr>
            <a:grpSpLocks/>
          </p:cNvGrpSpPr>
          <p:nvPr/>
        </p:nvGrpSpPr>
        <p:grpSpPr bwMode="auto">
          <a:xfrm>
            <a:off x="3429000" y="2955925"/>
            <a:ext cx="1295400" cy="990600"/>
            <a:chOff x="2448" y="1968"/>
            <a:chExt cx="864" cy="240"/>
          </a:xfrm>
        </p:grpSpPr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990600" y="1484313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上下文无关文法的形式定义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1371600" y="318452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非终结符的集合</a:t>
            </a:r>
          </a:p>
        </p:txBody>
      </p:sp>
      <p:grpSp>
        <p:nvGrpSpPr>
          <p:cNvPr id="162844" name="Group 28"/>
          <p:cNvGrpSpPr>
            <a:grpSpLocks/>
          </p:cNvGrpSpPr>
          <p:nvPr/>
        </p:nvGrpSpPr>
        <p:grpSpPr bwMode="auto">
          <a:xfrm>
            <a:off x="3657600" y="2955925"/>
            <a:ext cx="685800" cy="457200"/>
            <a:chOff x="2448" y="1968"/>
            <a:chExt cx="864" cy="240"/>
          </a:xfrm>
        </p:grpSpPr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1371600" y="42513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产生式的集合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1371600" y="47085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Arial" pitchFamily="34" charset="0"/>
                <a:ea typeface="楷体_GB2312" pitchFamily="49" charset="-122"/>
              </a:rPr>
              <a:t>开始符号</a:t>
            </a:r>
          </a:p>
        </p:txBody>
      </p:sp>
      <p:grpSp>
        <p:nvGrpSpPr>
          <p:cNvPr id="162850" name="Group 34"/>
          <p:cNvGrpSpPr>
            <a:grpSpLocks/>
          </p:cNvGrpSpPr>
          <p:nvPr/>
        </p:nvGrpSpPr>
        <p:grpSpPr bwMode="auto">
          <a:xfrm>
            <a:off x="2819400" y="2955925"/>
            <a:ext cx="2743200" cy="1981200"/>
            <a:chOff x="2448" y="1968"/>
            <a:chExt cx="864" cy="240"/>
          </a:xfrm>
        </p:grpSpPr>
        <p:sp>
          <p:nvSpPr>
            <p:cNvPr id="162851" name="Line 35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52" name="Line 36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2853" name="Group 37"/>
          <p:cNvGrpSpPr>
            <a:grpSpLocks/>
          </p:cNvGrpSpPr>
          <p:nvPr/>
        </p:nvGrpSpPr>
        <p:grpSpPr bwMode="auto">
          <a:xfrm>
            <a:off x="3429000" y="2955925"/>
            <a:ext cx="1676400" cy="1524000"/>
            <a:chOff x="2448" y="1968"/>
            <a:chExt cx="864" cy="240"/>
          </a:xfrm>
        </p:grpSpPr>
        <p:sp>
          <p:nvSpPr>
            <p:cNvPr id="162854" name="Line 38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55" name="Line 39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6705600" y="3336925"/>
            <a:ext cx="1524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eaLnBrk="0" hangingPunct="0"/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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T=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 eaLnBrk="0" hangingPunct="0"/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 S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1371600" y="5635625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产生式形如</a:t>
            </a:r>
            <a:r>
              <a:rPr lang="zh-CN" altLang="en-US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  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(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>
                <a:latin typeface="Arial" pitchFamily="34" charset="0"/>
                <a:ea typeface="楷体_GB2312" pitchFamily="49" charset="-122"/>
                <a:sym typeface="Symbol" pitchFamily="18" charset="2"/>
              </a:rPr>
              <a:t>T)*</a:t>
            </a:r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24" grpId="0" autoUpdateAnimBg="0"/>
      <p:bldP spid="162843" grpId="0" autoUpdateAnimBg="0"/>
      <p:bldP spid="162847" grpId="0" autoUpdateAnimBg="0"/>
      <p:bldP spid="162849" grpId="0" autoUpdateAnimBg="0"/>
      <p:bldP spid="162856" grpId="0" autoUpdateAnimBg="0"/>
      <p:bldP spid="1628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762000" y="2060575"/>
            <a:ext cx="80010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(1)  CFG</a:t>
            </a:r>
            <a:r>
              <a:rPr lang="en-US" altLang="zh-CN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01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{S},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{0,1}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其中产生式集合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0S1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685800" y="126523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上下文无关文法举例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762000" y="3500438"/>
            <a:ext cx="6934200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(2)  CFG</a:t>
            </a:r>
            <a:r>
              <a:rPr lang="en-US" altLang="zh-CN" sz="2400" i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exp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{E,O},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{ (, ),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v, d }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</a:t>
            </a:r>
          </a:p>
          <a:p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其中产式集合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</a:p>
        </p:txBody>
      </p:sp>
      <p:sp>
        <p:nvSpPr>
          <p:cNvPr id="163870" name="Rectangle 30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utoUpdateAnimBg="0"/>
      <p:bldP spid="1638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11188" y="1196975"/>
            <a:ext cx="8458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  <a:sym typeface="Symbol" pitchFamily="18" charset="2"/>
              </a:rPr>
              <a:t>产生式集合的缩写记法 </a:t>
            </a:r>
            <a:r>
              <a:rPr lang="zh-CN" altLang="en-US" sz="2400" i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形如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…,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的产生式集合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可简缩记为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A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… </a:t>
            </a:r>
            <a:r>
              <a:rPr lang="en-US" altLang="zh-CN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，如</a:t>
            </a:r>
            <a:r>
              <a:rPr lang="zh-CN" altLang="en-US" sz="28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64871" name="AutoShape 7"/>
          <p:cNvSpPr>
            <a:spLocks noChangeArrowheads="1"/>
          </p:cNvSpPr>
          <p:nvPr/>
        </p:nvSpPr>
        <p:spPr bwMode="auto">
          <a:xfrm>
            <a:off x="3657600" y="3324225"/>
            <a:ext cx="976313" cy="304800"/>
          </a:xfrm>
          <a:prstGeom prst="notchedRightArrow">
            <a:avLst>
              <a:gd name="adj1" fmla="val 50000"/>
              <a:gd name="adj2" fmla="val 80078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3657600" y="5000625"/>
            <a:ext cx="976313" cy="304800"/>
          </a:xfrm>
          <a:prstGeom prst="notchedRightArrow">
            <a:avLst>
              <a:gd name="adj1" fmla="val 50000"/>
              <a:gd name="adj2" fmla="val 80078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4879" name="Group 15"/>
          <p:cNvGrpSpPr>
            <a:grpSpLocks/>
          </p:cNvGrpSpPr>
          <p:nvPr/>
        </p:nvGrpSpPr>
        <p:grpSpPr bwMode="auto">
          <a:xfrm>
            <a:off x="1600200" y="3095625"/>
            <a:ext cx="1447800" cy="822325"/>
            <a:chOff x="1344" y="1968"/>
            <a:chExt cx="912" cy="518"/>
          </a:xfrm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1344" y="1968"/>
              <a:ext cx="9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01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0S1</a:t>
              </a: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1344" y="1968"/>
              <a:ext cx="864" cy="48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0" name="Group 16"/>
          <p:cNvGrpSpPr>
            <a:grpSpLocks/>
          </p:cNvGrpSpPr>
          <p:nvPr/>
        </p:nvGrpSpPr>
        <p:grpSpPr bwMode="auto">
          <a:xfrm>
            <a:off x="5257800" y="3248025"/>
            <a:ext cx="1981200" cy="457200"/>
            <a:chOff x="3504" y="2112"/>
            <a:chExt cx="1248" cy="288"/>
          </a:xfrm>
        </p:grpSpPr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3504" y="2112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01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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0S1</a:t>
              </a: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3504" y="2112"/>
              <a:ext cx="1200" cy="28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1" name="Group 17"/>
          <p:cNvGrpSpPr>
            <a:grpSpLocks/>
          </p:cNvGrpSpPr>
          <p:nvPr/>
        </p:nvGrpSpPr>
        <p:grpSpPr bwMode="auto">
          <a:xfrm>
            <a:off x="1524000" y="4238625"/>
            <a:ext cx="1600200" cy="2286000"/>
            <a:chOff x="960" y="2688"/>
            <a:chExt cx="1008" cy="1440"/>
          </a:xfrm>
        </p:grpSpPr>
        <p:sp>
          <p:nvSpPr>
            <p:cNvPr id="164866" name="Text Box 2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2" name="Group 18"/>
          <p:cNvGrpSpPr>
            <a:grpSpLocks/>
          </p:cNvGrpSpPr>
          <p:nvPr/>
        </p:nvGrpSpPr>
        <p:grpSpPr bwMode="auto">
          <a:xfrm>
            <a:off x="5257800" y="4772025"/>
            <a:ext cx="3048000" cy="838200"/>
            <a:chOff x="3456" y="3120"/>
            <a:chExt cx="1920" cy="528"/>
          </a:xfrm>
        </p:grpSpPr>
        <p:sp>
          <p:nvSpPr>
            <p:cNvPr id="164876" name="Text Box 12"/>
            <p:cNvSpPr txBox="1">
              <a:spLocks noChangeArrowheads="1"/>
            </p:cNvSpPr>
            <p:nvPr/>
          </p:nvSpPr>
          <p:spPr bwMode="auto"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EOE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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(E)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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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 </a:t>
              </a:r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3456" y="3120"/>
              <a:ext cx="1872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883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4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5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6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33400" y="1344613"/>
            <a:ext cx="843121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用于推理字符串是否属于文法所定义的语言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一种是自下而上的方法，称为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递归推理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recursive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inference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），递归推理的过程习称为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归约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；另一种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是自上而下的方法，称为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推导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derivation</a:t>
            </a: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533400" y="3509963"/>
            <a:ext cx="835977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>
                <a:latin typeface="Arial" pitchFamily="34" charset="0"/>
                <a:ea typeface="楷体_GB2312" pitchFamily="49" charset="-122"/>
              </a:rPr>
              <a:t>归约过程  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将产生式右部（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body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）形式的符号串替换为产生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式左部（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head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）的符号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533400" y="5229225"/>
            <a:ext cx="843121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i="0" dirty="0">
                <a:latin typeface="Arial" pitchFamily="34" charset="0"/>
                <a:ea typeface="楷体_GB2312" pitchFamily="49" charset="-122"/>
              </a:rPr>
              <a:t>推导过程</a:t>
            </a:r>
            <a:r>
              <a:rPr lang="zh-CN" altLang="en-US" sz="2800" i="0" dirty="0">
                <a:latin typeface="Arial" pitchFamily="34" charset="0"/>
                <a:ea typeface="楷体_GB2312" pitchFamily="49" charset="-122"/>
              </a:rPr>
              <a:t>   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将产生式左部的符号替换为产生式右部</a:t>
            </a:r>
            <a:r>
              <a:rPr lang="zh-CN" altLang="en-US" sz="28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  <a:r>
              <a:rPr lang="zh-CN" altLang="en-US" sz="2800" i="0" smtClean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符号串</a:t>
            </a:r>
            <a:endParaRPr lang="en-US" altLang="zh-CN" sz="2800" i="0" smtClean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0" grpId="0" autoUpdateAnimBg="0"/>
      <p:bldP spid="61461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23438</TotalTime>
  <Words>5478</Words>
  <Application>Microsoft Office PowerPoint</Application>
  <PresentationFormat>全屏显示(4:3)</PresentationFormat>
  <Paragraphs>957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CMR10</vt:lpstr>
      <vt:lpstr>PMingLiU</vt:lpstr>
      <vt:lpstr>华文行楷</vt:lpstr>
      <vt:lpstr>楷体_GB2312</vt:lpstr>
      <vt:lpstr>宋体</vt:lpstr>
      <vt:lpstr>Arial</vt:lpstr>
      <vt:lpstr>Book Antiqua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文法的二义性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wsy</cp:lastModifiedBy>
  <cp:revision>615</cp:revision>
  <dcterms:created xsi:type="dcterms:W3CDTF">2002-02-03T03:17:28Z</dcterms:created>
  <dcterms:modified xsi:type="dcterms:W3CDTF">2017-03-06T04:06:35Z</dcterms:modified>
</cp:coreProperties>
</file>