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8"/>
  </p:handoutMasterIdLst>
  <p:sldIdLst>
    <p:sldId id="256" r:id="rId2"/>
    <p:sldId id="392" r:id="rId3"/>
    <p:sldId id="393" r:id="rId4"/>
    <p:sldId id="310" r:id="rId5"/>
    <p:sldId id="324" r:id="rId6"/>
    <p:sldId id="395" r:id="rId7"/>
    <p:sldId id="313" r:id="rId8"/>
    <p:sldId id="396" r:id="rId9"/>
    <p:sldId id="397" r:id="rId10"/>
    <p:sldId id="39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76" r:id="rId25"/>
    <p:sldId id="377" r:id="rId26"/>
    <p:sldId id="330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993366"/>
    <a:srgbClr val="333399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4" autoAdjust="0"/>
    <p:restoredTop sz="94581" autoAdjust="0"/>
  </p:normalViewPr>
  <p:slideViewPr>
    <p:cSldViewPr>
      <p:cViewPr varScale="1">
        <p:scale>
          <a:sx n="74" d="100"/>
          <a:sy n="74" d="100"/>
        </p:scale>
        <p:origin x="11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15A3B6-18BE-453B-9EFF-4AA5101205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11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 i="0">
              <a:solidFill>
                <a:schemeClr val="tx1"/>
              </a:solidFill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 i="0">
              <a:solidFill>
                <a:schemeClr val="tx1"/>
              </a:solidFill>
            </a:endParaRPr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i="0">
                <a:latin typeface="Arial" pitchFamily="34" charset="0"/>
                <a:cs typeface="Times New Roman" pitchFamily="18" charset="0"/>
              </a:rPr>
              <a:t>Formal Languages and Automata</a:t>
            </a: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Rectangle 103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 i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033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 i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03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2600" i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4A93667B-EA73-4AB2-A7C5-4E805CE130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41"/>
          <p:cNvGrpSpPr>
            <a:grpSpLocks/>
          </p:cNvGrpSpPr>
          <p:nvPr userDrawn="1"/>
        </p:nvGrpSpPr>
        <p:grpSpPr bwMode="auto">
          <a:xfrm>
            <a:off x="-36513" y="0"/>
            <a:ext cx="1476376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477963" y="1008063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052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3675" y="576263"/>
            <a:ext cx="1295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885113" y="714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>
                <a:solidFill>
                  <a:srgbClr val="993366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17600" y="215900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 i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Rectangle 19"/>
          <p:cNvSpPr>
            <a:spLocks noChangeArrowheads="1"/>
          </p:cNvSpPr>
          <p:nvPr/>
        </p:nvSpPr>
        <p:spPr bwMode="auto">
          <a:xfrm>
            <a:off x="1476375" y="19526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华文行楷" pitchFamily="2" charset="-122"/>
                <a:ea typeface="华文行楷" pitchFamily="2" charset="-122"/>
              </a:rPr>
              <a:t>第 三 讲</a:t>
            </a:r>
          </a:p>
        </p:txBody>
      </p:sp>
      <p:sp>
        <p:nvSpPr>
          <p:cNvPr id="4103" name="Text Box 2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20725" y="1635125"/>
            <a:ext cx="8243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i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600" i="0">
                <a:latin typeface="Arial" pitchFamily="34" charset="0"/>
                <a:ea typeface="楷体_GB2312" pitchFamily="49" charset="-122"/>
              </a:rPr>
              <a:t>正规表达式与正规语言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1476375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971550" y="1773238"/>
            <a:ext cx="4968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600" i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600" i="0">
                <a:latin typeface="Arial" pitchFamily="34" charset="0"/>
                <a:ea typeface="楷体_GB2312" pitchFamily="49" charset="-122"/>
              </a:rPr>
              <a:t>正规表达式举例</a:t>
            </a:r>
          </a:p>
        </p:txBody>
      </p:sp>
      <p:sp>
        <p:nvSpPr>
          <p:cNvPr id="12296" name="Text Box 17"/>
          <p:cNvSpPr txBox="1">
            <a:spLocks noChangeArrowheads="1"/>
          </p:cNvSpPr>
          <p:nvPr/>
        </p:nvSpPr>
        <p:spPr bwMode="auto">
          <a:xfrm>
            <a:off x="1619250" y="2605088"/>
            <a:ext cx="72009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>
                <a:latin typeface="Arial" pitchFamily="34" charset="0"/>
                <a:ea typeface="楷体_GB2312" pitchFamily="49" charset="-122"/>
              </a:rPr>
              <a:t>课堂练习</a:t>
            </a: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设计如下语言的正规表达式：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1017588" y="2136775"/>
            <a:ext cx="71278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>
                <a:latin typeface="Arial" pitchFamily="34" charset="0"/>
                <a:ea typeface="楷体_GB2312" pitchFamily="49" charset="-122"/>
              </a:rPr>
              <a:t>归纳定义</a:t>
            </a:r>
          </a:p>
          <a:p>
            <a:pPr algn="just">
              <a:buClr>
                <a:srgbClr val="800080"/>
              </a:buClr>
              <a:buFont typeface="Symbol" pitchFamily="18" charset="2"/>
              <a:buNone/>
            </a:pPr>
            <a:endParaRPr lang="zh-CN" altLang="en-US" sz="8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字母表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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上的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正规语言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归纳定义如下：</a:t>
            </a: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1235075" y="4303713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归纳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885950" y="3151188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{}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和</a:t>
            </a:r>
            <a:r>
              <a:rPr lang="zh-CN" altLang="en-US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 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是正规语言</a:t>
            </a:r>
            <a:endParaRPr lang="zh-CN" altLang="en-US" sz="24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1885950" y="3679825"/>
            <a:ext cx="5827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若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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，则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{a}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是正规语言</a:t>
            </a:r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1311275" y="4303713"/>
            <a:ext cx="726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1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若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和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是正规语言，则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en-US" altLang="zh-CN" sz="2400" i="0">
                <a:latin typeface="Arial" pitchFamily="34" charset="0"/>
                <a:ea typeface="楷体_GB2312" pitchFamily="49" charset="-122"/>
                <a:sym typeface="Symbol" pitchFamily="18" charset="2"/>
              </a:rPr>
              <a:t>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R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是正规语言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1311275" y="4951413"/>
            <a:ext cx="705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2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若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和</a:t>
            </a:r>
            <a:r>
              <a:rPr lang="zh-CN" altLang="en-US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是正规语言，则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LR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是正规语言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1233488" y="3151188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基础</a:t>
            </a: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1311275" y="5495925"/>
            <a:ext cx="690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3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若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是正规语言，则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L*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是正规语言</a:t>
            </a:r>
          </a:p>
        </p:txBody>
      </p:sp>
      <p:sp>
        <p:nvSpPr>
          <p:cNvPr id="13326" name="Rectangle 18"/>
          <p:cNvSpPr>
            <a:spLocks noChangeArrowheads="1"/>
          </p:cNvSpPr>
          <p:nvPr/>
        </p:nvSpPr>
        <p:spPr bwMode="auto">
          <a:xfrm>
            <a:off x="1476375" y="19526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正规语言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657225" y="1412875"/>
            <a:ext cx="6911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正规语言</a:t>
            </a:r>
            <a:r>
              <a:rPr lang="zh-CN" altLang="en-US" sz="3200" b="0" i="0"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3200" b="0">
                <a:latin typeface="Arial" pitchFamily="34" charset="0"/>
                <a:ea typeface="楷体_GB2312" pitchFamily="49" charset="-122"/>
              </a:rPr>
              <a:t>regular language</a:t>
            </a:r>
            <a:r>
              <a:rPr lang="zh-CN" altLang="en-US" sz="3200" b="0" i="0">
                <a:latin typeface="Arial" pitchFamily="34" charset="0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1" grpId="0" autoUpdateAnimBg="0"/>
      <p:bldP spid="136202" grpId="0" autoUpdateAnimBg="0"/>
      <p:bldP spid="136203" grpId="0" autoUpdateAnimBg="0"/>
      <p:bldP spid="136205" grpId="0" autoUpdateAnimBg="0"/>
      <p:bldP spid="136206" grpId="0" autoUpdateAnimBg="0"/>
      <p:bldP spid="136207" grpId="0" autoUpdateAnimBg="0"/>
      <p:bldP spid="13620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017588" y="2136775"/>
            <a:ext cx="72993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>
                <a:latin typeface="Arial" pitchFamily="34" charset="0"/>
                <a:ea typeface="楷体_GB2312" pitchFamily="49" charset="-122"/>
              </a:rPr>
              <a:t>利用正规表达式定义</a:t>
            </a:r>
          </a:p>
          <a:p>
            <a:pPr algn="just">
              <a:buClr>
                <a:srgbClr val="800080"/>
              </a:buClr>
              <a:buFont typeface="Symbol" pitchFamily="18" charset="2"/>
              <a:buNone/>
            </a:pPr>
            <a:endParaRPr lang="zh-CN" altLang="en-US" sz="8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对于字母表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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上的语言 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R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，若存在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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上的正规表</a:t>
            </a:r>
          </a:p>
          <a:p>
            <a:pPr algn="just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达式 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E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，满足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L(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E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) = 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>
                <a:solidFill>
                  <a:srgbClr val="333399"/>
                </a:solidFill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，则 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R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正规语言</a:t>
            </a:r>
          </a:p>
        </p:txBody>
      </p:sp>
      <p:sp>
        <p:nvSpPr>
          <p:cNvPr id="14343" name="Rectangle 16"/>
          <p:cNvSpPr>
            <a:spLocks noChangeArrowheads="1"/>
          </p:cNvSpPr>
          <p:nvPr/>
        </p:nvSpPr>
        <p:spPr bwMode="auto">
          <a:xfrm>
            <a:off x="1476375" y="19526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正规语言</a:t>
            </a:r>
          </a:p>
        </p:txBody>
      </p:sp>
      <p:sp>
        <p:nvSpPr>
          <p:cNvPr id="14344" name="Text Box 17"/>
          <p:cNvSpPr txBox="1">
            <a:spLocks noChangeArrowheads="1"/>
          </p:cNvSpPr>
          <p:nvPr/>
        </p:nvSpPr>
        <p:spPr bwMode="auto">
          <a:xfrm>
            <a:off x="657225" y="1412875"/>
            <a:ext cx="6911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正规语言</a:t>
            </a:r>
            <a:r>
              <a:rPr lang="zh-CN" altLang="en-US" sz="3200" b="0" i="0"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3200" b="0">
                <a:latin typeface="Arial" pitchFamily="34" charset="0"/>
                <a:ea typeface="楷体_GB2312" pitchFamily="49" charset="-122"/>
              </a:rPr>
              <a:t>regular language</a:t>
            </a:r>
            <a:r>
              <a:rPr lang="zh-CN" altLang="en-US" sz="3200" b="0" i="0">
                <a:latin typeface="Arial" pitchFamily="34" charset="0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187450" y="1557338"/>
            <a:ext cx="5791200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正规表达式的代数定律</a:t>
            </a:r>
          </a:p>
          <a:p>
            <a:pPr>
              <a:buFont typeface="Wingdings" pitchFamily="2" charset="2"/>
              <a:buChar char=" "/>
            </a:pPr>
            <a:endParaRPr lang="zh-CN" altLang="en-US" sz="1000" i="0" dirty="0"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交换律和结合律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零元和幺元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分配律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等幂律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与闭包相关的定律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10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Char char="²"/>
            </a:pP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 代数定律的具体化</a:t>
            </a:r>
          </a:p>
          <a:p>
            <a:pPr>
              <a:buFont typeface="Wingdings" pitchFamily="2" charset="2"/>
              <a:buChar char=" "/>
            </a:pPr>
            <a:endParaRPr lang="zh-CN" altLang="en-US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用于发现和测试定律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39750" y="1635125"/>
            <a:ext cx="8496300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交换律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</a:rPr>
              <a:t>commutativity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和结合律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</a:rPr>
              <a:t>associativeity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Char char=" "/>
            </a:pPr>
            <a:endParaRPr lang="zh-CN" altLang="en-US" sz="1000" i="0" dirty="0"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L+M = M+L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(L+M)+N = L+(M+N)</a:t>
            </a:r>
            <a:endParaRPr lang="en-US" altLang="zh-CN" sz="24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(LM)N = L(MN)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幺元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identities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和零元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annihilators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Char char=" "/>
            </a:pPr>
            <a:endParaRPr lang="zh-CN" altLang="en-US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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+ L = L +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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 L </a:t>
            </a:r>
            <a:endParaRPr lang="en-US" altLang="zh-CN" sz="24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 = 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L 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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 = 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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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1460500" y="260350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900113" y="1484313"/>
            <a:ext cx="5903912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分配律（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distributive law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Char char=" "/>
            </a:pPr>
            <a:endParaRPr lang="zh-CN" altLang="en-US" sz="1000" i="0" dirty="0"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L(M+N) = LM+LN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(M+N)L = ML+NL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等幂律（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idempotent law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Char char=" "/>
            </a:pPr>
            <a:endParaRPr lang="zh-CN" altLang="en-US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+ L = L</a:t>
            </a:r>
            <a:endParaRPr lang="en-US" altLang="zh-CN" sz="24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106488" y="1574800"/>
            <a:ext cx="54102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与闭包相关的定律</a:t>
            </a:r>
          </a:p>
          <a:p>
            <a:pPr>
              <a:buFont typeface="Wingdings" pitchFamily="2" charset="2"/>
              <a:buChar char=" "/>
            </a:pPr>
            <a:endParaRPr lang="zh-CN" altLang="en-US" sz="1000" i="0" dirty="0"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(L*)* = L*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*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endParaRPr lang="en-US" altLang="zh-CN" sz="24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*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L</a:t>
            </a:r>
            <a:r>
              <a:rPr lang="en-US" altLang="zh-CN" sz="240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+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LL* = L*L   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+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的定义）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*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L</a:t>
            </a:r>
            <a:r>
              <a:rPr lang="en-US" altLang="zh-CN" sz="240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+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+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 smtClean="0">
                <a:latin typeface="Arial" pitchFamily="34" charset="0"/>
                <a:ea typeface="楷体_GB2312" pitchFamily="49" charset="-122"/>
              </a:rPr>
              <a:t>与</a:t>
            </a:r>
            <a:r>
              <a:rPr lang="zh-CN" altLang="zh-CN" sz="2800" i="0" dirty="0" smtClean="0">
                <a:latin typeface="Arial" pitchFamily="34" charset="0"/>
                <a:ea typeface="楷体_GB2312" pitchFamily="49" charset="-122"/>
              </a:rPr>
              <a:t>任选运算</a:t>
            </a:r>
            <a:r>
              <a:rPr lang="zh-CN" altLang="en-US" sz="2800" i="0" dirty="0" smtClean="0">
                <a:latin typeface="Arial" pitchFamily="34" charset="0"/>
                <a:ea typeface="楷体_GB2312" pitchFamily="49" charset="-122"/>
              </a:rPr>
              <a:t>相关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的定律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L? =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+ L    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L?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的定义）</a:t>
            </a: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8313" y="1268413"/>
            <a:ext cx="800100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代数定律的具体化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30250" y="2017713"/>
            <a:ext cx="81629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具体化：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将正规表达式中的每个变量用单个符号替换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一般化：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将具体表达式中的单个符号用变量表示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Char char=" "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结论：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正规表达式的一般形式所代表的任何语言与其对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应的具体表达式的语言之间可以建立特定的对应关系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Char char=" "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应用</a:t>
            </a:r>
          </a:p>
          <a:p>
            <a:pPr>
              <a:buFont typeface="Wingdings" pitchFamily="2" charset="2"/>
              <a:buChar char=" "/>
            </a:pPr>
            <a:endParaRPr lang="zh-CN" altLang="en-US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用于发现和测试关于正规表达式的定律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6"/>
          <p:cNvSpPr txBox="1">
            <a:spLocks noChangeArrowheads="1"/>
          </p:cNvSpPr>
          <p:nvPr/>
        </p:nvSpPr>
        <p:spPr bwMode="auto">
          <a:xfrm>
            <a:off x="612775" y="1628775"/>
            <a:ext cx="8351838" cy="494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定理：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正规表达式的一般形式所代表的任何语言与 </a:t>
            </a:r>
          </a:p>
          <a:p>
            <a:pPr>
              <a:buFont typeface="Symbol" pitchFamily="18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其对应的具体表达式的语言之间存在如下对应关系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E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为正规表达式，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, L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, …, L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</a:rPr>
              <a:t>m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为其中的变量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（这里，假设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E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中不含非变量符号，否则需推广）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将每一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</a:rPr>
              <a:t>i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替换为符号</a:t>
            </a:r>
            <a:r>
              <a:rPr lang="en-US" altLang="zh-CN" sz="2800" dirty="0" err="1"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baseline="-25000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，得到对应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E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的一个具体表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达式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则对这些变量的任何实例语言 </a:t>
            </a:r>
            <a:r>
              <a:rPr lang="en-US" altLang="zh-CN" sz="2800" dirty="0" smtClean="0"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800" baseline="-25000" dirty="0" smtClean="0"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800" dirty="0" smtClean="0"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800" baseline="-25000" dirty="0" smtClean="0"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, …,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800" dirty="0" err="1" smtClean="0"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800" baseline="-25000" dirty="0" err="1" smtClean="0">
                <a:latin typeface="Arial" pitchFamily="34" charset="0"/>
                <a:ea typeface="楷体_GB2312" pitchFamily="49" charset="-122"/>
              </a:rPr>
              <a:t>m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L(E)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中的任何串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可写成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w = w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…w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形式，其中</a:t>
            </a:r>
            <a:r>
              <a:rPr lang="en-US" altLang="zh-CN" sz="2800" dirty="0" err="1"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800" baseline="-25000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是某一语言 </a:t>
            </a:r>
            <a:r>
              <a:rPr lang="en-US" altLang="zh-CN" sz="2800" dirty="0" err="1" smtClean="0"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800" baseline="-25000" dirty="0" err="1" smtClean="0">
                <a:latin typeface="Arial" pitchFamily="34" charset="0"/>
                <a:ea typeface="楷体_GB2312" pitchFamily="49" charset="-122"/>
              </a:rPr>
              <a:t>ji</a:t>
            </a:r>
            <a:r>
              <a:rPr lang="en-US" altLang="zh-CN" sz="2800" baseline="-25000" dirty="0" smtClean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(1 </a:t>
            </a:r>
            <a:r>
              <a:rPr lang="en-US" altLang="zh-CN" sz="28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8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j</a:t>
            </a:r>
            <a:r>
              <a:rPr lang="en-US" altLang="zh-CN" sz="2800" baseline="-250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m)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中的串，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并且串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</a:rPr>
              <a:t>j1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</a:rPr>
              <a:t>j2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…</a:t>
            </a:r>
            <a:r>
              <a:rPr lang="en-US" altLang="zh-CN" sz="2800" dirty="0" err="1"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baseline="-25000" dirty="0" err="1">
                <a:latin typeface="Arial" pitchFamily="34" charset="0"/>
                <a:ea typeface="楷体_GB2312" pitchFamily="49" charset="-122"/>
              </a:rPr>
              <a:t>jk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属于语言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L(C)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;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另一方面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若串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</a:rPr>
              <a:t>j1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</a:rPr>
              <a:t>j2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…</a:t>
            </a:r>
            <a:r>
              <a:rPr lang="en-US" altLang="zh-CN" sz="2800" dirty="0" err="1"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baseline="-25000" dirty="0" err="1">
                <a:latin typeface="Arial" pitchFamily="34" charset="0"/>
                <a:ea typeface="楷体_GB2312" pitchFamily="49" charset="-122"/>
              </a:rPr>
              <a:t>jk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属于语言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L(C)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800" dirty="0" err="1"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800" baseline="-25000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是某一</a:t>
            </a:r>
            <a:r>
              <a:rPr lang="zh-CN" altLang="en-US" sz="28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语言</a:t>
            </a:r>
            <a:r>
              <a:rPr lang="en-US" altLang="zh-CN" sz="2800" dirty="0" err="1" smtClean="0"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800" baseline="-25000" dirty="0" err="1" smtClean="0">
                <a:latin typeface="Arial" pitchFamily="34" charset="0"/>
                <a:ea typeface="楷体_GB2312" pitchFamily="49" charset="-122"/>
              </a:rPr>
              <a:t>ji</a:t>
            </a:r>
            <a:r>
              <a:rPr lang="en-US" altLang="zh-CN" sz="2800" baseline="-25000" dirty="0" smtClean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(1 </a:t>
            </a:r>
            <a:r>
              <a:rPr lang="en-US" altLang="zh-CN" sz="28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8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j</a:t>
            </a:r>
            <a:r>
              <a:rPr lang="en-US" altLang="zh-CN" sz="2800" baseline="-250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m)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中的任意串，则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w=w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…w</a:t>
            </a:r>
            <a:r>
              <a:rPr lang="en-US" altLang="zh-CN" sz="2800" baseline="-25000" dirty="0">
                <a:latin typeface="Arial" pitchFamily="34" charset="0"/>
                <a:ea typeface="楷体_GB2312" pitchFamily="49" charset="-122"/>
              </a:rPr>
              <a:t>k 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属于语言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L(E)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323850" y="1087438"/>
            <a:ext cx="800100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代数定律的具体化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  <p:sp>
        <p:nvSpPr>
          <p:cNvPr id="20485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6"/>
          <p:cNvSpPr txBox="1">
            <a:spLocks noChangeArrowheads="1"/>
          </p:cNvSpPr>
          <p:nvPr/>
        </p:nvSpPr>
        <p:spPr bwMode="auto">
          <a:xfrm>
            <a:off x="755650" y="1943100"/>
            <a:ext cx="8208963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举例</a:t>
            </a: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正规表达式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S*M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对应的一个具体表达式为</a:t>
            </a:r>
          </a:p>
          <a:p>
            <a:pPr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a*b . 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任取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的一个实例，比如设 </a:t>
            </a:r>
          </a:p>
          <a:p>
            <a:pPr>
              <a:buFont typeface="Symbol" pitchFamily="18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S=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01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10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}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L(2*)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 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则有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:  </a:t>
            </a:r>
          </a:p>
          <a:p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任一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L(S*M)={01,10}* L(2*)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可以写成 </a:t>
            </a:r>
          </a:p>
          <a:p>
            <a:pPr>
              <a:buFont typeface="Symbol" pitchFamily="18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…w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的形式，</a:t>
            </a:r>
            <a:r>
              <a:rPr lang="en-US" altLang="zh-CN" sz="28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8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或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中的串，且有</a:t>
            </a:r>
          </a:p>
          <a:p>
            <a:pPr>
              <a:buFont typeface="Symbol" pitchFamily="18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</a:t>
            </a:r>
            <a:r>
              <a:rPr lang="en-US" altLang="zh-CN" sz="28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8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800" i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a*b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)  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另一方面类似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).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Font typeface="Symbol" pitchFamily="18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其中，若 </a:t>
            </a:r>
            <a:r>
              <a:rPr lang="en-US" altLang="zh-CN" sz="28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8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 </a:t>
            </a:r>
            <a:r>
              <a:rPr lang="en-US" altLang="zh-CN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zh-CN" altLang="en-US" sz="28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的串，则有</a:t>
            </a:r>
            <a:r>
              <a:rPr lang="en-US" altLang="zh-CN" sz="28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8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，否则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8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（注：默认的字母表包含了所涉及到的所有非变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量符号。前述定理和后续证明皆视如此。）</a:t>
            </a:r>
          </a:p>
        </p:txBody>
      </p:sp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395288" y="1196975"/>
            <a:ext cx="80010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代数定律的具体化</a:t>
            </a:r>
          </a:p>
        </p:txBody>
      </p:sp>
      <p:sp>
        <p:nvSpPr>
          <p:cNvPr id="21508" name="Rectangle 9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  <p:sp>
        <p:nvSpPr>
          <p:cNvPr id="21509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2438400" y="3200400"/>
          <a:ext cx="4114800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3349440" imgH="1520640" progId="Visio.Drawing.11">
                  <p:embed/>
                </p:oleObj>
              </mc:Choice>
              <mc:Fallback>
                <p:oleObj name="VISIO" r:id="rId3" imgW="3349440" imgH="152064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4114800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42988" y="2063750"/>
            <a:ext cx="7467600" cy="4173538"/>
            <a:chOff x="657" y="1300"/>
            <a:chExt cx="4704" cy="2629"/>
          </a:xfrm>
        </p:grpSpPr>
        <p:graphicFrame>
          <p:nvGraphicFramePr>
            <p:cNvPr id="1029" name="Object 7"/>
            <p:cNvGraphicFramePr>
              <a:graphicFrameLocks noChangeAspect="1"/>
            </p:cNvGraphicFramePr>
            <p:nvPr/>
          </p:nvGraphicFramePr>
          <p:xfrm>
            <a:off x="2834" y="1300"/>
            <a:ext cx="2527" cy="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Visio" r:id="rId5" imgW="3584773" imgH="1319662" progId="Visio.Drawing.11">
                    <p:embed/>
                  </p:oleObj>
                </mc:Choice>
                <mc:Fallback>
                  <p:oleObj name="Visio" r:id="rId5" imgW="3584773" imgH="1319662" progId="Visio.Drawing.11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4" y="1300"/>
                          <a:ext cx="2527" cy="9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8"/>
            <p:cNvGraphicFramePr>
              <a:graphicFrameLocks noChangeAspect="1"/>
            </p:cNvGraphicFramePr>
            <p:nvPr/>
          </p:nvGraphicFramePr>
          <p:xfrm>
            <a:off x="727" y="1344"/>
            <a:ext cx="1609" cy="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Visio" r:id="rId7" imgW="2325583" imgH="1321613" progId="Visio.Drawing.11">
                    <p:embed/>
                  </p:oleObj>
                </mc:Choice>
                <mc:Fallback>
                  <p:oleObj name="Visio" r:id="rId7" imgW="2325583" imgH="1321613" progId="Visio.Drawing.11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" y="1344"/>
                          <a:ext cx="1609" cy="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9"/>
            <p:cNvGraphicFramePr>
              <a:graphicFrameLocks noChangeAspect="1"/>
            </p:cNvGraphicFramePr>
            <p:nvPr/>
          </p:nvGraphicFramePr>
          <p:xfrm>
            <a:off x="657" y="3015"/>
            <a:ext cx="1609" cy="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VISIO" r:id="rId9" imgW="2325600" imgH="1321560" progId="Visio.Drawing.11">
                    <p:embed/>
                  </p:oleObj>
                </mc:Choice>
                <mc:Fallback>
                  <p:oleObj name="VISIO" r:id="rId9" imgW="2325600" imgH="1321560" progId="Visio.Drawing.11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015"/>
                          <a:ext cx="1609" cy="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3995738" y="4868863"/>
          <a:ext cx="3206750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11" imgW="2749320" imgH="1320120" progId="Visio.Drawing.11">
                  <p:embed/>
                </p:oleObj>
              </mc:Choice>
              <mc:Fallback>
                <p:oleObj name="VISIO" r:id="rId11" imgW="2749320" imgH="132012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868863"/>
                        <a:ext cx="3206750" cy="154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1392238" y="260350"/>
            <a:ext cx="577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华文行楷" pitchFamily="2" charset="-122"/>
                <a:ea typeface="华文行楷" pitchFamily="2" charset="-122"/>
              </a:rPr>
              <a:t>正规语言的不同表达形式</a:t>
            </a:r>
          </a:p>
        </p:txBody>
      </p:sp>
      <p:graphicFrame>
        <p:nvGraphicFramePr>
          <p:cNvPr id="1028" name="Object 12"/>
          <p:cNvGraphicFramePr>
            <a:graphicFrameLocks noChangeAspect="1"/>
          </p:cNvGraphicFramePr>
          <p:nvPr/>
        </p:nvGraphicFramePr>
        <p:xfrm>
          <a:off x="5580063" y="3429000"/>
          <a:ext cx="3240087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13" imgW="2149200" imgH="892800" progId="Visio.Drawing.11">
                  <p:embed/>
                </p:oleObj>
              </mc:Choice>
              <mc:Fallback>
                <p:oleObj name="VISIO" r:id="rId13" imgW="2149200" imgH="89280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429000"/>
                        <a:ext cx="3240087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900113" y="2266950"/>
            <a:ext cx="7861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（上述定理的）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证明思路</a:t>
            </a: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: 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（选讲）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       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归纳于正规表达式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的结构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(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仅证一方面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 </a:t>
            </a:r>
            <a:endParaRPr lang="en-US" altLang="zh-CN" sz="28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971550" y="3448050"/>
            <a:ext cx="7777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基础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：若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, a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显然有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= C,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定理成立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;</a:t>
            </a:r>
            <a:endParaRPr lang="en-US" altLang="zh-CN" sz="28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428750" y="4186238"/>
            <a:ext cx="7543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，将唯一的变量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替换为符号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，则其具体表达式为 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c.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的任何一个实例语言中的串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，对应表达式 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的语言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(c)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中的串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123950" y="5681663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（接下页）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539750" y="1484313"/>
            <a:ext cx="800100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代数定律的具体化</a:t>
            </a:r>
          </a:p>
        </p:txBody>
      </p:sp>
      <p:sp>
        <p:nvSpPr>
          <p:cNvPr id="22539" name="Rectangle 12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62000" y="1638300"/>
            <a:ext cx="813117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归纳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：若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E=E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中的变量为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L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…, L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中的变量为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’, L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’, …, 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’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可能有交叉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分别用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…,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’,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’, …,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’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替换它们（也可能有交叉），则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具体化为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分别具体化为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，并且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 =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任意取定上述各变量的实例语言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设任何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i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(E)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，则存在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，且满足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=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由归纳假设，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可写成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的形式，其中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是某一</a:t>
            </a:r>
            <a:r>
              <a:rPr lang="zh-CN" altLang="en-US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语言</a:t>
            </a:r>
            <a:r>
              <a:rPr lang="en-US" altLang="zh-CN" sz="240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3200" baseline="-2500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32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(1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j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m)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中的串，并且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32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32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32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属于语言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L(C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；同样，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可写成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h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的形式，其中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是某一</a:t>
            </a:r>
            <a:r>
              <a:rPr lang="zh-CN" altLang="en-US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语言</a:t>
            </a:r>
            <a:r>
              <a:rPr lang="en-US" altLang="zh-CN" sz="240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3200" baseline="-2500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aseline="-2500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’</a:t>
            </a:r>
            <a:r>
              <a:rPr lang="en-US" altLang="zh-CN" sz="24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n)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中的串，并且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32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’</a:t>
            </a:r>
            <a:r>
              <a:rPr lang="en-US" altLang="zh-CN" sz="24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32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’</a:t>
            </a:r>
            <a:r>
              <a:rPr lang="en-US" altLang="zh-CN" sz="24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</a:t>
            </a:r>
            <a:r>
              <a:rPr lang="en-US" altLang="zh-CN" sz="240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3200" baseline="-2500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aseline="-2500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h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’</a:t>
            </a:r>
            <a:r>
              <a:rPr lang="zh-CN" altLang="en-US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属于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语言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L(C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这样，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可写成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= s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h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的形式，并且有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32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24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32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24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</a:t>
            </a:r>
            <a:r>
              <a:rPr lang="en-US" altLang="zh-CN" sz="240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3200" baseline="-2500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2400" baseline="-2500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a</a:t>
            </a:r>
            <a:r>
              <a:rPr lang="en-US" altLang="zh-CN" sz="32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’</a:t>
            </a:r>
            <a:r>
              <a:rPr lang="en-US" altLang="zh-CN" sz="24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32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’</a:t>
            </a:r>
            <a:r>
              <a:rPr lang="en-US" altLang="zh-CN" sz="2400" baseline="-25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</a:t>
            </a:r>
            <a:r>
              <a:rPr lang="en-US" altLang="zh-CN" sz="240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3200" baseline="-2500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aseline="-2500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h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’</a:t>
            </a:r>
            <a:r>
              <a:rPr lang="zh-CN" altLang="en-US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属于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语言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 (C).</a:t>
            </a:r>
            <a:endParaRPr lang="en-US" altLang="zh-CN" sz="24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对于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E=E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+E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E=E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*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的情形，可以类似证明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539750" y="1125538"/>
            <a:ext cx="800100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代数定律的具体化 </a:t>
            </a:r>
            <a:r>
              <a:rPr lang="zh-CN" altLang="en-US" sz="3200" i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（接上页证明）</a:t>
            </a: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  <p:sp>
        <p:nvSpPr>
          <p:cNvPr id="2355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85800" y="1700213"/>
            <a:ext cx="8077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推论</a:t>
            </a:r>
            <a:r>
              <a:rPr lang="en-US" altLang="zh-CN" sz="2400" i="0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E, F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为正规表达式，它们具有相同的变量集；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采用同样的替换方式，得到对应于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E, F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的具体表达式分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别为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C,D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则对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E, F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中的变量对应的所有语言，满足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L(E) = L(F)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iff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L(C) = L(D)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990600" y="35052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证明思路</a:t>
            </a:r>
            <a:r>
              <a:rPr lang="en-US" altLang="zh-CN" sz="2400" i="0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E, F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的变量集为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L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…, L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  <a:r>
              <a:rPr lang="en-US" altLang="zh-CN" sz="10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43000" y="4006850"/>
            <a:ext cx="79248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Þ"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 = c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 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400" i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(C),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其中每个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均为单个符号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任取</a:t>
            </a:r>
          </a:p>
          <a:p>
            <a:pPr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i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(E)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，满足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= w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…w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且有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if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i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then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具体化为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时使用 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替换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</a:p>
          <a:p>
            <a:pPr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∵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L(E) = L(F)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，∴ 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i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(F).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因而，有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400" i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(D)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∴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L(C)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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L(D).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同理可证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L(D)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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L(C)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∴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L(C)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L(D).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16013" y="5995988"/>
            <a:ext cx="752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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假设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L(C)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L(D)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，证明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L(E) = L(F).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（留作思考）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468313" y="1196975"/>
            <a:ext cx="80010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代数定律的具体化</a:t>
            </a:r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95288" y="12192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代数定律的具体化（应用举例）</a:t>
            </a: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755650" y="1989138"/>
            <a:ext cx="799306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用于发现和测试关于正规表达式的定律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  <a:endParaRPr lang="en-US" altLang="zh-CN" sz="24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举例</a:t>
            </a:r>
            <a:r>
              <a:rPr lang="en-US" altLang="zh-CN" sz="2400" i="0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对于具体符号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容易证明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a 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* = a* a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由此可以发</a:t>
            </a:r>
          </a:p>
          <a:p>
            <a:pPr>
              <a:buFont typeface="Symbol" pitchFamily="18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现定律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L 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* = L* 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为变量，可以实例化为任何</a:t>
            </a:r>
          </a:p>
          <a:p>
            <a:pPr>
              <a:buFont typeface="Symbol" pitchFamily="18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语言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举例</a:t>
            </a:r>
            <a:r>
              <a:rPr lang="en-US" altLang="zh-CN" sz="2400" i="0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若要验证定律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L(M+N) = LM+LN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，只要验证，对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于具体符号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a(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</a:rPr>
              <a:t>b+c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) = 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</a:rPr>
              <a:t>ab+ac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成立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举例</a:t>
            </a:r>
            <a:r>
              <a:rPr lang="en-US" altLang="zh-CN" sz="2400" i="0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若要验证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L+ML = (L+M) L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是否成立，可以验证对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于具体符号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 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</a:rPr>
              <a:t>a+ba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 = (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</a:rPr>
              <a:t>a+b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)a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是否成立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但后者不成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立，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aa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属于</a:t>
            </a:r>
            <a:r>
              <a:rPr lang="en-US" altLang="zh-CN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a+b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)a </a:t>
            </a:r>
            <a:r>
              <a:rPr lang="zh-CN" altLang="en-US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代表的语言，而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不</a:t>
            </a:r>
            <a:r>
              <a:rPr lang="zh-CN" altLang="en-US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属于 </a:t>
            </a:r>
            <a:r>
              <a:rPr lang="en-US" altLang="zh-CN" sz="240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a+ba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代表</a:t>
            </a:r>
            <a:endParaRPr lang="en-US" altLang="zh-CN" sz="2400" i="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的语言</a:t>
            </a:r>
            <a:r>
              <a:rPr lang="en-US" altLang="zh-CN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  <a:endParaRPr lang="en-US" altLang="zh-CN" sz="24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9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9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49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495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495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495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495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95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495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1447800" y="1773238"/>
            <a:ext cx="6477000" cy="316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i="0" dirty="0">
                <a:solidFill>
                  <a:srgbClr val="333399"/>
                </a:solidFill>
                <a:ea typeface="楷体_GB2312" pitchFamily="49" charset="-122"/>
              </a:rPr>
              <a:t> </a:t>
            </a: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i="0" dirty="0">
                <a:latin typeface="楷体_GB2312" pitchFamily="49" charset="-122"/>
                <a:ea typeface="楷体_GB2312" pitchFamily="49" charset="-122"/>
              </a:rPr>
              <a:t>必做题</a:t>
            </a:r>
            <a:r>
              <a:rPr lang="en-US" altLang="zh-CN" sz="2400" i="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1000" i="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3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 Ex.3.1.1 (b),(c)</a:t>
            </a:r>
          </a:p>
          <a:p>
            <a:pPr lvl="3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</a:rPr>
              <a:t>！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Ex.3.1.2 (b)</a:t>
            </a:r>
          </a:p>
          <a:p>
            <a:pPr lvl="3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latin typeface="Arial" pitchFamily="34" charset="0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</a:rPr>
              <a:t>*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</a:rPr>
              <a:t>！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</a:rPr>
              <a:t>Ex.3.1.5</a:t>
            </a:r>
          </a:p>
          <a:p>
            <a:pPr lvl="3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</a:rPr>
              <a:t>Ex.3.4.1 (c), (g)</a:t>
            </a:r>
          </a:p>
          <a:p>
            <a:pPr lvl="3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</a:rPr>
              <a:t>Ex.3.4.2 (b), (d)</a:t>
            </a:r>
            <a:endParaRPr lang="en-US" altLang="zh-CN" sz="24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i="0" dirty="0">
                <a:latin typeface="楷体_GB2312" pitchFamily="49" charset="-122"/>
                <a:ea typeface="楷体_GB2312" pitchFamily="49" charset="-122"/>
              </a:rPr>
              <a:t>思考题</a:t>
            </a:r>
            <a:r>
              <a:rPr lang="en-US" altLang="zh-CN" sz="2400" i="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lvl="3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!!Ex.3.1.3(a),(b)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504056" y="1052736"/>
            <a:ext cx="853244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自测题</a:t>
            </a:r>
            <a:r>
              <a:rPr lang="en-US" altLang="zh-CN" sz="2400" i="0" dirty="0">
                <a:latin typeface="Arial" pitchFamily="34" charset="0"/>
                <a:ea typeface="楷体_GB2312" pitchFamily="49" charset="-122"/>
              </a:rPr>
              <a:t>: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None/>
            </a:pPr>
            <a:endParaRPr lang="zh-CN" altLang="zh-CN" sz="1000" i="0" dirty="0">
              <a:solidFill>
                <a:srgbClr val="333399"/>
              </a:solidFill>
              <a:ea typeface="楷体_GB2312" pitchFamily="49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i="0" dirty="0">
                <a:solidFill>
                  <a:srgbClr val="333399"/>
                </a:solidFill>
                <a:ea typeface="楷体_GB2312" pitchFamily="49" charset="-122"/>
              </a:rPr>
              <a:t>试给出下列每个正规语言的一个正规表达式</a:t>
            </a:r>
            <a:r>
              <a:rPr lang="zh-CN" altLang="en-US" i="0" dirty="0" smtClean="0">
                <a:solidFill>
                  <a:srgbClr val="333399"/>
                </a:solidFill>
                <a:ea typeface="楷体_GB2312" pitchFamily="49" charset="-122"/>
              </a:rPr>
              <a:t>：</a:t>
            </a:r>
            <a:endParaRPr lang="en-US" altLang="zh-CN" i="0" dirty="0" smtClean="0">
              <a:solidFill>
                <a:srgbClr val="333399"/>
              </a:solidFill>
              <a:ea typeface="楷体_GB2312" pitchFamily="49" charset="-122"/>
            </a:endParaRPr>
          </a:p>
          <a:p>
            <a:pPr lvl="1" algn="just">
              <a:buClr>
                <a:srgbClr val="800080"/>
              </a:buClr>
            </a:pPr>
            <a:endParaRPr lang="zh-CN" altLang="en-US" sz="1000" i="0" dirty="0">
              <a:solidFill>
                <a:srgbClr val="333399"/>
              </a:solidFill>
              <a:ea typeface="楷体_GB2312" pitchFamily="49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i="0" dirty="0" smtClean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1)  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</a:rPr>
              <a:t>{ </a:t>
            </a:r>
            <a:r>
              <a:rPr lang="en-US" altLang="zh-CN" i="0" dirty="0" err="1">
                <a:solidFill>
                  <a:srgbClr val="333399"/>
                </a:solidFill>
                <a:latin typeface="Arial" pitchFamily="34" charset="0"/>
              </a:rPr>
              <a:t>xwx</a:t>
            </a:r>
            <a:r>
              <a:rPr lang="en-US" altLang="zh-CN" i="0" baseline="30000" dirty="0" err="1">
                <a:solidFill>
                  <a:srgbClr val="333399"/>
                </a:solidFill>
                <a:latin typeface="Arial" pitchFamily="34" charset="0"/>
              </a:rPr>
              <a:t>R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</a:rPr>
              <a:t> x</a:t>
            </a:r>
            <a:r>
              <a:rPr lang="zh-CN" altLang="zh-CN" i="0" dirty="0">
                <a:solidFill>
                  <a:srgbClr val="333399"/>
                </a:solidFill>
                <a:latin typeface="Arial" pitchFamily="34" charset="0"/>
              </a:rPr>
              <a:t>,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</a:rPr>
              <a:t> w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</a:rPr>
              <a:t> (a + b)</a:t>
            </a:r>
            <a:r>
              <a:rPr lang="en-US" altLang="zh-CN" i="0" baseline="30000" dirty="0">
                <a:solidFill>
                  <a:srgbClr val="333399"/>
                </a:solidFill>
                <a:latin typeface="Arial" pitchFamily="34" charset="0"/>
              </a:rPr>
              <a:t>+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</a:rPr>
              <a:t> },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i="0" dirty="0">
                <a:solidFill>
                  <a:srgbClr val="333399"/>
                </a:solidFill>
              </a:rPr>
              <a:t>             </a:t>
            </a:r>
            <a:r>
              <a:rPr lang="zh-CN" altLang="en-US" i="0" dirty="0">
                <a:solidFill>
                  <a:srgbClr val="333399"/>
                </a:solidFill>
                <a:ea typeface="楷体_GB2312" pitchFamily="49" charset="-122"/>
              </a:rPr>
              <a:t>其中 </a:t>
            </a:r>
            <a:r>
              <a:rPr lang="en-US" altLang="zh-CN" dirty="0">
                <a:solidFill>
                  <a:srgbClr val="333399"/>
                </a:solidFill>
                <a:ea typeface="楷体_GB2312" pitchFamily="49" charset="-122"/>
              </a:rPr>
              <a:t>(a + b)</a:t>
            </a:r>
            <a:r>
              <a:rPr lang="en-US" altLang="zh-CN" baseline="30000" dirty="0">
                <a:solidFill>
                  <a:srgbClr val="333399"/>
                </a:solidFill>
                <a:ea typeface="楷体_GB2312" pitchFamily="49" charset="-122"/>
              </a:rPr>
              <a:t>+</a:t>
            </a:r>
            <a:r>
              <a:rPr lang="en-US" altLang="zh-CN" dirty="0">
                <a:solidFill>
                  <a:srgbClr val="333399"/>
                </a:solidFill>
                <a:ea typeface="楷体_GB2312" pitchFamily="49" charset="-122"/>
              </a:rPr>
              <a:t> = (a + b) (a + b)*</a:t>
            </a:r>
            <a:r>
              <a:rPr lang="zh-CN" altLang="en-US" i="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  <a:r>
              <a:rPr lang="en-US" altLang="zh-CN" i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i="0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的反向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即反转</a:t>
            </a:r>
            <a:r>
              <a:rPr lang="en-US" altLang="zh-CN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en-US" altLang="zh-CN" sz="1000" i="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i="0" dirty="0" smtClean="0">
                <a:solidFill>
                  <a:srgbClr val="333399"/>
                </a:solidFill>
              </a:rPr>
              <a:t> </a:t>
            </a:r>
            <a:r>
              <a:rPr lang="en-US" altLang="zh-CN" i="0" dirty="0">
                <a:solidFill>
                  <a:srgbClr val="333399"/>
                </a:solidFill>
              </a:rPr>
              <a:t>2</a:t>
            </a:r>
            <a:r>
              <a:rPr lang="zh-CN" altLang="en-US" i="0" dirty="0">
                <a:solidFill>
                  <a:srgbClr val="333399"/>
                </a:solidFill>
              </a:rPr>
              <a:t>）</a:t>
            </a:r>
            <a:r>
              <a:rPr lang="en-US" altLang="zh-CN" i="0" dirty="0">
                <a:solidFill>
                  <a:srgbClr val="333399"/>
                </a:solidFill>
              </a:rPr>
              <a:t>{ w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</a:rPr>
              <a:t>w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</a:rPr>
              <a:t> {a , b}*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</a:t>
            </a:r>
            <a:r>
              <a:rPr lang="en-US" altLang="zh-CN" i="0" dirty="0">
                <a:solidFill>
                  <a:srgbClr val="333399"/>
                </a:solidFill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</a:t>
            </a:r>
            <a:r>
              <a:rPr lang="en-US" altLang="zh-CN" i="0" dirty="0">
                <a:solidFill>
                  <a:srgbClr val="333399"/>
                </a:solidFill>
              </a:rPr>
              <a:t>x, y( x, y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</a:rPr>
              <a:t>{a , b}*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</a:t>
            </a:r>
            <a:r>
              <a:rPr lang="en-US" altLang="zh-CN" i="0" dirty="0">
                <a:solidFill>
                  <a:srgbClr val="333399"/>
                </a:solidFill>
              </a:rPr>
              <a:t> w = </a:t>
            </a:r>
            <a:r>
              <a:rPr lang="en-US" altLang="zh-CN" i="0" dirty="0" err="1">
                <a:solidFill>
                  <a:srgbClr val="333399"/>
                </a:solidFill>
              </a:rPr>
              <a:t>xy</a:t>
            </a:r>
            <a:r>
              <a:rPr lang="en-US" altLang="zh-CN" i="0" dirty="0">
                <a:solidFill>
                  <a:srgbClr val="333399"/>
                </a:solidFill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</a:t>
            </a:r>
            <a:r>
              <a:rPr lang="en-US" altLang="zh-CN" i="0" dirty="0">
                <a:solidFill>
                  <a:srgbClr val="333399"/>
                </a:solidFill>
              </a:rPr>
              <a:t> | y </a:t>
            </a:r>
            <a:r>
              <a:rPr lang="en-US" altLang="zh-CN" i="0" dirty="0" smtClean="0">
                <a:solidFill>
                  <a:srgbClr val="333399"/>
                </a:solidFill>
              </a:rPr>
              <a:t>|=3 </a:t>
            </a:r>
            <a:r>
              <a:rPr lang="en-US" altLang="zh-CN" i="0" dirty="0" smtClean="0">
                <a:solidFill>
                  <a:srgbClr val="333399"/>
                </a:solidFill>
                <a:sym typeface="Symbol" pitchFamily="18" charset="2"/>
              </a:rPr>
              <a:t></a:t>
            </a:r>
            <a:r>
              <a:rPr lang="en-US" altLang="zh-CN" i="0" dirty="0" smtClean="0">
                <a:solidFill>
                  <a:srgbClr val="333399"/>
                </a:solidFill>
              </a:rPr>
              <a:t> y = </a:t>
            </a:r>
            <a:r>
              <a:rPr lang="en-US" altLang="zh-CN" i="0" dirty="0" err="1" smtClean="0">
                <a:solidFill>
                  <a:srgbClr val="333399"/>
                </a:solidFill>
              </a:rPr>
              <a:t>y</a:t>
            </a:r>
            <a:r>
              <a:rPr lang="en-US" altLang="zh-CN" i="0" baseline="30000" dirty="0" err="1" smtClean="0">
                <a:solidFill>
                  <a:srgbClr val="333399"/>
                </a:solidFill>
              </a:rPr>
              <a:t>R</a:t>
            </a:r>
            <a:r>
              <a:rPr lang="en-US" altLang="zh-CN" i="0" dirty="0" smtClean="0">
                <a:solidFill>
                  <a:srgbClr val="333399"/>
                </a:solidFill>
              </a:rPr>
              <a:t> ) }</a:t>
            </a:r>
            <a:r>
              <a:rPr lang="en-US" altLang="zh-CN" dirty="0" smtClean="0">
                <a:solidFill>
                  <a:srgbClr val="333399"/>
                </a:solidFill>
              </a:rPr>
              <a:t> </a:t>
            </a:r>
            <a:endParaRPr lang="en-US" altLang="zh-CN" dirty="0" smtClean="0">
              <a:solidFill>
                <a:srgbClr val="333399"/>
              </a:solidFill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en-US" altLang="zh-CN" sz="1000" dirty="0" smtClean="0">
              <a:solidFill>
                <a:srgbClr val="333399"/>
              </a:solidFill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dirty="0" smtClean="0">
                <a:solidFill>
                  <a:srgbClr val="333399"/>
                </a:solidFill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3</a:t>
            </a:r>
            <a:r>
              <a:rPr lang="zh-CN" altLang="en-US" i="0" dirty="0">
                <a:solidFill>
                  <a:srgbClr val="333399"/>
                </a:solidFill>
                <a:ea typeface="楷体_GB2312" pitchFamily="49" charset="-122"/>
              </a:rPr>
              <a:t>）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{ w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{a, b}* 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 w </a:t>
            </a:r>
            <a:r>
              <a:rPr lang="zh-CN" altLang="en-US" i="0" dirty="0">
                <a:solidFill>
                  <a:srgbClr val="333399"/>
                </a:solidFill>
                <a:ea typeface="楷体_GB2312" pitchFamily="49" charset="-122"/>
              </a:rPr>
              <a:t>中既不包含子串 </a:t>
            </a:r>
            <a:r>
              <a:rPr lang="en-US" altLang="zh-CN" i="0" dirty="0" err="1">
                <a:solidFill>
                  <a:srgbClr val="333399"/>
                </a:solidFill>
                <a:ea typeface="楷体_GB2312" pitchFamily="49" charset="-122"/>
              </a:rPr>
              <a:t>aa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ea typeface="楷体_GB2312" pitchFamily="49" charset="-122"/>
              </a:rPr>
              <a:t>，也不包含子串 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bb 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}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en-US" altLang="zh-CN" sz="1000" i="0" dirty="0" smtClean="0">
              <a:solidFill>
                <a:srgbClr val="333399"/>
              </a:solidFill>
              <a:ea typeface="楷体_GB2312" pitchFamily="49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4</a:t>
            </a:r>
            <a:r>
              <a:rPr lang="zh-CN" altLang="en-US" i="0" dirty="0" smtClean="0">
                <a:solidFill>
                  <a:srgbClr val="333399"/>
                </a:solidFill>
                <a:ea typeface="楷体_GB2312" pitchFamily="49" charset="-122"/>
              </a:rPr>
              <a:t>）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{ </a:t>
            </a:r>
            <a:r>
              <a:rPr lang="en-US" altLang="zh-CN" i="0" dirty="0" err="1" smtClean="0">
                <a:solidFill>
                  <a:srgbClr val="333399"/>
                </a:solidFill>
                <a:ea typeface="楷体_GB2312" pitchFamily="49" charset="-122"/>
              </a:rPr>
              <a:t>a</a:t>
            </a:r>
            <a:r>
              <a:rPr lang="en-US" altLang="zh-CN" i="0" baseline="30000" dirty="0" err="1" smtClean="0">
                <a:solidFill>
                  <a:srgbClr val="333399"/>
                </a:solidFill>
                <a:ea typeface="楷体_GB2312" pitchFamily="49" charset="-122"/>
              </a:rPr>
              <a:t>n</a:t>
            </a:r>
            <a:r>
              <a:rPr lang="en-US" altLang="zh-CN" i="0" dirty="0" err="1" smtClean="0">
                <a:solidFill>
                  <a:srgbClr val="333399"/>
                </a:solidFill>
                <a:ea typeface="楷体_GB2312" pitchFamily="49" charset="-122"/>
              </a:rPr>
              <a:t>b</a:t>
            </a:r>
            <a:r>
              <a:rPr lang="en-US" altLang="zh-CN" i="0" baseline="30000" dirty="0" err="1" smtClean="0">
                <a:solidFill>
                  <a:srgbClr val="333399"/>
                </a:solidFill>
                <a:ea typeface="楷体_GB2312" pitchFamily="49" charset="-122"/>
              </a:rPr>
              <a:t>m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  <a:sym typeface="Symbol"/>
              </a:rPr>
              <a:t>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 n , m 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  <a:sym typeface="Symbol"/>
              </a:rPr>
              <a:t>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 0 </a:t>
            </a:r>
            <a:r>
              <a:rPr lang="zh-CN" altLang="zh-CN" i="0" dirty="0" smtClean="0">
                <a:solidFill>
                  <a:srgbClr val="333399"/>
                </a:solidFill>
                <a:ea typeface="楷体_GB2312" pitchFamily="49" charset="-122"/>
              </a:rPr>
              <a:t>且 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n + m </a:t>
            </a:r>
            <a:r>
              <a:rPr lang="zh-CN" altLang="zh-CN" i="0" dirty="0" smtClean="0">
                <a:solidFill>
                  <a:srgbClr val="333399"/>
                </a:solidFill>
                <a:ea typeface="楷体_GB2312" pitchFamily="49" charset="-122"/>
              </a:rPr>
              <a:t>为偶数 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}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en-US" altLang="zh-CN" sz="1000" i="0" dirty="0" smtClean="0">
              <a:solidFill>
                <a:srgbClr val="333399"/>
              </a:solidFill>
              <a:ea typeface="楷体_GB2312" pitchFamily="49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5) </a:t>
            </a:r>
            <a:r>
              <a:rPr lang="zh-CN" altLang="zh-CN" i="0" dirty="0" smtClean="0">
                <a:solidFill>
                  <a:srgbClr val="333399"/>
                </a:solidFill>
                <a:ea typeface="楷体_GB2312" pitchFamily="49" charset="-122"/>
              </a:rPr>
              <a:t>{ 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w 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  <a:sym typeface="Symbol"/>
              </a:rPr>
              <a:t>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 w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  <a:sym typeface="Symbol"/>
              </a:rPr>
              <a:t>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{a, b }*</a:t>
            </a:r>
            <a:r>
              <a:rPr lang="zh-CN" altLang="zh-CN" i="0" dirty="0" smtClean="0">
                <a:solidFill>
                  <a:srgbClr val="333399"/>
                </a:solidFill>
                <a:ea typeface="楷体_GB2312" pitchFamily="49" charset="-122"/>
              </a:rPr>
              <a:t>，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  <a:sym typeface="Symbol"/>
              </a:rPr>
              <a:t>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w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  <a:sym typeface="Symbol"/>
              </a:rPr>
              <a:t>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 1</a:t>
            </a:r>
            <a:r>
              <a:rPr lang="zh-CN" altLang="zh-CN" i="0" dirty="0" smtClean="0">
                <a:solidFill>
                  <a:srgbClr val="333399"/>
                </a:solidFill>
                <a:ea typeface="楷体_GB2312" pitchFamily="49" charset="-122"/>
              </a:rPr>
              <a:t>，且 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w </a:t>
            </a:r>
            <a:r>
              <a:rPr lang="zh-CN" altLang="zh-CN" i="0" dirty="0" smtClean="0">
                <a:solidFill>
                  <a:srgbClr val="333399"/>
                </a:solidFill>
                <a:ea typeface="楷体_GB2312" pitchFamily="49" charset="-122"/>
              </a:rPr>
              <a:t>的后20位至少有一个 a }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 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en-US" altLang="zh-CN" sz="1000" i="0" dirty="0" smtClean="0">
              <a:solidFill>
                <a:srgbClr val="333399"/>
              </a:solidFill>
              <a:ea typeface="楷体_GB2312" pitchFamily="49" charset="-122"/>
            </a:endParaRPr>
          </a:p>
          <a:p>
            <a:pPr marL="914400" lvl="1" indent="-457200" algn="just">
              <a:buClr>
                <a:srgbClr val="800080"/>
              </a:buClr>
            </a:pP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 6) </a:t>
            </a:r>
            <a:r>
              <a:rPr lang="zh-CN" altLang="zh-CN" i="0" dirty="0" smtClean="0">
                <a:solidFill>
                  <a:srgbClr val="333399"/>
                </a:solidFill>
                <a:ea typeface="楷体_GB2312" pitchFamily="49" charset="-122"/>
              </a:rPr>
              <a:t>{ 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w 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  <a:sym typeface="Symbol"/>
              </a:rPr>
              <a:t>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 w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  <a:sym typeface="Symbol"/>
              </a:rPr>
              <a:t>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{a, b }*</a:t>
            </a:r>
            <a:r>
              <a:rPr lang="zh-CN" altLang="zh-CN" i="0" dirty="0" smtClean="0">
                <a:solidFill>
                  <a:srgbClr val="333399"/>
                </a:solidFill>
                <a:ea typeface="楷体_GB2312" pitchFamily="49" charset="-122"/>
              </a:rPr>
              <a:t>，且 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w </a:t>
            </a:r>
            <a:r>
              <a:rPr lang="zh-CN" altLang="zh-CN" i="0" dirty="0" smtClean="0">
                <a:solidFill>
                  <a:srgbClr val="333399"/>
                </a:solidFill>
                <a:ea typeface="楷体_GB2312" pitchFamily="49" charset="-122"/>
              </a:rPr>
              <a:t>中既没有相邻的 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a </a:t>
            </a:r>
            <a:r>
              <a:rPr lang="zh-CN" altLang="zh-CN" i="0" dirty="0" smtClean="0">
                <a:solidFill>
                  <a:srgbClr val="333399"/>
                </a:solidFill>
                <a:ea typeface="楷体_GB2312" pitchFamily="49" charset="-122"/>
              </a:rPr>
              <a:t>，也没有相邻的 </a:t>
            </a:r>
            <a:r>
              <a:rPr lang="en-US" altLang="zh-CN" i="0" dirty="0" smtClean="0">
                <a:solidFill>
                  <a:srgbClr val="333399"/>
                </a:solidFill>
                <a:ea typeface="楷体_GB2312" pitchFamily="49" charset="-122"/>
              </a:rPr>
              <a:t>b </a:t>
            </a:r>
            <a:r>
              <a:rPr lang="zh-CN" altLang="zh-CN" i="0" dirty="0" smtClean="0">
                <a:solidFill>
                  <a:srgbClr val="333399"/>
                </a:solidFill>
                <a:ea typeface="楷体_GB2312" pitchFamily="49" charset="-122"/>
              </a:rPr>
              <a:t>}</a:t>
            </a:r>
            <a:endParaRPr lang="en-US" altLang="zh-CN" i="0" dirty="0" smtClean="0">
              <a:solidFill>
                <a:srgbClr val="333399"/>
              </a:solidFill>
              <a:ea typeface="楷体_GB2312" pitchFamily="49" charset="-122"/>
            </a:endParaRPr>
          </a:p>
          <a:p>
            <a:pPr marL="914400" lvl="1" indent="-457200" algn="just">
              <a:buClr>
                <a:srgbClr val="800080"/>
              </a:buClr>
            </a:pPr>
            <a:endParaRPr lang="en-US" altLang="zh-CN" sz="1000" i="0" dirty="0">
              <a:solidFill>
                <a:srgbClr val="333399"/>
              </a:solidFill>
              <a:ea typeface="楷体_GB2312" pitchFamily="49" charset="-122"/>
            </a:endParaRPr>
          </a:p>
          <a:p>
            <a:pPr marL="914400" lvl="1" indent="-457200" algn="just">
              <a:buClr>
                <a:srgbClr val="800080"/>
              </a:buClr>
            </a:pP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7) { 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w 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 w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{a, b }*</a:t>
            </a:r>
            <a:r>
              <a:rPr lang="zh-CN" altLang="zh-CN" i="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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 1</a:t>
            </a:r>
            <a:r>
              <a:rPr lang="zh-CN" altLang="zh-CN" i="0" dirty="0">
                <a:solidFill>
                  <a:srgbClr val="333399"/>
                </a:solidFill>
                <a:ea typeface="楷体_GB2312" pitchFamily="49" charset="-122"/>
              </a:rPr>
              <a:t>，且当 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w </a:t>
            </a:r>
            <a:r>
              <a:rPr lang="zh-CN" altLang="zh-CN" i="0" dirty="0">
                <a:solidFill>
                  <a:srgbClr val="333399"/>
                </a:solidFill>
                <a:ea typeface="楷体_GB2312" pitchFamily="49" charset="-122"/>
              </a:rPr>
              <a:t>以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a</a:t>
            </a:r>
            <a:r>
              <a:rPr lang="zh-CN" altLang="zh-CN" i="0" dirty="0">
                <a:solidFill>
                  <a:srgbClr val="333399"/>
                </a:solidFill>
                <a:ea typeface="楷体_GB2312" pitchFamily="49" charset="-122"/>
              </a:rPr>
              <a:t>结尾时，它的长度为奇数 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}</a:t>
            </a:r>
          </a:p>
          <a:p>
            <a:pPr marL="914400" lvl="1" indent="-457200" algn="just">
              <a:buClr>
                <a:srgbClr val="800080"/>
              </a:buClr>
            </a:pPr>
            <a:endParaRPr lang="en-US" altLang="zh-CN" sz="1000" i="0" dirty="0">
              <a:solidFill>
                <a:srgbClr val="333399"/>
              </a:solidFill>
              <a:ea typeface="楷体_GB2312" pitchFamily="49" charset="-122"/>
            </a:endParaRPr>
          </a:p>
          <a:p>
            <a:pPr marL="914400" lvl="1" indent="-457200" algn="just">
              <a:buClr>
                <a:srgbClr val="800080"/>
              </a:buClr>
            </a:pP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8) </a:t>
            </a:r>
            <a:r>
              <a:rPr lang="zh-CN" altLang="zh-CN" i="0" dirty="0">
                <a:solidFill>
                  <a:srgbClr val="333399"/>
                </a:solidFill>
                <a:ea typeface="楷体_GB2312" pitchFamily="49" charset="-122"/>
              </a:rPr>
              <a:t>{ 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w 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 w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{a, b }*</a:t>
            </a:r>
            <a:r>
              <a:rPr lang="zh-CN" altLang="zh-CN" i="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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 2</a:t>
            </a:r>
            <a:r>
              <a:rPr lang="zh-CN" altLang="zh-CN" i="0" dirty="0">
                <a:solidFill>
                  <a:srgbClr val="333399"/>
                </a:solidFill>
                <a:ea typeface="楷体_GB2312" pitchFamily="49" charset="-122"/>
              </a:rPr>
              <a:t>，且 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w </a:t>
            </a:r>
            <a:r>
              <a:rPr lang="zh-CN" altLang="zh-CN" i="0" dirty="0">
                <a:solidFill>
                  <a:srgbClr val="333399"/>
                </a:solidFill>
                <a:ea typeface="楷体_GB2312" pitchFamily="49" charset="-122"/>
              </a:rPr>
              <a:t>的</a:t>
            </a:r>
            <a:r>
              <a:rPr lang="zh-CN" altLang="en-US" i="0" dirty="0">
                <a:solidFill>
                  <a:srgbClr val="333399"/>
                </a:solidFill>
                <a:ea typeface="楷体_GB2312" pitchFamily="49" charset="-122"/>
              </a:rPr>
              <a:t>前</a:t>
            </a:r>
            <a:r>
              <a:rPr lang="zh-CN" altLang="zh-CN" i="0" dirty="0">
                <a:solidFill>
                  <a:srgbClr val="333399"/>
                </a:solidFill>
                <a:ea typeface="楷体_GB2312" pitchFamily="49" charset="-122"/>
              </a:rPr>
              <a:t>5</a:t>
            </a:r>
            <a:r>
              <a:rPr lang="zh-CN" altLang="zh-CN" i="0" dirty="0">
                <a:solidFill>
                  <a:srgbClr val="333399"/>
                </a:solidFill>
                <a:ea typeface="楷体_GB2312" pitchFamily="49" charset="-122"/>
              </a:rPr>
              <a:t>位至少有一个子串 aa </a:t>
            </a:r>
            <a:r>
              <a:rPr lang="zh-CN" altLang="zh-CN" i="0" dirty="0">
                <a:solidFill>
                  <a:srgbClr val="333399"/>
                </a:solidFill>
                <a:ea typeface="楷体_GB2312" pitchFamily="49" charset="-122"/>
              </a:rPr>
              <a:t>}</a:t>
            </a:r>
            <a:endParaRPr lang="en-US" altLang="zh-CN" i="0" dirty="0">
              <a:solidFill>
                <a:srgbClr val="333399"/>
              </a:solidFill>
              <a:ea typeface="楷体_GB2312" pitchFamily="49" charset="-122"/>
            </a:endParaRPr>
          </a:p>
          <a:p>
            <a:pPr marL="914400" lvl="1" indent="-457200" algn="just">
              <a:buClr>
                <a:srgbClr val="800080"/>
              </a:buClr>
            </a:pPr>
            <a:endParaRPr lang="en-US" altLang="zh-CN" sz="1000" i="0" dirty="0">
              <a:solidFill>
                <a:srgbClr val="333399"/>
              </a:solidFill>
              <a:ea typeface="楷体_GB2312" pitchFamily="49" charset="-122"/>
            </a:endParaRPr>
          </a:p>
          <a:p>
            <a:pPr marL="914400" lvl="1" indent="-457200" algn="just">
              <a:buClr>
                <a:srgbClr val="800080"/>
              </a:buClr>
            </a:pP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9) 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{ w 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 w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{a, b }*</a:t>
            </a:r>
            <a:r>
              <a:rPr lang="zh-CN" altLang="zh-CN" i="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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 2</a:t>
            </a:r>
            <a:r>
              <a:rPr lang="zh-CN" altLang="zh-CN" i="0" dirty="0">
                <a:solidFill>
                  <a:srgbClr val="333399"/>
                </a:solidFill>
                <a:ea typeface="楷体_GB2312" pitchFamily="49" charset="-122"/>
              </a:rPr>
              <a:t>，且 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w </a:t>
            </a:r>
            <a:r>
              <a:rPr lang="zh-CN" altLang="zh-CN" i="0" dirty="0">
                <a:solidFill>
                  <a:srgbClr val="333399"/>
                </a:solidFill>
                <a:ea typeface="楷体_GB2312" pitchFamily="49" charset="-122"/>
              </a:rPr>
              <a:t>的第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2</a:t>
            </a:r>
            <a:r>
              <a:rPr lang="zh-CN" altLang="zh-CN" i="0" dirty="0">
                <a:solidFill>
                  <a:srgbClr val="333399"/>
                </a:solidFill>
                <a:ea typeface="楷体_GB2312" pitchFamily="49" charset="-122"/>
              </a:rPr>
              <a:t>位至第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5</a:t>
            </a:r>
            <a:r>
              <a:rPr lang="zh-CN" altLang="zh-CN" i="0" dirty="0">
                <a:solidFill>
                  <a:srgbClr val="333399"/>
                </a:solidFill>
                <a:ea typeface="楷体_GB2312" pitchFamily="49" charset="-122"/>
              </a:rPr>
              <a:t>位至少有一个 </a:t>
            </a:r>
            <a:r>
              <a:rPr lang="en-US" altLang="zh-CN" i="0" dirty="0">
                <a:solidFill>
                  <a:srgbClr val="333399"/>
                </a:solidFill>
                <a:ea typeface="楷体_GB2312" pitchFamily="49" charset="-122"/>
              </a:rPr>
              <a:t>a }</a:t>
            </a:r>
            <a:endParaRPr lang="zh-CN" altLang="zh-CN" i="0" dirty="0">
              <a:solidFill>
                <a:srgbClr val="333399"/>
              </a:solidFill>
              <a:ea typeface="楷体_GB2312" pitchFamily="49" charset="-122"/>
            </a:endParaRP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chemeClr val="hlink"/>
                </a:solidFill>
                <a:latin typeface="Arial" pitchFamily="34" charset="0"/>
              </a:rPr>
              <a:t>Thank You</a:t>
            </a:r>
            <a:endParaRPr lang="en-US" altLang="zh-CN" sz="3200">
              <a:solidFill>
                <a:schemeClr val="hlink"/>
              </a:solidFill>
              <a:latin typeface="CMR10" charset="0"/>
            </a:endParaRPr>
          </a:p>
        </p:txBody>
      </p:sp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>
                <a:solidFill>
                  <a:schemeClr val="hlink"/>
                </a:solidFill>
                <a:latin typeface="Arial" pitchFamily="34" charset="0"/>
              </a:rPr>
              <a:t>That’s all for today.</a:t>
            </a:r>
            <a:r>
              <a:rPr lang="en-US" altLang="zh-CN" sz="3200">
                <a:solidFill>
                  <a:schemeClr val="hlink"/>
                </a:solidFill>
                <a:latin typeface="CMR10" charset="0"/>
              </a:rPr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625600"/>
            <a:ext cx="424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正规表达式</a:t>
            </a:r>
            <a:endParaRPr lang="zh-CN" altLang="en-US" sz="32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40335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华文行楷" pitchFamily="2" charset="-122"/>
                <a:ea typeface="华文行楷" pitchFamily="2" charset="-122"/>
              </a:rPr>
              <a:t>正规表达式与正规语言</a:t>
            </a:r>
          </a:p>
        </p:txBody>
      </p:sp>
      <p:sp>
        <p:nvSpPr>
          <p:cNvPr id="5128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344738"/>
            <a:ext cx="4248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正规语言</a:t>
            </a:r>
            <a:endParaRPr lang="zh-CN" altLang="en-US" sz="32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5129" name="Text Box 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994025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正规表达式的代数性质</a:t>
            </a:r>
            <a:endParaRPr lang="zh-CN" altLang="en-US" sz="32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Rectangle 34"/>
          <p:cNvSpPr>
            <a:spLocks noChangeArrowheads="1"/>
          </p:cNvSpPr>
          <p:nvPr/>
        </p:nvSpPr>
        <p:spPr bwMode="auto">
          <a:xfrm>
            <a:off x="1476375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</a:t>
            </a:r>
          </a:p>
        </p:txBody>
      </p:sp>
      <p:sp>
        <p:nvSpPr>
          <p:cNvPr id="6151" name="AutoShape 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AutoShape 3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AutoShape 3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AutoShape 3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827088" y="1412875"/>
            <a:ext cx="8137525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Comic Sans MS" pitchFamily="66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用代数的方法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表示正规语言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10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latin typeface="Comic Sans MS" pitchFamily="66" charset="0"/>
                <a:ea typeface="楷体_GB2312" pitchFamily="49" charset="-122"/>
              </a:rPr>
              <a:t>语义   正规语言</a:t>
            </a:r>
            <a:r>
              <a:rPr lang="zh-CN" altLang="en-US" sz="2400" i="0" dirty="0">
                <a:solidFill>
                  <a:srgbClr val="333399"/>
                </a:solidFill>
                <a:latin typeface="Comic Sans MS" pitchFamily="66" charset="0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Regular Languages</a:t>
            </a:r>
            <a:r>
              <a:rPr lang="zh-CN" altLang="en-US" sz="2400" i="0" dirty="0">
                <a:solidFill>
                  <a:srgbClr val="333399"/>
                </a:solidFill>
                <a:latin typeface="Comic Sans MS" pitchFamily="66" charset="0"/>
              </a:rPr>
              <a:t>，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RL</a:t>
            </a:r>
            <a:r>
              <a:rPr lang="zh-CN" altLang="en-US" sz="2400" i="0" dirty="0">
                <a:solidFill>
                  <a:srgbClr val="333399"/>
                </a:solidFill>
                <a:latin typeface="Comic Sans MS" pitchFamily="66" charset="0"/>
              </a:rPr>
              <a:t>）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Comic Sans MS" pitchFamily="66" charset="0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作用于正规语言上的三种代数运算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: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Comic Sans MS" pitchFamily="66" charset="0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latin typeface="Comic Sans MS" pitchFamily="66" charset="0"/>
                <a:ea typeface="楷体_GB2312" pitchFamily="49" charset="-122"/>
              </a:rPr>
              <a:t>联合</a:t>
            </a:r>
            <a:r>
              <a:rPr lang="zh-CN" altLang="en-US" sz="2400" i="0" dirty="0">
                <a:solidFill>
                  <a:srgbClr val="333399"/>
                </a:solidFill>
                <a:latin typeface="Comic Sans MS" pitchFamily="66" charset="0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union</a:t>
            </a:r>
            <a:r>
              <a:rPr lang="zh-CN" altLang="en-US" sz="2400" i="0" dirty="0">
                <a:solidFill>
                  <a:srgbClr val="333399"/>
                </a:solidFill>
                <a:latin typeface="Comic Sans MS" pitchFamily="66" charset="0"/>
              </a:rPr>
              <a:t>） </a:t>
            </a:r>
            <a:r>
              <a:rPr lang="en-US" altLang="zh-CN" sz="2400" i="0" dirty="0">
                <a:latin typeface="Comic Sans MS" pitchFamily="66" charset="0"/>
              </a:rPr>
              <a:t>L</a:t>
            </a:r>
            <a:r>
              <a:rPr lang="en-US" altLang="zh-CN" sz="2400" i="0" dirty="0">
                <a:latin typeface="Comic Sans MS" pitchFamily="66" charset="0"/>
                <a:sym typeface="Symbol" pitchFamily="18" charset="2"/>
              </a:rPr>
              <a:t></a:t>
            </a:r>
            <a:r>
              <a:rPr lang="en-US" altLang="zh-CN" sz="2400" i="0" dirty="0">
                <a:latin typeface="Comic Sans MS" pitchFamily="66" charset="0"/>
              </a:rPr>
              <a:t>M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 = 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</a:t>
            </a:r>
            <a:r>
              <a:rPr lang="en-US" altLang="zh-CN" sz="2400" i="0" dirty="0" err="1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ww</a:t>
            </a:r>
            <a:r>
              <a:rPr lang="en-US" altLang="zh-CN" sz="2400" i="0" dirty="0" err="1">
                <a:solidFill>
                  <a:srgbClr val="333399"/>
                </a:solidFill>
                <a:latin typeface="Comic Sans MS" pitchFamily="66" charset="0"/>
              </a:rPr>
              <a:t>L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  </a:t>
            </a:r>
            <a:r>
              <a:rPr lang="en-US" altLang="zh-CN" sz="2400" i="0" dirty="0" err="1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w</a:t>
            </a:r>
            <a:r>
              <a:rPr lang="en-US" altLang="zh-CN" sz="2400" i="0" dirty="0" err="1">
                <a:solidFill>
                  <a:srgbClr val="333399"/>
                </a:solidFill>
                <a:latin typeface="Comic Sans MS" pitchFamily="66" charset="0"/>
              </a:rPr>
              <a:t>M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</a:t>
            </a:r>
            <a:endParaRPr lang="en-US" altLang="zh-CN" sz="2400" i="0" dirty="0">
              <a:solidFill>
                <a:srgbClr val="333399"/>
              </a:solidFill>
              <a:latin typeface="Comic Sans MS" pitchFamily="66" charset="0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latin typeface="Comic Sans MS" pitchFamily="66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latin typeface="Comic Sans MS" pitchFamily="66" charset="0"/>
                <a:ea typeface="楷体_GB2312" pitchFamily="49" charset="-122"/>
              </a:rPr>
              <a:t>连接</a:t>
            </a:r>
            <a:r>
              <a:rPr lang="zh-CN" altLang="en-US" sz="2400" i="0" dirty="0">
                <a:solidFill>
                  <a:srgbClr val="333399"/>
                </a:solidFill>
                <a:latin typeface="Comic Sans MS" pitchFamily="66" charset="0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concatenation</a:t>
            </a:r>
            <a:r>
              <a:rPr lang="zh-CN" altLang="en-US" sz="2400" i="0" dirty="0">
                <a:solidFill>
                  <a:srgbClr val="333399"/>
                </a:solidFill>
                <a:latin typeface="Comic Sans MS" pitchFamily="66" charset="0"/>
              </a:rPr>
              <a:t>）</a:t>
            </a:r>
            <a:r>
              <a:rPr lang="en-US" altLang="zh-CN" sz="2400" i="0" dirty="0">
                <a:latin typeface="Comic Sans MS" pitchFamily="66" charset="0"/>
              </a:rPr>
              <a:t>L</a:t>
            </a:r>
            <a:r>
              <a:rPr lang="en-US" altLang="zh-CN" sz="2400" i="0" dirty="0">
                <a:latin typeface="Comic Sans MS" pitchFamily="66" charset="0"/>
                <a:sym typeface="Symbol" pitchFamily="18" charset="2"/>
              </a:rPr>
              <a:t>·</a:t>
            </a:r>
            <a:r>
              <a:rPr lang="en-US" altLang="zh-CN" sz="2400" i="0" dirty="0">
                <a:latin typeface="Comic Sans MS" pitchFamily="66" charset="0"/>
              </a:rPr>
              <a:t>M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 = 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w</a:t>
            </a:r>
            <a:r>
              <a:rPr lang="en-US" altLang="zh-CN" sz="2400" i="0" baseline="-2500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w</a:t>
            </a:r>
            <a:r>
              <a:rPr lang="en-US" altLang="zh-CN" sz="2400" i="0" baseline="-2500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w</a:t>
            </a:r>
            <a:r>
              <a:rPr lang="en-US" altLang="zh-CN" sz="2400" i="0" baseline="-2500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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L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w</a:t>
            </a:r>
            <a:r>
              <a:rPr lang="en-US" altLang="zh-CN" sz="2400" i="0" baseline="-2500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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M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</a:t>
            </a:r>
            <a:endParaRPr lang="en-US" altLang="zh-CN" sz="2400" i="0" dirty="0">
              <a:solidFill>
                <a:srgbClr val="333399"/>
              </a:solidFill>
              <a:latin typeface="Comic Sans MS" pitchFamily="66" charset="0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（星）</a:t>
            </a:r>
            <a:r>
              <a:rPr lang="zh-CN" altLang="en-US" sz="2400" i="0" dirty="0">
                <a:latin typeface="Comic Sans MS" pitchFamily="66" charset="0"/>
                <a:ea typeface="楷体_GB2312" pitchFamily="49" charset="-122"/>
              </a:rPr>
              <a:t>闭包</a:t>
            </a:r>
            <a:r>
              <a:rPr lang="zh-CN" altLang="en-US" sz="2400" i="0" dirty="0">
                <a:solidFill>
                  <a:srgbClr val="333399"/>
                </a:solidFill>
                <a:latin typeface="Comic Sans MS" pitchFamily="66" charset="0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closure</a:t>
            </a:r>
            <a:r>
              <a:rPr lang="zh-CN" altLang="en-US" sz="2400" i="0" dirty="0">
                <a:solidFill>
                  <a:srgbClr val="333399"/>
                </a:solidFill>
                <a:latin typeface="Comic Sans MS" pitchFamily="66" charset="0"/>
              </a:rPr>
              <a:t>）</a:t>
            </a:r>
            <a:r>
              <a:rPr lang="zh-CN" altLang="en-US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zh-CN" sz="2400" i="0" dirty="0">
                <a:latin typeface="Comic Sans MS" pitchFamily="66" charset="0"/>
              </a:rPr>
              <a:t>L</a:t>
            </a:r>
            <a:r>
              <a:rPr lang="en-US" altLang="zh-CN" sz="2400" i="0" dirty="0">
                <a:latin typeface="Comic Sans MS" pitchFamily="66" charset="0"/>
                <a:sym typeface="Symbol" pitchFamily="18" charset="2"/>
              </a:rPr>
              <a:t>* 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= 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</a:t>
            </a:r>
            <a:r>
              <a:rPr lang="en-US" altLang="zh-CN" sz="2400" i="0" baseline="-25000" dirty="0" err="1">
                <a:solidFill>
                  <a:srgbClr val="333399"/>
                </a:solidFill>
                <a:latin typeface="Comic Sans MS" pitchFamily="66" charset="0"/>
              </a:rPr>
              <a:t>i</a:t>
            </a:r>
            <a:r>
              <a:rPr lang="en-US" altLang="zh-CN" sz="2400" i="0" baseline="-25000" dirty="0">
                <a:solidFill>
                  <a:srgbClr val="333399"/>
                </a:solidFill>
                <a:latin typeface="Comic Sans MS" pitchFamily="66" charset="0"/>
              </a:rPr>
              <a:t> </a:t>
            </a:r>
            <a:r>
              <a:rPr lang="en-US" altLang="zh-CN" sz="2400" i="0" baseline="-2500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0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L</a:t>
            </a:r>
            <a:r>
              <a:rPr lang="en-US" altLang="zh-CN" sz="2400" i="0" baseline="3000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zh-CN" sz="2400" dirty="0">
                <a:latin typeface="Comic Sans MS" pitchFamily="66" charset="0"/>
                <a:sym typeface="Symbol" pitchFamily="18" charset="2"/>
              </a:rPr>
              <a:t> </a:t>
            </a:r>
            <a:endParaRPr lang="en-US" altLang="zh-CN" sz="2400" i="0" dirty="0">
              <a:solidFill>
                <a:srgbClr val="333399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latin typeface="Comic Sans MS" pitchFamily="66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latin typeface="Comic Sans MS" pitchFamily="66" charset="0"/>
                <a:ea typeface="楷体_GB2312" pitchFamily="49" charset="-122"/>
              </a:rPr>
              <a:t>语法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 dirty="0">
                <a:latin typeface="Comic Sans MS" pitchFamily="66" charset="0"/>
                <a:ea typeface="楷体_GB2312" pitchFamily="49" charset="-122"/>
              </a:rPr>
              <a:t> 基本正规表达式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个运算符</a:t>
            </a:r>
            <a:r>
              <a:rPr lang="zh-CN" altLang="en-US" sz="2400" i="0" dirty="0">
                <a:solidFill>
                  <a:srgbClr val="333399"/>
                </a:solidFill>
                <a:latin typeface="Comic Sans MS" pitchFamily="66" charset="0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vs</a:t>
            </a:r>
            <a:r>
              <a:rPr lang="en-US" altLang="zh-CN" sz="2400" i="0" dirty="0" smtClean="0">
                <a:solidFill>
                  <a:srgbClr val="333399"/>
                </a:solidFill>
                <a:latin typeface="Comic Sans MS" pitchFamily="66" charset="0"/>
              </a:rPr>
              <a:t>.</a:t>
            </a:r>
            <a:r>
              <a:rPr lang="zh-CN" altLang="en-US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上述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个运算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10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对应不同应用形式会扩展一些助记运算符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如 </a:t>
            </a:r>
            <a:r>
              <a:rPr lang="en-US" altLang="zh-CN" sz="2400" i="0" dirty="0">
                <a:latin typeface="Comic Sans MS" pitchFamily="66" charset="0"/>
                <a:ea typeface="楷体_GB2312" pitchFamily="49" charset="-122"/>
              </a:rPr>
              <a:t>LEX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中的正规表达式</a:t>
            </a:r>
            <a:endParaRPr lang="zh-CN" altLang="en-US" sz="2400" i="0" dirty="0">
              <a:latin typeface="Comic Sans MS" pitchFamily="66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2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2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25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25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25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25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25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625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25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9"/>
          <p:cNvSpPr>
            <a:spLocks noChangeArrowheads="1"/>
          </p:cNvSpPr>
          <p:nvPr/>
        </p:nvSpPr>
        <p:spPr bwMode="auto">
          <a:xfrm>
            <a:off x="1476375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</a:t>
            </a:r>
          </a:p>
        </p:txBody>
      </p:sp>
      <p:sp>
        <p:nvSpPr>
          <p:cNvPr id="7171" name="AutoShape 10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10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AutoShape 10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Text Box 105"/>
          <p:cNvSpPr txBox="1">
            <a:spLocks noChangeArrowheads="1"/>
          </p:cNvSpPr>
          <p:nvPr/>
        </p:nvSpPr>
        <p:spPr bwMode="auto">
          <a:xfrm>
            <a:off x="827088" y="1820863"/>
            <a:ext cx="8208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zh-CN" altLang="en-US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</a:t>
            </a:r>
            <a:r>
              <a:rPr lang="zh-CN" altLang="en-US"/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为字母表。 </a:t>
            </a:r>
            <a:r>
              <a:rPr lang="zh-CN" altLang="en-US" sz="2400" i="0">
                <a:latin typeface="Comic Sans MS" pitchFamily="66" charset="0"/>
                <a:ea typeface="楷体_GB2312" pitchFamily="49" charset="-122"/>
                <a:sym typeface="Symbol" pitchFamily="18" charset="2"/>
              </a:rPr>
              <a:t></a:t>
            </a:r>
            <a:r>
              <a:rPr lang="zh-CN" altLang="en-US" sz="2400" i="0">
                <a:latin typeface="Comic Sans MS" pitchFamily="66" charset="0"/>
                <a:ea typeface="楷体_GB2312" pitchFamily="49" charset="-122"/>
              </a:rPr>
              <a:t> 上的正规表达式集合 </a:t>
            </a:r>
            <a:r>
              <a:rPr lang="en-US" altLang="zh-CN" sz="2400" b="0" i="0">
                <a:latin typeface="Comic Sans MS" pitchFamily="66" charset="0"/>
                <a:ea typeface="楷体_GB2312" pitchFamily="49" charset="-122"/>
              </a:rPr>
              <a:t>R</a:t>
            </a:r>
            <a:r>
              <a:rPr lang="en-US" altLang="zh-CN" sz="2400" i="0">
                <a:latin typeface="Comic Sans MS" pitchFamily="66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递归定义</a:t>
            </a:r>
          </a:p>
          <a:p>
            <a:pPr algn="just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如下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:</a:t>
            </a:r>
          </a:p>
        </p:txBody>
      </p:sp>
      <p:sp>
        <p:nvSpPr>
          <p:cNvPr id="76906" name="Rectangle 106"/>
          <p:cNvSpPr>
            <a:spLocks noChangeArrowheads="1"/>
          </p:cNvSpPr>
          <p:nvPr/>
        </p:nvSpPr>
        <p:spPr bwMode="auto">
          <a:xfrm>
            <a:off x="1042988" y="4198938"/>
            <a:ext cx="928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Comic Sans MS" pitchFamily="66" charset="0"/>
                <a:ea typeface="楷体_GB2312" pitchFamily="49" charset="-122"/>
              </a:rPr>
              <a:t>归纳</a:t>
            </a:r>
            <a:r>
              <a:rPr lang="en-US" altLang="zh-CN" sz="2400" i="0">
                <a:latin typeface="Comic Sans MS" pitchFamily="66" charset="0"/>
                <a:ea typeface="楷体_GB2312" pitchFamily="49" charset="-122"/>
              </a:rPr>
              <a:t>.</a:t>
            </a:r>
          </a:p>
        </p:txBody>
      </p:sp>
      <p:sp>
        <p:nvSpPr>
          <p:cNvPr id="76907" name="Rectangle 107"/>
          <p:cNvSpPr>
            <a:spLocks noChangeArrowheads="1"/>
          </p:cNvSpPr>
          <p:nvPr/>
        </p:nvSpPr>
        <p:spPr bwMode="auto">
          <a:xfrm>
            <a:off x="2268538" y="2781300"/>
            <a:ext cx="5926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1. </a:t>
            </a:r>
            <a:r>
              <a:rPr lang="en-US" altLang="zh-CN" sz="2400" i="0">
                <a:latin typeface="Comic Sans MS" pitchFamily="66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  <a:sym typeface="Symbol" pitchFamily="18" charset="2"/>
              </a:rPr>
              <a:t> , </a:t>
            </a:r>
            <a:r>
              <a:rPr lang="en-US" altLang="zh-CN" sz="2400" i="0">
                <a:latin typeface="Comic Sans MS" pitchFamily="66" charset="0"/>
                <a:ea typeface="楷体_GB2312" pitchFamily="49" charset="-122"/>
                <a:sym typeface="Symbol" pitchFamily="18" charset="2"/>
              </a:rPr>
              <a:t>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R.</a:t>
            </a:r>
          </a:p>
        </p:txBody>
      </p:sp>
      <p:sp>
        <p:nvSpPr>
          <p:cNvPr id="76908" name="Rectangle 108"/>
          <p:cNvSpPr>
            <a:spLocks noChangeArrowheads="1"/>
          </p:cNvSpPr>
          <p:nvPr/>
        </p:nvSpPr>
        <p:spPr bwMode="auto">
          <a:xfrm>
            <a:off x="2266950" y="3259138"/>
            <a:ext cx="648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2.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  <a:sym typeface="Symbol" pitchFamily="18" charset="2"/>
              </a:rPr>
              <a:t>If a 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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  <a:sym typeface="Symbol" pitchFamily="18" charset="2"/>
              </a:rPr>
              <a:t>then </a:t>
            </a:r>
            <a:r>
              <a:rPr lang="en-US" altLang="zh-CN" sz="2400" i="0">
                <a:latin typeface="Comic Sans MS" pitchFamily="66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sym typeface="Symbol" pitchFamily="18" charset="2"/>
              </a:rPr>
              <a:t>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R. </a:t>
            </a:r>
          </a:p>
        </p:txBody>
      </p:sp>
      <p:sp>
        <p:nvSpPr>
          <p:cNvPr id="76909" name="Rectangle 109"/>
          <p:cNvSpPr>
            <a:spLocks noChangeArrowheads="1"/>
          </p:cNvSpPr>
          <p:nvPr/>
        </p:nvSpPr>
        <p:spPr bwMode="auto">
          <a:xfrm>
            <a:off x="2266950" y="3716338"/>
            <a:ext cx="547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3. </a:t>
            </a:r>
            <a:r>
              <a:rPr lang="zh-CN" altLang="en-US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任一</a:t>
            </a:r>
            <a:r>
              <a:rPr lang="zh-CN" altLang="en-US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  <a:sym typeface="Symbol" pitchFamily="18" charset="2"/>
              </a:rPr>
              <a:t>变量 </a:t>
            </a:r>
            <a:r>
              <a:rPr lang="en-US" altLang="zh-CN" sz="2400" i="0">
                <a:latin typeface="Comic Sans MS" pitchFamily="66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R.</a:t>
            </a:r>
            <a:r>
              <a:rPr lang="en-US" altLang="zh-CN" i="0"/>
              <a:t> </a:t>
            </a:r>
          </a:p>
        </p:txBody>
      </p:sp>
      <p:sp>
        <p:nvSpPr>
          <p:cNvPr id="76910" name="Rectangle 110"/>
          <p:cNvSpPr>
            <a:spLocks noChangeArrowheads="1"/>
          </p:cNvSpPr>
          <p:nvPr/>
        </p:nvSpPr>
        <p:spPr bwMode="auto">
          <a:xfrm>
            <a:off x="1547813" y="4772025"/>
            <a:ext cx="694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1.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If E 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 and F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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，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then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zh-CN" sz="2400" i="0">
                <a:latin typeface="Comic Sans MS" pitchFamily="66" charset="0"/>
                <a:ea typeface="楷体_GB2312" pitchFamily="49" charset="-122"/>
                <a:sym typeface="Symbol" pitchFamily="18" charset="2"/>
              </a:rPr>
              <a:t>E + F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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76911" name="Rectangle 111"/>
          <p:cNvSpPr>
            <a:spLocks noChangeArrowheads="1"/>
          </p:cNvSpPr>
          <p:nvPr/>
        </p:nvSpPr>
        <p:spPr bwMode="auto">
          <a:xfrm>
            <a:off x="1547813" y="5251450"/>
            <a:ext cx="64023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2.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If E 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 and F 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，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altLang="zh-CN" sz="2400" i="0">
                <a:latin typeface="Comic Sans MS" pitchFamily="66" charset="0"/>
                <a:ea typeface="楷体_GB2312" pitchFamily="49" charset="-122"/>
                <a:sym typeface="Symbol" pitchFamily="18" charset="2"/>
              </a:rPr>
              <a:t>EF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 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R. </a:t>
            </a:r>
          </a:p>
        </p:txBody>
      </p:sp>
      <p:sp>
        <p:nvSpPr>
          <p:cNvPr id="76912" name="Rectangle 112"/>
          <p:cNvSpPr>
            <a:spLocks noChangeArrowheads="1"/>
          </p:cNvSpPr>
          <p:nvPr/>
        </p:nvSpPr>
        <p:spPr bwMode="auto">
          <a:xfrm>
            <a:off x="1042988" y="2814638"/>
            <a:ext cx="928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Comic Sans MS" pitchFamily="66" charset="0"/>
                <a:ea typeface="楷体_GB2312" pitchFamily="49" charset="-122"/>
              </a:rPr>
              <a:t>基础</a:t>
            </a:r>
            <a:r>
              <a:rPr lang="en-US" altLang="zh-CN" sz="2400" i="0">
                <a:latin typeface="Comic Sans MS" pitchFamily="66" charset="0"/>
                <a:ea typeface="楷体_GB2312" pitchFamily="49" charset="-122"/>
              </a:rPr>
              <a:t>.</a:t>
            </a:r>
          </a:p>
        </p:txBody>
      </p:sp>
      <p:sp>
        <p:nvSpPr>
          <p:cNvPr id="76913" name="Rectangle 113"/>
          <p:cNvSpPr>
            <a:spLocks noChangeArrowheads="1"/>
          </p:cNvSpPr>
          <p:nvPr/>
        </p:nvSpPr>
        <p:spPr bwMode="auto">
          <a:xfrm>
            <a:off x="1547813" y="5756275"/>
            <a:ext cx="4926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3.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If E 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，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altLang="zh-CN" sz="2400" i="0">
                <a:latin typeface="Comic Sans MS" pitchFamily="66" charset="0"/>
                <a:ea typeface="楷体_GB2312" pitchFamily="49" charset="-122"/>
                <a:sym typeface="Symbol" pitchFamily="18" charset="2"/>
              </a:rPr>
              <a:t>E*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 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.</a:t>
            </a:r>
          </a:p>
        </p:txBody>
      </p:sp>
      <p:sp>
        <p:nvSpPr>
          <p:cNvPr id="76914" name="Rectangle 114"/>
          <p:cNvSpPr>
            <a:spLocks noChangeArrowheads="1"/>
          </p:cNvSpPr>
          <p:nvPr/>
        </p:nvSpPr>
        <p:spPr bwMode="auto">
          <a:xfrm>
            <a:off x="1547813" y="6284913"/>
            <a:ext cx="532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4.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If E 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，</a:t>
            </a:r>
            <a:r>
              <a:rPr lang="zh-CN" altLang="en-US" sz="2400" i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then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zh-CN" sz="2400" i="0">
                <a:latin typeface="Comic Sans MS" pitchFamily="66" charset="0"/>
                <a:ea typeface="楷体_GB2312" pitchFamily="49" charset="-122"/>
                <a:sym typeface="Symbol" pitchFamily="18" charset="2"/>
              </a:rPr>
              <a:t>( E )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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.</a:t>
            </a:r>
          </a:p>
        </p:txBody>
      </p:sp>
      <p:sp>
        <p:nvSpPr>
          <p:cNvPr id="7185" name="Text Box 115"/>
          <p:cNvSpPr txBox="1">
            <a:spLocks noChangeArrowheads="1"/>
          </p:cNvSpPr>
          <p:nvPr/>
        </p:nvSpPr>
        <p:spPr bwMode="auto">
          <a:xfrm>
            <a:off x="539750" y="1196975"/>
            <a:ext cx="6696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>
                <a:latin typeface="Comic Sans MS" pitchFamily="66" charset="0"/>
                <a:ea typeface="楷体_GB2312" pitchFamily="49" charset="-122"/>
              </a:rPr>
              <a:t>语法</a:t>
            </a:r>
            <a:endParaRPr lang="zh-CN" altLang="en-US" sz="3200" b="0" i="0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6" grpId="0" autoUpdateAnimBg="0"/>
      <p:bldP spid="76907" grpId="0" autoUpdateAnimBg="0"/>
      <p:bldP spid="76908" grpId="0" autoUpdateAnimBg="0"/>
      <p:bldP spid="76909" grpId="0" autoUpdateAnimBg="0"/>
      <p:bldP spid="76910" grpId="0" autoUpdateAnimBg="0"/>
      <p:bldP spid="76911" grpId="0" autoUpdateAnimBg="0"/>
      <p:bldP spid="76912" grpId="0" autoUpdateAnimBg="0"/>
      <p:bldP spid="76913" grpId="0" autoUpdateAnimBg="0"/>
      <p:bldP spid="7691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476375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</a:t>
            </a:r>
          </a:p>
        </p:txBody>
      </p:sp>
      <p:sp>
        <p:nvSpPr>
          <p:cNvPr id="819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898525" y="1958975"/>
            <a:ext cx="7705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R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  <a:r>
              <a:rPr lang="zh-CN" altLang="en-US" sz="2400" i="0" dirty="0">
                <a:solidFill>
                  <a:srgbClr val="333399"/>
                </a:solidFill>
                <a:latin typeface="Comic Sans MS" pitchFamily="66" charset="0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上的正规表达式集合</a:t>
            </a:r>
            <a:r>
              <a:rPr lang="zh-CN" altLang="en-US" sz="2400" i="0" dirty="0" smtClean="0">
                <a:solidFill>
                  <a:srgbClr val="333399"/>
                </a:solidFill>
                <a:latin typeface="Comic Sans MS" pitchFamily="66" charset="0"/>
              </a:rPr>
              <a:t>。对</a:t>
            </a:r>
            <a:r>
              <a:rPr lang="zh-CN" altLang="en-US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每个不含变量的</a:t>
            </a:r>
            <a:endParaRPr lang="en-US" altLang="zh-CN" sz="2400" i="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just">
              <a:buClr>
                <a:srgbClr val="800080"/>
              </a:buClr>
            </a:pPr>
            <a:r>
              <a:rPr lang="en-US" altLang="zh-CN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400" i="0" dirty="0" smtClean="0">
                <a:latin typeface="Comic Sans MS" pitchFamily="66" charset="0"/>
                <a:ea typeface="楷体_GB2312" pitchFamily="49" charset="-122"/>
              </a:rPr>
              <a:t>E</a:t>
            </a:r>
            <a:r>
              <a:rPr lang="en-US" altLang="zh-CN" sz="2400" i="0" dirty="0">
                <a:latin typeface="Comic Sans MS" pitchFamily="66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0" dirty="0">
                <a:latin typeface="Comic Sans MS" pitchFamily="66" charset="0"/>
                <a:ea typeface="楷体_GB2312" pitchFamily="49" charset="-122"/>
              </a:rPr>
              <a:t>R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i="0" dirty="0" smtClean="0">
                <a:latin typeface="Comic Sans MS" pitchFamily="66" charset="0"/>
                <a:ea typeface="楷体_GB2312" pitchFamily="49" charset="-122"/>
              </a:rPr>
              <a:t> E</a:t>
            </a:r>
            <a:r>
              <a:rPr lang="zh-CN" altLang="en-US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的语言 </a:t>
            </a:r>
            <a:r>
              <a:rPr lang="en-US" altLang="zh-CN" sz="2400" i="0" dirty="0" smtClean="0">
                <a:latin typeface="Comic Sans MS" pitchFamily="66" charset="0"/>
                <a:ea typeface="楷体_GB2312" pitchFamily="49" charset="-122"/>
              </a:rPr>
              <a:t>L(E</a:t>
            </a:r>
            <a:r>
              <a:rPr lang="en-US" altLang="zh-CN" sz="2400" i="0" dirty="0">
                <a:latin typeface="Comic Sans MS" pitchFamily="66" charset="0"/>
                <a:ea typeface="楷体_GB2312" pitchFamily="49" charset="-12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递归定义如下：</a:t>
            </a:r>
            <a:endParaRPr lang="zh-CN" altLang="en-US" sz="2400" i="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1228725" y="4267200"/>
            <a:ext cx="92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Comic Sans MS" pitchFamily="66" charset="0"/>
                <a:ea typeface="楷体_GB2312" pitchFamily="49" charset="-122"/>
              </a:rPr>
              <a:t>归纳</a:t>
            </a:r>
            <a:r>
              <a:rPr lang="en-US" altLang="zh-CN" sz="2400" i="0">
                <a:latin typeface="Comic Sans MS" pitchFamily="66" charset="0"/>
                <a:ea typeface="楷体_GB2312" pitchFamily="49" charset="-122"/>
              </a:rPr>
              <a:t>.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1547813" y="3309938"/>
            <a:ext cx="5926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1. 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L()={}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 and 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L()=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1547813" y="3741738"/>
            <a:ext cx="648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2.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If a </a:t>
            </a:r>
            <a:r>
              <a:rPr lang="zh-CN" altLang="en-US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，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then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L(a)={a}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. </a:t>
            </a: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1547813" y="4699000"/>
            <a:ext cx="7345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1.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If E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 and F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zh-CN" altLang="en-US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，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then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 L(</a:t>
            </a:r>
            <a:r>
              <a:rPr lang="en-US" altLang="zh-CN" sz="2400" i="0">
                <a:latin typeface="Comic Sans MS" pitchFamily="66" charset="0"/>
                <a:ea typeface="楷体_GB2312" pitchFamily="49" charset="-122"/>
                <a:sym typeface="Symbol" pitchFamily="18" charset="2"/>
              </a:rPr>
              <a:t>E+F) 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= L(E)L(F)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1547813" y="5202238"/>
            <a:ext cx="7345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2. 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If E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 and F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zh-CN" altLang="en-US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，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L(EF) = </a:t>
            </a:r>
            <a:r>
              <a:rPr lang="en-US" altLang="zh-CN" sz="2400" i="0" smtClean="0">
                <a:latin typeface="Comic Sans MS" pitchFamily="66" charset="0"/>
                <a:sym typeface="Symbol" pitchFamily="18" charset="2"/>
              </a:rPr>
              <a:t>L(E)L(F)</a:t>
            </a:r>
            <a:r>
              <a:rPr lang="en-US" altLang="zh-CN" sz="2400" i="0" smtClean="0">
                <a:solidFill>
                  <a:srgbClr val="333399"/>
                </a:solidFill>
                <a:latin typeface="Comic Sans MS" pitchFamily="66" charset="0"/>
              </a:rPr>
              <a:t>. </a:t>
            </a:r>
            <a:endParaRPr lang="en-US" altLang="zh-CN" sz="2400" i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1209675" y="2924175"/>
            <a:ext cx="92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Comic Sans MS" pitchFamily="66" charset="0"/>
                <a:ea typeface="楷体_GB2312" pitchFamily="49" charset="-122"/>
              </a:rPr>
              <a:t>基础</a:t>
            </a:r>
            <a:r>
              <a:rPr lang="en-US" altLang="zh-CN" sz="2400" i="0">
                <a:latin typeface="Comic Sans MS" pitchFamily="66" charset="0"/>
                <a:ea typeface="楷体_GB2312" pitchFamily="49" charset="-122"/>
              </a:rPr>
              <a:t>.</a:t>
            </a:r>
          </a:p>
        </p:txBody>
      </p:sp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1547813" y="5634038"/>
            <a:ext cx="6192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3.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If E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zh-CN" altLang="en-US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，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L(E*) = (L(E))*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.</a:t>
            </a:r>
          </a:p>
        </p:txBody>
      </p:sp>
      <p:sp>
        <p:nvSpPr>
          <p:cNvPr id="153617" name="Rectangle 17"/>
          <p:cNvSpPr>
            <a:spLocks noChangeArrowheads="1"/>
          </p:cNvSpPr>
          <p:nvPr/>
        </p:nvSpPr>
        <p:spPr bwMode="auto">
          <a:xfrm>
            <a:off x="1547813" y="6067425"/>
            <a:ext cx="532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4.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If E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zh-CN" altLang="en-US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，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then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L((E)) = L(E)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.</a:t>
            </a:r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>
            <a:off x="684213" y="1343025"/>
            <a:ext cx="6696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>
                <a:latin typeface="Comic Sans MS" pitchFamily="66" charset="0"/>
                <a:ea typeface="楷体_GB2312" pitchFamily="49" charset="-122"/>
              </a:rPr>
              <a:t>语义</a:t>
            </a:r>
            <a:r>
              <a:rPr lang="zh-CN" altLang="en-US"/>
              <a:t> </a:t>
            </a:r>
            <a:endParaRPr lang="zh-CN" altLang="en-US" sz="3200" b="0" i="0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0" grpId="0" autoUpdateAnimBg="0"/>
      <p:bldP spid="153611" grpId="0" autoUpdateAnimBg="0"/>
      <p:bldP spid="153612" grpId="0" autoUpdateAnimBg="0"/>
      <p:bldP spid="153613" grpId="0" autoUpdateAnimBg="0"/>
      <p:bldP spid="153614" grpId="0" autoUpdateAnimBg="0"/>
      <p:bldP spid="153615" grpId="0" autoUpdateAnimBg="0"/>
      <p:bldP spid="153616" grpId="0" autoUpdateAnimBg="0"/>
      <p:bldP spid="15361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1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Text Box 21"/>
          <p:cNvSpPr txBox="1">
            <a:spLocks noChangeArrowheads="1"/>
          </p:cNvSpPr>
          <p:nvPr/>
        </p:nvSpPr>
        <p:spPr bwMode="auto">
          <a:xfrm>
            <a:off x="1403350" y="2636838"/>
            <a:ext cx="6624638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算符优先级（</a:t>
            </a:r>
            <a:r>
              <a:rPr lang="en-US" altLang="zh-CN" sz="32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precedence</a:t>
            </a:r>
            <a:r>
              <a:rPr lang="zh-CN" altLang="en-US" sz="32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）依次为</a:t>
            </a:r>
          </a:p>
          <a:p>
            <a:pPr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800" i="0"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endParaRPr lang="zh-CN" altLang="en-US" sz="28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800" i="0">
                <a:latin typeface="Arial" pitchFamily="34" charset="0"/>
                <a:ea typeface="楷体_GB2312" pitchFamily="49" charset="-122"/>
                <a:cs typeface="Arial" pitchFamily="34" charset="0"/>
              </a:rPr>
              <a:t>•  </a:t>
            </a:r>
            <a:r>
              <a:rPr lang="zh-CN" altLang="en-US" sz="2800" i="0">
                <a:latin typeface="Arial" pitchFamily="34" charset="0"/>
                <a:ea typeface="楷体_GB2312" pitchFamily="49" charset="-122"/>
              </a:rPr>
              <a:t>连接</a:t>
            </a:r>
            <a:endParaRPr lang="zh-CN" altLang="en-US" sz="28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i="0"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800" i="0">
                <a:latin typeface="Arial" pitchFamily="34" charset="0"/>
                <a:ea typeface="楷体_GB2312" pitchFamily="49" charset="-122"/>
                <a:sym typeface="Symbol" pitchFamily="18" charset="2"/>
              </a:rPr>
              <a:t></a:t>
            </a:r>
            <a:endParaRPr lang="zh-CN" altLang="en-US" sz="28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9223" name="Rectangle 22"/>
          <p:cNvSpPr>
            <a:spLocks noChangeArrowheads="1"/>
          </p:cNvSpPr>
          <p:nvPr/>
        </p:nvSpPr>
        <p:spPr bwMode="auto">
          <a:xfrm>
            <a:off x="1476375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</a:t>
            </a:r>
          </a:p>
        </p:txBody>
      </p:sp>
      <p:sp>
        <p:nvSpPr>
          <p:cNvPr id="9224" name="Text Box 23"/>
          <p:cNvSpPr txBox="1">
            <a:spLocks noChangeArrowheads="1"/>
          </p:cNvSpPr>
          <p:nvPr/>
        </p:nvSpPr>
        <p:spPr bwMode="auto">
          <a:xfrm>
            <a:off x="755650" y="1844675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600" i="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600" i="0" dirty="0">
                <a:latin typeface="Arial" pitchFamily="34" charset="0"/>
                <a:ea typeface="楷体_GB2312" pitchFamily="49" charset="-122"/>
              </a:rPr>
              <a:t>正规表达式算符优先级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1476375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</a:t>
            </a: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1187450" y="2519363"/>
            <a:ext cx="66246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 dirty="0">
                <a:latin typeface="Comic Sans MS" pitchFamily="66" charset="0"/>
                <a:ea typeface="楷体_GB2312" pitchFamily="49" charset="-122"/>
              </a:rPr>
              <a:t>L</a:t>
            </a:r>
            <a:r>
              <a:rPr lang="en-US" altLang="zh-CN" sz="2400" i="0" baseline="30000" dirty="0">
                <a:latin typeface="Comic Sans MS" pitchFamily="66" charset="0"/>
                <a:ea typeface="楷体_GB2312" pitchFamily="49" charset="-122"/>
              </a:rPr>
              <a:t>+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 = LL* = L*L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en-US" altLang="zh-CN" sz="1000" i="0" dirty="0">
              <a:solidFill>
                <a:srgbClr val="333399"/>
              </a:solidFill>
              <a:latin typeface="Comic Sans MS" pitchFamily="66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 </a:t>
            </a:r>
            <a:r>
              <a:rPr lang="en-US" altLang="zh-CN" sz="2400" i="0" dirty="0">
                <a:latin typeface="Comic Sans MS" pitchFamily="66" charset="0"/>
                <a:ea typeface="楷体_GB2312" pitchFamily="49" charset="-122"/>
              </a:rPr>
              <a:t>L?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 = 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 + L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en-US" altLang="zh-CN" sz="1000" i="0" dirty="0">
              <a:solidFill>
                <a:srgbClr val="333399"/>
              </a:solidFill>
              <a:latin typeface="Comic Sans MS" pitchFamily="66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 dirty="0" err="1">
                <a:latin typeface="Comic Sans MS" pitchFamily="66" charset="0"/>
                <a:ea typeface="楷体_GB2312" pitchFamily="49" charset="-122"/>
              </a:rPr>
              <a:t>L</a:t>
            </a:r>
            <a:r>
              <a:rPr lang="en-US" altLang="zh-CN" sz="2400" i="0" baseline="30000" dirty="0" err="1">
                <a:latin typeface="Comic Sans MS" pitchFamily="66" charset="0"/>
                <a:ea typeface="楷体_GB2312" pitchFamily="49" charset="-122"/>
              </a:rPr>
              <a:t>n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 = LL</a:t>
            </a:r>
            <a:r>
              <a:rPr lang="en-US" altLang="zh-CN" sz="2400" i="0" baseline="3000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n-1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    (n&gt;0) 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  L</a:t>
            </a:r>
            <a:r>
              <a:rPr lang="en-US" altLang="zh-CN" sz="2400" i="0" baseline="3000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0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 = 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dirty="0"/>
              <a:t> 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1150938" y="1700213"/>
            <a:ext cx="70929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6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600" i="0" dirty="0">
                <a:latin typeface="Arial" pitchFamily="34" charset="0"/>
                <a:ea typeface="楷体_GB2312" pitchFamily="49" charset="-122"/>
              </a:rPr>
              <a:t>正规表达式的几个派生运算符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971550" y="2492375"/>
            <a:ext cx="799306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设计表示如下语言的正规表达式：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该语言中的每个字符串由</a:t>
            </a:r>
            <a:r>
              <a:rPr lang="zh-CN" altLang="en-US" sz="2800" i="0">
                <a:latin typeface="Arial" pitchFamily="34" charset="0"/>
                <a:ea typeface="楷体_GB2312" pitchFamily="49" charset="-122"/>
              </a:rPr>
              <a:t>交替的 </a:t>
            </a:r>
            <a:r>
              <a:rPr lang="en-US" altLang="zh-CN" sz="2800">
                <a:latin typeface="Arial" pitchFamily="34" charset="0"/>
                <a:ea typeface="楷体_GB2312" pitchFamily="49" charset="-122"/>
              </a:rPr>
              <a:t>0 </a:t>
            </a:r>
            <a:r>
              <a:rPr lang="zh-CN" altLang="en-US" sz="2800" i="0">
                <a:latin typeface="Arial" pitchFamily="34" charset="0"/>
                <a:ea typeface="楷体_GB2312" pitchFamily="49" charset="-122"/>
              </a:rPr>
              <a:t>和 </a:t>
            </a:r>
            <a:r>
              <a:rPr lang="en-US" altLang="zh-CN" sz="2800"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构成</a:t>
            </a:r>
            <a:endParaRPr lang="zh-CN" altLang="en-US" sz="10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55657" name="Text Box 9"/>
          <p:cNvSpPr txBox="1">
            <a:spLocks noChangeArrowheads="1"/>
          </p:cNvSpPr>
          <p:nvPr/>
        </p:nvSpPr>
        <p:spPr bwMode="auto">
          <a:xfrm>
            <a:off x="971550" y="3675063"/>
            <a:ext cx="799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(01)* + (10)* + 0(10)* + 1(01)*</a:t>
            </a:r>
            <a:endParaRPr lang="en-US" altLang="zh-CN" sz="24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971550" y="4221163"/>
            <a:ext cx="799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( + 1) (01)* ( + 0) </a:t>
            </a:r>
            <a:endParaRPr lang="en-US" altLang="zh-CN" sz="24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971550" y="4870450"/>
            <a:ext cx="799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( + 0) (10)* ( + 1)</a:t>
            </a:r>
            <a:endParaRPr lang="en-US" altLang="zh-CN" sz="24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1476375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</a:t>
            </a:r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971550" y="1773238"/>
            <a:ext cx="58326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600" i="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600" i="0" dirty="0">
                <a:latin typeface="Arial" pitchFamily="34" charset="0"/>
                <a:ea typeface="楷体_GB2312" pitchFamily="49" charset="-122"/>
              </a:rPr>
              <a:t>正规</a:t>
            </a:r>
            <a:r>
              <a:rPr lang="zh-CN" altLang="en-US" sz="3600" i="0" dirty="0" smtClean="0">
                <a:latin typeface="Arial" pitchFamily="34" charset="0"/>
                <a:ea typeface="楷体_GB2312" pitchFamily="49" charset="-122"/>
              </a:rPr>
              <a:t>表达式举例</a:t>
            </a:r>
            <a:endParaRPr lang="zh-CN" altLang="en-US" sz="3600" i="0" dirty="0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7" grpId="0" autoUpdateAnimBg="0"/>
      <p:bldP spid="155658" grpId="0" autoUpdateAnimBg="0"/>
      <p:bldP spid="155659" grpId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15195</TotalTime>
  <Words>2396</Words>
  <Application>Microsoft Office PowerPoint</Application>
  <PresentationFormat>全屏显示(4:3)</PresentationFormat>
  <Paragraphs>263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CMR10</vt:lpstr>
      <vt:lpstr>华文行楷</vt:lpstr>
      <vt:lpstr>楷体_GB2312</vt:lpstr>
      <vt:lpstr>宋体</vt:lpstr>
      <vt:lpstr>Arial</vt:lpstr>
      <vt:lpstr>Comic Sans MS</vt:lpstr>
      <vt:lpstr>Symbol</vt:lpstr>
      <vt:lpstr>Times New Roman</vt:lpstr>
      <vt:lpstr>Wingdings</vt:lpstr>
      <vt:lpstr>Capsules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wsy</cp:lastModifiedBy>
  <cp:revision>388</cp:revision>
  <dcterms:created xsi:type="dcterms:W3CDTF">2002-02-03T03:17:28Z</dcterms:created>
  <dcterms:modified xsi:type="dcterms:W3CDTF">2017-03-05T02:54:03Z</dcterms:modified>
</cp:coreProperties>
</file>