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6" r:id="rId21"/>
    <p:sldId id="278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9" autoAdjust="0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983D-B97A-4B8C-8383-CCF013E6E9F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54A6-C2AB-4A59-AB12-DC15A9FD2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能对查询的某部分进行优化并将其转化成一个常量（可以看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warnings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的结果）。用于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的所有列与常数比较时，所以表最多有一个匹配行，读取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次，速度比较快。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索引的所有部分被连接使用 ，最多只会返回一条符合条件的记录。这可能是在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之外最好的联接类型了，简单的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查询不会出现这种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：相比 </a:t>
            </a:r>
            <a:r>
              <a:rPr lang="en-US" altLang="zh-CN" dirty="0" err="1" smtClean="0"/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，不使用唯一索引，而是使用普通索引或者唯一性索引的部分前缀，索引要和某个值相比较，可能会找到多个符合条件的行。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ref_or_null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</a:t>
            </a:r>
            <a:r>
              <a:rPr lang="en-US" altLang="zh-CN" dirty="0" smtClean="0"/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，但是可以搜索值为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：表示使用了索引合并的优化方法。 例如下表：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是主键，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是普通索引。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的时候没有用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，而是使用了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key(id)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：范围扫描通常出现在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in(), between ,&gt; ,&lt;, &gt;=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等操作中。使用一个索引来检索给定范围的行。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一样，不同就是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只需扫描索引树，这通常比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快一些。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即全表扫描，意味着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需要从头到尾去查找所需要的行。通常情况下这需要增加索引来进行优化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5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99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4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34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全文检索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0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辅助表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zh-CN" altLang="en-US" dirty="0" smtClean="0"/>
              <a:t>全文检索索引缓存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倒排索引</a:t>
            </a:r>
            <a:r>
              <a:rPr lang="zh-CN" altLang="en-US" dirty="0"/>
              <a:t>需要将</a:t>
            </a:r>
            <a:r>
              <a:rPr lang="en-US" altLang="zh-CN" dirty="0"/>
              <a:t>word</a:t>
            </a:r>
            <a:r>
              <a:rPr lang="zh-CN" altLang="en-US" dirty="0"/>
              <a:t>存放到一张表中，这个表称为</a:t>
            </a:r>
            <a:r>
              <a:rPr lang="en-US" altLang="zh-CN" dirty="0">
                <a:solidFill>
                  <a:srgbClr val="FF0000"/>
                </a:solidFill>
              </a:rPr>
              <a:t>Auxiliary Table</a:t>
            </a:r>
            <a:r>
              <a:rPr lang="zh-CN" altLang="en-US" dirty="0">
                <a:solidFill>
                  <a:srgbClr val="FF0000"/>
                </a:solidFill>
              </a:rPr>
              <a:t>（辅助表）</a:t>
            </a:r>
            <a:r>
              <a:rPr lang="zh-CN" altLang="en-US" dirty="0" smtClean="0"/>
              <a:t>。</a:t>
            </a:r>
            <a:r>
              <a:rPr lang="en-US" altLang="zh-CN" dirty="0"/>
              <a:t>  </a:t>
            </a:r>
            <a:r>
              <a:rPr lang="zh-CN" altLang="en-US" dirty="0" smtClean="0"/>
              <a:t>辅助表是</a:t>
            </a:r>
            <a:r>
              <a:rPr lang="zh-CN" altLang="en-US" dirty="0"/>
              <a:t>持久的表，存放于磁盘上。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FTS </a:t>
            </a:r>
            <a:r>
              <a:rPr lang="en-US" altLang="zh-CN" dirty="0">
                <a:solidFill>
                  <a:srgbClr val="FF0000"/>
                </a:solidFill>
              </a:rPr>
              <a:t>Index Cache</a:t>
            </a:r>
            <a:r>
              <a:rPr lang="zh-CN" altLang="en-US" dirty="0">
                <a:solidFill>
                  <a:srgbClr val="FF0000"/>
                </a:solidFill>
              </a:rPr>
              <a:t>（全文检索索引缓存） </a:t>
            </a:r>
            <a:r>
              <a:rPr lang="zh-CN" altLang="en-US" dirty="0"/>
              <a:t>，其用来提高全文检索的性能。</a:t>
            </a:r>
            <a:r>
              <a:rPr lang="en-US" altLang="zh-CN" dirty="0"/>
              <a:t>FTS Index Cache</a:t>
            </a:r>
            <a:r>
              <a:rPr lang="zh-CN" altLang="en-US" dirty="0"/>
              <a:t>是一个红黑树结构，其根据（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 err="1"/>
              <a:t>ilist</a:t>
            </a:r>
            <a:r>
              <a:rPr lang="zh-CN" altLang="en-US" dirty="0"/>
              <a:t>）进行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933" y="3529550"/>
            <a:ext cx="6991350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2" y="827537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FTS Index Cache</a:t>
            </a:r>
            <a:r>
              <a:rPr lang="zh-CN" altLang="en-US" dirty="0" smtClean="0"/>
              <a:t>（缓存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插入的</a:t>
            </a:r>
            <a:r>
              <a:rPr lang="zh-CN" altLang="en-US" dirty="0" smtClean="0"/>
              <a:t>数据时，全文</a:t>
            </a:r>
            <a:r>
              <a:rPr lang="zh-CN" altLang="en-US" dirty="0"/>
              <a:t>索引的</a:t>
            </a:r>
            <a:r>
              <a:rPr lang="zh-CN" altLang="en-US" dirty="0" smtClean="0"/>
              <a:t>更新在</a:t>
            </a:r>
            <a:r>
              <a:rPr lang="zh-CN" altLang="en-US" dirty="0"/>
              <a:t>分词操作后还在</a:t>
            </a:r>
            <a:r>
              <a:rPr lang="en-US" altLang="zh-CN" dirty="0"/>
              <a:t>FTS Index Cache</a:t>
            </a:r>
            <a:r>
              <a:rPr lang="zh-CN" altLang="en-US" dirty="0"/>
              <a:t>中，</a:t>
            </a:r>
            <a:r>
              <a:rPr lang="en-US" altLang="zh-CN" dirty="0"/>
              <a:t>Auxiliary Table</a:t>
            </a:r>
            <a:r>
              <a:rPr lang="zh-CN" altLang="en-US" dirty="0"/>
              <a:t>可能还没有更新。</a:t>
            </a:r>
            <a:r>
              <a:rPr lang="en-US" altLang="zh-CN" dirty="0" err="1"/>
              <a:t>InnoDB</a:t>
            </a:r>
            <a:r>
              <a:rPr lang="zh-CN" altLang="en-US" dirty="0"/>
              <a:t>存储引擎会批量对</a:t>
            </a:r>
            <a:r>
              <a:rPr lang="en-US" altLang="zh-CN" dirty="0"/>
              <a:t>Auxiliary Table</a:t>
            </a:r>
            <a:r>
              <a:rPr lang="zh-CN" altLang="en-US" dirty="0"/>
              <a:t>进行更新，而不是每次插入后更新一次</a:t>
            </a:r>
            <a:r>
              <a:rPr lang="en-US" altLang="zh-CN" dirty="0"/>
              <a:t>Auxiliary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FTS Index Cache</a:t>
            </a:r>
            <a:r>
              <a:rPr lang="zh-CN" altLang="en-US" sz="2400" dirty="0" smtClean="0"/>
              <a:t>为什么用红黑树而不是</a:t>
            </a:r>
            <a:r>
              <a:rPr lang="en-US" altLang="zh-CN" sz="2400" dirty="0" smtClean="0"/>
              <a:t>B-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AVL</a:t>
            </a:r>
            <a:r>
              <a:rPr lang="zh-CN" altLang="en-US" sz="2400" dirty="0" smtClean="0"/>
              <a:t>树？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是磁盘友好型，内存中多用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或红黑树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FTS Index Cache</a:t>
            </a:r>
            <a:r>
              <a:rPr lang="zh-CN" altLang="en-US" dirty="0" smtClean="0"/>
              <a:t>的数据在内存中（</a:t>
            </a:r>
            <a:r>
              <a:rPr lang="en-US" altLang="zh-CN" dirty="0" smtClean="0"/>
              <a:t>32M</a:t>
            </a:r>
            <a:r>
              <a:rPr lang="zh-CN" altLang="en-US" dirty="0" smtClean="0"/>
              <a:t>），多了就会同步到辅助表中</a:t>
            </a:r>
            <a:endParaRPr lang="en-US" altLang="zh-CN" dirty="0" smtClean="0"/>
          </a:p>
          <a:p>
            <a:r>
              <a:rPr lang="zh-CN" altLang="en-US" dirty="0"/>
              <a:t>与</a:t>
            </a:r>
            <a:r>
              <a:rPr lang="en-US" altLang="zh-CN" dirty="0"/>
              <a:t>AVL</a:t>
            </a:r>
            <a:r>
              <a:rPr lang="zh-CN" altLang="en-US" dirty="0"/>
              <a:t>树相比 可维护性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lvl="1"/>
            <a:r>
              <a:rPr lang="zh-CN" altLang="en-US" dirty="0"/>
              <a:t>红黑是用非严格的平衡来换取增删节点时候旋转次数的降低，任何不平衡都会在三次旋转之内解决，而</a:t>
            </a:r>
            <a:r>
              <a:rPr lang="en-US" altLang="zh-CN" dirty="0"/>
              <a:t>AVL</a:t>
            </a:r>
            <a:r>
              <a:rPr lang="zh-CN" altLang="en-US" dirty="0"/>
              <a:t>是严格平衡树，因此在增加或者删除节点的时候，根据不同情况，旋转的次数比红黑树要多。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支持全文检索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 5.7.3</a:t>
            </a:r>
            <a:r>
              <a:rPr lang="zh-CN" altLang="en-US" dirty="0"/>
              <a:t>开始</a:t>
            </a:r>
            <a:r>
              <a:rPr lang="en-US" altLang="zh-CN" dirty="0" err="1"/>
              <a:t>InnoDB</a:t>
            </a:r>
            <a:r>
              <a:rPr lang="zh-CN" altLang="en-US" dirty="0"/>
              <a:t>支持</a:t>
            </a:r>
            <a:r>
              <a:rPr lang="zh-CN" altLang="en-US" dirty="0" smtClean="0"/>
              <a:t>全文检索（面试注意下）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MySQL5.7.6</a:t>
            </a:r>
            <a:r>
              <a:rPr lang="zh-CN" altLang="en-US" dirty="0"/>
              <a:t>版本开始提供了一种内建的全文索引</a:t>
            </a:r>
            <a:r>
              <a:rPr lang="en-US" altLang="zh-CN" dirty="0" err="1"/>
              <a:t>ngram</a:t>
            </a:r>
            <a:r>
              <a:rPr lang="en-US" altLang="zh-CN" dirty="0"/>
              <a:t> parser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这个插件可以</a:t>
            </a:r>
            <a:r>
              <a:rPr lang="zh-CN" altLang="en-US" dirty="0"/>
              <a:t>很好的</a:t>
            </a:r>
            <a:r>
              <a:rPr lang="zh-CN" altLang="en-US" dirty="0" smtClean="0"/>
              <a:t>支持（</a:t>
            </a:r>
            <a:r>
              <a:rPr lang="zh-CN" altLang="en-US" dirty="0"/>
              <a:t>中文、日文、</a:t>
            </a:r>
            <a:r>
              <a:rPr lang="zh-CN" altLang="en-US" dirty="0" smtClean="0"/>
              <a:t>韩文）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56" y="305623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 smtClean="0"/>
              <a:t>全文检索实战演练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创建全文索引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创建全文索引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(body);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创建中文的全文索引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fts_a_cn</a:t>
            </a:r>
            <a:r>
              <a:rPr lang="en-US" altLang="zh-CN" dirty="0"/>
              <a:t>(body) WITH PARSER </a:t>
            </a:r>
            <a:r>
              <a:rPr lang="en-US" altLang="zh-CN" dirty="0" err="1"/>
              <a:t>ngram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创建联合全文索引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</a:t>
            </a:r>
            <a:r>
              <a:rPr lang="en-US" altLang="zh-CN" dirty="0" err="1"/>
              <a:t>title,body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23" y="788989"/>
            <a:ext cx="476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全文检索语法：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 (col1,col2,...) AGAINST (</a:t>
            </a:r>
            <a:r>
              <a:rPr lang="en-US" altLang="zh-CN" dirty="0" err="1"/>
              <a:t>expr</a:t>
            </a:r>
            <a:r>
              <a:rPr lang="en-US" altLang="zh-CN" dirty="0"/>
              <a:t> [</a:t>
            </a:r>
            <a:r>
              <a:rPr lang="en-US" altLang="zh-CN" dirty="0" err="1"/>
              <a:t>search_modifier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Search_modifier</a:t>
            </a:r>
            <a:r>
              <a:rPr lang="en-US" altLang="zh-CN" dirty="0" smtClean="0"/>
              <a:t>:{</a:t>
            </a:r>
          </a:p>
          <a:p>
            <a:pPr lvl="1"/>
            <a:r>
              <a:rPr lang="en-US" altLang="zh-CN" dirty="0"/>
              <a:t>In Natural Language 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Natural </a:t>
            </a:r>
            <a:r>
              <a:rPr lang="en-US" altLang="zh-CN" dirty="0"/>
              <a:t>L</a:t>
            </a:r>
            <a:r>
              <a:rPr lang="en-US" altLang="zh-CN" dirty="0" smtClean="0"/>
              <a:t>anguage </a:t>
            </a:r>
            <a:r>
              <a:rPr lang="en-US" altLang="zh-CN" dirty="0"/>
              <a:t>M</a:t>
            </a:r>
            <a:r>
              <a:rPr lang="en-US" altLang="zh-CN" dirty="0" smtClean="0"/>
              <a:t>ode with Query </a:t>
            </a:r>
            <a:r>
              <a:rPr lang="en-US" altLang="zh-CN" dirty="0"/>
              <a:t>E</a:t>
            </a:r>
            <a:r>
              <a:rPr lang="en-US" altLang="zh-CN" dirty="0" smtClean="0"/>
              <a:t>xpansion </a:t>
            </a:r>
          </a:p>
          <a:p>
            <a:pPr lvl="1"/>
            <a:r>
              <a:rPr lang="en-US" altLang="zh-CN" dirty="0" smtClean="0"/>
              <a:t>In Boolean mode</a:t>
            </a:r>
          </a:p>
          <a:p>
            <a:pPr lvl="1"/>
            <a:r>
              <a:rPr lang="en-US" altLang="zh-CN" dirty="0" smtClean="0"/>
              <a:t>With Query Expansion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1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 smtClean="0"/>
              <a:t>In </a:t>
            </a:r>
            <a:r>
              <a:rPr lang="en-US" altLang="zh-CN" dirty="0"/>
              <a:t>Natural Language Mode</a:t>
            </a:r>
            <a:br>
              <a:rPr lang="en-US" altLang="zh-CN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050" dirty="0"/>
              <a:t>搜索包含</a:t>
            </a:r>
            <a:r>
              <a:rPr lang="en-US" altLang="zh-CN" sz="1050" dirty="0"/>
              <a:t>porridge</a:t>
            </a:r>
            <a:r>
              <a:rPr lang="zh-CN" altLang="en-US" sz="1050" dirty="0"/>
              <a:t>的文章</a:t>
            </a:r>
            <a:endParaRPr lang="en-US" altLang="zh-CN" sz="1050" dirty="0"/>
          </a:p>
          <a:p>
            <a:pPr lvl="1"/>
            <a:r>
              <a:rPr lang="en-US" altLang="zh-CN" sz="850" dirty="0" smtClean="0"/>
              <a:t>SELECT </a:t>
            </a:r>
            <a:r>
              <a:rPr lang="en-US" altLang="zh-CN" sz="850" dirty="0"/>
              <a:t>* FROM </a:t>
            </a:r>
            <a:r>
              <a:rPr lang="en-US" altLang="zh-CN" sz="850" dirty="0" err="1"/>
              <a:t>fts_a</a:t>
            </a:r>
            <a:r>
              <a:rPr lang="en-US" altLang="zh-CN" sz="850" dirty="0"/>
              <a:t> WHERE MATCH(body) AGAINST</a:t>
            </a:r>
            <a:r>
              <a:rPr lang="en-US" altLang="zh-CN" sz="850" dirty="0" smtClean="0"/>
              <a:t>('Porridge' </a:t>
            </a:r>
            <a:r>
              <a:rPr lang="en-US" altLang="zh-CN" sz="850" dirty="0"/>
              <a:t>IN NATURAL LANGUAGE MODE</a:t>
            </a:r>
            <a:r>
              <a:rPr lang="en-US" altLang="zh-CN" sz="850" dirty="0" smtClean="0"/>
              <a:t>); 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52" y="307975"/>
            <a:ext cx="5200650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4450277"/>
            <a:ext cx="1141095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3" y="2929400"/>
            <a:ext cx="7562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/>
              <a:t>In Boolean mode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 smtClean="0"/>
              <a:t>搜索</a:t>
            </a:r>
            <a:r>
              <a:rPr lang="zh-CN" altLang="en-US" sz="1200" dirty="0"/>
              <a:t>包含</a:t>
            </a:r>
            <a:r>
              <a:rPr lang="en-US" altLang="zh-CN" sz="1200" dirty="0"/>
              <a:t>porridge</a:t>
            </a:r>
            <a:r>
              <a:rPr lang="zh-CN" altLang="en-US" sz="1200" dirty="0"/>
              <a:t>且</a:t>
            </a:r>
            <a:r>
              <a:rPr lang="zh-CN" altLang="en-US" sz="1200" dirty="0">
                <a:solidFill>
                  <a:srgbClr val="FF0000"/>
                </a:solidFill>
              </a:rPr>
              <a:t>包含</a:t>
            </a:r>
            <a:r>
              <a:rPr lang="en-US" altLang="zh-CN" sz="1200" dirty="0"/>
              <a:t>cold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文章</a:t>
            </a:r>
            <a:endParaRPr lang="en-US" altLang="zh-CN" sz="1200" dirty="0" smtClean="0"/>
          </a:p>
          <a:p>
            <a:pPr lvl="1"/>
            <a:r>
              <a:rPr lang="en-US" altLang="zh-CN" sz="1000" dirty="0" smtClean="0"/>
              <a:t>SELECT * FROM </a:t>
            </a:r>
            <a:r>
              <a:rPr lang="en-US" altLang="zh-CN" sz="1000" dirty="0" err="1" smtClean="0"/>
              <a:t>fts_a</a:t>
            </a:r>
            <a:r>
              <a:rPr lang="en-US" altLang="zh-CN" sz="1000" dirty="0" smtClean="0"/>
              <a:t> WHERE MATCH(body) AGAINST('+porridge +cold' IN BOOLEAN MODE);</a:t>
            </a:r>
          </a:p>
          <a:p>
            <a:pPr marL="342900" lvl="1" indent="-342900"/>
            <a:r>
              <a:rPr lang="zh-CN" altLang="en-US" sz="1200" dirty="0" smtClean="0"/>
              <a:t>搜索包含</a:t>
            </a:r>
            <a:r>
              <a:rPr lang="en-US" altLang="zh-CN" sz="1200" dirty="0" smtClean="0"/>
              <a:t>porridge</a:t>
            </a:r>
            <a:r>
              <a:rPr lang="zh-CN" altLang="en-US" sz="1200" dirty="0" smtClean="0"/>
              <a:t>且</a:t>
            </a:r>
            <a:r>
              <a:rPr lang="zh-CN" altLang="en-US" sz="1200" dirty="0" smtClean="0">
                <a:solidFill>
                  <a:srgbClr val="FF0000"/>
                </a:solidFill>
              </a:rPr>
              <a:t>不包含</a:t>
            </a:r>
            <a:r>
              <a:rPr lang="en-US" altLang="zh-CN" sz="1200" dirty="0" smtClean="0"/>
              <a:t>cold</a:t>
            </a:r>
            <a:r>
              <a:rPr lang="zh-CN" altLang="en-US" sz="1200" dirty="0" smtClean="0"/>
              <a:t>的文章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SELECT </a:t>
            </a:r>
            <a:r>
              <a:rPr lang="en-US" altLang="zh-CN" sz="1200" dirty="0"/>
              <a:t>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('+</a:t>
            </a:r>
            <a:r>
              <a:rPr lang="en-US" altLang="zh-CN" sz="1200" dirty="0"/>
              <a:t>porridge -</a:t>
            </a:r>
            <a:r>
              <a:rPr lang="en-US" altLang="zh-CN" sz="1200" dirty="0" smtClean="0"/>
              <a:t>cold' </a:t>
            </a:r>
            <a:r>
              <a:rPr lang="en-US" altLang="zh-CN" sz="1200" dirty="0"/>
              <a:t>IN BOOLEAN MODE</a:t>
            </a:r>
            <a:r>
              <a:rPr lang="en-US" altLang="zh-CN" sz="1200" dirty="0" smtClean="0"/>
              <a:t>);</a:t>
            </a:r>
          </a:p>
          <a:p>
            <a:r>
              <a:rPr lang="zh-CN" altLang="en-US" sz="1400" dirty="0" smtClean="0"/>
              <a:t>找出</a:t>
            </a:r>
            <a:r>
              <a:rPr lang="zh-CN" altLang="en-US" sz="1400" dirty="0"/>
              <a:t>有</a:t>
            </a:r>
            <a:r>
              <a:rPr lang="en-US" altLang="zh-CN" sz="1400" dirty="0"/>
              <a:t>Pease</a:t>
            </a:r>
            <a:r>
              <a:rPr lang="zh-CN" altLang="en-US" sz="1400" dirty="0"/>
              <a:t>或者</a:t>
            </a:r>
            <a:r>
              <a:rPr lang="en-US" altLang="zh-CN" sz="1400" dirty="0"/>
              <a:t>hot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('Pease hot'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2</a:t>
            </a:r>
            <a:r>
              <a:rPr lang="zh-CN" altLang="en-US" sz="1400" dirty="0"/>
              <a:t>个单词之间距离不超过</a:t>
            </a:r>
            <a:r>
              <a:rPr lang="en-US" altLang="zh-CN" sz="1400" dirty="0"/>
              <a:t>8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 </a:t>
            </a:r>
            <a:r>
              <a:rPr lang="en-US" altLang="zh-CN" sz="1200" dirty="0"/>
              <a:t>" like days" @</a:t>
            </a:r>
            <a:r>
              <a:rPr lang="en-US" altLang="zh-CN" sz="1200" dirty="0" smtClean="0"/>
              <a:t>8'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cod</a:t>
            </a:r>
            <a:r>
              <a:rPr lang="zh-CN" altLang="en-US" sz="1400" dirty="0"/>
              <a:t>开头的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</a:t>
            </a:r>
            <a:r>
              <a:rPr lang="en-US" altLang="zh-CN" sz="1200" dirty="0" err="1"/>
              <a:t>fts_doc_id</a:t>
            </a:r>
            <a:r>
              <a:rPr lang="en-US" altLang="zh-CN" sz="1200" dirty="0"/>
              <a:t>, body,  match(body) against</a:t>
            </a:r>
            <a:r>
              <a:rPr lang="en-US" altLang="zh-CN" sz="1200" dirty="0" smtClean="0"/>
              <a:t>('cod*'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 as Relevance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ORDER BY Relevance 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;</a:t>
            </a:r>
            <a:endParaRPr lang="en-US" altLang="zh-CN" sz="1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" y="1122364"/>
            <a:ext cx="11639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8462" y="2375229"/>
            <a:ext cx="9275379" cy="990709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什么是全文检索</a:t>
            </a:r>
            <a:r>
              <a:rPr lang="zh-CN" altLang="en-US" sz="2400" dirty="0"/>
              <a:t>（</a:t>
            </a:r>
            <a:r>
              <a:rPr lang="en-US" altLang="zh-CN" sz="2400" dirty="0"/>
              <a:t>Full-Text Search</a:t>
            </a:r>
            <a:r>
              <a:rPr lang="zh-CN" altLang="en-US" sz="2400" dirty="0" smtClean="0"/>
              <a:t>）？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64372" y="383890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effectLst/>
              </a:rPr>
              <a:t>将存储于数据库中的整篇文章中的任意内容信息查找出来的技术</a:t>
            </a:r>
          </a:p>
        </p:txBody>
      </p:sp>
    </p:spTree>
    <p:extLst>
      <p:ext uri="{BB962C8B-B14F-4D97-AF65-F5344CB8AC3E}">
        <p14:creationId xmlns:p14="http://schemas.microsoft.com/office/powerpoint/2010/main" val="13869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With Query </a:t>
            </a:r>
            <a:r>
              <a:rPr lang="en-US" altLang="zh-CN" dirty="0" smtClean="0"/>
              <a:t>Expansion</a:t>
            </a:r>
            <a:r>
              <a:rPr lang="zh-CN" altLang="en-US" dirty="0" smtClean="0"/>
              <a:t>（相关性查询）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相关的文章</a:t>
            </a:r>
            <a:endParaRPr lang="en-US" altLang="zh-CN" dirty="0" smtClean="0"/>
          </a:p>
          <a:p>
            <a:pPr lvl="1"/>
            <a:r>
              <a:rPr lang="en-US" altLang="zh-CN" dirty="0"/>
              <a:t>SELECT * FROM articles WHERE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WITH QUERY EXPANSION);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74" y="159545"/>
            <a:ext cx="4848225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3875388"/>
            <a:ext cx="11582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相关性排序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id, title, body,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IN BOOLEAN MODE) AS score FROM articles ORDER BY score DESC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</a:t>
            </a:r>
            <a:r>
              <a:rPr lang="en-US" altLang="zh-CN" dirty="0" smtClean="0"/>
              <a:t>(‘database’ </a:t>
            </a:r>
            <a:r>
              <a:rPr lang="en-US" altLang="zh-CN" dirty="0"/>
              <a:t>IN BOOLEAN MODE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做为筛选字段表示相关性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3703937"/>
            <a:ext cx="10610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通过设置 </a:t>
            </a:r>
            <a:r>
              <a:rPr lang="en-US" altLang="zh-CN" dirty="0" err="1" smtClean="0"/>
              <a:t>innodb_ft_aux_table</a:t>
            </a:r>
            <a:r>
              <a:rPr lang="zh-CN" altLang="en-US" dirty="0" smtClean="0"/>
              <a:t>来查看分词对应的信息</a:t>
            </a:r>
            <a:endParaRPr lang="en-US" altLang="zh-CN" dirty="0" smtClean="0"/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/>
              <a:t>innodb_ft_aux_table</a:t>
            </a:r>
            <a:r>
              <a:rPr lang="en-US" altLang="zh-CN" dirty="0" smtClean="0"/>
              <a:t>='test/</a:t>
            </a:r>
            <a:r>
              <a:rPr lang="en-US" altLang="zh-CN" dirty="0" err="1" smtClean="0"/>
              <a:t>fts_a</a:t>
            </a:r>
            <a:r>
              <a:rPr lang="en-US" altLang="zh-CN" dirty="0" smtClean="0"/>
              <a:t>';</a:t>
            </a:r>
            <a:endParaRPr lang="en-US" altLang="zh-CN" dirty="0" smtClean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information_schema.`INNODB_FT_INDEX_TABLE</a:t>
            </a:r>
            <a:r>
              <a:rPr lang="en-US" altLang="zh-CN" dirty="0" smtClean="0"/>
              <a:t>`;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information_schema.`INNODB_FT_INDEX_CACHE</a:t>
            </a:r>
            <a:r>
              <a:rPr lang="en-US" altLang="zh-CN" dirty="0"/>
              <a:t>`;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51" y="140043"/>
            <a:ext cx="5819775" cy="616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5" y="1363773"/>
            <a:ext cx="5667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8486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br>
              <a:rPr lang="en-US" altLang="zh-CN" dirty="0" smtClean="0"/>
            </a:br>
            <a:r>
              <a:rPr lang="en-US" altLang="zh-CN" dirty="0" smtClean="0"/>
              <a:t>Q</a:t>
            </a:r>
            <a:r>
              <a:rPr lang="en-US" altLang="zh-CN" dirty="0" smtClean="0">
                <a:latin typeface="+mj-ea"/>
              </a:rPr>
              <a:t>&amp;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9189" cy="683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分析 </a:t>
            </a:r>
            <a:r>
              <a:rPr lang="en-US" altLang="zh-CN" sz="3200" dirty="0" smtClean="0"/>
              <a:t>like </a:t>
            </a:r>
            <a:r>
              <a:rPr lang="en-US" altLang="zh-CN" sz="3200" dirty="0" smtClean="0"/>
              <a:t>'%%'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037974"/>
          </a:xfrm>
        </p:spPr>
        <p:txBody>
          <a:bodyPr/>
          <a:lstStyle/>
          <a:p>
            <a:r>
              <a:rPr lang="en-US" altLang="zh-CN" sz="1800" dirty="0" smtClean="0"/>
              <a:t>select </a:t>
            </a:r>
            <a:r>
              <a:rPr lang="en-US" altLang="zh-CN" sz="1800" dirty="0"/>
              <a:t>* from blog where content like </a:t>
            </a:r>
            <a:r>
              <a:rPr lang="en-US" altLang="zh-CN" sz="1800" dirty="0" smtClean="0"/>
              <a:t>'%</a:t>
            </a:r>
            <a:r>
              <a:rPr lang="en-US" altLang="zh-CN" sz="1800" dirty="0"/>
              <a:t>xxx</a:t>
            </a:r>
            <a:r>
              <a:rPr lang="en-US" altLang="zh-CN" sz="1800" dirty="0" smtClean="0"/>
              <a:t>%';</a:t>
            </a:r>
            <a:endParaRPr lang="en-US" altLang="zh-CN" sz="1800" dirty="0" smtClean="0"/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建立索引前</a:t>
            </a:r>
            <a:endParaRPr lang="en-US" altLang="zh-CN" sz="1800" dirty="0" smtClean="0"/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建立索引后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9" y="2760399"/>
            <a:ext cx="9277350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9" y="4137881"/>
            <a:ext cx="10972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type</a:t>
            </a:r>
            <a:r>
              <a:rPr lang="zh-CN" altLang="en-US" sz="2400" b="1" dirty="0"/>
              <a:t>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即</a:t>
            </a:r>
            <a:r>
              <a:rPr lang="en-US" altLang="zh-CN" sz="1600" dirty="0"/>
              <a:t>MySQL</a:t>
            </a:r>
            <a:r>
              <a:rPr lang="zh-CN" altLang="en-US" sz="1600" dirty="0"/>
              <a:t>决定如何查找表中的行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当</a:t>
            </a:r>
            <a:r>
              <a:rPr lang="zh-CN" altLang="en-US" sz="1600" dirty="0"/>
              <a:t>用</a:t>
            </a:r>
            <a:r>
              <a:rPr lang="en-US" altLang="zh-CN" sz="1600" dirty="0" smtClean="0"/>
              <a:t>like'%%'</a:t>
            </a:r>
            <a:r>
              <a:rPr lang="zh-CN" altLang="en-US" sz="1600" dirty="0" smtClean="0"/>
              <a:t>查询</a:t>
            </a:r>
            <a:r>
              <a:rPr lang="zh-CN" altLang="en-US" sz="1600" dirty="0"/>
              <a:t>的时候，没有索引是全表扫描（</a:t>
            </a:r>
            <a:r>
              <a:rPr lang="en-US" altLang="zh-CN" sz="1600" dirty="0"/>
              <a:t>ALL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用索引使用的是全索引扫描（</a:t>
            </a:r>
            <a:r>
              <a:rPr lang="en-US" altLang="zh-CN" sz="1600" dirty="0"/>
              <a:t>Index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依次</a:t>
            </a:r>
            <a:r>
              <a:rPr lang="zh-CN" altLang="en-US" sz="1600" dirty="0"/>
              <a:t>从最优到最差分别为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system 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eq_ref</a:t>
            </a:r>
            <a:r>
              <a:rPr lang="en-US" altLang="zh-CN" sz="1200" dirty="0"/>
              <a:t> &gt; ref &gt; </a:t>
            </a:r>
            <a:r>
              <a:rPr lang="en-US" altLang="zh-CN" sz="1200" dirty="0" err="1">
                <a:solidFill>
                  <a:srgbClr val="FF0000"/>
                </a:solidFill>
              </a:rPr>
              <a:t>fulltext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ref_or_null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index_merge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unique_subquery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index_subquery</a:t>
            </a:r>
            <a:r>
              <a:rPr lang="en-US" altLang="zh-CN" sz="1200" dirty="0"/>
              <a:t> &gt; range &gt; </a:t>
            </a:r>
            <a:r>
              <a:rPr lang="en-US" altLang="zh-CN" sz="1200" dirty="0">
                <a:solidFill>
                  <a:srgbClr val="FF0000"/>
                </a:solidFill>
              </a:rPr>
              <a:t>index</a:t>
            </a:r>
            <a:r>
              <a:rPr lang="en-US" altLang="zh-CN" sz="1200" dirty="0"/>
              <a:t> &gt; </a:t>
            </a:r>
            <a:r>
              <a:rPr lang="en-US" altLang="zh-CN" sz="1200" dirty="0">
                <a:solidFill>
                  <a:srgbClr val="FF0000"/>
                </a:solidFill>
              </a:rPr>
              <a:t>ALL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全文检索通常使用倒排索引（</a:t>
            </a:r>
            <a:r>
              <a:rPr lang="en-US" altLang="zh-CN" dirty="0"/>
              <a:t>inverted index</a:t>
            </a:r>
            <a:r>
              <a:rPr lang="zh-CN" altLang="en-US" dirty="0"/>
              <a:t>）来实现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倒排索引同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树索引一样，也是一种索引结构</a:t>
            </a:r>
            <a:endParaRPr lang="zh-CN" altLang="en-US" dirty="0"/>
          </a:p>
          <a:p>
            <a:r>
              <a:rPr lang="zh-CN" altLang="en-US" dirty="0"/>
              <a:t>其表现形式有两种：</a:t>
            </a:r>
          </a:p>
          <a:p>
            <a:pPr lvl="1"/>
            <a:r>
              <a:rPr lang="en-US" altLang="zh-CN" dirty="0"/>
              <a:t>inverted file index , {</a:t>
            </a:r>
            <a:r>
              <a:rPr lang="zh-CN" altLang="en-US" dirty="0"/>
              <a:t>单词，单词所在文档中的</a:t>
            </a:r>
            <a:r>
              <a:rPr lang="en-US" altLang="zh-CN" dirty="0"/>
              <a:t>ID</a:t>
            </a:r>
            <a:r>
              <a:rPr lang="en-US" altLang="zh-CN" dirty="0" smtClean="0"/>
              <a:t>}  </a:t>
            </a:r>
            <a:r>
              <a:rPr lang="en-US" altLang="zh-CN" dirty="0" err="1" smtClean="0">
                <a:solidFill>
                  <a:srgbClr val="FF0000"/>
                </a:solidFill>
              </a:rPr>
              <a:t>MyIsam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full inverted index,{</a:t>
            </a:r>
            <a:r>
              <a:rPr lang="zh-CN" altLang="en-US" dirty="0"/>
              <a:t>单词（单词所在文档的</a:t>
            </a:r>
            <a:r>
              <a:rPr lang="en-US" altLang="zh-CN" dirty="0"/>
              <a:t>ID</a:t>
            </a:r>
            <a:r>
              <a:rPr lang="zh-CN" altLang="en-US" dirty="0"/>
              <a:t>，在具体文档中的位置）</a:t>
            </a:r>
            <a:r>
              <a:rPr lang="en-US" altLang="zh-CN" dirty="0" smtClean="0"/>
              <a:t>} 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8897"/>
            <a:ext cx="78200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9" y="3226957"/>
            <a:ext cx="7715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</a:t>
            </a:r>
            <a:r>
              <a:rPr lang="en-US" altLang="zh-CN" dirty="0"/>
              <a:t>inverted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0941"/>
            <a:ext cx="782002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05" y="3404286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</a:t>
            </a:r>
            <a:r>
              <a:rPr lang="en-US" altLang="zh-CN" dirty="0" smtClean="0"/>
              <a:t>index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</a:t>
            </a:r>
            <a:r>
              <a:rPr lang="en-US" altLang="zh-CN" dirty="0"/>
              <a:t>full 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inverted index </a:t>
            </a:r>
            <a:r>
              <a:rPr lang="zh-CN" altLang="en-US" dirty="0" smtClean="0"/>
              <a:t>存储了单词所在的位置信息，占用</a:t>
            </a:r>
            <a:r>
              <a:rPr lang="zh-CN" altLang="en-US" dirty="0"/>
              <a:t>更多的空间，但是能更好地定位数据，并</a:t>
            </a:r>
            <a:r>
              <a:rPr lang="zh-CN" altLang="en-US" dirty="0" smtClean="0"/>
              <a:t>扩充</a:t>
            </a:r>
            <a:r>
              <a:rPr lang="zh-CN" altLang="en-US" dirty="0"/>
              <a:t>一些其他的搜索特性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采用了</a:t>
            </a:r>
            <a:r>
              <a:rPr lang="en-US" altLang="zh-CN" dirty="0" smtClean="0"/>
              <a:t>Full inverted index </a:t>
            </a:r>
            <a:r>
              <a:rPr lang="zh-CN" altLang="en-US" dirty="0" smtClean="0"/>
              <a:t>存放了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信息，故可以进行</a:t>
            </a:r>
            <a:r>
              <a:rPr lang="en-US" altLang="zh-CN" dirty="0" smtClean="0"/>
              <a:t>Proximity Search</a:t>
            </a:r>
            <a:r>
              <a:rPr lang="zh-CN" altLang="en-US" dirty="0"/>
              <a:t>（邻近搜索）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存储引擎不支持改特性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556" y="3056238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中的全文检索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907</Words>
  <Application>Microsoft Office PowerPoint</Application>
  <PresentationFormat>宽屏</PresentationFormat>
  <Paragraphs>95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Mysql全文检索</vt:lpstr>
      <vt:lpstr>什么是全文检索（Full-Text Search）？</vt:lpstr>
      <vt:lpstr>分析 like '%%'</vt:lpstr>
      <vt:lpstr>type列</vt:lpstr>
      <vt:lpstr>倒排索引</vt:lpstr>
      <vt:lpstr>inverted file index</vt:lpstr>
      <vt:lpstr>full inverted index</vt:lpstr>
      <vt:lpstr>inverted file index VS full inverted index</vt:lpstr>
      <vt:lpstr>InnoDB中的全文检索</vt:lpstr>
      <vt:lpstr>辅助表VS全文检索索引缓存</vt:lpstr>
      <vt:lpstr>PowerPoint 演示文稿</vt:lpstr>
      <vt:lpstr>FTS Index Cache（缓存）</vt:lpstr>
      <vt:lpstr>FTS Index Cache为什么用红黑树而不是B-树、B+树、AVL树？</vt:lpstr>
      <vt:lpstr>前世今生</vt:lpstr>
      <vt:lpstr>全文检索实战演练</vt:lpstr>
      <vt:lpstr>创建全文索引</vt:lpstr>
      <vt:lpstr>全文检索语法：</vt:lpstr>
      <vt:lpstr>In Natural Language Mode  </vt:lpstr>
      <vt:lpstr>In Boolean mode </vt:lpstr>
      <vt:lpstr>With Query Expansion（相关性查询）</vt:lpstr>
      <vt:lpstr>根据相关性排序</vt:lpstr>
      <vt:lpstr>查看分词</vt:lpstr>
      <vt:lpstr>PowerPoint 演示文稿</vt:lpstr>
      <vt:lpstr>Thanks 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Mysql全文检索</dc:title>
  <dc:creator>lenovo</dc:creator>
  <cp:lastModifiedBy>lenovo</cp:lastModifiedBy>
  <cp:revision>41</cp:revision>
  <dcterms:created xsi:type="dcterms:W3CDTF">2019-10-24T07:57:03Z</dcterms:created>
  <dcterms:modified xsi:type="dcterms:W3CDTF">2019-10-25T08:59:19Z</dcterms:modified>
</cp:coreProperties>
</file>