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7"/>
  </p:notesMasterIdLst>
  <p:sldIdLst>
    <p:sldId id="256" r:id="rId2"/>
    <p:sldId id="259" r:id="rId3"/>
    <p:sldId id="280" r:id="rId4"/>
    <p:sldId id="257" r:id="rId5"/>
    <p:sldId id="258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7" r:id="rId21"/>
    <p:sldId id="276" r:id="rId22"/>
    <p:sldId id="278" r:id="rId23"/>
    <p:sldId id="274" r:id="rId24"/>
    <p:sldId id="279" r:id="rId25"/>
    <p:sldId id="27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82" autoAdjust="0"/>
  </p:normalViewPr>
  <p:slideViewPr>
    <p:cSldViewPr snapToGrid="0">
      <p:cViewPr varScale="1">
        <p:scale>
          <a:sx n="121" d="100"/>
          <a:sy n="121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E983D-B97A-4B8C-8383-CCF013E6E9F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354A6-C2AB-4A59-AB12-DC15A9FD2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5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54A6-C2AB-4A59-AB12-DC15A9FD2F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64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system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能对查询的某部分进行优化并将其转化成一个常量（可以看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warnings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的结果）。用于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key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的所有列与常数比较时，所以表最多有一个匹配行，读取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次，速度比较快。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eq_ref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key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索引的所有部分被连接使用 ，最多只会返回一条符合条件的记录。这可能是在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之外最好的联接类型了，简单的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查询不会出现这种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：相比 </a:t>
            </a:r>
            <a:r>
              <a:rPr lang="en-US" altLang="zh-CN" dirty="0" err="1" smtClean="0"/>
              <a:t>eq_ref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，不使用唯一索引，而是使用普通索引或者唯一性索引的部分前缀，索引要和某个值相比较，可能会找到多个符合条件的行。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ref_or_null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：类似</a:t>
            </a:r>
            <a:r>
              <a:rPr lang="en-US" altLang="zh-CN" dirty="0" smtClean="0"/>
              <a:t>ref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，但是可以搜索值为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的行。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index_merge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：表示使用了索引合并的优化方法。 例如下表：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是主键，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tenant_id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是普通索引。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的时候没有用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，而是使用了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key(id)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tenant_id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：范围扫描通常出现在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in(), between ,&gt; ,&lt;, &gt;=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等操作中。使用一个索引来检索给定范围的行。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一样，不同就是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只需扫描索引树，这通常比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快一些。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即全表扫描，意味着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需要从头到尾去查找所需要的行。通常情况下这需要增加索引来进行优化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54A6-C2AB-4A59-AB12-DC15A9FD2F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85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4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77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9997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848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340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95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197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8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0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1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4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06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9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1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74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9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Mysql</a:t>
            </a:r>
            <a:r>
              <a:rPr lang="zh-CN" altLang="en-US" dirty="0" smtClean="0"/>
              <a:t>全文检索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158655" y="54706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郝雪冰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0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4556" y="3056238"/>
            <a:ext cx="8596668" cy="1320800"/>
          </a:xfrm>
        </p:spPr>
        <p:txBody>
          <a:bodyPr/>
          <a:lstStyle/>
          <a:p>
            <a:pPr algn="ctr"/>
            <a:r>
              <a:rPr lang="en-US" altLang="zh-CN" dirty="0" err="1" smtClean="0"/>
              <a:t>InnoDB</a:t>
            </a:r>
            <a:r>
              <a:rPr lang="zh-CN" altLang="en-US" dirty="0" smtClean="0"/>
              <a:t>中的全文检索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04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辅助表</a:t>
            </a:r>
            <a:r>
              <a:rPr lang="en-US" altLang="zh-CN" dirty="0" smtClean="0">
                <a:solidFill>
                  <a:srgbClr val="FF0000"/>
                </a:solidFill>
              </a:rPr>
              <a:t>VS</a:t>
            </a:r>
            <a:r>
              <a:rPr lang="zh-CN" altLang="en-US" dirty="0" smtClean="0"/>
              <a:t>全文检索索引缓存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倒排索引</a:t>
            </a:r>
            <a:r>
              <a:rPr lang="zh-CN" altLang="en-US" dirty="0"/>
              <a:t>需要将</a:t>
            </a:r>
            <a:r>
              <a:rPr lang="en-US" altLang="zh-CN" dirty="0"/>
              <a:t>word</a:t>
            </a:r>
            <a:r>
              <a:rPr lang="zh-CN" altLang="en-US" dirty="0"/>
              <a:t>存放到一张表中，这个表称为</a:t>
            </a:r>
            <a:r>
              <a:rPr lang="en-US" altLang="zh-CN" dirty="0">
                <a:solidFill>
                  <a:srgbClr val="FF0000"/>
                </a:solidFill>
              </a:rPr>
              <a:t>Auxiliary Table</a:t>
            </a:r>
            <a:r>
              <a:rPr lang="zh-CN" altLang="en-US" dirty="0">
                <a:solidFill>
                  <a:srgbClr val="FF0000"/>
                </a:solidFill>
              </a:rPr>
              <a:t>（辅助表）</a:t>
            </a:r>
            <a:r>
              <a:rPr lang="zh-CN" altLang="en-US" dirty="0" smtClean="0"/>
              <a:t>。</a:t>
            </a:r>
            <a:r>
              <a:rPr lang="en-US" altLang="zh-CN" dirty="0"/>
              <a:t>  </a:t>
            </a:r>
            <a:r>
              <a:rPr lang="zh-CN" altLang="en-US" dirty="0" smtClean="0"/>
              <a:t>辅助表是</a:t>
            </a:r>
            <a:r>
              <a:rPr lang="zh-CN" altLang="en-US" dirty="0"/>
              <a:t>持久的表，存放于磁盘上。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FTS </a:t>
            </a:r>
            <a:r>
              <a:rPr lang="en-US" altLang="zh-CN" dirty="0">
                <a:solidFill>
                  <a:srgbClr val="FF0000"/>
                </a:solidFill>
              </a:rPr>
              <a:t>Index Cache</a:t>
            </a:r>
            <a:r>
              <a:rPr lang="zh-CN" altLang="en-US" dirty="0">
                <a:solidFill>
                  <a:srgbClr val="FF0000"/>
                </a:solidFill>
              </a:rPr>
              <a:t>（全文检索索引缓存） </a:t>
            </a:r>
            <a:r>
              <a:rPr lang="zh-CN" altLang="en-US" dirty="0"/>
              <a:t>，其用来提高全文检索的性能。</a:t>
            </a:r>
            <a:r>
              <a:rPr lang="en-US" altLang="zh-CN" dirty="0"/>
              <a:t>FTS Index Cache</a:t>
            </a:r>
            <a:r>
              <a:rPr lang="zh-CN" altLang="en-US" dirty="0"/>
              <a:t>是一个红黑树结构，其根据（</a:t>
            </a:r>
            <a:r>
              <a:rPr lang="en-US" altLang="zh-CN" dirty="0"/>
              <a:t>word</a:t>
            </a:r>
            <a:r>
              <a:rPr lang="zh-CN" altLang="en-US" dirty="0"/>
              <a:t>，</a:t>
            </a:r>
            <a:r>
              <a:rPr lang="en-US" altLang="zh-CN" dirty="0" err="1"/>
              <a:t>ilist</a:t>
            </a:r>
            <a:r>
              <a:rPr lang="zh-CN" altLang="en-US" dirty="0"/>
              <a:t>）进行</a:t>
            </a:r>
            <a:r>
              <a:rPr lang="zh-CN" altLang="en-US" dirty="0" smtClean="0"/>
              <a:t>排序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65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933" y="3529550"/>
            <a:ext cx="6991350" cy="3219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52" y="827537"/>
            <a:ext cx="7686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FTS Index Cache</a:t>
            </a:r>
            <a:r>
              <a:rPr lang="zh-CN" altLang="en-US" dirty="0" smtClean="0"/>
              <a:t>（缓存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插入的</a:t>
            </a:r>
            <a:r>
              <a:rPr lang="zh-CN" altLang="en-US" dirty="0" smtClean="0"/>
              <a:t>数据时，全文</a:t>
            </a:r>
            <a:r>
              <a:rPr lang="zh-CN" altLang="en-US" dirty="0"/>
              <a:t>索引的</a:t>
            </a:r>
            <a:r>
              <a:rPr lang="zh-CN" altLang="en-US" dirty="0" smtClean="0"/>
              <a:t>更新在</a:t>
            </a:r>
            <a:r>
              <a:rPr lang="zh-CN" altLang="en-US" dirty="0"/>
              <a:t>分词操作后还在</a:t>
            </a:r>
            <a:r>
              <a:rPr lang="en-US" altLang="zh-CN" dirty="0"/>
              <a:t>FTS Index Cache</a:t>
            </a:r>
            <a:r>
              <a:rPr lang="zh-CN" altLang="en-US" dirty="0"/>
              <a:t>中，</a:t>
            </a:r>
            <a:r>
              <a:rPr lang="en-US" altLang="zh-CN" dirty="0"/>
              <a:t>Auxiliary Table</a:t>
            </a:r>
            <a:r>
              <a:rPr lang="zh-CN" altLang="en-US" dirty="0"/>
              <a:t>可能还没有更新。</a:t>
            </a:r>
            <a:r>
              <a:rPr lang="en-US" altLang="zh-CN" dirty="0" err="1"/>
              <a:t>InnoDB</a:t>
            </a:r>
            <a:r>
              <a:rPr lang="zh-CN" altLang="en-US" dirty="0"/>
              <a:t>存储引擎会批量对</a:t>
            </a:r>
            <a:r>
              <a:rPr lang="en-US" altLang="zh-CN" dirty="0"/>
              <a:t>Auxiliary Table</a:t>
            </a:r>
            <a:r>
              <a:rPr lang="zh-CN" altLang="en-US" dirty="0"/>
              <a:t>进行更新，而不是每次插入后更新一次</a:t>
            </a:r>
            <a:r>
              <a:rPr lang="en-US" altLang="zh-CN" dirty="0"/>
              <a:t>Auxiliary Table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3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FTS Index Cache</a:t>
            </a:r>
            <a:r>
              <a:rPr lang="zh-CN" altLang="en-US" sz="2400" dirty="0" smtClean="0"/>
              <a:t>为什么用红黑树而不是</a:t>
            </a:r>
            <a:r>
              <a:rPr lang="en-US" altLang="zh-CN" sz="2400" dirty="0" smtClean="0"/>
              <a:t>B-</a:t>
            </a:r>
            <a:r>
              <a:rPr lang="zh-CN" altLang="en-US" sz="2400" dirty="0" smtClean="0"/>
              <a:t>树、</a:t>
            </a:r>
            <a:r>
              <a:rPr lang="en-US" altLang="zh-CN" sz="2400" dirty="0" smtClean="0"/>
              <a:t>B+</a:t>
            </a:r>
            <a:r>
              <a:rPr lang="zh-CN" altLang="en-US" sz="2400" dirty="0" smtClean="0"/>
              <a:t>树、</a:t>
            </a:r>
            <a:r>
              <a:rPr lang="en-US" altLang="zh-CN" sz="2400" dirty="0" smtClean="0"/>
              <a:t>AVL</a:t>
            </a:r>
            <a:r>
              <a:rPr lang="zh-CN" altLang="en-US" sz="2400" dirty="0" smtClean="0"/>
              <a:t>树？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B-tree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B+tree</a:t>
            </a:r>
            <a:r>
              <a:rPr lang="zh-CN" altLang="en-US" dirty="0" smtClean="0"/>
              <a:t>是磁盘友好型，内存中多用</a:t>
            </a:r>
            <a:r>
              <a:rPr lang="en-US" altLang="zh-CN" dirty="0" smtClean="0"/>
              <a:t>AVL</a:t>
            </a:r>
            <a:r>
              <a:rPr lang="zh-CN" altLang="en-US" dirty="0" smtClean="0"/>
              <a:t>或红黑树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FTS Index Cache</a:t>
            </a:r>
            <a:r>
              <a:rPr lang="zh-CN" altLang="en-US" dirty="0" smtClean="0"/>
              <a:t>的数据在内存中（</a:t>
            </a:r>
            <a:r>
              <a:rPr lang="en-US" altLang="zh-CN" dirty="0" smtClean="0"/>
              <a:t>32M</a:t>
            </a:r>
            <a:r>
              <a:rPr lang="zh-CN" altLang="en-US" dirty="0" smtClean="0"/>
              <a:t>），多了就会同步到辅助表中</a:t>
            </a:r>
            <a:endParaRPr lang="en-US" altLang="zh-CN" dirty="0" smtClean="0"/>
          </a:p>
          <a:p>
            <a:r>
              <a:rPr lang="zh-CN" altLang="en-US" dirty="0"/>
              <a:t>与</a:t>
            </a:r>
            <a:r>
              <a:rPr lang="en-US" altLang="zh-CN" dirty="0"/>
              <a:t>AVL</a:t>
            </a:r>
            <a:r>
              <a:rPr lang="zh-CN" altLang="en-US" dirty="0"/>
              <a:t>树相比 可维护性</a:t>
            </a:r>
            <a:r>
              <a:rPr lang="zh-CN" altLang="en-US" dirty="0" smtClean="0"/>
              <a:t>好</a:t>
            </a:r>
            <a:endParaRPr lang="en-US" altLang="zh-CN" dirty="0" smtClean="0"/>
          </a:p>
          <a:p>
            <a:pPr lvl="1"/>
            <a:r>
              <a:rPr lang="zh-CN" altLang="en-US" dirty="0"/>
              <a:t>红黑是用非严格的平衡来换取增删节点时候旋转次数的降低，任何不平衡都会在三次旋转之内解决，而</a:t>
            </a:r>
            <a:r>
              <a:rPr lang="en-US" altLang="zh-CN" dirty="0"/>
              <a:t>AVL</a:t>
            </a:r>
            <a:r>
              <a:rPr lang="zh-CN" altLang="en-US" dirty="0"/>
              <a:t>是严格平衡树，因此在增加或者删除节点的时候，根据不同情况，旋转的次数比红黑树要多。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84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前世今生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以前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只有</a:t>
            </a:r>
            <a:r>
              <a:rPr lang="en-US" altLang="zh-CN" dirty="0" err="1" smtClean="0"/>
              <a:t>MyISAM</a:t>
            </a:r>
            <a:r>
              <a:rPr lang="zh-CN" altLang="en-US" dirty="0" smtClean="0"/>
              <a:t>支持全文检索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/>
              <a:t>MySQL 5.7.3</a:t>
            </a:r>
            <a:r>
              <a:rPr lang="zh-CN" altLang="en-US" dirty="0"/>
              <a:t>开始</a:t>
            </a:r>
            <a:r>
              <a:rPr lang="en-US" altLang="zh-CN" dirty="0" err="1"/>
              <a:t>InnoDB</a:t>
            </a:r>
            <a:r>
              <a:rPr lang="zh-CN" altLang="en-US" dirty="0"/>
              <a:t>支持</a:t>
            </a:r>
            <a:r>
              <a:rPr lang="zh-CN" altLang="en-US" dirty="0" smtClean="0"/>
              <a:t>全文检索（面试注意下）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/>
              <a:t>MySQL5.7.6</a:t>
            </a:r>
            <a:r>
              <a:rPr lang="zh-CN" altLang="en-US" dirty="0"/>
              <a:t>版本开始提供了一种内建的全文索引</a:t>
            </a:r>
            <a:r>
              <a:rPr lang="en-US" altLang="zh-CN" dirty="0" err="1"/>
              <a:t>ngram</a:t>
            </a:r>
            <a:r>
              <a:rPr lang="en-US" altLang="zh-CN" dirty="0"/>
              <a:t> parser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这个插件可以</a:t>
            </a:r>
            <a:r>
              <a:rPr lang="zh-CN" altLang="en-US" dirty="0"/>
              <a:t>很好的</a:t>
            </a:r>
            <a:r>
              <a:rPr lang="zh-CN" altLang="en-US" dirty="0" smtClean="0"/>
              <a:t>支持（</a:t>
            </a:r>
            <a:r>
              <a:rPr lang="zh-CN" altLang="en-US" dirty="0"/>
              <a:t>中文、日文、</a:t>
            </a:r>
            <a:r>
              <a:rPr lang="zh-CN" altLang="en-US" dirty="0" smtClean="0"/>
              <a:t>韩文）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756" y="3056238"/>
            <a:ext cx="8596668" cy="1320800"/>
          </a:xfrm>
        </p:spPr>
        <p:txBody>
          <a:bodyPr/>
          <a:lstStyle/>
          <a:p>
            <a:pPr algn="ctr"/>
            <a:r>
              <a:rPr lang="zh-CN" altLang="en-US" dirty="0" smtClean="0"/>
              <a:t>全文检索实战演练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创建全文索引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创建全文索引</a:t>
            </a:r>
          </a:p>
          <a:p>
            <a:r>
              <a:rPr lang="en-US" altLang="zh-CN" dirty="0"/>
              <a:t>CREATE FULLTEXT INDEX </a:t>
            </a:r>
            <a:r>
              <a:rPr lang="en-US" altLang="zh-CN" dirty="0" err="1"/>
              <a:t>idx_fts</a:t>
            </a:r>
            <a:r>
              <a:rPr lang="en-US" altLang="zh-CN" dirty="0"/>
              <a:t> ON </a:t>
            </a:r>
            <a:r>
              <a:rPr lang="en-US" altLang="zh-CN" dirty="0" err="1"/>
              <a:t>fts_a</a:t>
            </a:r>
            <a:r>
              <a:rPr lang="en-US" altLang="zh-CN" dirty="0"/>
              <a:t>(body);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创建中文的全文索引</a:t>
            </a:r>
          </a:p>
          <a:p>
            <a:r>
              <a:rPr lang="en-US" altLang="zh-CN" dirty="0"/>
              <a:t>CREATE FULLTEXT INDEX </a:t>
            </a:r>
            <a:r>
              <a:rPr lang="en-US" altLang="zh-CN" dirty="0" err="1"/>
              <a:t>idx_fts</a:t>
            </a:r>
            <a:r>
              <a:rPr lang="en-US" altLang="zh-CN" dirty="0"/>
              <a:t> ON </a:t>
            </a:r>
            <a:r>
              <a:rPr lang="en-US" altLang="zh-CN" dirty="0" err="1"/>
              <a:t>fts_a_cn</a:t>
            </a:r>
            <a:r>
              <a:rPr lang="en-US" altLang="zh-CN" dirty="0"/>
              <a:t>(body) WITH PARSER </a:t>
            </a:r>
            <a:r>
              <a:rPr lang="en-US" altLang="zh-CN" dirty="0" err="1"/>
              <a:t>ngram</a:t>
            </a:r>
            <a:r>
              <a:rPr lang="en-US" altLang="zh-CN" dirty="0"/>
              <a:t>; 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创建联合全文索引</a:t>
            </a:r>
          </a:p>
          <a:p>
            <a:r>
              <a:rPr lang="en-US" altLang="zh-CN" dirty="0"/>
              <a:t>CREATE FULLTEXT INDEX </a:t>
            </a:r>
            <a:r>
              <a:rPr lang="en-US" altLang="zh-CN" dirty="0" err="1"/>
              <a:t>idx_fts</a:t>
            </a:r>
            <a:r>
              <a:rPr lang="en-US" altLang="zh-CN" dirty="0"/>
              <a:t> ON </a:t>
            </a:r>
            <a:r>
              <a:rPr lang="en-US" altLang="zh-CN" dirty="0" err="1"/>
              <a:t>fts_a</a:t>
            </a:r>
            <a:r>
              <a:rPr lang="en-US" altLang="zh-CN" dirty="0"/>
              <a:t>(</a:t>
            </a:r>
            <a:r>
              <a:rPr lang="en-US" altLang="zh-CN" dirty="0" err="1"/>
              <a:t>title,body</a:t>
            </a:r>
            <a:r>
              <a:rPr lang="en-US" altLang="zh-CN" dirty="0"/>
              <a:t>);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923" y="788989"/>
            <a:ext cx="4762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全文检索语法：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MATCH (col1,col2,...) AGAINST (</a:t>
            </a:r>
            <a:r>
              <a:rPr lang="en-US" altLang="zh-CN" dirty="0" err="1"/>
              <a:t>expr</a:t>
            </a:r>
            <a:r>
              <a:rPr lang="en-US" altLang="zh-CN" dirty="0"/>
              <a:t> [</a:t>
            </a:r>
            <a:r>
              <a:rPr lang="en-US" altLang="zh-CN" dirty="0" err="1"/>
              <a:t>search_modifier</a:t>
            </a:r>
            <a:r>
              <a:rPr lang="en-US" altLang="zh-CN" dirty="0" smtClean="0"/>
              <a:t>])</a:t>
            </a:r>
          </a:p>
          <a:p>
            <a:r>
              <a:rPr lang="en-US" altLang="zh-CN" dirty="0" err="1" smtClean="0"/>
              <a:t>Search_modifier</a:t>
            </a:r>
            <a:r>
              <a:rPr lang="en-US" altLang="zh-CN" dirty="0" smtClean="0"/>
              <a:t>:{</a:t>
            </a:r>
          </a:p>
          <a:p>
            <a:pPr lvl="1"/>
            <a:r>
              <a:rPr lang="en-US" altLang="zh-CN" dirty="0"/>
              <a:t>In Natural Language Mode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 Natural </a:t>
            </a:r>
            <a:r>
              <a:rPr lang="en-US" altLang="zh-CN" dirty="0"/>
              <a:t>L</a:t>
            </a:r>
            <a:r>
              <a:rPr lang="en-US" altLang="zh-CN" dirty="0" smtClean="0"/>
              <a:t>anguage </a:t>
            </a:r>
            <a:r>
              <a:rPr lang="en-US" altLang="zh-CN" dirty="0"/>
              <a:t>M</a:t>
            </a:r>
            <a:r>
              <a:rPr lang="en-US" altLang="zh-CN" dirty="0" smtClean="0"/>
              <a:t>ode with Query </a:t>
            </a:r>
            <a:r>
              <a:rPr lang="en-US" altLang="zh-CN" dirty="0"/>
              <a:t>E</a:t>
            </a:r>
            <a:r>
              <a:rPr lang="en-US" altLang="zh-CN" dirty="0" smtClean="0"/>
              <a:t>xpansion </a:t>
            </a:r>
          </a:p>
          <a:p>
            <a:pPr lvl="1"/>
            <a:r>
              <a:rPr lang="en-US" altLang="zh-CN" dirty="0" smtClean="0"/>
              <a:t>In Boolean mode</a:t>
            </a:r>
          </a:p>
          <a:p>
            <a:pPr lvl="1"/>
            <a:r>
              <a:rPr lang="en-US" altLang="zh-CN" dirty="0" smtClean="0"/>
              <a:t>With Query Expansion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510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zh-CN" dirty="0" smtClean="0"/>
              <a:t>In </a:t>
            </a:r>
            <a:r>
              <a:rPr lang="en-US" altLang="zh-CN" dirty="0"/>
              <a:t>Natural Language Mode</a:t>
            </a:r>
            <a:br>
              <a:rPr lang="en-US" altLang="zh-CN" dirty="0"/>
            </a:b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050" dirty="0"/>
              <a:t>搜索包含</a:t>
            </a:r>
            <a:r>
              <a:rPr lang="en-US" altLang="zh-CN" sz="1050" dirty="0"/>
              <a:t>porridge</a:t>
            </a:r>
            <a:r>
              <a:rPr lang="zh-CN" altLang="en-US" sz="1050" dirty="0"/>
              <a:t>的文章</a:t>
            </a:r>
            <a:endParaRPr lang="en-US" altLang="zh-CN" sz="1050" dirty="0"/>
          </a:p>
          <a:p>
            <a:pPr lvl="1"/>
            <a:r>
              <a:rPr lang="en-US" altLang="zh-CN" sz="850" dirty="0" smtClean="0"/>
              <a:t>SELECT </a:t>
            </a:r>
            <a:r>
              <a:rPr lang="en-US" altLang="zh-CN" sz="850" dirty="0"/>
              <a:t>* FROM </a:t>
            </a:r>
            <a:r>
              <a:rPr lang="en-US" altLang="zh-CN" sz="850" dirty="0" err="1"/>
              <a:t>fts_a</a:t>
            </a:r>
            <a:r>
              <a:rPr lang="en-US" altLang="zh-CN" sz="850" dirty="0"/>
              <a:t> WHERE MATCH(body) AGAINST</a:t>
            </a:r>
            <a:r>
              <a:rPr lang="en-US" altLang="zh-CN" sz="850" dirty="0" smtClean="0"/>
              <a:t>('Porridge' </a:t>
            </a:r>
            <a:r>
              <a:rPr lang="en-US" altLang="zh-CN" sz="850" dirty="0"/>
              <a:t>IN NATURAL LANGUAGE MODE</a:t>
            </a:r>
            <a:r>
              <a:rPr lang="en-US" altLang="zh-CN" sz="850" dirty="0" smtClean="0"/>
              <a:t>); 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endParaRPr lang="zh-CN" altLang="en-US" sz="105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352" y="307975"/>
            <a:ext cx="5200650" cy="1924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4" y="4450277"/>
            <a:ext cx="11410950" cy="962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243" y="2929400"/>
            <a:ext cx="75628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9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8462" y="2375229"/>
            <a:ext cx="9275379" cy="990709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/>
              <a:t>什么是全文检索</a:t>
            </a:r>
            <a:r>
              <a:rPr lang="zh-CN" altLang="en-US" sz="2400" dirty="0"/>
              <a:t>（</a:t>
            </a:r>
            <a:r>
              <a:rPr lang="en-US" altLang="zh-CN" sz="2400" dirty="0"/>
              <a:t>Full-Text Search</a:t>
            </a:r>
            <a:r>
              <a:rPr lang="zh-CN" altLang="en-US" sz="2400" dirty="0" smtClean="0"/>
              <a:t>）？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095083" y="3878317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全文检索就是先对文章分词，对分词创建索引，最后对索引检索的一种技术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693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zh-CN" dirty="0"/>
              <a:t>In Boolean mode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200" dirty="0" smtClean="0"/>
              <a:t>搜索</a:t>
            </a:r>
            <a:r>
              <a:rPr lang="zh-CN" altLang="en-US" sz="1200" dirty="0"/>
              <a:t>包含</a:t>
            </a:r>
            <a:r>
              <a:rPr lang="en-US" altLang="zh-CN" sz="1200" dirty="0"/>
              <a:t>porridge</a:t>
            </a:r>
            <a:r>
              <a:rPr lang="zh-CN" altLang="en-US" sz="1200" dirty="0"/>
              <a:t>且</a:t>
            </a:r>
            <a:r>
              <a:rPr lang="zh-CN" altLang="en-US" sz="1200" dirty="0">
                <a:solidFill>
                  <a:srgbClr val="FF0000"/>
                </a:solidFill>
              </a:rPr>
              <a:t>包含</a:t>
            </a:r>
            <a:r>
              <a:rPr lang="en-US" altLang="zh-CN" sz="1200" dirty="0"/>
              <a:t>cold</a:t>
            </a:r>
            <a:r>
              <a:rPr lang="zh-CN" altLang="en-US" sz="1200" dirty="0"/>
              <a:t>的</a:t>
            </a:r>
            <a:r>
              <a:rPr lang="zh-CN" altLang="en-US" sz="1200" dirty="0" smtClean="0"/>
              <a:t>文章</a:t>
            </a:r>
            <a:endParaRPr lang="en-US" altLang="zh-CN" sz="1200" dirty="0" smtClean="0"/>
          </a:p>
          <a:p>
            <a:pPr lvl="1"/>
            <a:r>
              <a:rPr lang="en-US" altLang="zh-CN" sz="1000" dirty="0" smtClean="0"/>
              <a:t>SELECT * FROM </a:t>
            </a:r>
            <a:r>
              <a:rPr lang="en-US" altLang="zh-CN" sz="1000" dirty="0" err="1" smtClean="0"/>
              <a:t>fts_a</a:t>
            </a:r>
            <a:r>
              <a:rPr lang="en-US" altLang="zh-CN" sz="1000" dirty="0" smtClean="0"/>
              <a:t> WHERE MATCH(body) AGAINST('+porridge +cold' IN BOOLEAN MODE);</a:t>
            </a:r>
          </a:p>
          <a:p>
            <a:pPr marL="342900" lvl="1" indent="-342900"/>
            <a:r>
              <a:rPr lang="zh-CN" altLang="en-US" sz="1200" dirty="0" smtClean="0"/>
              <a:t>搜索包含</a:t>
            </a:r>
            <a:r>
              <a:rPr lang="en-US" altLang="zh-CN" sz="1200" dirty="0" smtClean="0"/>
              <a:t>porridge</a:t>
            </a:r>
            <a:r>
              <a:rPr lang="zh-CN" altLang="en-US" sz="1200" dirty="0" smtClean="0"/>
              <a:t>且</a:t>
            </a:r>
            <a:r>
              <a:rPr lang="zh-CN" altLang="en-US" sz="1200" dirty="0" smtClean="0">
                <a:solidFill>
                  <a:srgbClr val="FF0000"/>
                </a:solidFill>
              </a:rPr>
              <a:t>不包含</a:t>
            </a:r>
            <a:r>
              <a:rPr lang="en-US" altLang="zh-CN" sz="1200" dirty="0" smtClean="0"/>
              <a:t>cold</a:t>
            </a:r>
            <a:r>
              <a:rPr lang="zh-CN" altLang="en-US" sz="1200" dirty="0" smtClean="0"/>
              <a:t>的文章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SELECT </a:t>
            </a:r>
            <a:r>
              <a:rPr lang="en-US" altLang="zh-CN" sz="1200" dirty="0"/>
              <a:t>* FROM </a:t>
            </a:r>
            <a:r>
              <a:rPr lang="en-US" altLang="zh-CN" sz="1200" dirty="0" err="1"/>
              <a:t>fts_a</a:t>
            </a:r>
            <a:r>
              <a:rPr lang="en-US" altLang="zh-CN" sz="1200" dirty="0"/>
              <a:t> WHERE MATCH(body) AGAINST</a:t>
            </a:r>
            <a:r>
              <a:rPr lang="en-US" altLang="zh-CN" sz="1200" dirty="0" smtClean="0"/>
              <a:t>('+</a:t>
            </a:r>
            <a:r>
              <a:rPr lang="en-US" altLang="zh-CN" sz="1200" dirty="0"/>
              <a:t>porridge -</a:t>
            </a:r>
            <a:r>
              <a:rPr lang="en-US" altLang="zh-CN" sz="1200" dirty="0" smtClean="0"/>
              <a:t>cold' </a:t>
            </a:r>
            <a:r>
              <a:rPr lang="en-US" altLang="zh-CN" sz="1200" dirty="0"/>
              <a:t>IN BOOLEAN MODE</a:t>
            </a:r>
            <a:r>
              <a:rPr lang="en-US" altLang="zh-CN" sz="1200" dirty="0" smtClean="0"/>
              <a:t>);</a:t>
            </a:r>
          </a:p>
          <a:p>
            <a:r>
              <a:rPr lang="zh-CN" altLang="en-US" sz="1400" dirty="0" smtClean="0"/>
              <a:t>找出</a:t>
            </a:r>
            <a:r>
              <a:rPr lang="zh-CN" altLang="en-US" sz="1400" dirty="0"/>
              <a:t>有</a:t>
            </a:r>
            <a:r>
              <a:rPr lang="en-US" altLang="zh-CN" sz="1400" dirty="0"/>
              <a:t>Pease</a:t>
            </a:r>
            <a:r>
              <a:rPr lang="zh-CN" altLang="en-US" sz="1400" dirty="0"/>
              <a:t>或者</a:t>
            </a:r>
            <a:r>
              <a:rPr lang="en-US" altLang="zh-CN" sz="1400" dirty="0"/>
              <a:t>hot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文档</a:t>
            </a:r>
            <a:endParaRPr lang="en-US" altLang="zh-CN" sz="1400" dirty="0" smtClean="0"/>
          </a:p>
          <a:p>
            <a:pPr lvl="1"/>
            <a:r>
              <a:rPr lang="en-US" altLang="zh-CN" sz="1200" dirty="0"/>
              <a:t> SELECT * from </a:t>
            </a:r>
            <a:r>
              <a:rPr lang="en-US" altLang="zh-CN" sz="1200" dirty="0" err="1"/>
              <a:t>fts_a</a:t>
            </a:r>
            <a:r>
              <a:rPr lang="en-US" altLang="zh-CN" sz="1200" dirty="0"/>
              <a:t> where match(body) against</a:t>
            </a:r>
            <a:r>
              <a:rPr lang="en-US" altLang="zh-CN" sz="1200" dirty="0" smtClean="0"/>
              <a:t>('Pease hot' </a:t>
            </a:r>
            <a:r>
              <a:rPr lang="en-US" altLang="zh-CN" sz="1200" dirty="0"/>
              <a:t>in </a:t>
            </a:r>
            <a:r>
              <a:rPr lang="en-US" altLang="zh-CN" sz="1200" dirty="0" err="1"/>
              <a:t>boolean</a:t>
            </a:r>
            <a:r>
              <a:rPr lang="en-US" altLang="zh-CN" sz="1200" dirty="0"/>
              <a:t> mode);</a:t>
            </a:r>
          </a:p>
          <a:p>
            <a:r>
              <a:rPr lang="zh-CN" altLang="en-US" sz="1400" dirty="0" smtClean="0"/>
              <a:t>找出</a:t>
            </a:r>
            <a:r>
              <a:rPr lang="en-US" altLang="zh-CN" sz="1400" dirty="0"/>
              <a:t>2</a:t>
            </a:r>
            <a:r>
              <a:rPr lang="zh-CN" altLang="en-US" sz="1400" dirty="0"/>
              <a:t>个单词之间距离不超过</a:t>
            </a:r>
            <a:r>
              <a:rPr lang="en-US" altLang="zh-CN" sz="1400" dirty="0"/>
              <a:t>8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文档</a:t>
            </a:r>
            <a:endParaRPr lang="en-US" altLang="zh-CN" sz="1400" dirty="0" smtClean="0"/>
          </a:p>
          <a:p>
            <a:pPr lvl="1"/>
            <a:r>
              <a:rPr lang="en-US" altLang="zh-CN" sz="1200" dirty="0"/>
              <a:t> SELECT * from </a:t>
            </a:r>
            <a:r>
              <a:rPr lang="en-US" altLang="zh-CN" sz="1200" dirty="0" err="1"/>
              <a:t>fts_a</a:t>
            </a:r>
            <a:r>
              <a:rPr lang="en-US" altLang="zh-CN" sz="1200" dirty="0"/>
              <a:t> where match(body) against</a:t>
            </a:r>
            <a:r>
              <a:rPr lang="en-US" altLang="zh-CN" sz="1200" dirty="0" smtClean="0"/>
              <a:t>(' </a:t>
            </a:r>
            <a:r>
              <a:rPr lang="en-US" altLang="zh-CN" sz="1200" dirty="0"/>
              <a:t>" like days" @</a:t>
            </a:r>
            <a:r>
              <a:rPr lang="en-US" altLang="zh-CN" sz="1200" dirty="0" smtClean="0"/>
              <a:t>8' </a:t>
            </a:r>
            <a:r>
              <a:rPr lang="en-US" altLang="zh-CN" sz="1200" dirty="0"/>
              <a:t>in </a:t>
            </a:r>
            <a:r>
              <a:rPr lang="en-US" altLang="zh-CN" sz="1200" dirty="0" err="1"/>
              <a:t>boolean</a:t>
            </a:r>
            <a:r>
              <a:rPr lang="en-US" altLang="zh-CN" sz="1200" dirty="0"/>
              <a:t> mode);</a:t>
            </a:r>
          </a:p>
          <a:p>
            <a:r>
              <a:rPr lang="zh-CN" altLang="en-US" sz="1400" dirty="0" smtClean="0"/>
              <a:t>找出</a:t>
            </a:r>
            <a:r>
              <a:rPr lang="en-US" altLang="zh-CN" sz="1400" dirty="0"/>
              <a:t>cod</a:t>
            </a:r>
            <a:r>
              <a:rPr lang="zh-CN" altLang="en-US" sz="1400" dirty="0"/>
              <a:t>开头的</a:t>
            </a:r>
            <a:r>
              <a:rPr lang="zh-CN" altLang="en-US" sz="1400" dirty="0" smtClean="0"/>
              <a:t>文档</a:t>
            </a:r>
            <a:endParaRPr lang="en-US" altLang="zh-CN" sz="1400" dirty="0" smtClean="0"/>
          </a:p>
          <a:p>
            <a:pPr lvl="1"/>
            <a:r>
              <a:rPr lang="en-US" altLang="zh-CN" sz="1200" dirty="0"/>
              <a:t> SELECT </a:t>
            </a:r>
            <a:r>
              <a:rPr lang="en-US" altLang="zh-CN" sz="1200" dirty="0" err="1"/>
              <a:t>fts_doc_id</a:t>
            </a:r>
            <a:r>
              <a:rPr lang="en-US" altLang="zh-CN" sz="1200" dirty="0"/>
              <a:t>, body,  match(body) against</a:t>
            </a:r>
            <a:r>
              <a:rPr lang="en-US" altLang="zh-CN" sz="1200" dirty="0" smtClean="0"/>
              <a:t>('cod*' </a:t>
            </a:r>
            <a:r>
              <a:rPr lang="en-US" altLang="zh-CN" sz="1200" dirty="0"/>
              <a:t>in </a:t>
            </a:r>
            <a:r>
              <a:rPr lang="en-US" altLang="zh-CN" sz="1200" dirty="0" err="1"/>
              <a:t>boolean</a:t>
            </a:r>
            <a:r>
              <a:rPr lang="en-US" altLang="zh-CN" sz="1200" dirty="0"/>
              <a:t> mode) as Relevance from </a:t>
            </a:r>
            <a:r>
              <a:rPr lang="en-US" altLang="zh-CN" sz="1200" dirty="0" err="1"/>
              <a:t>fts_a</a:t>
            </a:r>
            <a:r>
              <a:rPr lang="en-US" altLang="zh-CN" sz="1200" dirty="0"/>
              <a:t> ORDER BY Relevance </a:t>
            </a:r>
            <a:r>
              <a:rPr lang="en-US" altLang="zh-CN" sz="1200" dirty="0" err="1"/>
              <a:t>desc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;</a:t>
            </a:r>
            <a:endParaRPr lang="en-US" altLang="zh-CN" sz="12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" y="1122364"/>
            <a:ext cx="116395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6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/>
              <a:t>With Query </a:t>
            </a:r>
            <a:r>
              <a:rPr lang="en-US" altLang="zh-CN" dirty="0" smtClean="0"/>
              <a:t>Expansion</a:t>
            </a:r>
            <a:r>
              <a:rPr lang="zh-CN" altLang="en-US" dirty="0" smtClean="0"/>
              <a:t>（扩展查询）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查询和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相关的文章</a:t>
            </a:r>
            <a:endParaRPr lang="en-US" altLang="zh-CN" dirty="0" smtClean="0"/>
          </a:p>
          <a:p>
            <a:pPr lvl="1"/>
            <a:r>
              <a:rPr lang="en-US" altLang="zh-CN" dirty="0"/>
              <a:t>SELECT * FROM articles WHERE MATCH (</a:t>
            </a:r>
            <a:r>
              <a:rPr lang="en-US" altLang="zh-CN" dirty="0" err="1"/>
              <a:t>title,body</a:t>
            </a:r>
            <a:r>
              <a:rPr lang="en-US" altLang="zh-CN" dirty="0"/>
              <a:t>) AGAINST ('database' WITH QUERY EXPANSION); 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574" y="159545"/>
            <a:ext cx="4848225" cy="1885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87" y="5498242"/>
            <a:ext cx="11582400" cy="952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833" y="3265973"/>
            <a:ext cx="82296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zh-CN" altLang="en-US" dirty="0" smtClean="0"/>
              <a:t>相关性排序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id, title, body, MATCH (</a:t>
            </a:r>
            <a:r>
              <a:rPr lang="en-US" altLang="zh-CN" dirty="0" err="1"/>
              <a:t>title,body</a:t>
            </a:r>
            <a:r>
              <a:rPr lang="en-US" altLang="zh-CN" dirty="0"/>
              <a:t>) AGAINST ('database' IN BOOLEAN MODE) AS score FROM articles ORDER BY score DESC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/>
              <a:t>MATCH (</a:t>
            </a:r>
            <a:r>
              <a:rPr lang="en-US" altLang="zh-CN" dirty="0" err="1"/>
              <a:t>title,body</a:t>
            </a:r>
            <a:r>
              <a:rPr lang="en-US" altLang="zh-CN" dirty="0"/>
              <a:t>) AGAINST </a:t>
            </a:r>
            <a:r>
              <a:rPr lang="en-US" altLang="zh-CN" dirty="0" smtClean="0"/>
              <a:t>(‘database’ </a:t>
            </a:r>
            <a:r>
              <a:rPr lang="en-US" altLang="zh-CN" dirty="0"/>
              <a:t>IN BOOLEAN MODE</a:t>
            </a:r>
            <a:r>
              <a:rPr lang="en-US" altLang="zh-CN" dirty="0" smtClean="0"/>
              <a:t>) </a:t>
            </a:r>
            <a:r>
              <a:rPr lang="zh-CN" altLang="en-US" dirty="0" smtClean="0"/>
              <a:t>做为筛选字段表示相关性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3" y="3703937"/>
            <a:ext cx="106108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查看分词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通过设置 </a:t>
            </a:r>
            <a:r>
              <a:rPr lang="en-US" altLang="zh-CN" dirty="0" err="1" smtClean="0"/>
              <a:t>innodb_ft_aux_table</a:t>
            </a:r>
            <a:r>
              <a:rPr lang="zh-CN" altLang="en-US" dirty="0" smtClean="0"/>
              <a:t>来查看分词对应的信息</a:t>
            </a:r>
            <a:endParaRPr lang="en-US" altLang="zh-CN" dirty="0" smtClean="0"/>
          </a:p>
          <a:p>
            <a:pPr lvl="1"/>
            <a:r>
              <a:rPr lang="en-US" altLang="zh-CN" dirty="0"/>
              <a:t>SET GLOBAL </a:t>
            </a:r>
            <a:r>
              <a:rPr lang="en-US" altLang="zh-CN" dirty="0" err="1"/>
              <a:t>innodb_ft_aux_table</a:t>
            </a:r>
            <a:r>
              <a:rPr lang="en-US" altLang="zh-CN" dirty="0" smtClean="0"/>
              <a:t>='test/</a:t>
            </a:r>
            <a:r>
              <a:rPr lang="en-US" altLang="zh-CN" dirty="0" err="1" smtClean="0"/>
              <a:t>fts_a</a:t>
            </a:r>
            <a:r>
              <a:rPr lang="en-US" altLang="zh-CN" dirty="0" smtClean="0"/>
              <a:t>';</a:t>
            </a:r>
          </a:p>
          <a:p>
            <a:pPr lvl="1"/>
            <a:r>
              <a:rPr lang="en-US" altLang="zh-CN" dirty="0"/>
              <a:t>SELECT * FROM </a:t>
            </a:r>
            <a:r>
              <a:rPr lang="en-US" altLang="zh-CN" dirty="0" err="1"/>
              <a:t>information_schema.`INNODB_FT_INDEX_TABLE</a:t>
            </a:r>
            <a:r>
              <a:rPr lang="en-US" altLang="zh-CN" dirty="0" smtClean="0"/>
              <a:t>`;</a:t>
            </a:r>
            <a:endParaRPr lang="en-US" altLang="zh-CN" dirty="0"/>
          </a:p>
          <a:p>
            <a:pPr lvl="1"/>
            <a:r>
              <a:rPr lang="en-US" altLang="zh-CN" dirty="0"/>
              <a:t>SELECT * FROM </a:t>
            </a:r>
            <a:r>
              <a:rPr lang="en-US" altLang="zh-CN" dirty="0" err="1"/>
              <a:t>information_schema.`INNODB_FT_INDEX_CACHE</a:t>
            </a:r>
            <a:r>
              <a:rPr lang="en-US" altLang="zh-CN" dirty="0"/>
              <a:t>`;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65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551" y="140043"/>
            <a:ext cx="5819775" cy="6162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85" y="1363773"/>
            <a:ext cx="56673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718486"/>
            <a:ext cx="8596668" cy="1320800"/>
          </a:xfrm>
        </p:spPr>
        <p:txBody>
          <a:bodyPr/>
          <a:lstStyle/>
          <a:p>
            <a:pPr algn="ctr"/>
            <a:r>
              <a:rPr lang="en-US" altLang="zh-CN" dirty="0" smtClean="0"/>
              <a:t>Thanks</a:t>
            </a:r>
            <a:br>
              <a:rPr lang="en-US" altLang="zh-CN" dirty="0" smtClean="0"/>
            </a:br>
            <a:r>
              <a:rPr lang="en-US" altLang="zh-CN" dirty="0" smtClean="0"/>
              <a:t>Q</a:t>
            </a:r>
            <a:r>
              <a:rPr lang="en-US" altLang="zh-CN" dirty="0" smtClean="0">
                <a:latin typeface="+mj-ea"/>
              </a:rPr>
              <a:t>&amp;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2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索引和搜索流程图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328" y="2160588"/>
            <a:ext cx="519738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5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9189" cy="683389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分析 </a:t>
            </a:r>
            <a:r>
              <a:rPr lang="en-US" altLang="zh-CN" sz="3200" dirty="0" smtClean="0"/>
              <a:t>like '%%'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8989"/>
            <a:ext cx="10515600" cy="5037974"/>
          </a:xfrm>
        </p:spPr>
        <p:txBody>
          <a:bodyPr/>
          <a:lstStyle/>
          <a:p>
            <a:r>
              <a:rPr lang="en-US" altLang="zh-CN" sz="1800" dirty="0" smtClean="0"/>
              <a:t>select </a:t>
            </a:r>
            <a:r>
              <a:rPr lang="en-US" altLang="zh-CN" sz="1800" dirty="0"/>
              <a:t>* from blog where content like </a:t>
            </a:r>
            <a:r>
              <a:rPr lang="en-US" altLang="zh-CN" sz="1800" dirty="0" smtClean="0"/>
              <a:t>'%</a:t>
            </a:r>
            <a:r>
              <a:rPr lang="en-US" altLang="zh-CN" sz="1800" dirty="0"/>
              <a:t>xxx</a:t>
            </a:r>
            <a:r>
              <a:rPr lang="en-US" altLang="zh-CN" sz="1800" dirty="0" smtClean="0"/>
              <a:t>%';</a:t>
            </a:r>
          </a:p>
          <a:p>
            <a:r>
              <a:rPr lang="zh-CN" altLang="en-US" sz="1800" dirty="0" smtClean="0"/>
              <a:t>对</a:t>
            </a:r>
            <a:r>
              <a:rPr lang="en-US" altLang="zh-CN" sz="1800" dirty="0" smtClean="0"/>
              <a:t>content</a:t>
            </a:r>
            <a:r>
              <a:rPr lang="zh-CN" altLang="en-US" sz="1800" dirty="0" smtClean="0"/>
              <a:t>建立索引前</a:t>
            </a:r>
            <a:endParaRPr lang="en-US" altLang="zh-CN" sz="1800" dirty="0" smtClean="0"/>
          </a:p>
          <a:p>
            <a:r>
              <a:rPr lang="zh-CN" altLang="en-US" sz="1800" dirty="0" smtClean="0"/>
              <a:t>对</a:t>
            </a:r>
            <a:r>
              <a:rPr lang="en-US" altLang="zh-CN" sz="1800" dirty="0" smtClean="0"/>
              <a:t>content</a:t>
            </a:r>
            <a:r>
              <a:rPr lang="zh-CN" altLang="en-US" sz="1800" dirty="0" smtClean="0"/>
              <a:t>建立索引后</a:t>
            </a:r>
            <a:endParaRPr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9" y="2760399"/>
            <a:ext cx="9277350" cy="971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89" y="4137881"/>
            <a:ext cx="10972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8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type</a:t>
            </a:r>
            <a:r>
              <a:rPr lang="zh-CN" altLang="en-US" sz="2400" b="1" dirty="0"/>
              <a:t>列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即</a:t>
            </a:r>
            <a:r>
              <a:rPr lang="en-US" altLang="zh-CN" sz="1600" dirty="0"/>
              <a:t>MySQL</a:t>
            </a:r>
            <a:r>
              <a:rPr lang="zh-CN" altLang="en-US" sz="1600" dirty="0"/>
              <a:t>决定如何查找表中的行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当</a:t>
            </a:r>
            <a:r>
              <a:rPr lang="zh-CN" altLang="en-US" sz="1600" dirty="0"/>
              <a:t>用</a:t>
            </a:r>
            <a:r>
              <a:rPr lang="en-US" altLang="zh-CN" sz="1600" dirty="0" smtClean="0"/>
              <a:t>like'%%'</a:t>
            </a:r>
            <a:r>
              <a:rPr lang="zh-CN" altLang="en-US" sz="1600" dirty="0" smtClean="0"/>
              <a:t>查询</a:t>
            </a:r>
            <a:r>
              <a:rPr lang="zh-CN" altLang="en-US" sz="1600" dirty="0"/>
              <a:t>的时候，没有索引是全表扫描（</a:t>
            </a:r>
            <a:r>
              <a:rPr lang="en-US" altLang="zh-CN" sz="1600" dirty="0"/>
              <a:t>ALL</a:t>
            </a:r>
            <a:r>
              <a:rPr lang="zh-CN" altLang="en-US" sz="1600" dirty="0"/>
              <a:t>）</a:t>
            </a:r>
            <a:r>
              <a:rPr lang="en-US" altLang="zh-CN" sz="1600" dirty="0"/>
              <a:t>,</a:t>
            </a:r>
            <a:r>
              <a:rPr lang="zh-CN" altLang="en-US" sz="1600" dirty="0"/>
              <a:t>用索引使用的是全索引扫描（</a:t>
            </a:r>
            <a:r>
              <a:rPr lang="en-US" altLang="zh-CN" sz="1600" dirty="0"/>
              <a:t>Index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依次</a:t>
            </a:r>
            <a:r>
              <a:rPr lang="zh-CN" altLang="en-US" sz="1600" dirty="0"/>
              <a:t>从最优到最差分别为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lvl="1"/>
            <a:r>
              <a:rPr lang="en-US" altLang="zh-CN" sz="1200" dirty="0" smtClean="0"/>
              <a:t>system 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const</a:t>
            </a:r>
            <a:r>
              <a:rPr lang="en-US" altLang="zh-CN" sz="1200" dirty="0"/>
              <a:t> &gt; </a:t>
            </a:r>
            <a:r>
              <a:rPr lang="en-US" altLang="zh-CN" sz="1200" dirty="0" err="1"/>
              <a:t>eq_ref</a:t>
            </a:r>
            <a:r>
              <a:rPr lang="en-US" altLang="zh-CN" sz="1200" dirty="0"/>
              <a:t> &gt; ref &gt; </a:t>
            </a:r>
            <a:r>
              <a:rPr lang="en-US" altLang="zh-CN" sz="1200" dirty="0" err="1">
                <a:solidFill>
                  <a:srgbClr val="FF0000"/>
                </a:solidFill>
              </a:rPr>
              <a:t>fulltext</a:t>
            </a:r>
            <a:r>
              <a:rPr lang="en-US" altLang="zh-CN" sz="1200" dirty="0"/>
              <a:t> &gt; </a:t>
            </a:r>
            <a:r>
              <a:rPr lang="en-US" altLang="zh-CN" sz="1200" dirty="0" err="1"/>
              <a:t>ref_or_null</a:t>
            </a:r>
            <a:r>
              <a:rPr lang="en-US" altLang="zh-CN" sz="1200" dirty="0"/>
              <a:t> &gt; </a:t>
            </a:r>
            <a:r>
              <a:rPr lang="en-US" altLang="zh-CN" sz="1200" dirty="0" err="1"/>
              <a:t>index_merge</a:t>
            </a:r>
            <a:r>
              <a:rPr lang="en-US" altLang="zh-CN" sz="1200" dirty="0"/>
              <a:t> &gt; </a:t>
            </a:r>
            <a:r>
              <a:rPr lang="en-US" altLang="zh-CN" sz="1200" dirty="0" err="1"/>
              <a:t>unique_subquery</a:t>
            </a:r>
            <a:r>
              <a:rPr lang="en-US" altLang="zh-CN" sz="1200" dirty="0"/>
              <a:t> &gt; </a:t>
            </a:r>
            <a:r>
              <a:rPr lang="en-US" altLang="zh-CN" sz="1200" dirty="0" err="1"/>
              <a:t>index_subquery</a:t>
            </a:r>
            <a:r>
              <a:rPr lang="en-US" altLang="zh-CN" sz="1200" dirty="0"/>
              <a:t> &gt; range &gt; </a:t>
            </a:r>
            <a:r>
              <a:rPr lang="en-US" altLang="zh-CN" sz="1200" dirty="0">
                <a:solidFill>
                  <a:srgbClr val="FF0000"/>
                </a:solidFill>
              </a:rPr>
              <a:t>index</a:t>
            </a:r>
            <a:r>
              <a:rPr lang="en-US" altLang="zh-CN" sz="1200" dirty="0"/>
              <a:t> &gt; </a:t>
            </a:r>
            <a:r>
              <a:rPr lang="en-US" altLang="zh-CN" sz="1200" dirty="0">
                <a:solidFill>
                  <a:srgbClr val="FF0000"/>
                </a:solidFill>
              </a:rPr>
              <a:t>ALL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倒排索引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全文检索通常使用倒排索引（</a:t>
            </a:r>
            <a:r>
              <a:rPr lang="en-US" altLang="zh-CN" dirty="0"/>
              <a:t>inverted index</a:t>
            </a:r>
            <a:r>
              <a:rPr lang="zh-CN" altLang="en-US" dirty="0"/>
              <a:t>）来实现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倒排索引同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树索引一样，也是一种索引结构</a:t>
            </a:r>
            <a:endParaRPr lang="zh-CN" altLang="en-US" dirty="0"/>
          </a:p>
          <a:p>
            <a:r>
              <a:rPr lang="zh-CN" altLang="en-US" dirty="0"/>
              <a:t>其表现形式有两种：</a:t>
            </a:r>
          </a:p>
          <a:p>
            <a:pPr lvl="1"/>
            <a:r>
              <a:rPr lang="en-US" altLang="zh-CN" dirty="0"/>
              <a:t>inverted file index , {</a:t>
            </a:r>
            <a:r>
              <a:rPr lang="zh-CN" altLang="en-US" dirty="0"/>
              <a:t>单词，单词所在文档中的</a:t>
            </a:r>
            <a:r>
              <a:rPr lang="en-US" altLang="zh-CN" dirty="0"/>
              <a:t>ID</a:t>
            </a:r>
            <a:r>
              <a:rPr lang="en-US" altLang="zh-CN" dirty="0" smtClean="0"/>
              <a:t>}  </a:t>
            </a:r>
            <a:r>
              <a:rPr lang="en-US" altLang="zh-CN" dirty="0" err="1" smtClean="0">
                <a:solidFill>
                  <a:srgbClr val="FF0000"/>
                </a:solidFill>
              </a:rPr>
              <a:t>MyIsam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full inverted index,{</a:t>
            </a:r>
            <a:r>
              <a:rPr lang="zh-CN" altLang="en-US" dirty="0"/>
              <a:t>单词（单词所在文档的</a:t>
            </a:r>
            <a:r>
              <a:rPr lang="en-US" altLang="zh-CN" dirty="0"/>
              <a:t>ID</a:t>
            </a:r>
            <a:r>
              <a:rPr lang="zh-CN" altLang="en-US" dirty="0"/>
              <a:t>，在具体文档中的位置）</a:t>
            </a:r>
            <a:r>
              <a:rPr lang="en-US" altLang="zh-CN" dirty="0" smtClean="0"/>
              <a:t>} </a:t>
            </a:r>
            <a:r>
              <a:rPr lang="en-US" altLang="zh-CN" dirty="0" err="1">
                <a:solidFill>
                  <a:srgbClr val="FF0000"/>
                </a:solidFill>
              </a:rPr>
              <a:t>InnoDB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20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inverted file index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08897"/>
            <a:ext cx="7820025" cy="1447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09" y="3226957"/>
            <a:ext cx="77152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 </a:t>
            </a:r>
            <a:r>
              <a:rPr lang="en-US" altLang="zh-CN" dirty="0"/>
              <a:t>inverted index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90941"/>
            <a:ext cx="7820025" cy="1447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05" y="3404286"/>
            <a:ext cx="7686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inverted file </a:t>
            </a:r>
            <a:r>
              <a:rPr lang="en-US" altLang="zh-CN" dirty="0" smtClean="0"/>
              <a:t>index </a:t>
            </a:r>
            <a:r>
              <a:rPr lang="en-US" altLang="zh-CN" dirty="0" smtClean="0">
                <a:solidFill>
                  <a:srgbClr val="FF0000"/>
                </a:solidFill>
              </a:rPr>
              <a:t>VS</a:t>
            </a:r>
            <a:r>
              <a:rPr lang="en-US" altLang="zh-CN" dirty="0" smtClean="0"/>
              <a:t> </a:t>
            </a:r>
            <a:r>
              <a:rPr lang="en-US" altLang="zh-CN" dirty="0"/>
              <a:t>full inverted index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Full inverted index </a:t>
            </a:r>
            <a:r>
              <a:rPr lang="zh-CN" altLang="en-US" dirty="0" smtClean="0"/>
              <a:t>存储了单词所在的位置信息，占用</a:t>
            </a:r>
            <a:r>
              <a:rPr lang="zh-CN" altLang="en-US" dirty="0"/>
              <a:t>更多的空间，但是能更好地定位数据，并</a:t>
            </a:r>
            <a:r>
              <a:rPr lang="zh-CN" altLang="en-US" dirty="0" smtClean="0"/>
              <a:t>扩充</a:t>
            </a:r>
            <a:r>
              <a:rPr lang="zh-CN" altLang="en-US" dirty="0"/>
              <a:t>一些其他的搜索特性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采用了</a:t>
            </a:r>
            <a:r>
              <a:rPr lang="en-US" altLang="zh-CN" dirty="0" smtClean="0"/>
              <a:t>Full inverted index </a:t>
            </a:r>
            <a:r>
              <a:rPr lang="zh-CN" altLang="en-US" dirty="0" smtClean="0"/>
              <a:t>存放了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信息，故可以进行</a:t>
            </a:r>
            <a:r>
              <a:rPr lang="en-US" altLang="zh-CN" dirty="0" smtClean="0"/>
              <a:t>Proximity Search</a:t>
            </a:r>
            <a:r>
              <a:rPr lang="zh-CN" altLang="en-US" dirty="0"/>
              <a:t>（邻近搜索）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</a:t>
            </a:r>
            <a:r>
              <a:rPr lang="en-US" altLang="zh-CN" dirty="0" err="1" smtClean="0"/>
              <a:t>MyISAM</a:t>
            </a:r>
            <a:r>
              <a:rPr lang="zh-CN" altLang="en-US" dirty="0" smtClean="0"/>
              <a:t>存储引擎不支持改特性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7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686</TotalTime>
  <Words>914</Words>
  <Application>Microsoft Office PowerPoint</Application>
  <PresentationFormat>宽屏</PresentationFormat>
  <Paragraphs>97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Mysql全文检索</vt:lpstr>
      <vt:lpstr>什么是全文检索（Full-Text Search）？</vt:lpstr>
      <vt:lpstr>索引和搜索流程图</vt:lpstr>
      <vt:lpstr>分析 like '%%'</vt:lpstr>
      <vt:lpstr>type列</vt:lpstr>
      <vt:lpstr>倒排索引</vt:lpstr>
      <vt:lpstr>inverted file index</vt:lpstr>
      <vt:lpstr>full inverted index</vt:lpstr>
      <vt:lpstr>inverted file index VS full inverted index</vt:lpstr>
      <vt:lpstr>InnoDB中的全文检索</vt:lpstr>
      <vt:lpstr>辅助表VS全文检索索引缓存</vt:lpstr>
      <vt:lpstr>PowerPoint 演示文稿</vt:lpstr>
      <vt:lpstr>FTS Index Cache（缓存）</vt:lpstr>
      <vt:lpstr>FTS Index Cache为什么用红黑树而不是B-树、B+树、AVL树？</vt:lpstr>
      <vt:lpstr>前世今生</vt:lpstr>
      <vt:lpstr>全文检索实战演练</vt:lpstr>
      <vt:lpstr>创建全文索引</vt:lpstr>
      <vt:lpstr>全文检索语法：</vt:lpstr>
      <vt:lpstr>In Natural Language Mode  </vt:lpstr>
      <vt:lpstr>In Boolean mode </vt:lpstr>
      <vt:lpstr>With Query Expansion（扩展查询）</vt:lpstr>
      <vt:lpstr>根据相关性排序</vt:lpstr>
      <vt:lpstr>查看分词</vt:lpstr>
      <vt:lpstr>PowerPoint 演示文稿</vt:lpstr>
      <vt:lpstr>Thanks 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Mysql全文检索</dc:title>
  <dc:creator>lenovo</dc:creator>
  <cp:lastModifiedBy>lenovo</cp:lastModifiedBy>
  <cp:revision>45</cp:revision>
  <dcterms:created xsi:type="dcterms:W3CDTF">2019-10-24T07:57:03Z</dcterms:created>
  <dcterms:modified xsi:type="dcterms:W3CDTF">2019-10-25T09:56:53Z</dcterms:modified>
</cp:coreProperties>
</file>