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Garamon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-regular.fntdata"/><Relationship Id="rId41" Type="http://schemas.openxmlformats.org/officeDocument/2006/relationships/slide" Target="slides/slide37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Garamon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Garamond-italic.fntdata"/><Relationship Id="rId47" Type="http://schemas.openxmlformats.org/officeDocument/2006/relationships/font" Target="fonts/Garamond-bold.fntdata"/><Relationship Id="rId49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9;p2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755" y="-2"/>
            <a:ext cx="12198755" cy="6861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0;p2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124" y="575237"/>
            <a:ext cx="1468316" cy="207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748144" y="3007149"/>
            <a:ext cx="10737274" cy="822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748144" y="3867289"/>
            <a:ext cx="10737274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  <a:defRPr sz="2400">
                <a:solidFill>
                  <a:srgbClr val="222A35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  <a:defRPr sz="2400">
                <a:solidFill>
                  <a:srgbClr val="222A35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  <a:defRPr sz="2400">
                <a:solidFill>
                  <a:srgbClr val="222A35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  <a:defRPr sz="2400">
                <a:solidFill>
                  <a:srgbClr val="222A35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None/>
              <a:defRPr sz="2400">
                <a:solidFill>
                  <a:srgbClr val="222A35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2"/>
          <p:cNvGrpSpPr/>
          <p:nvPr/>
        </p:nvGrpSpPr>
        <p:grpSpPr>
          <a:xfrm>
            <a:off x="584461" y="2824432"/>
            <a:ext cx="11095350" cy="132662"/>
            <a:chOff x="0" y="0"/>
            <a:chExt cx="11095349" cy="132660"/>
          </a:xfrm>
        </p:grpSpPr>
        <p:cxnSp>
          <p:nvCxnSpPr>
            <p:cNvPr id="21" name="Google Shape;21;p2"/>
            <p:cNvCxnSpPr/>
            <p:nvPr/>
          </p:nvCxnSpPr>
          <p:spPr>
            <a:xfrm>
              <a:off x="0" y="73630"/>
              <a:ext cx="5270393" cy="1"/>
            </a:xfrm>
            <a:prstGeom prst="straightConnector1">
              <a:avLst/>
            </a:prstGeom>
            <a:noFill/>
            <a:ln cap="flat" cmpd="sng" w="183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" name="Google Shape;22;p2"/>
            <p:cNvSpPr/>
            <p:nvPr/>
          </p:nvSpPr>
          <p:spPr>
            <a:xfrm flipH="1" rot="10800000">
              <a:off x="5502820" y="0"/>
              <a:ext cx="128447" cy="13266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Garamond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5824956" y="73630"/>
              <a:ext cx="5270393" cy="1"/>
            </a:xfrm>
            <a:prstGeom prst="straightConnector1">
              <a:avLst/>
            </a:prstGeom>
            <a:noFill/>
            <a:ln cap="flat" cmpd="sng" w="183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11769603" y="711602"/>
            <a:ext cx="100801" cy="100801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;p1" id="28" name="Google Shape;28;p3"/>
          <p:cNvPicPr preferRelativeResize="0"/>
          <p:nvPr/>
        </p:nvPicPr>
        <p:blipFill rotWithShape="1">
          <a:blip r:embed="rId3">
            <a:alphaModFix/>
          </a:blip>
          <a:srcRect b="24317" l="0" r="0" t="0"/>
          <a:stretch/>
        </p:blipFill>
        <p:spPr>
          <a:xfrm>
            <a:off x="402167" y="216060"/>
            <a:ext cx="436033" cy="467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3"/>
          <p:cNvCxnSpPr/>
          <p:nvPr/>
        </p:nvCxnSpPr>
        <p:spPr>
          <a:xfrm flipH="1" rot="10800000">
            <a:off x="366159" y="762001"/>
            <a:ext cx="11245418" cy="3"/>
          </a:xfrm>
          <a:prstGeom prst="straightConnector1">
            <a:avLst/>
          </a:prstGeom>
          <a:noFill/>
          <a:ln cap="flat" cmpd="sng" w="183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736600" y="1432100"/>
            <a:ext cx="6237403" cy="8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o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736600" y="2906053"/>
            <a:ext cx="6237403" cy="905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736600" y="4504833"/>
            <a:ext cx="6237403" cy="116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733425" y="982562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5" type="body"/>
          </p:nvPr>
        </p:nvSpPr>
        <p:spPr>
          <a:xfrm>
            <a:off x="733425" y="2455546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6" type="body"/>
          </p:nvPr>
        </p:nvSpPr>
        <p:spPr>
          <a:xfrm>
            <a:off x="733423" y="4055471"/>
            <a:ext cx="5057776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923827" y="256484"/>
            <a:ext cx="10687750" cy="50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923827" y="256484"/>
            <a:ext cx="10687750" cy="50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>
            <a:off x="11769603" y="711602"/>
            <a:ext cx="100801" cy="100801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;p1" id="45" name="Google Shape;45;p5"/>
          <p:cNvPicPr preferRelativeResize="0"/>
          <p:nvPr/>
        </p:nvPicPr>
        <p:blipFill rotWithShape="1">
          <a:blip r:embed="rId3">
            <a:alphaModFix/>
          </a:blip>
          <a:srcRect b="24317" l="0" r="0" t="0"/>
          <a:stretch/>
        </p:blipFill>
        <p:spPr>
          <a:xfrm>
            <a:off x="402167" y="216060"/>
            <a:ext cx="436033" cy="467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5"/>
          <p:cNvCxnSpPr/>
          <p:nvPr/>
        </p:nvCxnSpPr>
        <p:spPr>
          <a:xfrm flipH="1" rot="10800000">
            <a:off x="366159" y="762001"/>
            <a:ext cx="11245418" cy="3"/>
          </a:xfrm>
          <a:prstGeom prst="straightConnector1">
            <a:avLst/>
          </a:prstGeom>
          <a:noFill/>
          <a:ln cap="flat" cmpd="sng" w="183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2027554" y="1527445"/>
            <a:ext cx="4005782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7102230" y="1527445"/>
            <a:ext cx="4005782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body"/>
          </p:nvPr>
        </p:nvSpPr>
        <p:spPr>
          <a:xfrm>
            <a:off x="2027554" y="2350177"/>
            <a:ext cx="4005782" cy="34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4" type="body"/>
          </p:nvPr>
        </p:nvSpPr>
        <p:spPr>
          <a:xfrm>
            <a:off x="7102230" y="2319685"/>
            <a:ext cx="4005782" cy="348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923827" y="256484"/>
            <a:ext cx="10687750" cy="50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11769603" y="711602"/>
            <a:ext cx="100801" cy="100801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;p1" id="56" name="Google Shape;56;p6"/>
          <p:cNvPicPr preferRelativeResize="0"/>
          <p:nvPr/>
        </p:nvPicPr>
        <p:blipFill rotWithShape="1">
          <a:blip r:embed="rId3">
            <a:alphaModFix/>
          </a:blip>
          <a:srcRect b="24317" l="0" r="0" t="0"/>
          <a:stretch/>
        </p:blipFill>
        <p:spPr>
          <a:xfrm>
            <a:off x="402167" y="216060"/>
            <a:ext cx="436033" cy="467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6"/>
          <p:cNvCxnSpPr/>
          <p:nvPr/>
        </p:nvCxnSpPr>
        <p:spPr>
          <a:xfrm flipH="1" rot="10800000">
            <a:off x="366159" y="762001"/>
            <a:ext cx="11245418" cy="3"/>
          </a:xfrm>
          <a:prstGeom prst="straightConnector1">
            <a:avLst/>
          </a:prstGeom>
          <a:noFill/>
          <a:ln cap="flat" cmpd="sng" w="183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7102229" y="2319684"/>
            <a:ext cx="4005782" cy="348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2027553" y="2319684"/>
            <a:ext cx="4005782" cy="3484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2027554" y="1527445"/>
            <a:ext cx="4005782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7102230" y="1527445"/>
            <a:ext cx="4005782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923827" y="256484"/>
            <a:ext cx="10687750" cy="50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" id="65" name="Google Shape;6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11769603" y="711602"/>
            <a:ext cx="100801" cy="100801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;p1" id="67" name="Google Shape;67;p7"/>
          <p:cNvPicPr preferRelativeResize="0"/>
          <p:nvPr/>
        </p:nvPicPr>
        <p:blipFill rotWithShape="1">
          <a:blip r:embed="rId3">
            <a:alphaModFix/>
          </a:blip>
          <a:srcRect b="24317" l="0" r="0" t="0"/>
          <a:stretch/>
        </p:blipFill>
        <p:spPr>
          <a:xfrm>
            <a:off x="402167" y="216060"/>
            <a:ext cx="436033" cy="467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7"/>
          <p:cNvCxnSpPr/>
          <p:nvPr/>
        </p:nvCxnSpPr>
        <p:spPr>
          <a:xfrm flipH="1" rot="10800000">
            <a:off x="366159" y="762001"/>
            <a:ext cx="11245418" cy="3"/>
          </a:xfrm>
          <a:prstGeom prst="straightConnector1">
            <a:avLst/>
          </a:prstGeom>
          <a:noFill/>
          <a:ln cap="flat" cmpd="sng" w="183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736600" y="3715961"/>
            <a:ext cx="5181600" cy="22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6299491" y="1095057"/>
            <a:ext cx="5181601" cy="2285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736600" y="1095057"/>
            <a:ext cx="5181600" cy="2285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6299491" y="3715961"/>
            <a:ext cx="5181601" cy="2304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923827" y="256484"/>
            <a:ext cx="10687750" cy="50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1769603" y="711602"/>
            <a:ext cx="100801" cy="100801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;p1" id="8" name="Google Shape;8;p1"/>
          <p:cNvPicPr preferRelativeResize="0"/>
          <p:nvPr/>
        </p:nvPicPr>
        <p:blipFill rotWithShape="1">
          <a:blip r:embed="rId2">
            <a:alphaModFix/>
          </a:blip>
          <a:srcRect b="24317" l="0" r="0" t="0"/>
          <a:stretch/>
        </p:blipFill>
        <p:spPr>
          <a:xfrm>
            <a:off x="402167" y="216060"/>
            <a:ext cx="436033" cy="467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 flipH="1" rot="10800000">
            <a:off x="366159" y="762001"/>
            <a:ext cx="11245418" cy="3"/>
          </a:xfrm>
          <a:prstGeom prst="straightConnector1">
            <a:avLst/>
          </a:prstGeom>
          <a:noFill/>
          <a:ln cap="flat" cmpd="sng" w="183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descr="Google Shape;43;p4" id="12" name="Google Shape;12;p1"/>
          <p:cNvPicPr preferRelativeResize="0"/>
          <p:nvPr/>
        </p:nvPicPr>
        <p:blipFill rotWithShape="1">
          <a:blip r:embed="rId2">
            <a:alphaModFix/>
          </a:blip>
          <a:srcRect b="24317" l="0" r="0" t="0"/>
          <a:stretch/>
        </p:blipFill>
        <p:spPr>
          <a:xfrm>
            <a:off x="402167" y="216060"/>
            <a:ext cx="436033" cy="467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 flipH="1" rot="10800000">
            <a:off x="366159" y="762001"/>
            <a:ext cx="11245418" cy="3"/>
          </a:xfrm>
          <a:prstGeom prst="straightConnector1">
            <a:avLst/>
          </a:prstGeom>
          <a:noFill/>
          <a:ln cap="flat" cmpd="sng" w="183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923827" y="256484"/>
            <a:ext cx="10687750" cy="50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confluence.shopee.io/pages/viewpage.action?pageId=472621793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b5QW5gQ-FScQ5Wx9CSWPajbhP34-AVKVStnDWJqp9c0/edit#gid=1220027455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80" name="Google Shape;80;p8"/>
          <p:cNvSpPr txBox="1"/>
          <p:nvPr>
            <p:ph idx="4294967295" type="ctrTitle"/>
          </p:nvPr>
        </p:nvSpPr>
        <p:spPr>
          <a:xfrm>
            <a:off x="748143" y="3007149"/>
            <a:ext cx="10737275" cy="822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76"/>
              <a:buFont typeface="Arial"/>
              <a:buNone/>
            </a:pPr>
            <a:r>
              <a:rPr b="0" i="0" lang="en-US" sz="41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前端体系化监控介绍</a:t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1317433" y="1990164"/>
            <a:ext cx="4005783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Helvetica Neue"/>
              <a:buNone/>
            </a:pPr>
            <a:r>
              <a:rPr b="1" lang="en-US" sz="2000">
                <a:solidFill>
                  <a:srgbClr val="EE4D2D"/>
                </a:solidFill>
              </a:rPr>
              <a:t>丰富的上下文</a:t>
            </a:r>
            <a:endParaRPr/>
          </a:p>
        </p:txBody>
      </p:sp>
      <p:sp>
        <p:nvSpPr>
          <p:cNvPr id="243" name="Google Shape;243;p17"/>
          <p:cNvSpPr txBox="1"/>
          <p:nvPr>
            <p:ph idx="3" type="body"/>
          </p:nvPr>
        </p:nvSpPr>
        <p:spPr>
          <a:xfrm>
            <a:off x="1317625" y="2987675"/>
            <a:ext cx="7230110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统一设置用户信息,包括userId, platformUserId, userStatus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规范使用sentry</a:t>
            </a:r>
            <a:endParaRPr/>
          </a:p>
        </p:txBody>
      </p:sp>
      <p:cxnSp>
        <p:nvCxnSpPr>
          <p:cNvPr id="246" name="Google Shape;246;p17"/>
          <p:cNvCxnSpPr/>
          <p:nvPr/>
        </p:nvCxnSpPr>
        <p:spPr>
          <a:xfrm>
            <a:off x="1317434" y="2651923"/>
            <a:ext cx="4399060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47" name="Google Shape;247;p17"/>
          <p:cNvSpPr/>
          <p:nvPr/>
        </p:nvSpPr>
        <p:spPr>
          <a:xfrm>
            <a:off x="5460372" y="1662376"/>
            <a:ext cx="157658" cy="136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E1C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04E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217930" y="1005245"/>
            <a:ext cx="8865870" cy="44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SimSun"/>
              <a:buNone/>
            </a:pPr>
            <a:r>
              <a:rPr b="0" i="0" lang="en-US" sz="20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问题：</a:t>
            </a:r>
            <a:r>
              <a:rPr b="0" i="0" lang="en-US" sz="16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不知道出现当前问题的用户信息</a:t>
            </a:r>
            <a:endParaRPr/>
          </a:p>
        </p:txBody>
      </p:sp>
      <p:pic>
        <p:nvPicPr>
          <p:cNvPr descr="图片 9"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930" y="3607434"/>
            <a:ext cx="5245101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1454593" y="2547060"/>
            <a:ext cx="4005783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EE4D2D"/>
                </a:solidFill>
              </a:rPr>
              <a:t>自定义tag</a:t>
            </a:r>
            <a:endParaRPr/>
          </a:p>
        </p:txBody>
      </p:sp>
      <p:sp>
        <p:nvSpPr>
          <p:cNvPr id="256" name="Google Shape;256;p18"/>
          <p:cNvSpPr txBox="1"/>
          <p:nvPr>
            <p:ph idx="3" type="body"/>
          </p:nvPr>
        </p:nvSpPr>
        <p:spPr>
          <a:xfrm>
            <a:off x="1504315" y="3563620"/>
            <a:ext cx="4399280" cy="619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用户platformUserId tag</a:t>
            </a:r>
            <a:endParaRPr/>
          </a:p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deviceId tag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11732567" y="6406805"/>
            <a:ext cx="26230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58" name="Google Shape;258;p18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规范使用sentry</a:t>
            </a:r>
            <a:endParaRPr/>
          </a:p>
        </p:txBody>
      </p:sp>
      <p:cxnSp>
        <p:nvCxnSpPr>
          <p:cNvPr id="259" name="Google Shape;259;p18"/>
          <p:cNvCxnSpPr/>
          <p:nvPr/>
        </p:nvCxnSpPr>
        <p:spPr>
          <a:xfrm>
            <a:off x="1504123" y="3266604"/>
            <a:ext cx="4399061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60" name="Google Shape;260;p18"/>
          <p:cNvSpPr/>
          <p:nvPr/>
        </p:nvSpPr>
        <p:spPr>
          <a:xfrm>
            <a:off x="5460372" y="1662376"/>
            <a:ext cx="157658" cy="136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E1C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04E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395729" y="998219"/>
            <a:ext cx="6284597" cy="60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问题：</a:t>
            </a:r>
            <a:endParaRPr/>
          </a:p>
        </p:txBody>
      </p:sp>
      <p:sp>
        <p:nvSpPr>
          <p:cNvPr id="262" name="Google Shape;262;p18"/>
          <p:cNvSpPr txBox="1"/>
          <p:nvPr/>
        </p:nvSpPr>
        <p:spPr>
          <a:xfrm>
            <a:off x="1504314" y="1420494"/>
            <a:ext cx="8069582" cy="111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600"/>
              <a:buFont typeface="Helvetica Neue"/>
              <a:buChar char="▪"/>
            </a:pPr>
            <a:r>
              <a:rPr b="1" i="0" lang="en-US" sz="1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无法根据用户ID搜索该用户遇到的错误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600"/>
              <a:buFont typeface="Helvetica Neue"/>
              <a:buChar char="▪"/>
            </a:pPr>
            <a:r>
              <a:rPr b="1" i="0" lang="en-US" sz="1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在拿不到用户ID的情况下，无法根据另一个唯一的标示搜索用户发生的错误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1" i="0" sz="16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 4"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14" y="4615815"/>
            <a:ext cx="5346701" cy="13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1395729" y="2184474"/>
            <a:ext cx="4005783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EE4D2D"/>
                </a:solidFill>
              </a:rPr>
              <a:t>区分设置level</a:t>
            </a:r>
            <a:endParaRPr/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71" name="Google Shape;271;p19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规范使用sentry</a:t>
            </a:r>
            <a:endParaRPr/>
          </a:p>
        </p:txBody>
      </p:sp>
      <p:cxnSp>
        <p:nvCxnSpPr>
          <p:cNvPr id="272" name="Google Shape;272;p19"/>
          <p:cNvCxnSpPr/>
          <p:nvPr/>
        </p:nvCxnSpPr>
        <p:spPr>
          <a:xfrm>
            <a:off x="1395730" y="2895128"/>
            <a:ext cx="4399060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73" name="Google Shape;273;p19"/>
          <p:cNvSpPr/>
          <p:nvPr/>
        </p:nvSpPr>
        <p:spPr>
          <a:xfrm>
            <a:off x="5460372" y="1662376"/>
            <a:ext cx="157658" cy="136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E1C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04E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395729" y="998219"/>
            <a:ext cx="6284597" cy="61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问题：</a:t>
            </a:r>
            <a:r>
              <a:rPr b="1" i="0" lang="en-US" sz="1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当前问题level没有区分等级，不能更好的归类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1395730" y="3105785"/>
            <a:ext cx="4399280" cy="2085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：自动捕获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：自定义辅助上报信息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：第三方错误</a:t>
            </a:r>
            <a:endParaRPr/>
          </a:p>
          <a:p>
            <a:pPr indent="-1428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1428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1504314" y="2184474"/>
            <a:ext cx="4005782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Helvetica Neue"/>
              <a:buNone/>
            </a:pPr>
            <a:r>
              <a:rPr b="1" lang="en-US" sz="2000">
                <a:solidFill>
                  <a:srgbClr val="EE4D2D"/>
                </a:solidFill>
              </a:rPr>
              <a:t>辅助信息上报</a:t>
            </a:r>
            <a:endParaRPr/>
          </a:p>
        </p:txBody>
      </p:sp>
      <p:sp>
        <p:nvSpPr>
          <p:cNvPr id="282" name="Google Shape;282;p20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83" name="Google Shape;283;p20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规范使用sentry</a:t>
            </a:r>
            <a:endParaRPr/>
          </a:p>
        </p:txBody>
      </p:sp>
      <p:cxnSp>
        <p:nvCxnSpPr>
          <p:cNvPr id="284" name="Google Shape;284;p20"/>
          <p:cNvCxnSpPr/>
          <p:nvPr/>
        </p:nvCxnSpPr>
        <p:spPr>
          <a:xfrm>
            <a:off x="1504314" y="2895128"/>
            <a:ext cx="4399061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85" name="Google Shape;285;p20"/>
          <p:cNvSpPr/>
          <p:nvPr/>
        </p:nvSpPr>
        <p:spPr>
          <a:xfrm>
            <a:off x="5460372" y="1662376"/>
            <a:ext cx="157658" cy="136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E1C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04E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504315" y="998219"/>
            <a:ext cx="9700895" cy="60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问题：有些自定义上报，没有更多的错误信息，不好定位问题，比如第三方返回内容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1504315" y="3105785"/>
            <a:ext cx="4431030" cy="37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285750" lvl="0" marL="38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自定义上报时可附带额外数据</a:t>
            </a:r>
            <a:endParaRPr/>
          </a:p>
        </p:txBody>
      </p:sp>
      <p:pic>
        <p:nvPicPr>
          <p:cNvPr descr="图片 2"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14" y="3662679"/>
            <a:ext cx="5156201" cy="25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95" name="Google Shape;295;p21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自定义上报title规范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863600" y="1114604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接口类型</a:t>
            </a:r>
            <a:endParaRPr/>
          </a:p>
        </p:txBody>
      </p:sp>
      <p:pic>
        <p:nvPicPr>
          <p:cNvPr descr="图片 2"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1557655"/>
            <a:ext cx="5232400" cy="144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6562090" y="1114604"/>
            <a:ext cx="5057776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bridge类型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863600" y="3335834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第三方服务类型</a:t>
            </a:r>
            <a:endParaRPr/>
          </a:p>
        </p:txBody>
      </p:sp>
      <p:pic>
        <p:nvPicPr>
          <p:cNvPr descr="图片 6" id="300" name="Google Shape;3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0" y="3778884"/>
            <a:ext cx="4762500" cy="17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863599" y="5963939"/>
            <a:ext cx="8199757" cy="34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文档：</a:t>
            </a:r>
            <a:r>
              <a:rPr b="1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https://confluence.shopee.io/pages/viewpage.action?pageId=472621793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6562090" y="3335834"/>
            <a:ext cx="5057776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基础异常指标</a:t>
            </a:r>
            <a:endParaRPr/>
          </a:p>
        </p:txBody>
      </p:sp>
      <p:pic>
        <p:nvPicPr>
          <p:cNvPr descr="图片 0" id="303" name="Google Shape;30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090" y="1557655"/>
            <a:ext cx="5144771" cy="951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8" id="304" name="Google Shape;30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2090" y="3778884"/>
            <a:ext cx="5521326" cy="358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736599" y="1431924"/>
            <a:ext cx="9282432" cy="76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25742" lvl="0" marL="22574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搜索使用</a:t>
            </a:r>
            <a:r>
              <a:rPr lang="en-US" sz="1264"/>
              <a:t>discover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面板</a:t>
            </a:r>
            <a:r>
              <a:rPr lang="en-US" sz="1264"/>
              <a:t>,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可细化到每个事件</a:t>
            </a:r>
            <a:r>
              <a:rPr lang="en-US" sz="1264"/>
              <a:t>ID</a:t>
            </a:r>
            <a:endParaRPr/>
          </a:p>
          <a:p>
            <a:pPr indent="-225742" lvl="0" marL="22574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丰富的</a:t>
            </a:r>
            <a:r>
              <a:rPr lang="en-US" sz="1264"/>
              <a:t>tag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提示</a:t>
            </a:r>
            <a:endParaRPr/>
          </a:p>
          <a:p>
            <a:pPr indent="-225742" lvl="0" marL="22574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自定义搜索大盘</a:t>
            </a:r>
            <a:endParaRPr/>
          </a:p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12" name="Google Shape;312;p22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如何高效使用sentry</a:t>
            </a:r>
            <a:endParaRPr/>
          </a:p>
        </p:txBody>
      </p:sp>
      <p:pic>
        <p:nvPicPr>
          <p:cNvPr descr="图片 1" id="313" name="Google Shape;3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2388235"/>
            <a:ext cx="10058400" cy="418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2"/>
          <p:cNvSpPr txBox="1"/>
          <p:nvPr/>
        </p:nvSpPr>
        <p:spPr>
          <a:xfrm>
            <a:off x="4826000" y="3275329"/>
            <a:ext cx="2540000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113.210.108.222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21" name="Google Shape;321;p23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Sentry架构设计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634365" y="1066164"/>
            <a:ext cx="2869565" cy="4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数据流上报和存储</a:t>
            </a:r>
            <a:endParaRPr/>
          </a:p>
        </p:txBody>
      </p:sp>
      <p:pic>
        <p:nvPicPr>
          <p:cNvPr descr="图片 6"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804" y="827405"/>
            <a:ext cx="6321426" cy="589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Sentry架构设计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1066800" y="1036319"/>
            <a:ext cx="2869565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sentry web</a:t>
            </a:r>
            <a:endParaRPr/>
          </a:p>
        </p:txBody>
      </p:sp>
      <p:pic>
        <p:nvPicPr>
          <p:cNvPr descr="图片 0" id="332" name="Google Shape;3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21510"/>
            <a:ext cx="10058400" cy="301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前端监控体系</a:t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1657621" y="2687090"/>
            <a:ext cx="5941360" cy="488082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2076235" y="1651869"/>
            <a:ext cx="506569" cy="4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2727636" y="1711971"/>
            <a:ext cx="3767851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监控体系介绍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076235" y="2155897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2727636" y="2200052"/>
            <a:ext cx="3767851" cy="4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2076235" y="2659924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2727637" y="2666162"/>
            <a:ext cx="4871343" cy="43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2076235" y="3163951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2727635" y="3154242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线上问题排查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2076235" y="3667978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2727635" y="3680454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总结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736600" y="1431925"/>
            <a:ext cx="9585325" cy="476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EE4D2D"/>
                </a:solidFill>
              </a:rPr>
              <a:t>裸监控下的问题：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rgbClr val="EE4D2D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依赖后端流量监控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无法感知低版本设备的兼容问题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bridge调用情况波动难感知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搜索用户行为日志麻烦，手动下载日志文件再跑统计分析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线上缓存问题无法量化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api端到端耗时未知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前端日志和后端日志无法串联起来</a:t>
            </a:r>
            <a:endParaRPr/>
          </a:p>
        </p:txBody>
      </p:sp>
      <p:sp>
        <p:nvSpPr>
          <p:cNvPr id="357" name="Google Shape;357;p26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insight功能设计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3345815" y="1463993"/>
            <a:ext cx="6237606" cy="40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Helvetica Neue"/>
              <a:buChar char="▪"/>
            </a:pPr>
            <a:r>
              <a:rPr lang="en-US" sz="1600"/>
              <a:t>内部监控体系的介绍</a:t>
            </a:r>
            <a:endParaRPr/>
          </a:p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3345815" y="2191703"/>
            <a:ext cx="6237606" cy="85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94163" lvl="0" marL="29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60"/>
              <a:t>sentry的功能</a:t>
            </a:r>
            <a:endParaRPr/>
          </a:p>
          <a:p>
            <a:pPr indent="-294163" lvl="0" marL="29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60"/>
              <a:t>sentry的使用</a:t>
            </a:r>
            <a:endParaRPr/>
          </a:p>
          <a:p>
            <a:pPr indent="-294163" lvl="0" marL="29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60"/>
              <a:t>sentry的架构设计</a:t>
            </a:r>
            <a:endParaRPr/>
          </a:p>
        </p:txBody>
      </p:sp>
      <p:sp>
        <p:nvSpPr>
          <p:cNvPr id="89" name="Google Shape;89;p9"/>
          <p:cNvSpPr txBox="1"/>
          <p:nvPr>
            <p:ph idx="3" type="body"/>
          </p:nvPr>
        </p:nvSpPr>
        <p:spPr>
          <a:xfrm>
            <a:off x="3345815" y="3042285"/>
            <a:ext cx="6237606" cy="1052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83781" lvl="0" marL="2837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12"/>
              <a:t>insight的功能</a:t>
            </a:r>
            <a:endParaRPr/>
          </a:p>
          <a:p>
            <a:pPr indent="-283781" lvl="0" marL="2837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12"/>
              <a:t>insight的使用</a:t>
            </a:r>
            <a:endParaRPr/>
          </a:p>
          <a:p>
            <a:pPr indent="-283781" lvl="0" marL="2837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12"/>
              <a:t>insight监控</a:t>
            </a:r>
            <a:endParaRPr/>
          </a:p>
          <a:p>
            <a:pPr indent="-283781" lvl="0" marL="2837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-US" sz="1312"/>
              <a:t>insight的架构设计</a:t>
            </a:r>
            <a:endParaRPr/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目录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711198" y="1341754"/>
            <a:ext cx="2493014" cy="646433"/>
            <a:chOff x="-1" y="-1"/>
            <a:chExt cx="2493012" cy="646432"/>
          </a:xfrm>
        </p:grpSpPr>
        <p:sp>
          <p:nvSpPr>
            <p:cNvPr id="93" name="Google Shape;93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背景介绍 </a:t>
              </a:r>
              <a:endParaRPr/>
            </a:p>
          </p:txBody>
        </p:sp>
      </p:grpSp>
      <p:sp>
        <p:nvSpPr>
          <p:cNvPr id="95" name="Google Shape;95;p9"/>
          <p:cNvSpPr txBox="1"/>
          <p:nvPr/>
        </p:nvSpPr>
        <p:spPr>
          <a:xfrm>
            <a:off x="3345815" y="4224973"/>
            <a:ext cx="623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32702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Font typeface="Helvetica Neue"/>
              <a:buChar char="▪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线上问题的分类</a:t>
            </a:r>
            <a:endParaRPr sz="1300"/>
          </a:p>
          <a:p>
            <a:pPr indent="-32702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Font typeface="Helvetica Neue"/>
              <a:buChar char="▪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线上问题排查案例</a:t>
            </a:r>
            <a:endParaRPr sz="1300"/>
          </a:p>
        </p:txBody>
      </p:sp>
      <p:grpSp>
        <p:nvGrpSpPr>
          <p:cNvPr id="96" name="Google Shape;96;p9"/>
          <p:cNvGrpSpPr/>
          <p:nvPr/>
        </p:nvGrpSpPr>
        <p:grpSpPr>
          <a:xfrm>
            <a:off x="711198" y="2319019"/>
            <a:ext cx="2493014" cy="646433"/>
            <a:chOff x="-1" y="-1"/>
            <a:chExt cx="2493012" cy="646432"/>
          </a:xfrm>
        </p:grpSpPr>
        <p:sp>
          <p:nvSpPr>
            <p:cNvPr id="97" name="Google Shape;97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 txBox="1"/>
            <p:nvPr/>
          </p:nvSpPr>
          <p:spPr>
            <a:xfrm>
              <a:off x="-1" y="147904"/>
              <a:ext cx="2493012" cy="350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Sentry </a:t>
              </a: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711198" y="3284853"/>
            <a:ext cx="2493014" cy="646433"/>
            <a:chOff x="-1" y="-1"/>
            <a:chExt cx="2493012" cy="646432"/>
          </a:xfrm>
        </p:grpSpPr>
        <p:sp>
          <p:nvSpPr>
            <p:cNvPr id="100" name="Google Shape;100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 txBox="1"/>
            <p:nvPr/>
          </p:nvSpPr>
          <p:spPr>
            <a:xfrm>
              <a:off x="-1" y="147904"/>
              <a:ext cx="2493012" cy="350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Insight </a:t>
              </a:r>
              <a:endParaRPr/>
            </a:p>
          </p:txBody>
        </p:sp>
      </p:grpSp>
      <p:grpSp>
        <p:nvGrpSpPr>
          <p:cNvPr id="102" name="Google Shape;102;p9"/>
          <p:cNvGrpSpPr/>
          <p:nvPr/>
        </p:nvGrpSpPr>
        <p:grpSpPr>
          <a:xfrm>
            <a:off x="711198" y="4202428"/>
            <a:ext cx="2493014" cy="646433"/>
            <a:chOff x="-1" y="-1"/>
            <a:chExt cx="2493012" cy="646432"/>
          </a:xfrm>
        </p:grpSpPr>
        <p:sp>
          <p:nvSpPr>
            <p:cNvPr id="103" name="Google Shape;103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线上问题排查 </a:t>
              </a:r>
              <a:endParaRPr/>
            </a:p>
          </p:txBody>
        </p:sp>
      </p:grpSp>
      <p:grpSp>
        <p:nvGrpSpPr>
          <p:cNvPr id="105" name="Google Shape;105;p9"/>
          <p:cNvGrpSpPr/>
          <p:nvPr/>
        </p:nvGrpSpPr>
        <p:grpSpPr>
          <a:xfrm>
            <a:off x="711198" y="5149214"/>
            <a:ext cx="2493014" cy="646433"/>
            <a:chOff x="-1" y="-1"/>
            <a:chExt cx="2493012" cy="646432"/>
          </a:xfrm>
        </p:grpSpPr>
        <p:sp>
          <p:nvSpPr>
            <p:cNvPr id="106" name="Google Shape;106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总结 </a:t>
              </a:r>
              <a:endParaRPr/>
            </a:p>
          </p:txBody>
        </p:sp>
      </p:grpSp>
      <p:sp>
        <p:nvSpPr>
          <p:cNvPr id="108" name="Google Shape;108;p9"/>
          <p:cNvSpPr txBox="1"/>
          <p:nvPr/>
        </p:nvSpPr>
        <p:spPr>
          <a:xfrm>
            <a:off x="3345815" y="5295265"/>
            <a:ext cx="623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32702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00"/>
              <a:buFont typeface="Helvetica Neue"/>
              <a:buChar char="▪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开发日常监控总结</a:t>
            </a:r>
            <a:endParaRPr sz="1300"/>
          </a:p>
        </p:txBody>
      </p:sp>
      <p:grpSp>
        <p:nvGrpSpPr>
          <p:cNvPr id="109" name="Google Shape;109;p9"/>
          <p:cNvGrpSpPr/>
          <p:nvPr/>
        </p:nvGrpSpPr>
        <p:grpSpPr>
          <a:xfrm>
            <a:off x="711198" y="1341754"/>
            <a:ext cx="2493014" cy="646433"/>
            <a:chOff x="-1" y="-1"/>
            <a:chExt cx="2493012" cy="646432"/>
          </a:xfrm>
        </p:grpSpPr>
        <p:sp>
          <p:nvSpPr>
            <p:cNvPr id="110" name="Google Shape;110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背景介绍 </a:t>
              </a:r>
              <a:endParaRPr/>
            </a:p>
          </p:txBody>
        </p:sp>
      </p:grpSp>
      <p:grpSp>
        <p:nvGrpSpPr>
          <p:cNvPr id="112" name="Google Shape;112;p9"/>
          <p:cNvGrpSpPr/>
          <p:nvPr/>
        </p:nvGrpSpPr>
        <p:grpSpPr>
          <a:xfrm>
            <a:off x="711198" y="2293619"/>
            <a:ext cx="2493014" cy="646433"/>
            <a:chOff x="-1" y="-1"/>
            <a:chExt cx="2493012" cy="646432"/>
          </a:xfrm>
        </p:grpSpPr>
        <p:sp>
          <p:nvSpPr>
            <p:cNvPr id="113" name="Google Shape;113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 txBox="1"/>
            <p:nvPr/>
          </p:nvSpPr>
          <p:spPr>
            <a:xfrm>
              <a:off x="-1" y="147904"/>
              <a:ext cx="2493012" cy="350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Sentry </a:t>
              </a:r>
              <a:endParaRPr/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711198" y="3245484"/>
            <a:ext cx="2493014" cy="646433"/>
            <a:chOff x="-1" y="-1"/>
            <a:chExt cx="2493012" cy="646432"/>
          </a:xfrm>
        </p:grpSpPr>
        <p:sp>
          <p:nvSpPr>
            <p:cNvPr id="116" name="Google Shape;116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 txBox="1"/>
            <p:nvPr/>
          </p:nvSpPr>
          <p:spPr>
            <a:xfrm>
              <a:off x="-1" y="147904"/>
              <a:ext cx="2493012" cy="350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Insight </a:t>
              </a:r>
              <a:endParaRPr/>
            </a:p>
          </p:txBody>
        </p:sp>
      </p:grpSp>
      <p:grpSp>
        <p:nvGrpSpPr>
          <p:cNvPr id="118" name="Google Shape;118;p9"/>
          <p:cNvGrpSpPr/>
          <p:nvPr/>
        </p:nvGrpSpPr>
        <p:grpSpPr>
          <a:xfrm>
            <a:off x="711198" y="4197348"/>
            <a:ext cx="2493014" cy="646434"/>
            <a:chOff x="-1" y="-1"/>
            <a:chExt cx="2493012" cy="646432"/>
          </a:xfrm>
        </p:grpSpPr>
        <p:sp>
          <p:nvSpPr>
            <p:cNvPr id="119" name="Google Shape;119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线上问题排查 </a:t>
              </a: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711198" y="1341754"/>
            <a:ext cx="2493014" cy="646433"/>
            <a:chOff x="-1" y="-1"/>
            <a:chExt cx="2493012" cy="646432"/>
          </a:xfrm>
        </p:grpSpPr>
        <p:sp>
          <p:nvSpPr>
            <p:cNvPr id="122" name="Google Shape;122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背景介绍 </a:t>
              </a: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711198" y="2293619"/>
            <a:ext cx="2493014" cy="646433"/>
            <a:chOff x="-1" y="-1"/>
            <a:chExt cx="2493012" cy="646432"/>
          </a:xfrm>
        </p:grpSpPr>
        <p:sp>
          <p:nvSpPr>
            <p:cNvPr id="125" name="Google Shape;125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 txBox="1"/>
            <p:nvPr/>
          </p:nvSpPr>
          <p:spPr>
            <a:xfrm>
              <a:off x="-1" y="147904"/>
              <a:ext cx="2493012" cy="350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Sentry </a:t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711198" y="3245484"/>
            <a:ext cx="2493014" cy="611508"/>
            <a:chOff x="-1" y="-1"/>
            <a:chExt cx="2493012" cy="611507"/>
          </a:xfrm>
        </p:grpSpPr>
        <p:sp>
          <p:nvSpPr>
            <p:cNvPr id="128" name="Google Shape;128;p9"/>
            <p:cNvSpPr/>
            <p:nvPr/>
          </p:nvSpPr>
          <p:spPr>
            <a:xfrm>
              <a:off x="-1" y="-1"/>
              <a:ext cx="2493012" cy="611507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-1" y="130441"/>
              <a:ext cx="2493012" cy="3506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Insight </a:t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11198" y="4197348"/>
            <a:ext cx="2493014" cy="646434"/>
            <a:chOff x="-1" y="-1"/>
            <a:chExt cx="2493012" cy="646432"/>
          </a:xfrm>
        </p:grpSpPr>
        <p:sp>
          <p:nvSpPr>
            <p:cNvPr id="131" name="Google Shape;131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线上问题排查 </a:t>
              </a:r>
              <a:endParaRPr/>
            </a:p>
          </p:txBody>
        </p:sp>
      </p:grpSp>
      <p:grpSp>
        <p:nvGrpSpPr>
          <p:cNvPr id="133" name="Google Shape;133;p9"/>
          <p:cNvGrpSpPr/>
          <p:nvPr/>
        </p:nvGrpSpPr>
        <p:grpSpPr>
          <a:xfrm>
            <a:off x="711198" y="1341754"/>
            <a:ext cx="2493014" cy="646433"/>
            <a:chOff x="-1" y="-1"/>
            <a:chExt cx="2493012" cy="646432"/>
          </a:xfrm>
        </p:grpSpPr>
        <p:sp>
          <p:nvSpPr>
            <p:cNvPr id="134" name="Google Shape;134;p9"/>
            <p:cNvSpPr/>
            <p:nvPr/>
          </p:nvSpPr>
          <p:spPr>
            <a:xfrm>
              <a:off x="-1" y="-1"/>
              <a:ext cx="2493012" cy="646432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 txBox="1"/>
            <p:nvPr/>
          </p:nvSpPr>
          <p:spPr>
            <a:xfrm>
              <a:off x="-1" y="118764"/>
              <a:ext cx="2493012" cy="408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背景介绍 </a:t>
              </a:r>
              <a:endParaRPr/>
            </a:p>
          </p:txBody>
        </p:sp>
      </p:grpSp>
      <p:grpSp>
        <p:nvGrpSpPr>
          <p:cNvPr id="136" name="Google Shape;136;p9"/>
          <p:cNvGrpSpPr/>
          <p:nvPr/>
        </p:nvGrpSpPr>
        <p:grpSpPr>
          <a:xfrm>
            <a:off x="711198" y="3262628"/>
            <a:ext cx="2493014" cy="611508"/>
            <a:chOff x="-1" y="-1"/>
            <a:chExt cx="2493012" cy="611507"/>
          </a:xfrm>
        </p:grpSpPr>
        <p:sp>
          <p:nvSpPr>
            <p:cNvPr id="137" name="Google Shape;137;p9"/>
            <p:cNvSpPr/>
            <p:nvPr/>
          </p:nvSpPr>
          <p:spPr>
            <a:xfrm>
              <a:off x="-1" y="-1"/>
              <a:ext cx="2493012" cy="611507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 txBox="1"/>
            <p:nvPr/>
          </p:nvSpPr>
          <p:spPr>
            <a:xfrm>
              <a:off x="-1" y="130441"/>
              <a:ext cx="2493012" cy="3506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Insight 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736600" y="1139190"/>
            <a:ext cx="9585325" cy="476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依赖后端流量监控：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实现页面pv上报，基于单页面应用的路由变化，重写pushState, replaceState方法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无法感知低版本设备的兼容问题：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采集用户设备的手机型号，设备品牌，app version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线上缓存问题无法量化：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sdk增加onlineVersion, offlineVersion配置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bridge调用情况波动难感知：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insight sdk重写bridge方法，针对业务bridge自定义超时时间，可调用reportBridgeOverTime方法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api端到端耗时未知：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获取api耗时，重写fetch和xhr方法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前端日志和后端日志无法串联起来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上报api返回的requestId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>
                <a:solidFill>
                  <a:srgbClr val="FF0000"/>
                </a:solidFill>
              </a:rPr>
              <a:t>搜索用户行为日志麻烦: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360"/>
              <a:t>存储log文件，同时为了区分用户session维度的行为，sdk增加上报sessionId</a:t>
            </a:r>
            <a:endParaRPr/>
          </a:p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66" name="Google Shape;366;p27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insight功能设计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736599" y="1431925"/>
            <a:ext cx="3737611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bizType:  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区分不同业务类型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region: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区分不同业务所在的地区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appId: 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业务标识</a:t>
            </a:r>
            <a:r>
              <a:rPr lang="en-US" sz="1600"/>
              <a:t>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onlineVersion: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在线版本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offlineVersion: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离线包版本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xhr: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上报方法，鉴于每个业务网关需要配置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的参数不同，由业务自己定义上报请求</a:t>
            </a:r>
            <a:endParaRPr/>
          </a:p>
        </p:txBody>
      </p:sp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74" name="Google Shape;374;p28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 sdk参数配置</a:t>
            </a:r>
            <a:endParaRPr/>
          </a:p>
        </p:txBody>
      </p:sp>
      <p:pic>
        <p:nvPicPr>
          <p:cNvPr descr="图片 0" id="375" name="Google Shape;3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979" y="1431925"/>
            <a:ext cx="6828157" cy="439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736600" y="1431925"/>
            <a:ext cx="9096375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承接网关上报的请求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提供</a:t>
            </a:r>
            <a:r>
              <a:rPr lang="en-US" sz="1600"/>
              <a:t>http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服务，供</a:t>
            </a:r>
            <a:r>
              <a:rPr lang="en-US" sz="1600"/>
              <a:t>prometheus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采集指标</a:t>
            </a:r>
            <a:endParaRPr/>
          </a:p>
        </p:txBody>
      </p:sp>
      <p:sp>
        <p:nvSpPr>
          <p:cNvPr id="382" name="Google Shape;382;p29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83" name="Google Shape;383;p29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 node功能</a:t>
            </a:r>
            <a:endParaRPr/>
          </a:p>
        </p:txBody>
      </p:sp>
      <p:pic>
        <p:nvPicPr>
          <p:cNvPr descr="图片 3" id="384" name="Google Shape;3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825" y="1431925"/>
            <a:ext cx="6828791" cy="461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736600" y="1431924"/>
            <a:ext cx="2761615" cy="2581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引入@finance/perfsdk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网关增加对应上报请求路由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grafana新增dashboard</a:t>
            </a:r>
            <a:endParaRPr/>
          </a:p>
        </p:txBody>
      </p:sp>
      <p:sp>
        <p:nvSpPr>
          <p:cNvPr id="391" name="Google Shape;391;p30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insight接入流程</a:t>
            </a:r>
            <a:endParaRPr/>
          </a:p>
        </p:txBody>
      </p:sp>
      <p:pic>
        <p:nvPicPr>
          <p:cNvPr descr="图片 1" id="393" name="Google Shape;3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8334" y="986789"/>
            <a:ext cx="3929381" cy="2449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 2" id="394" name="Google Shape;3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8334" y="3603625"/>
            <a:ext cx="3381376" cy="31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836294" y="1855470"/>
            <a:ext cx="6461126" cy="258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rgbClr val="EE4D2D"/>
                </a:solidFill>
              </a:rPr>
              <a:t>insight告警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EE4D2D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rgbClr val="EE4D2D"/>
                </a:solidFill>
              </a:rPr>
              <a:t>insight业务报表统计</a:t>
            </a:r>
            <a:endParaRPr/>
          </a:p>
        </p:txBody>
      </p:sp>
      <p:sp>
        <p:nvSpPr>
          <p:cNvPr id="401" name="Google Shape;401;p31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02" name="Google Shape;402;p31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insight监控</a:t>
            </a:r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836294" y="1349375"/>
            <a:ext cx="4554222" cy="4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insight监控维度：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09" name="Google Shape;409;p32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10" name="Google Shape;410;p32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insight告警</a:t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1229994" y="1437004"/>
            <a:ext cx="10823576" cy="349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问题：低版本设备容易出兼容问题，需要实时监控低版本设备的比例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告警设计：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区分ios和android低版本设备的监控，基于低版本访问量较小，波动较大，需要拉长监控时间段，监控指标设置三小时请求量最小值和六小时日环比陡减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问题：bridge和业务结合较紧密，bridge的稳定性对业务有一定的影响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告警设计：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bridge主要是监测成功率和超时率的陡减，监控指标设置为成功率和超时率一小时陡减，日环比一小时陡减，且持续时间5min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。具体的陡减比例根据不同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一段时间的波动范围来设置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1229994" y="4790440"/>
            <a:ext cx="10511157" cy="55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告警规则文档：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https://docs.google.com/spreadsheets/d/1b5QW5gQ-FScQ5Wx9CSWPajbhP34-AVKVStnDWJqp9c0/edit#gid=1220027455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18" name="Google Shape;418;p33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19" name="Google Shape;419;p33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insight业务值班统计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1002029" y="1073150"/>
            <a:ext cx="3295017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日常值班问题：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1002030" y="1471930"/>
            <a:ext cx="8344535" cy="253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grafana大盘可以看业务的波动性，但是没有具体的指标比例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另外当接入insight监控的业务越多，值班成本更高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当前值班内容覆盖范围不完整和智能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1002029" y="3891279"/>
            <a:ext cx="3295017" cy="4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方案：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1002030" y="4361179"/>
            <a:ext cx="8344535" cy="2530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报表内容更全面，分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和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报表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定时任务跑统计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提供可配置化报表</a:t>
            </a:r>
            <a:endParaRPr/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29" name="Google Shape;429;p34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30" name="Google Shape;430;p34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insight业务报表设计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923925" y="1816735"/>
            <a:ext cx="6461125" cy="1837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系统细分版本分布比例，环比昨天比例</a:t>
            </a:r>
            <a:endParaRPr b="1" i="0" sz="1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bridge成功率，超时率，平均耗时，95耗时，环比昨天比例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api平均耗时，95耗时，和环比昨天比例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923924" y="3595370"/>
            <a:ext cx="2884172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923925" y="4053204"/>
            <a:ext cx="6461125" cy="153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在summary基础上增加业务页面访问量统计，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▪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细分手机品牌和型号统计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923924" y="1374775"/>
            <a:ext cx="2884172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pic>
        <p:nvPicPr>
          <p:cNvPr descr="图片 10"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855" y="1374775"/>
            <a:ext cx="5182871" cy="341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41" name="Google Shape;441;p35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42" name="Google Shape;442;p35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insight架构</a:t>
            </a:r>
            <a:endParaRPr/>
          </a:p>
        </p:txBody>
      </p:sp>
      <p:pic>
        <p:nvPicPr>
          <p:cNvPr descr="图片 1" id="443" name="Google Shape;4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414144"/>
            <a:ext cx="10253345" cy="504253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5"/>
          <p:cNvSpPr txBox="1"/>
          <p:nvPr/>
        </p:nvSpPr>
        <p:spPr>
          <a:xfrm>
            <a:off x="857250" y="968374"/>
            <a:ext cx="6595744" cy="59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整体架构设计是下图所示，除了kibana换成自研的log platform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50" name="Google Shape;450;p36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51" name="Google Shape;451;p36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Shopee PowerPoint Structure and Elements</a:t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>
            <a:off x="1676671" y="3154242"/>
            <a:ext cx="5922310" cy="488082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2076235" y="1651869"/>
            <a:ext cx="506569" cy="4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2727636" y="1711971"/>
            <a:ext cx="3767851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监控体系介绍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2076235" y="2155897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2727636" y="2200052"/>
            <a:ext cx="3767851" cy="4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2076235" y="2659924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8" name="Google Shape;458;p36"/>
          <p:cNvSpPr txBox="1"/>
          <p:nvPr/>
        </p:nvSpPr>
        <p:spPr>
          <a:xfrm>
            <a:off x="2727637" y="2666162"/>
            <a:ext cx="4871343" cy="43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2076235" y="3154426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60" name="Google Shape;460;p36"/>
          <p:cNvSpPr txBox="1"/>
          <p:nvPr/>
        </p:nvSpPr>
        <p:spPr>
          <a:xfrm>
            <a:off x="2727635" y="3154242"/>
            <a:ext cx="5374966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线上问题排查</a:t>
            </a:r>
            <a:endParaRPr/>
          </a:p>
        </p:txBody>
      </p:sp>
      <p:sp>
        <p:nvSpPr>
          <p:cNvPr id="461" name="Google Shape;461;p36"/>
          <p:cNvSpPr txBox="1"/>
          <p:nvPr/>
        </p:nvSpPr>
        <p:spPr>
          <a:xfrm>
            <a:off x="2076235" y="3667978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62" name="Google Shape;462;p36"/>
          <p:cNvSpPr txBox="1"/>
          <p:nvPr/>
        </p:nvSpPr>
        <p:spPr>
          <a:xfrm>
            <a:off x="2727635" y="3680454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总结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45" name="Google Shape;145;p10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Shopee PowerPoint Structure and Elements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1724296" y="1686705"/>
            <a:ext cx="5874685" cy="488082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2076235" y="1651869"/>
            <a:ext cx="506569" cy="4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2727636" y="1711971"/>
            <a:ext cx="3767851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监控体系介绍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2076235" y="2155897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2727636" y="2200052"/>
            <a:ext cx="3767851" cy="4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2076235" y="2659924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2727637" y="2696007"/>
            <a:ext cx="4871343" cy="4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2076235" y="3163951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2727635" y="3191942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线上问题排查</a:t>
            </a:r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>
            <a:off x="2076449" y="3687877"/>
            <a:ext cx="5107307" cy="510502"/>
            <a:chOff x="0" y="0"/>
            <a:chExt cx="5107306" cy="510500"/>
          </a:xfrm>
        </p:grpSpPr>
        <p:sp>
          <p:nvSpPr>
            <p:cNvPr id="156" name="Google Shape;156;p10"/>
            <p:cNvSpPr txBox="1"/>
            <p:nvPr/>
          </p:nvSpPr>
          <p:spPr>
            <a:xfrm>
              <a:off x="0" y="0"/>
              <a:ext cx="506731" cy="486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4D2D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EE4D2D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614044" y="0"/>
              <a:ext cx="4493262" cy="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总结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68" name="Google Shape;468;p37"/>
          <p:cNvSpPr txBox="1"/>
          <p:nvPr>
            <p:ph idx="1" type="body"/>
          </p:nvPr>
        </p:nvSpPr>
        <p:spPr>
          <a:xfrm>
            <a:off x="736599" y="1431925"/>
            <a:ext cx="7095492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线上止损优先于追查根因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明确线上问题的影响范围</a:t>
            </a:r>
            <a:endParaRPr/>
          </a:p>
        </p:txBody>
      </p:sp>
      <p:sp>
        <p:nvSpPr>
          <p:cNvPr id="469" name="Google Shape;469;p37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70" name="Google Shape;470;p37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线上问题排查</a:t>
            </a:r>
            <a:endParaRPr/>
          </a:p>
        </p:txBody>
      </p:sp>
      <p:grpSp>
        <p:nvGrpSpPr>
          <p:cNvPr id="471" name="Google Shape;471;p37"/>
          <p:cNvGrpSpPr/>
          <p:nvPr/>
        </p:nvGrpSpPr>
        <p:grpSpPr>
          <a:xfrm>
            <a:off x="8206057" y="1011536"/>
            <a:ext cx="3022227" cy="5135264"/>
            <a:chOff x="0" y="0"/>
            <a:chExt cx="3022225" cy="5135263"/>
          </a:xfrm>
        </p:grpSpPr>
        <p:pic>
          <p:nvPicPr>
            <p:cNvPr descr="Google Shape;306;p21" id="472" name="Google Shape;472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022225" cy="5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307;p21" id="473" name="Google Shape;473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556" y="385178"/>
              <a:ext cx="2383681" cy="4414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p37"/>
          <p:cNvSpPr txBox="1"/>
          <p:nvPr>
            <p:ph idx="4" type="body"/>
          </p:nvPr>
        </p:nvSpPr>
        <p:spPr>
          <a:xfrm>
            <a:off x="733425" y="982562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Helvetica Neue"/>
              <a:buNone/>
            </a:pPr>
            <a:r>
              <a:rPr b="1" lang="en-US" sz="2000">
                <a:solidFill>
                  <a:srgbClr val="EE4D2D"/>
                </a:solidFill>
              </a:rPr>
              <a:t>排查问题前必知</a:t>
            </a:r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733425" y="3205876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排查手段必知</a:t>
            </a:r>
            <a:endParaRPr/>
          </a:p>
        </p:txBody>
      </p:sp>
      <p:sp>
        <p:nvSpPr>
          <p:cNvPr id="476" name="Google Shape;476;p37"/>
          <p:cNvSpPr txBox="1"/>
          <p:nvPr/>
        </p:nvSpPr>
        <p:spPr>
          <a:xfrm>
            <a:off x="736599" y="3648709"/>
            <a:ext cx="7095492" cy="2479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insight日志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网关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日志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82" name="Google Shape;482;p38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83" name="Google Shape;483;p38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线上常见问题场景</a:t>
            </a:r>
            <a:endParaRPr/>
          </a:p>
        </p:txBody>
      </p:sp>
      <p:grpSp>
        <p:nvGrpSpPr>
          <p:cNvPr id="484" name="Google Shape;484;p38"/>
          <p:cNvGrpSpPr/>
          <p:nvPr/>
        </p:nvGrpSpPr>
        <p:grpSpPr>
          <a:xfrm>
            <a:off x="8206057" y="1011536"/>
            <a:ext cx="3022227" cy="5135264"/>
            <a:chOff x="0" y="0"/>
            <a:chExt cx="3022225" cy="5135263"/>
          </a:xfrm>
        </p:grpSpPr>
        <p:pic>
          <p:nvPicPr>
            <p:cNvPr descr="Google Shape;306;p21" id="485" name="Google Shape;48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022225" cy="5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307;p21" id="486" name="Google Shape;486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3556" y="385178"/>
              <a:ext cx="2383681" cy="4414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Google Shape;487;p38"/>
          <p:cNvSpPr txBox="1"/>
          <p:nvPr/>
        </p:nvSpPr>
        <p:spPr>
          <a:xfrm>
            <a:off x="923925" y="1680892"/>
            <a:ext cx="5057775" cy="3258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业务代码错误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后端返回数据错误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第三方错误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网络错误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493" name="Google Shape;493;p39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94" name="Google Shape;494;p39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线上问题排查</a:t>
            </a:r>
            <a:endParaRPr/>
          </a:p>
        </p:txBody>
      </p:sp>
      <p:cxnSp>
        <p:nvCxnSpPr>
          <p:cNvPr id="495" name="Google Shape;495;p39"/>
          <p:cNvCxnSpPr/>
          <p:nvPr/>
        </p:nvCxnSpPr>
        <p:spPr>
          <a:xfrm>
            <a:off x="1576551" y="1779160"/>
            <a:ext cx="9066581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6" name="Google Shape;496;p39"/>
          <p:cNvSpPr txBox="1"/>
          <p:nvPr/>
        </p:nvSpPr>
        <p:spPr>
          <a:xfrm>
            <a:off x="2012949" y="1892935"/>
            <a:ext cx="7539992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获取投诉用户的详细信息，包括platformUserId,设备信息，错误发生时间，错误录屏</a:t>
            </a:r>
            <a:endParaRPr/>
          </a:p>
        </p:txBody>
      </p:sp>
      <p:sp>
        <p:nvSpPr>
          <p:cNvPr id="497" name="Google Shape;497;p39"/>
          <p:cNvSpPr txBox="1"/>
          <p:nvPr/>
        </p:nvSpPr>
        <p:spPr>
          <a:xfrm>
            <a:off x="1491848" y="1331883"/>
            <a:ext cx="2110333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排查步骤</a:t>
            </a:r>
            <a:endParaRPr/>
          </a:p>
        </p:txBody>
      </p:sp>
      <p:sp>
        <p:nvSpPr>
          <p:cNvPr id="498" name="Google Shape;498;p39"/>
          <p:cNvSpPr txBox="1"/>
          <p:nvPr/>
        </p:nvSpPr>
        <p:spPr>
          <a:xfrm>
            <a:off x="2012950" y="2381250"/>
            <a:ext cx="792543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无录屏则insight log回溯用户行为轨迹</a:t>
            </a:r>
            <a:endParaRPr/>
          </a:p>
        </p:txBody>
      </p:sp>
      <p:sp>
        <p:nvSpPr>
          <p:cNvPr id="499" name="Google Shape;499;p39"/>
          <p:cNvSpPr txBox="1"/>
          <p:nvPr/>
        </p:nvSpPr>
        <p:spPr>
          <a:xfrm>
            <a:off x="2012950" y="2870200"/>
            <a:ext cx="742378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初步判断可能的原因，代码错误，后端接口错误，第三方错误还是网络错误</a:t>
            </a: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1618592" y="2381250"/>
            <a:ext cx="304801" cy="304800"/>
            <a:chOff x="0" y="0"/>
            <a:chExt cx="304800" cy="304800"/>
          </a:xfrm>
        </p:grpSpPr>
        <p:sp>
          <p:nvSpPr>
            <p:cNvPr id="501" name="Google Shape;501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1618592" y="2870200"/>
            <a:ext cx="304801" cy="304800"/>
            <a:chOff x="0" y="0"/>
            <a:chExt cx="304800" cy="304800"/>
          </a:xfrm>
        </p:grpSpPr>
        <p:sp>
          <p:nvSpPr>
            <p:cNvPr id="504" name="Google Shape;504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1618592" y="3359150"/>
            <a:ext cx="304801" cy="304800"/>
            <a:chOff x="0" y="0"/>
            <a:chExt cx="304800" cy="304800"/>
          </a:xfrm>
        </p:grpSpPr>
        <p:sp>
          <p:nvSpPr>
            <p:cNvPr id="507" name="Google Shape;507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509" name="Google Shape;509;p39"/>
          <p:cNvSpPr txBox="1"/>
          <p:nvPr/>
        </p:nvSpPr>
        <p:spPr>
          <a:xfrm>
            <a:off x="2012950" y="3848100"/>
            <a:ext cx="742378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后端接口错误，查网关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endParaRPr/>
          </a:p>
        </p:txBody>
      </p:sp>
      <p:sp>
        <p:nvSpPr>
          <p:cNvPr id="510" name="Google Shape;510;p39"/>
          <p:cNvSpPr txBox="1"/>
          <p:nvPr/>
        </p:nvSpPr>
        <p:spPr>
          <a:xfrm>
            <a:off x="2012950" y="3359150"/>
            <a:ext cx="959802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代码错误的话，首查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，根据用户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platformUserId,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或者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过滤，错误信息不够详细则尝试真机或者模拟器复现</a:t>
            </a:r>
            <a:endParaRPr/>
          </a:p>
        </p:txBody>
      </p:sp>
      <p:sp>
        <p:nvSpPr>
          <p:cNvPr id="511" name="Google Shape;511;p39"/>
          <p:cNvSpPr txBox="1"/>
          <p:nvPr/>
        </p:nvSpPr>
        <p:spPr>
          <a:xfrm>
            <a:off x="2012950" y="4337050"/>
            <a:ext cx="863028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第三方错误则可以看业务代码有无相关上报，无则和第三方查看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，确保是第三方的问题</a:t>
            </a:r>
            <a:endParaRPr/>
          </a:p>
        </p:txBody>
      </p:sp>
      <p:sp>
        <p:nvSpPr>
          <p:cNvPr id="512" name="Google Shape;512;p39"/>
          <p:cNvSpPr txBox="1"/>
          <p:nvPr/>
        </p:nvSpPr>
        <p:spPr>
          <a:xfrm>
            <a:off x="2012950" y="4826000"/>
            <a:ext cx="8630285" cy="57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网络错误则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log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查看用户有无相关记录，是偶现还是必现，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必现的话，对接运维</a:t>
            </a: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1618592" y="3848100"/>
            <a:ext cx="304801" cy="304800"/>
            <a:chOff x="0" y="0"/>
            <a:chExt cx="304800" cy="304800"/>
          </a:xfrm>
        </p:grpSpPr>
        <p:sp>
          <p:nvSpPr>
            <p:cNvPr id="514" name="Google Shape;514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1618592" y="4337050"/>
            <a:ext cx="304801" cy="304800"/>
            <a:chOff x="0" y="0"/>
            <a:chExt cx="304800" cy="304800"/>
          </a:xfrm>
        </p:grpSpPr>
        <p:sp>
          <p:nvSpPr>
            <p:cNvPr id="517" name="Google Shape;517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1618592" y="4826000"/>
            <a:ext cx="304801" cy="304800"/>
            <a:chOff x="0" y="0"/>
            <a:chExt cx="304800" cy="304800"/>
          </a:xfrm>
        </p:grpSpPr>
        <p:sp>
          <p:nvSpPr>
            <p:cNvPr id="520" name="Google Shape;520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618592" y="1892935"/>
            <a:ext cx="304801" cy="304801"/>
            <a:chOff x="0" y="0"/>
            <a:chExt cx="304800" cy="304800"/>
          </a:xfrm>
        </p:grpSpPr>
        <p:sp>
          <p:nvSpPr>
            <p:cNvPr id="523" name="Google Shape;523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618592" y="1892300"/>
            <a:ext cx="304801" cy="304800"/>
            <a:chOff x="0" y="0"/>
            <a:chExt cx="304800" cy="304800"/>
          </a:xfrm>
        </p:grpSpPr>
        <p:sp>
          <p:nvSpPr>
            <p:cNvPr id="526" name="Google Shape;526;p39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533" name="Google Shape;533;p40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534" name="Google Shape;534;p40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线上问题排查案例</a:t>
            </a:r>
            <a:endParaRPr/>
          </a:p>
        </p:txBody>
      </p:sp>
      <p:sp>
        <p:nvSpPr>
          <p:cNvPr id="535" name="Google Shape;535;p40"/>
          <p:cNvSpPr txBox="1"/>
          <p:nvPr/>
        </p:nvSpPr>
        <p:spPr>
          <a:xfrm>
            <a:off x="594994" y="1307464"/>
            <a:ext cx="9769476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案例1：TH激活流程接入Liveness Check需求，前端发布后激活掉0</a:t>
            </a:r>
            <a:endParaRPr/>
          </a:p>
        </p:txBody>
      </p:sp>
      <p:sp>
        <p:nvSpPr>
          <p:cNvPr id="536" name="Google Shape;536;p40"/>
          <p:cNvSpPr txBox="1"/>
          <p:nvPr/>
        </p:nvSpPr>
        <p:spPr>
          <a:xfrm>
            <a:off x="1014730" y="2159635"/>
            <a:ext cx="7449185" cy="115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排查步骤：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0"/>
          <p:cNvSpPr txBox="1"/>
          <p:nvPr/>
        </p:nvSpPr>
        <p:spPr>
          <a:xfrm>
            <a:off x="1377949" y="2701289"/>
            <a:ext cx="7539992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log过滤激活页面的日志</a:t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1377950" y="3173729"/>
            <a:ext cx="7925435" cy="358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捞出某些用户ID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，查看这些用户的行为轨迹</a:t>
            </a: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1377950" y="3646170"/>
            <a:ext cx="742378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发现这些用户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跳转风控liveness check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就没有记录了</a:t>
            </a:r>
            <a:endParaRPr/>
          </a:p>
        </p:txBody>
      </p:sp>
      <p:grpSp>
        <p:nvGrpSpPr>
          <p:cNvPr id="540" name="Google Shape;540;p40"/>
          <p:cNvGrpSpPr/>
          <p:nvPr/>
        </p:nvGrpSpPr>
        <p:grpSpPr>
          <a:xfrm>
            <a:off x="1014730" y="2701289"/>
            <a:ext cx="304801" cy="304801"/>
            <a:chOff x="0" y="0"/>
            <a:chExt cx="304800" cy="304800"/>
          </a:xfrm>
        </p:grpSpPr>
        <p:sp>
          <p:nvSpPr>
            <p:cNvPr id="541" name="Google Shape;541;p40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1014730" y="3173729"/>
            <a:ext cx="304801" cy="304801"/>
            <a:chOff x="0" y="0"/>
            <a:chExt cx="304800" cy="304800"/>
          </a:xfrm>
        </p:grpSpPr>
        <p:sp>
          <p:nvSpPr>
            <p:cNvPr id="544" name="Google Shape;544;p40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0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46" name="Google Shape;546;p40"/>
          <p:cNvGrpSpPr/>
          <p:nvPr/>
        </p:nvGrpSpPr>
        <p:grpSpPr>
          <a:xfrm>
            <a:off x="1014730" y="3646170"/>
            <a:ext cx="304801" cy="304801"/>
            <a:chOff x="0" y="0"/>
            <a:chExt cx="304800" cy="304800"/>
          </a:xfrm>
        </p:grpSpPr>
        <p:sp>
          <p:nvSpPr>
            <p:cNvPr id="547" name="Google Shape;547;p40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0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49" name="Google Shape;549;p40"/>
          <p:cNvGrpSpPr/>
          <p:nvPr/>
        </p:nvGrpSpPr>
        <p:grpSpPr>
          <a:xfrm>
            <a:off x="1014730" y="4118609"/>
            <a:ext cx="304801" cy="304801"/>
            <a:chOff x="0" y="0"/>
            <a:chExt cx="304800" cy="304800"/>
          </a:xfrm>
        </p:grpSpPr>
        <p:sp>
          <p:nvSpPr>
            <p:cNvPr id="550" name="Google Shape;550;p40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0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552" name="Google Shape;552;p40"/>
          <p:cNvSpPr txBox="1"/>
          <p:nvPr/>
        </p:nvSpPr>
        <p:spPr>
          <a:xfrm>
            <a:off x="1377950" y="4118609"/>
            <a:ext cx="8629650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关联request id，查询网关日志，发现返回给前端的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liveness url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错误，导致激活失败</a:t>
            </a:r>
            <a:endParaRPr/>
          </a:p>
        </p:txBody>
      </p:sp>
      <p:grpSp>
        <p:nvGrpSpPr>
          <p:cNvPr id="553" name="Google Shape;553;p40"/>
          <p:cNvGrpSpPr/>
          <p:nvPr/>
        </p:nvGrpSpPr>
        <p:grpSpPr>
          <a:xfrm>
            <a:off x="1014730" y="2701289"/>
            <a:ext cx="304801" cy="304801"/>
            <a:chOff x="0" y="0"/>
            <a:chExt cx="304800" cy="304800"/>
          </a:xfrm>
        </p:grpSpPr>
        <p:sp>
          <p:nvSpPr>
            <p:cNvPr id="554" name="Google Shape;554;p40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561" name="Google Shape;561;p41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562" name="Google Shape;562;p41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线上问题排查案例</a:t>
            </a:r>
            <a:endParaRPr/>
          </a:p>
        </p:txBody>
      </p:sp>
      <p:sp>
        <p:nvSpPr>
          <p:cNvPr id="563" name="Google Shape;563;p41"/>
          <p:cNvSpPr txBox="1"/>
          <p:nvPr/>
        </p:nvSpPr>
        <p:spPr>
          <a:xfrm>
            <a:off x="575944" y="1307464"/>
            <a:ext cx="9769476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案例2：收到客诉，零星用户进入SPL就显示exception页面</a:t>
            </a:r>
            <a:endParaRPr/>
          </a:p>
        </p:txBody>
      </p:sp>
      <p:sp>
        <p:nvSpPr>
          <p:cNvPr id="564" name="Google Shape;564;p41"/>
          <p:cNvSpPr txBox="1"/>
          <p:nvPr/>
        </p:nvSpPr>
        <p:spPr>
          <a:xfrm>
            <a:off x="1014730" y="2159635"/>
            <a:ext cx="7449185" cy="115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排查步骤：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1319529" y="2701289"/>
            <a:ext cx="7539992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获取投诉用户的详细信息，包括platformUserId,设备信息，错误发生时间，错误录屏</a:t>
            </a:r>
            <a:endParaRPr/>
          </a:p>
        </p:txBody>
      </p:sp>
      <p:sp>
        <p:nvSpPr>
          <p:cNvPr id="566" name="Google Shape;566;p41"/>
          <p:cNvSpPr txBox="1"/>
          <p:nvPr/>
        </p:nvSpPr>
        <p:spPr>
          <a:xfrm>
            <a:off x="1319530" y="3173729"/>
            <a:ext cx="792543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根据id、时间，通过insight过滤用户行为日志，发现无log</a:t>
            </a:r>
            <a:endParaRPr/>
          </a:p>
        </p:txBody>
      </p:sp>
      <p:sp>
        <p:nvSpPr>
          <p:cNvPr id="567" name="Google Shape;567;p41"/>
          <p:cNvSpPr txBox="1"/>
          <p:nvPr/>
        </p:nvSpPr>
        <p:spPr>
          <a:xfrm>
            <a:off x="1319530" y="3646170"/>
            <a:ext cx="7423785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imSun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网关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也查找不到业务接口的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，只有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调用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入口</a:t>
            </a:r>
            <a:r>
              <a:rPr b="0" i="0" lang="en-US" sz="15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接口的记录</a:t>
            </a:r>
            <a:endParaRPr/>
          </a:p>
        </p:txBody>
      </p:sp>
      <p:grpSp>
        <p:nvGrpSpPr>
          <p:cNvPr id="568" name="Google Shape;568;p41"/>
          <p:cNvGrpSpPr/>
          <p:nvPr/>
        </p:nvGrpSpPr>
        <p:grpSpPr>
          <a:xfrm>
            <a:off x="1014730" y="2701289"/>
            <a:ext cx="304801" cy="304801"/>
            <a:chOff x="0" y="0"/>
            <a:chExt cx="304800" cy="304800"/>
          </a:xfrm>
        </p:grpSpPr>
        <p:sp>
          <p:nvSpPr>
            <p:cNvPr id="569" name="Google Shape;569;p41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1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71" name="Google Shape;571;p41"/>
          <p:cNvGrpSpPr/>
          <p:nvPr/>
        </p:nvGrpSpPr>
        <p:grpSpPr>
          <a:xfrm>
            <a:off x="1014730" y="3173729"/>
            <a:ext cx="304801" cy="304801"/>
            <a:chOff x="0" y="0"/>
            <a:chExt cx="304800" cy="304800"/>
          </a:xfrm>
        </p:grpSpPr>
        <p:sp>
          <p:nvSpPr>
            <p:cNvPr id="572" name="Google Shape;572;p41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1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574" name="Google Shape;574;p41"/>
          <p:cNvGrpSpPr/>
          <p:nvPr/>
        </p:nvGrpSpPr>
        <p:grpSpPr>
          <a:xfrm>
            <a:off x="1014730" y="3646170"/>
            <a:ext cx="304801" cy="304801"/>
            <a:chOff x="0" y="0"/>
            <a:chExt cx="304800" cy="304800"/>
          </a:xfrm>
        </p:grpSpPr>
        <p:sp>
          <p:nvSpPr>
            <p:cNvPr id="575" name="Google Shape;575;p41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1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77" name="Google Shape;577;p41"/>
          <p:cNvGrpSpPr/>
          <p:nvPr/>
        </p:nvGrpSpPr>
        <p:grpSpPr>
          <a:xfrm>
            <a:off x="1014730" y="4118609"/>
            <a:ext cx="304801" cy="304801"/>
            <a:chOff x="0" y="0"/>
            <a:chExt cx="304800" cy="304800"/>
          </a:xfrm>
        </p:grpSpPr>
        <p:sp>
          <p:nvSpPr>
            <p:cNvPr id="578" name="Google Shape;578;p41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1"/>
            <p:cNvSpPr txBox="1"/>
            <p:nvPr/>
          </p:nvSpPr>
          <p:spPr>
            <a:xfrm>
              <a:off x="44637" y="1866"/>
              <a:ext cx="215526" cy="30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580" name="Google Shape;580;p41"/>
          <p:cNvSpPr txBox="1"/>
          <p:nvPr/>
        </p:nvSpPr>
        <p:spPr>
          <a:xfrm>
            <a:off x="1319530" y="4118609"/>
            <a:ext cx="8629651" cy="3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10795" lvl="0" marL="10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排查sentry，有少量异常记录显示post请求发送失败，估算常见机型后，使用真机复现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586" name="Google Shape;586;p42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587" name="Google Shape;587;p42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前端监控体系</a:t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1804306" y="3678118"/>
            <a:ext cx="5922310" cy="488082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2"/>
          <p:cNvSpPr txBox="1"/>
          <p:nvPr/>
        </p:nvSpPr>
        <p:spPr>
          <a:xfrm>
            <a:off x="2076235" y="1651869"/>
            <a:ext cx="506569" cy="4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90" name="Google Shape;590;p42"/>
          <p:cNvSpPr txBox="1"/>
          <p:nvPr/>
        </p:nvSpPr>
        <p:spPr>
          <a:xfrm>
            <a:off x="2727636" y="1711971"/>
            <a:ext cx="3767851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监控体系排查</a:t>
            </a:r>
            <a:endParaRPr/>
          </a:p>
        </p:txBody>
      </p:sp>
      <p:sp>
        <p:nvSpPr>
          <p:cNvPr id="591" name="Google Shape;591;p42"/>
          <p:cNvSpPr txBox="1"/>
          <p:nvPr/>
        </p:nvSpPr>
        <p:spPr>
          <a:xfrm>
            <a:off x="2076235" y="2155897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2" name="Google Shape;592;p42"/>
          <p:cNvSpPr txBox="1"/>
          <p:nvPr/>
        </p:nvSpPr>
        <p:spPr>
          <a:xfrm>
            <a:off x="2727636" y="2217198"/>
            <a:ext cx="3767851" cy="43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endParaRPr/>
          </a:p>
        </p:txBody>
      </p:sp>
      <p:sp>
        <p:nvSpPr>
          <p:cNvPr id="593" name="Google Shape;593;p42"/>
          <p:cNvSpPr txBox="1"/>
          <p:nvPr/>
        </p:nvSpPr>
        <p:spPr>
          <a:xfrm>
            <a:off x="2076235" y="2661828"/>
            <a:ext cx="506569" cy="4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4" name="Google Shape;594;p42"/>
          <p:cNvSpPr txBox="1"/>
          <p:nvPr/>
        </p:nvSpPr>
        <p:spPr>
          <a:xfrm>
            <a:off x="2727637" y="2666162"/>
            <a:ext cx="4871343" cy="43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/>
          </a:p>
        </p:txBody>
      </p:sp>
      <p:sp>
        <p:nvSpPr>
          <p:cNvPr id="595" name="Google Shape;595;p42"/>
          <p:cNvSpPr txBox="1"/>
          <p:nvPr/>
        </p:nvSpPr>
        <p:spPr>
          <a:xfrm>
            <a:off x="2076235" y="3154426"/>
            <a:ext cx="506569" cy="89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6" name="Google Shape;596;p42"/>
          <p:cNvSpPr txBox="1"/>
          <p:nvPr/>
        </p:nvSpPr>
        <p:spPr>
          <a:xfrm>
            <a:off x="2727635" y="3154242"/>
            <a:ext cx="5374966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线上问题排查</a:t>
            </a:r>
            <a:endParaRPr/>
          </a:p>
        </p:txBody>
      </p:sp>
      <p:sp>
        <p:nvSpPr>
          <p:cNvPr id="597" name="Google Shape;597;p42"/>
          <p:cNvSpPr txBox="1"/>
          <p:nvPr/>
        </p:nvSpPr>
        <p:spPr>
          <a:xfrm>
            <a:off x="2076235" y="3667978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98" name="Google Shape;598;p42"/>
          <p:cNvSpPr txBox="1"/>
          <p:nvPr/>
        </p:nvSpPr>
        <p:spPr>
          <a:xfrm>
            <a:off x="2727635" y="3680454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总结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3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604" name="Google Shape;604;p43"/>
          <p:cNvSpPr txBox="1"/>
          <p:nvPr>
            <p:ph idx="12" type="sldNum"/>
          </p:nvPr>
        </p:nvSpPr>
        <p:spPr>
          <a:xfrm>
            <a:off x="11721256" y="6406805"/>
            <a:ext cx="273617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605" name="Google Shape;605;p43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总结</a:t>
            </a:r>
            <a:endParaRPr/>
          </a:p>
        </p:txBody>
      </p:sp>
      <p:sp>
        <p:nvSpPr>
          <p:cNvPr id="606" name="Google Shape;606;p43"/>
          <p:cNvSpPr txBox="1"/>
          <p:nvPr/>
        </p:nvSpPr>
        <p:spPr>
          <a:xfrm>
            <a:off x="923924" y="1212850"/>
            <a:ext cx="3090547" cy="4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开发日常注意事项：</a:t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923924" y="1813559"/>
            <a:ext cx="7095492" cy="350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上报需按照上报规范文档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新项目接入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后需要创建对应的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日常值班需要查看报表数据是否有异常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版本发布完需要观察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和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监控情况</a:t>
            </a:r>
            <a:endParaRPr/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-2444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/>
          <p:nvPr>
            <p:ph idx="1" type="body"/>
          </p:nvPr>
        </p:nvSpPr>
        <p:spPr>
          <a:xfrm>
            <a:off x="4110990" y="3130132"/>
            <a:ext cx="5057776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14630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559"/>
              <a:buFont typeface="Helvetica Neue"/>
              <a:buNone/>
            </a:pPr>
            <a:r>
              <a:rPr b="1" lang="en-US" sz="2559">
                <a:solidFill>
                  <a:srgbClr val="EE4D2D"/>
                </a:solidFill>
              </a:rPr>
              <a:t>Thanks</a:t>
            </a:r>
            <a:endParaRPr/>
          </a:p>
        </p:txBody>
      </p:sp>
      <p:sp>
        <p:nvSpPr>
          <p:cNvPr id="613" name="Google Shape;613;p44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736599" y="2906053"/>
            <a:ext cx="6716625" cy="905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35692" lvl="0" marL="3356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52"/>
              <a:t>前端监控体系是基建重要的一环，保障业务稳定</a:t>
            </a:r>
            <a:endParaRPr/>
          </a:p>
          <a:p>
            <a:pPr indent="-335692" lvl="0" marL="3356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52"/>
              <a:t>及时发现问题</a:t>
            </a:r>
            <a:endParaRPr/>
          </a:p>
          <a:p>
            <a:pPr indent="-335692" lvl="0" marL="3356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52"/>
              <a:t>线上问题排查的一个重要途径</a:t>
            </a:r>
            <a:endParaRPr/>
          </a:p>
        </p:txBody>
      </p:sp>
      <p:sp>
        <p:nvSpPr>
          <p:cNvPr id="164" name="Google Shape;164;p11"/>
          <p:cNvSpPr txBox="1"/>
          <p:nvPr>
            <p:ph idx="5" type="body"/>
          </p:nvPr>
        </p:nvSpPr>
        <p:spPr>
          <a:xfrm>
            <a:off x="733425" y="2455546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Helvetica Neue"/>
              <a:buNone/>
            </a:pPr>
            <a:r>
              <a:rPr b="1" lang="en-US" sz="2000">
                <a:solidFill>
                  <a:srgbClr val="EE4D2D"/>
                </a:solidFill>
              </a:rPr>
              <a:t>监控体系的重要性</a:t>
            </a:r>
            <a:endParaRPr/>
          </a:p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监控体系介绍</a:t>
            </a: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8206058" y="1011536"/>
            <a:ext cx="3022226" cy="5135264"/>
            <a:chOff x="0" y="0"/>
            <a:chExt cx="3022225" cy="5135263"/>
          </a:xfrm>
        </p:grpSpPr>
        <p:pic>
          <p:nvPicPr>
            <p:cNvPr descr="Google Shape;124;p11" id="168" name="Google Shape;16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022225" cy="5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125;p11" id="169" name="Google Shape;169;p11"/>
            <p:cNvPicPr preferRelativeResize="0"/>
            <p:nvPr/>
          </p:nvPicPr>
          <p:blipFill rotWithShape="1">
            <a:blip r:embed="rId4">
              <a:alphaModFix/>
            </a:blip>
            <a:srcRect b="0" l="354" r="0" t="210"/>
            <a:stretch/>
          </p:blipFill>
          <p:spPr>
            <a:xfrm>
              <a:off x="230348" y="391660"/>
              <a:ext cx="2379664" cy="4405155"/>
            </a:xfrm>
            <a:custGeom>
              <a:rect b="b" l="l" r="r" t="t"/>
              <a:pathLst>
                <a:path extrusionOk="0" h="21600" w="21597">
                  <a:moveTo>
                    <a:pt x="1649" y="0"/>
                  </a:moveTo>
                  <a:cubicBezTo>
                    <a:pt x="1173" y="0"/>
                    <a:pt x="934" y="1"/>
                    <a:pt x="680" y="43"/>
                  </a:cubicBezTo>
                  <a:cubicBezTo>
                    <a:pt x="402" y="97"/>
                    <a:pt x="180" y="210"/>
                    <a:pt x="79" y="356"/>
                  </a:cubicBezTo>
                  <a:cubicBezTo>
                    <a:pt x="-2" y="490"/>
                    <a:pt x="0" y="617"/>
                    <a:pt x="0" y="864"/>
                  </a:cubicBezTo>
                  <a:lnTo>
                    <a:pt x="0" y="20966"/>
                  </a:lnTo>
                  <a:cubicBezTo>
                    <a:pt x="0" y="21218"/>
                    <a:pt x="-2" y="21343"/>
                    <a:pt x="79" y="21477"/>
                  </a:cubicBezTo>
                  <a:cubicBezTo>
                    <a:pt x="111" y="21523"/>
                    <a:pt x="174" y="21561"/>
                    <a:pt x="227" y="21600"/>
                  </a:cubicBezTo>
                  <a:lnTo>
                    <a:pt x="21369" y="21600"/>
                  </a:lnTo>
                  <a:cubicBezTo>
                    <a:pt x="21422" y="21561"/>
                    <a:pt x="21485" y="21523"/>
                    <a:pt x="21517" y="21477"/>
                  </a:cubicBezTo>
                  <a:cubicBezTo>
                    <a:pt x="21598" y="21343"/>
                    <a:pt x="21596" y="21219"/>
                    <a:pt x="21596" y="20971"/>
                  </a:cubicBezTo>
                  <a:lnTo>
                    <a:pt x="21596" y="868"/>
                  </a:lnTo>
                  <a:cubicBezTo>
                    <a:pt x="21596" y="616"/>
                    <a:pt x="21598" y="490"/>
                    <a:pt x="21517" y="356"/>
                  </a:cubicBezTo>
                  <a:cubicBezTo>
                    <a:pt x="21416" y="210"/>
                    <a:pt x="21194" y="97"/>
                    <a:pt x="20916" y="43"/>
                  </a:cubicBezTo>
                  <a:cubicBezTo>
                    <a:pt x="20661" y="1"/>
                    <a:pt x="20419" y="0"/>
                    <a:pt x="19947" y="0"/>
                  </a:cubicBezTo>
                  <a:lnTo>
                    <a:pt x="1653" y="0"/>
                  </a:lnTo>
                  <a:lnTo>
                    <a:pt x="1649" y="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70" name="Google Shape;170;p11"/>
          <p:cNvSpPr txBox="1"/>
          <p:nvPr/>
        </p:nvSpPr>
        <p:spPr>
          <a:xfrm>
            <a:off x="733425" y="1114604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内部监控体系的组成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736599" y="1557948"/>
            <a:ext cx="6716625" cy="65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内部监控由insight和sentry组成，sentry主要针对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业务具体的错误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，insight是对多个业务的整体运行情况的监控，负责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通用型指标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736600" y="2452549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监控体系的重要性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736600" y="1115239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内部监控体系的组成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80" name="Google Shape;180;p12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监控体系介绍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733425" y="1114604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Sentry上报内容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834390" y="1557654"/>
            <a:ext cx="7633335" cy="65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代码运行时错误的捕获，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自定义行为上报，主要是针对业务的场景错误的监控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733425" y="2861489"/>
            <a:ext cx="5057775" cy="44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Insight上报内容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834390" y="3470909"/>
            <a:ext cx="7633335" cy="2517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通用型指标上报：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页面pv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页面停留时间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系统版本分布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在线离线版本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耗时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调用情况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90" name="Google Shape;190;p13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Shopee PowerPoint Structure and Elements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1724296" y="2200448"/>
            <a:ext cx="5874685" cy="488082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2076235" y="1651869"/>
            <a:ext cx="506569" cy="4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2727636" y="1711971"/>
            <a:ext cx="3767851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监控体系介绍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2076235" y="2155897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2727636" y="2200052"/>
            <a:ext cx="3767851" cy="4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Sentry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2076235" y="2659924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2727637" y="2666162"/>
            <a:ext cx="4871343" cy="43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2076235" y="3163951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2727635" y="3154242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线上问题排查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2076235" y="3667978"/>
            <a:ext cx="506569" cy="48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2727635" y="3680454"/>
            <a:ext cx="4492973" cy="510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736600" y="1431924"/>
            <a:ext cx="6237605" cy="3801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>
                <a:solidFill>
                  <a:srgbClr val="EE4D2D"/>
                </a:solidFill>
              </a:rPr>
              <a:t>代码错误自动捕获</a:t>
            </a:r>
            <a:endParaRPr/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20">
              <a:solidFill>
                <a:srgbClr val="EE4D2D"/>
              </a:solidFill>
            </a:endParaRPr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>
                <a:solidFill>
                  <a:srgbClr val="EE4D2D"/>
                </a:solidFill>
              </a:rPr>
              <a:t>错误自动告警</a:t>
            </a:r>
            <a:endParaRPr/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20">
              <a:solidFill>
                <a:srgbClr val="EE4D2D"/>
              </a:solidFill>
            </a:endParaRPr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>
                <a:solidFill>
                  <a:srgbClr val="EE4D2D"/>
                </a:solidFill>
              </a:rPr>
              <a:t>自定义信息上报</a:t>
            </a:r>
            <a:endParaRPr/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20">
              <a:solidFill>
                <a:srgbClr val="EE4D2D"/>
              </a:solidFill>
            </a:endParaRPr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>
                <a:solidFill>
                  <a:srgbClr val="EE4D2D"/>
                </a:solidFill>
              </a:rPr>
              <a:t>丰富的搜索聚合功能</a:t>
            </a:r>
            <a:endParaRPr/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20">
              <a:solidFill>
                <a:srgbClr val="EE4D2D"/>
              </a:solidFill>
            </a:endParaRPr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>
                <a:solidFill>
                  <a:srgbClr val="EE4D2D"/>
                </a:solidFill>
              </a:rPr>
              <a:t>sourcemap上传，定位具体报错代码位置</a:t>
            </a:r>
            <a:endParaRPr/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20">
              <a:solidFill>
                <a:srgbClr val="EE4D2D"/>
              </a:solidFill>
            </a:endParaRPr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/>
              <a:t>自定义错误信息上下文</a:t>
            </a:r>
            <a:endParaRPr>
              <a:solidFill>
                <a:srgbClr val="EE4D2D"/>
              </a:solidFill>
            </a:endParaRPr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solidFill>
                <a:srgbClr val="EE4D2D"/>
              </a:solidFill>
            </a:endParaRPr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/>
              <a:t>支持上报performance</a:t>
            </a:r>
            <a:endParaRPr/>
          </a:p>
          <a:p>
            <a:pPr indent="-23352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20"/>
          </a:p>
          <a:p>
            <a:pPr indent="-328771" lvl="0" marL="32877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20"/>
              <a:t>支持session replay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Sentry功能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1267268" y="2035885"/>
            <a:ext cx="4005783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>
                <a:latin typeface="SimSun"/>
                <a:ea typeface="SimSun"/>
                <a:cs typeface="SimSun"/>
                <a:sym typeface="SimSun"/>
              </a:rPr>
              <a:t>设置</a:t>
            </a:r>
            <a:r>
              <a:rPr b="1" lang="en-US" sz="2000">
                <a:solidFill>
                  <a:srgbClr val="EE4D2D"/>
                </a:solidFill>
              </a:rPr>
              <a:t>release</a:t>
            </a:r>
            <a:endParaRPr/>
          </a:p>
        </p:txBody>
      </p:sp>
      <p:sp>
        <p:nvSpPr>
          <p:cNvPr id="217" name="Google Shape;217;p15"/>
          <p:cNvSpPr txBox="1"/>
          <p:nvPr>
            <p:ph idx="3" type="body"/>
          </p:nvPr>
        </p:nvSpPr>
        <p:spPr>
          <a:xfrm>
            <a:off x="1267460" y="3007360"/>
            <a:ext cx="4399280" cy="619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初始化配置release版本</a:t>
            </a:r>
            <a:endParaRPr/>
          </a:p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19" name="Google Shape;219;p15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规范使用sentry</a:t>
            </a:r>
            <a:endParaRPr/>
          </a:p>
        </p:txBody>
      </p:sp>
      <p:cxnSp>
        <p:nvCxnSpPr>
          <p:cNvPr id="220" name="Google Shape;220;p15"/>
          <p:cNvCxnSpPr/>
          <p:nvPr/>
        </p:nvCxnSpPr>
        <p:spPr>
          <a:xfrm>
            <a:off x="1267268" y="2734473"/>
            <a:ext cx="4399061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21" name="Google Shape;221;p15"/>
          <p:cNvSpPr/>
          <p:nvPr/>
        </p:nvSpPr>
        <p:spPr>
          <a:xfrm>
            <a:off x="5460372" y="1662376"/>
            <a:ext cx="157658" cy="136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E1C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04E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图片 4"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3627120"/>
            <a:ext cx="8357235" cy="151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1208405" y="989370"/>
            <a:ext cx="8865870" cy="44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SimSun"/>
              <a:buNone/>
            </a:pPr>
            <a:r>
              <a:rPr b="0" i="0" lang="en-US" sz="20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问题：</a:t>
            </a:r>
            <a:r>
              <a:rPr b="0" i="0" lang="en-US" sz="16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问题和版本之间无关联，新引入的问题不知道是哪个版本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/>
        </p:nvSpPr>
        <p:spPr>
          <a:xfrm>
            <a:off x="4038600" y="6406805"/>
            <a:ext cx="4114800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1208214" y="1941904"/>
            <a:ext cx="4005782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>
                <a:latin typeface="SimSun"/>
                <a:ea typeface="SimSun"/>
                <a:cs typeface="SimSun"/>
                <a:sym typeface="SimSun"/>
              </a:rPr>
              <a:t>上传</a:t>
            </a:r>
            <a:r>
              <a:rPr b="1" lang="en-US" sz="2000">
                <a:solidFill>
                  <a:srgbClr val="EE4D2D"/>
                </a:solidFill>
              </a:rPr>
              <a:t>sourcemap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11806014" y="6406805"/>
            <a:ext cx="188859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31" name="Google Shape;231;p16"/>
          <p:cNvSpPr txBox="1"/>
          <p:nvPr>
            <p:ph type="title"/>
          </p:nvPr>
        </p:nvSpPr>
        <p:spPr>
          <a:xfrm>
            <a:off x="923826" y="256483"/>
            <a:ext cx="10687751" cy="505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lang="en-US" sz="2380"/>
              <a:t>规范使用sentry</a:t>
            </a:r>
            <a:endParaRPr/>
          </a:p>
        </p:txBody>
      </p:sp>
      <p:cxnSp>
        <p:nvCxnSpPr>
          <p:cNvPr id="232" name="Google Shape;232;p16"/>
          <p:cNvCxnSpPr/>
          <p:nvPr/>
        </p:nvCxnSpPr>
        <p:spPr>
          <a:xfrm>
            <a:off x="1208214" y="2616998"/>
            <a:ext cx="4399060" cy="1"/>
          </a:xfrm>
          <a:prstGeom prst="straightConnector1">
            <a:avLst/>
          </a:prstGeom>
          <a:noFill/>
          <a:ln cap="flat" cmpd="sng" w="38100">
            <a:solidFill>
              <a:srgbClr val="EE4D2D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33" name="Google Shape;233;p16"/>
          <p:cNvSpPr/>
          <p:nvPr/>
        </p:nvSpPr>
        <p:spPr>
          <a:xfrm>
            <a:off x="5460372" y="1662376"/>
            <a:ext cx="157658" cy="136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E1C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04E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6"/>
          <p:cNvSpPr txBox="1"/>
          <p:nvPr>
            <p:ph idx="3" type="body"/>
          </p:nvPr>
        </p:nvSpPr>
        <p:spPr>
          <a:xfrm>
            <a:off x="1149985" y="2769235"/>
            <a:ext cx="4005580" cy="37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305180" lvl="0" marL="4069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2"/>
              <a:t>authtoken需要创建</a:t>
            </a:r>
            <a:endParaRPr/>
          </a:p>
        </p:txBody>
      </p:sp>
      <p:pic>
        <p:nvPicPr>
          <p:cNvPr descr="图片 2"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85" y="3435350"/>
            <a:ext cx="8594091" cy="2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/>
          <p:nvPr/>
        </p:nvSpPr>
        <p:spPr>
          <a:xfrm>
            <a:off x="1208405" y="989370"/>
            <a:ext cx="8865870" cy="44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SimSun"/>
              <a:buNone/>
            </a:pPr>
            <a:r>
              <a:rPr b="0" i="0" lang="en-US" sz="20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问题：</a:t>
            </a:r>
            <a:r>
              <a:rPr b="0" i="0" lang="en-US" sz="16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没有</a:t>
            </a:r>
            <a:r>
              <a:rPr b="1" i="0" lang="en-US" sz="1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sourcemap</a:t>
            </a:r>
            <a:r>
              <a:rPr b="0" i="0" lang="en-US" sz="1600" u="none" cap="none" strike="noStrike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，无法清楚知道出错代码位置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