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292251" y="1076969"/>
            <a:ext cx="6965802" cy="6966348"/>
          </a:xfrm>
          <a:prstGeom prst="rect">
            <a:avLst/>
          </a:prstGeom>
          <a:ln w="381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3422700" y="1276350"/>
            <a:ext cx="18160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NSArray</a:t>
            </a:r>
          </a:p>
        </p:txBody>
      </p:sp>
      <p:sp>
        <p:nvSpPr>
          <p:cNvPr id="34" name="Shape 34"/>
          <p:cNvSpPr/>
          <p:nvPr/>
        </p:nvSpPr>
        <p:spPr>
          <a:xfrm>
            <a:off x="3545234" y="5241081"/>
            <a:ext cx="6483203" cy="2320083"/>
          </a:xfrm>
          <a:prstGeom prst="rect">
            <a:avLst/>
          </a:prstGeom>
          <a:ln w="381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3850132" y="2114550"/>
            <a:ext cx="52029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NSDictionary 第一个元素</a:t>
            </a:r>
          </a:p>
        </p:txBody>
      </p:sp>
      <p:sp>
        <p:nvSpPr>
          <p:cNvPr id="36" name="Shape 36"/>
          <p:cNvSpPr/>
          <p:nvPr/>
        </p:nvSpPr>
        <p:spPr>
          <a:xfrm>
            <a:off x="3851051" y="2816869"/>
            <a:ext cx="5871569" cy="1309143"/>
          </a:xfrm>
          <a:prstGeom prst="rect">
            <a:avLst/>
          </a:prstGeom>
          <a:ln w="381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4439640" y="2840260"/>
            <a:ext cx="30079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name = “Bob”</a:t>
            </a:r>
          </a:p>
        </p:txBody>
      </p:sp>
      <p:sp>
        <p:nvSpPr>
          <p:cNvPr id="38" name="Shape 38"/>
          <p:cNvSpPr/>
          <p:nvPr/>
        </p:nvSpPr>
        <p:spPr>
          <a:xfrm>
            <a:off x="4896840" y="3409950"/>
            <a:ext cx="20935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age = 19 </a:t>
            </a:r>
          </a:p>
        </p:txBody>
      </p:sp>
      <p:sp>
        <p:nvSpPr>
          <p:cNvPr id="39" name="Shape 39"/>
          <p:cNvSpPr/>
          <p:nvPr/>
        </p:nvSpPr>
        <p:spPr>
          <a:xfrm>
            <a:off x="3660551" y="2131069"/>
            <a:ext cx="6483203" cy="2320083"/>
          </a:xfrm>
          <a:prstGeom prst="rect">
            <a:avLst/>
          </a:prstGeom>
          <a:ln w="381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4058367" y="5289550"/>
            <a:ext cx="52029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NSDictionary 第二个元素</a:t>
            </a:r>
          </a:p>
        </p:txBody>
      </p:sp>
      <p:sp>
        <p:nvSpPr>
          <p:cNvPr id="41" name="Shape 41"/>
          <p:cNvSpPr/>
          <p:nvPr/>
        </p:nvSpPr>
        <p:spPr>
          <a:xfrm>
            <a:off x="3966368" y="6004569"/>
            <a:ext cx="5871569" cy="1309143"/>
          </a:xfrm>
          <a:prstGeom prst="rect">
            <a:avLst/>
          </a:prstGeom>
          <a:ln w="381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4756988" y="6077272"/>
            <a:ext cx="33892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name = “Jonny”</a:t>
            </a:r>
          </a:p>
        </p:txBody>
      </p:sp>
      <p:sp>
        <p:nvSpPr>
          <p:cNvPr id="43" name="Shape 43"/>
          <p:cNvSpPr/>
          <p:nvPr/>
        </p:nvSpPr>
        <p:spPr>
          <a:xfrm>
            <a:off x="5531840" y="6572250"/>
            <a:ext cx="20935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age = 20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613450" y="879117"/>
            <a:ext cx="32893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功能二：删除好友记录</a:t>
            </a:r>
          </a:p>
        </p:txBody>
      </p:sp>
      <p:pic>
        <p:nvPicPr>
          <p:cNvPr id="12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298" y="3544799"/>
            <a:ext cx="4263768" cy="4842099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283465" y="1561213"/>
            <a:ext cx="4565651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293724" y="1654925"/>
            <a:ext cx="454513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1. ContactTableViewController</a:t>
            </a:r>
          </a:p>
        </p:txBody>
      </p:sp>
      <p:sp>
        <p:nvSpPr>
          <p:cNvPr id="128" name="Shape 128"/>
          <p:cNvSpPr/>
          <p:nvPr/>
        </p:nvSpPr>
        <p:spPr>
          <a:xfrm>
            <a:off x="4276024" y="2491057"/>
            <a:ext cx="238894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433FF"/>
                </a:solidFill>
              </a:rPr>
              <a:t>点击”Edit”按钮</a:t>
            </a:r>
          </a:p>
        </p:txBody>
      </p:sp>
      <p:pic>
        <p:nvPicPr>
          <p:cNvPr id="12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5859" y="3705402"/>
            <a:ext cx="4545133" cy="452089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548510" y="2994333"/>
            <a:ext cx="7511237" cy="597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2" fill="norm" stroke="1" extrusionOk="0">
                <a:moveTo>
                  <a:pt x="0" y="13119"/>
                </a:moveTo>
                <a:cubicBezTo>
                  <a:pt x="7232" y="-5358"/>
                  <a:pt x="14432" y="-4317"/>
                  <a:pt x="21600" y="16242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31" name="Shape 131"/>
          <p:cNvSpPr/>
          <p:nvPr/>
        </p:nvSpPr>
        <p:spPr>
          <a:xfrm>
            <a:off x="7266749" y="1561213"/>
            <a:ext cx="4443354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7356542" y="1654925"/>
            <a:ext cx="426376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2. AddContactViewController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613450" y="879117"/>
            <a:ext cx="32893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功能二：删除好友记录</a:t>
            </a:r>
          </a:p>
        </p:txBody>
      </p:sp>
      <p:pic>
        <p:nvPicPr>
          <p:cNvPr id="13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518" y="2842076"/>
            <a:ext cx="3764329" cy="3744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8691" y="2842076"/>
            <a:ext cx="3674730" cy="374425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5595346" y="4277348"/>
            <a:ext cx="2000847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5548019" y="3725058"/>
            <a:ext cx="20955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433FF"/>
                </a:solidFill>
              </a:rPr>
              <a:t>点击”－”按钮</a:t>
            </a:r>
          </a:p>
        </p:txBody>
      </p:sp>
      <p:sp>
        <p:nvSpPr>
          <p:cNvPr id="140" name="Shape 140"/>
          <p:cNvSpPr/>
          <p:nvPr/>
        </p:nvSpPr>
        <p:spPr>
          <a:xfrm>
            <a:off x="1283465" y="1561213"/>
            <a:ext cx="4565651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1293724" y="1654925"/>
            <a:ext cx="454513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1. ContactTableViewController</a:t>
            </a:r>
          </a:p>
        </p:txBody>
      </p:sp>
      <p:sp>
        <p:nvSpPr>
          <p:cNvPr id="142" name="Shape 142"/>
          <p:cNvSpPr/>
          <p:nvPr/>
        </p:nvSpPr>
        <p:spPr>
          <a:xfrm>
            <a:off x="7273231" y="1561213"/>
            <a:ext cx="4565651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7283490" y="1654925"/>
            <a:ext cx="454513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1. ContactTableViewController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440617" y="6458404"/>
            <a:ext cx="10394657" cy="2270826"/>
          </a:xfrm>
          <a:prstGeom prst="rect">
            <a:avLst/>
          </a:prstGeom>
          <a:ln w="38100">
            <a:solidFill>
              <a:srgbClr val="942192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469237" y="6552116"/>
            <a:ext cx="10066326" cy="243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步骤1: </a:t>
            </a:r>
            <a:r>
              <a:rPr sz="2500"/>
              <a:t>当点击“Delete”时，在</a:t>
            </a: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类1</a:t>
            </a:r>
            <a:r>
              <a:rPr sz="2500"/>
              <a:t>中，</a:t>
            </a:r>
            <a:endParaRPr sz="2500"/>
          </a:p>
          <a:p>
            <a:pPr lvl="0" algn="l">
              <a:defRPr sz="1800"/>
            </a:pPr>
            <a:r>
              <a:rPr sz="2500"/>
              <a:t>1.1 实现table view的一个和编辑行有关的协议方法</a:t>
            </a:r>
            <a:endParaRPr sz="2500"/>
          </a:p>
          <a:p>
            <a:pPr lvl="0" algn="l">
              <a:defRPr sz="1800"/>
            </a:pPr>
            <a:r>
              <a:rPr sz="2500"/>
              <a:t>      1.1.1 通过”结果控制器“来获取被管理对象上下文</a:t>
            </a:r>
            <a:endParaRPr sz="2500"/>
          </a:p>
          <a:p>
            <a:pPr lvl="0" algn="l">
              <a:defRPr sz="1800"/>
            </a:pPr>
            <a:r>
              <a:rPr sz="2500"/>
              <a:t>      1.1.2 通过被管理对象上下文删除indexPath位置的对象</a:t>
            </a:r>
            <a:endParaRPr sz="2500"/>
          </a:p>
          <a:p>
            <a:pPr lvl="0" algn="l">
              <a:defRPr sz="1800"/>
            </a:pPr>
            <a:r>
              <a:rPr sz="2500"/>
              <a:t>      1.2.3 通过被管理对象上下文调用save函数，将数据从数据库中删除 </a:t>
            </a:r>
            <a:endParaRPr sz="2500"/>
          </a:p>
        </p:txBody>
      </p:sp>
      <p:pic>
        <p:nvPicPr>
          <p:cNvPr id="1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475" y="2219765"/>
            <a:ext cx="3674730" cy="374425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4271957" y="3613645"/>
            <a:ext cx="1596367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4272847" y="2668603"/>
            <a:ext cx="159636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点击</a:t>
            </a:r>
            <a:endParaRPr b="1" sz="26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”Delete”</a:t>
            </a:r>
          </a:p>
        </p:txBody>
      </p:sp>
      <p:pic>
        <p:nvPicPr>
          <p:cNvPr id="15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3076" y="2275558"/>
            <a:ext cx="4405697" cy="374425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725189" y="361863"/>
            <a:ext cx="32893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功能二：删除好友记录</a:t>
            </a:r>
          </a:p>
        </p:txBody>
      </p:sp>
      <p:sp>
        <p:nvSpPr>
          <p:cNvPr id="152" name="Shape 152"/>
          <p:cNvSpPr/>
          <p:nvPr/>
        </p:nvSpPr>
        <p:spPr>
          <a:xfrm>
            <a:off x="702919" y="1166940"/>
            <a:ext cx="4565651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713178" y="1260652"/>
            <a:ext cx="454513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1. ContactTableViewController</a:t>
            </a:r>
          </a:p>
        </p:txBody>
      </p:sp>
      <p:sp>
        <p:nvSpPr>
          <p:cNvPr id="154" name="Shape 154"/>
          <p:cNvSpPr/>
          <p:nvPr/>
        </p:nvSpPr>
        <p:spPr>
          <a:xfrm>
            <a:off x="5853099" y="1166940"/>
            <a:ext cx="4565651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5863358" y="1260652"/>
            <a:ext cx="454513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1. ContactTableViewController</a:t>
            </a:r>
          </a:p>
        </p:txBody>
      </p:sp>
      <p:sp>
        <p:nvSpPr>
          <p:cNvPr id="156" name="Shape 156"/>
          <p:cNvSpPr/>
          <p:nvPr/>
        </p:nvSpPr>
        <p:spPr>
          <a:xfrm>
            <a:off x="11421811" y="3237612"/>
            <a:ext cx="1270001" cy="1270001"/>
          </a:xfrm>
          <a:prstGeom prst="roundRect">
            <a:avLst>
              <a:gd name="adj" fmla="val 15000"/>
            </a:avLst>
          </a:prstGeom>
          <a:ln w="381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11514217" y="3580512"/>
            <a:ext cx="10851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sqlite</a:t>
            </a:r>
          </a:p>
        </p:txBody>
      </p:sp>
      <p:sp>
        <p:nvSpPr>
          <p:cNvPr id="158" name="Shape 158"/>
          <p:cNvSpPr/>
          <p:nvPr/>
        </p:nvSpPr>
        <p:spPr>
          <a:xfrm>
            <a:off x="10404415" y="3872612"/>
            <a:ext cx="93270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719096" y="412733"/>
            <a:ext cx="32893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功能三：更新好友记录</a:t>
            </a:r>
          </a:p>
        </p:txBody>
      </p:sp>
      <p:pic>
        <p:nvPicPr>
          <p:cNvPr id="16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505" y="2272886"/>
            <a:ext cx="4140479" cy="36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7860" y="2440764"/>
            <a:ext cx="4140479" cy="327474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1110870" y="1158356"/>
            <a:ext cx="4565651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121129" y="1252068"/>
            <a:ext cx="454513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1. ContactTableViewController</a:t>
            </a:r>
          </a:p>
        </p:txBody>
      </p:sp>
      <p:sp>
        <p:nvSpPr>
          <p:cNvPr id="165" name="Shape 165"/>
          <p:cNvSpPr/>
          <p:nvPr/>
        </p:nvSpPr>
        <p:spPr>
          <a:xfrm>
            <a:off x="6813170" y="1158356"/>
            <a:ext cx="4443354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6902963" y="1252068"/>
            <a:ext cx="426376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2. AddContactViewController</a:t>
            </a:r>
          </a:p>
        </p:txBody>
      </p:sp>
      <p:sp>
        <p:nvSpPr>
          <p:cNvPr id="167" name="Shape 167"/>
          <p:cNvSpPr/>
          <p:nvPr/>
        </p:nvSpPr>
        <p:spPr>
          <a:xfrm>
            <a:off x="5256498" y="3445755"/>
            <a:ext cx="2000847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8" name="Shape 168"/>
          <p:cNvSpPr/>
          <p:nvPr/>
        </p:nvSpPr>
        <p:spPr>
          <a:xfrm>
            <a:off x="5328402" y="2893465"/>
            <a:ext cx="185704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433FF"/>
                </a:solidFill>
              </a:rPr>
              <a:t>点击”i”按钮</a:t>
            </a:r>
          </a:p>
        </p:txBody>
      </p:sp>
      <p:sp>
        <p:nvSpPr>
          <p:cNvPr id="169" name="Shape 169"/>
          <p:cNvSpPr/>
          <p:nvPr/>
        </p:nvSpPr>
        <p:spPr>
          <a:xfrm>
            <a:off x="1440617" y="6458404"/>
            <a:ext cx="10394657" cy="2622653"/>
          </a:xfrm>
          <a:prstGeom prst="rect">
            <a:avLst/>
          </a:prstGeom>
          <a:ln w="38100">
            <a:solidFill>
              <a:srgbClr val="942192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604782" y="6607900"/>
            <a:ext cx="10066327" cy="2825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步骤1: </a:t>
            </a:r>
            <a:r>
              <a:rPr sz="2500"/>
              <a:t>在table view编辑状态下，当点击“i”按钮时，在</a:t>
            </a: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类1</a:t>
            </a:r>
            <a:r>
              <a:rPr sz="2500"/>
              <a:t>中，</a:t>
            </a:r>
            <a:endParaRPr sz="2500"/>
          </a:p>
          <a:p>
            <a:pPr lvl="0" algn="l">
              <a:defRPr sz="1800"/>
            </a:pPr>
            <a:r>
              <a:rPr sz="2500"/>
              <a:t>1.1 实现table view的一个和点击accessory按钮有关的协议方法</a:t>
            </a:r>
            <a:endParaRPr sz="2500"/>
          </a:p>
          <a:p>
            <a:pPr lvl="0" algn="l">
              <a:defRPr sz="1800"/>
            </a:pPr>
            <a:r>
              <a:rPr sz="2500"/>
              <a:t>      1.1.1 通过”结果控制器“来获取indexPath位置的Contact对象</a:t>
            </a:r>
            <a:endParaRPr sz="2500"/>
          </a:p>
          <a:p>
            <a:pPr lvl="0" algn="l">
              <a:defRPr sz="1800"/>
            </a:pPr>
            <a:r>
              <a:rPr sz="2500"/>
              <a:t>      1.1.2 创建类2的对象，并使用自定义的初始化方法，将上面获取的对象传给类2</a:t>
            </a:r>
            <a:endParaRPr sz="2500"/>
          </a:p>
          <a:p>
            <a:pPr lvl="0" algn="l">
              <a:defRPr sz="1800"/>
            </a:pPr>
            <a:r>
              <a:rPr sz="2500"/>
              <a:t>      1.2.3 从类1跳转到类2 </a:t>
            </a:r>
            <a:endParaRPr sz="250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415663" y="1895806"/>
            <a:ext cx="4443354" cy="670026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505456" y="1989518"/>
            <a:ext cx="426376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2. AddContactViewController</a:t>
            </a:r>
          </a:p>
        </p:txBody>
      </p:sp>
      <p:sp>
        <p:nvSpPr>
          <p:cNvPr id="174" name="Shape 174"/>
          <p:cNvSpPr/>
          <p:nvPr/>
        </p:nvSpPr>
        <p:spPr>
          <a:xfrm>
            <a:off x="1189809" y="553946"/>
            <a:ext cx="32893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功能三：更新好友记录</a:t>
            </a:r>
          </a:p>
        </p:txBody>
      </p:sp>
      <p:sp>
        <p:nvSpPr>
          <p:cNvPr id="175" name="Shape 175"/>
          <p:cNvSpPr/>
          <p:nvPr/>
        </p:nvSpPr>
        <p:spPr>
          <a:xfrm>
            <a:off x="5091845" y="3346908"/>
            <a:ext cx="1596366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5091845" y="2927808"/>
            <a:ext cx="159636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点击</a:t>
            </a:r>
            <a:endParaRPr b="1" sz="26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”保存”</a:t>
            </a:r>
          </a:p>
        </p:txBody>
      </p:sp>
      <p:pic>
        <p:nvPicPr>
          <p:cNvPr id="17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147" y="2864536"/>
            <a:ext cx="4263769" cy="3362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4584" y="2538747"/>
            <a:ext cx="4691563" cy="4014172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7087540" y="1561213"/>
            <a:ext cx="4565651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7097799" y="1654925"/>
            <a:ext cx="454513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1. ContactTableViewController</a:t>
            </a:r>
          </a:p>
        </p:txBody>
      </p:sp>
      <p:sp>
        <p:nvSpPr>
          <p:cNvPr id="181" name="Shape 181"/>
          <p:cNvSpPr/>
          <p:nvPr/>
        </p:nvSpPr>
        <p:spPr>
          <a:xfrm>
            <a:off x="10449005" y="7506591"/>
            <a:ext cx="1270001" cy="1270001"/>
          </a:xfrm>
          <a:prstGeom prst="roundRect">
            <a:avLst>
              <a:gd name="adj" fmla="val 15000"/>
            </a:avLst>
          </a:prstGeom>
          <a:ln w="381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10541410" y="7769856"/>
            <a:ext cx="108519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sqlite</a:t>
            </a:r>
          </a:p>
        </p:txBody>
      </p:sp>
      <p:sp>
        <p:nvSpPr>
          <p:cNvPr id="183" name="Shape 183"/>
          <p:cNvSpPr/>
          <p:nvPr/>
        </p:nvSpPr>
        <p:spPr>
          <a:xfrm>
            <a:off x="11084005" y="6477223"/>
            <a:ext cx="1" cy="9730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794103" y="6954140"/>
            <a:ext cx="9445574" cy="237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步骤2: </a:t>
            </a:r>
            <a:r>
              <a:rPr sz="2500"/>
              <a:t>当点击”保存”时，在</a:t>
            </a: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类2</a:t>
            </a:r>
            <a:r>
              <a:rPr sz="2500"/>
              <a:t>中，</a:t>
            </a:r>
            <a:endParaRPr sz="2500"/>
          </a:p>
          <a:p>
            <a:pPr lvl="0" algn="l">
              <a:defRPr sz="1800"/>
            </a:pPr>
            <a:r>
              <a:rPr sz="2500"/>
              <a:t>2.1 添加save触发方法的逻辑</a:t>
            </a:r>
            <a:endParaRPr sz="2500"/>
          </a:p>
          <a:p>
            <a:pPr lvl="0" algn="l">
              <a:defRPr sz="1800"/>
            </a:pPr>
            <a:r>
              <a:rPr sz="2500"/>
              <a:t>      2.1.1 通过传入的contact对象是否为空，来判定是否是从编辑状态过来的； 如果contact对象为空，做插入操作；否则只做更新操作</a:t>
            </a:r>
            <a:endParaRPr sz="2500"/>
          </a:p>
        </p:txBody>
      </p:sp>
      <p:sp>
        <p:nvSpPr>
          <p:cNvPr id="185" name="Shape 185"/>
          <p:cNvSpPr/>
          <p:nvPr/>
        </p:nvSpPr>
        <p:spPr>
          <a:xfrm>
            <a:off x="692700" y="6806912"/>
            <a:ext cx="9407474" cy="2270826"/>
          </a:xfrm>
          <a:prstGeom prst="rect">
            <a:avLst/>
          </a:prstGeom>
          <a:ln w="38100">
            <a:solidFill>
              <a:srgbClr val="942192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778000" y="2336800"/>
            <a:ext cx="2426048" cy="1759695"/>
          </a:xfrm>
          <a:prstGeom prst="rect">
            <a:avLst/>
          </a:prstGeom>
          <a:ln w="381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2019473" y="2937754"/>
            <a:ext cx="1943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归档对象</a:t>
            </a:r>
          </a:p>
        </p:txBody>
      </p:sp>
      <p:sp>
        <p:nvSpPr>
          <p:cNvPr id="47" name="Shape 47"/>
          <p:cNvSpPr/>
          <p:nvPr/>
        </p:nvSpPr>
        <p:spPr>
          <a:xfrm>
            <a:off x="7645400" y="2336800"/>
            <a:ext cx="3890761" cy="1759695"/>
          </a:xfrm>
          <a:prstGeom prst="rect">
            <a:avLst/>
          </a:prstGeom>
          <a:ln w="381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626350" y="2892797"/>
            <a:ext cx="39288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归档文件(xxx.bin)</a:t>
            </a:r>
          </a:p>
        </p:txBody>
      </p:sp>
      <p:sp>
        <p:nvSpPr>
          <p:cNvPr id="49" name="Shape 49"/>
          <p:cNvSpPr/>
          <p:nvPr/>
        </p:nvSpPr>
        <p:spPr>
          <a:xfrm>
            <a:off x="4301316" y="2514600"/>
            <a:ext cx="3210075" cy="590580"/>
          </a:xfrm>
          <a:prstGeom prst="rightArrow">
            <a:avLst>
              <a:gd name="adj1" fmla="val 32000"/>
              <a:gd name="adj2" fmla="val 137628"/>
            </a:avLst>
          </a:prstGeom>
          <a:ln w="38100">
            <a:solidFill>
              <a:srgbClr val="0433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4038773" y="1618121"/>
            <a:ext cx="28575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归档／序列化</a:t>
            </a:r>
          </a:p>
        </p:txBody>
      </p:sp>
      <p:sp>
        <p:nvSpPr>
          <p:cNvPr id="51" name="Shape 51"/>
          <p:cNvSpPr/>
          <p:nvPr/>
        </p:nvSpPr>
        <p:spPr>
          <a:xfrm>
            <a:off x="4323706" y="3397279"/>
            <a:ext cx="3189637" cy="595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34" y="7344"/>
                </a:moveTo>
                <a:lnTo>
                  <a:pt x="5734" y="0"/>
                </a:lnTo>
                <a:lnTo>
                  <a:pt x="0" y="10800"/>
                </a:lnTo>
                <a:lnTo>
                  <a:pt x="5734" y="21600"/>
                </a:lnTo>
                <a:lnTo>
                  <a:pt x="5734" y="14256"/>
                </a:lnTo>
                <a:lnTo>
                  <a:pt x="21600" y="14256"/>
                </a:lnTo>
                <a:lnTo>
                  <a:pt x="21600" y="7344"/>
                </a:lnTo>
                <a:close/>
              </a:path>
            </a:pathLst>
          </a:custGeom>
          <a:ln w="38100">
            <a:solidFill>
              <a:srgbClr val="0433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4038773" y="4257387"/>
            <a:ext cx="37719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反归档／反序列化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271" y="2106824"/>
            <a:ext cx="9190258" cy="198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451" y="4930802"/>
            <a:ext cx="9772695" cy="1644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4420" y="1316379"/>
            <a:ext cx="10414757" cy="7242237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57" name="Shape 57"/>
          <p:cNvSpPr/>
          <p:nvPr/>
        </p:nvSpPr>
        <p:spPr>
          <a:xfrm>
            <a:off x="2298551" y="1466850"/>
            <a:ext cx="30101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2600"/>
                </a:solidFill>
              </a:rPr>
              <a:t>表一：person</a:t>
            </a:r>
          </a:p>
        </p:txBody>
      </p:sp>
      <p:sp>
        <p:nvSpPr>
          <p:cNvPr id="58" name="Shape 58"/>
          <p:cNvSpPr/>
          <p:nvPr/>
        </p:nvSpPr>
        <p:spPr>
          <a:xfrm>
            <a:off x="2184102" y="4186251"/>
            <a:ext cx="2934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2600"/>
                </a:solidFill>
              </a:rPr>
              <a:t>表二：details</a:t>
            </a:r>
          </a:p>
        </p:txBody>
      </p:sp>
      <p:sp>
        <p:nvSpPr>
          <p:cNvPr id="59" name="Shape 59"/>
          <p:cNvSpPr/>
          <p:nvPr/>
        </p:nvSpPr>
        <p:spPr>
          <a:xfrm>
            <a:off x="2158999" y="6905652"/>
            <a:ext cx="10287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2600"/>
                </a:solidFill>
              </a:rPr>
              <a:t>表三</a:t>
            </a:r>
          </a:p>
        </p:txBody>
      </p:sp>
      <p:sp>
        <p:nvSpPr>
          <p:cNvPr id="60" name="Shape 60"/>
          <p:cNvSpPr/>
          <p:nvPr/>
        </p:nvSpPr>
        <p:spPr>
          <a:xfrm>
            <a:off x="2158999" y="7416800"/>
            <a:ext cx="10287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2600"/>
                </a:solidFill>
              </a:rPr>
              <a:t>……</a:t>
            </a:r>
          </a:p>
        </p:txBody>
      </p:sp>
      <p:sp>
        <p:nvSpPr>
          <p:cNvPr id="61" name="Shape 61"/>
          <p:cNvSpPr/>
          <p:nvPr/>
        </p:nvSpPr>
        <p:spPr>
          <a:xfrm>
            <a:off x="1562075" y="617722"/>
            <a:ext cx="44831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433FF"/>
                </a:solidFill>
              </a:rPr>
              <a:t>数据库 personDB.db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852" y="1313757"/>
            <a:ext cx="10335798" cy="560049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6223000" y="1650999"/>
            <a:ext cx="255294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持久化存储协调器</a:t>
            </a:r>
            <a:endParaRPr b="1"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——被管理对象和数据之间的桥梁</a:t>
            </a:r>
          </a:p>
        </p:txBody>
      </p:sp>
      <p:sp>
        <p:nvSpPr>
          <p:cNvPr id="65" name="Shape 65"/>
          <p:cNvSpPr/>
          <p:nvPr/>
        </p:nvSpPr>
        <p:spPr>
          <a:xfrm>
            <a:off x="9268469" y="1308099"/>
            <a:ext cx="279678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持久化存储</a:t>
            </a:r>
            <a:endParaRPr b="1"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——管理和SQLite的实际交互</a:t>
            </a:r>
          </a:p>
        </p:txBody>
      </p:sp>
      <p:sp>
        <p:nvSpPr>
          <p:cNvPr id="66" name="Shape 66"/>
          <p:cNvSpPr/>
          <p:nvPr/>
        </p:nvSpPr>
        <p:spPr>
          <a:xfrm>
            <a:off x="9512300" y="4265421"/>
            <a:ext cx="2552949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33FF"/>
                </a:solidFill>
              </a:rPr>
              <a:t>数据库</a:t>
            </a:r>
          </a:p>
        </p:txBody>
      </p:sp>
      <p:sp>
        <p:nvSpPr>
          <p:cNvPr id="67" name="Shape 67"/>
          <p:cNvSpPr/>
          <p:nvPr/>
        </p:nvSpPr>
        <p:spPr>
          <a:xfrm>
            <a:off x="9512300" y="5789421"/>
            <a:ext cx="2552949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33FF"/>
                </a:solidFill>
              </a:rPr>
              <a:t>文件系统</a:t>
            </a:r>
          </a:p>
        </p:txBody>
      </p:sp>
      <p:sp>
        <p:nvSpPr>
          <p:cNvPr id="68" name="Shape 68"/>
          <p:cNvSpPr/>
          <p:nvPr/>
        </p:nvSpPr>
        <p:spPr>
          <a:xfrm>
            <a:off x="2407915" y="781049"/>
            <a:ext cx="255294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被管理对象上下文</a:t>
            </a:r>
            <a:endParaRPr b="1"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——增、删、改、查</a:t>
            </a:r>
          </a:p>
        </p:txBody>
      </p:sp>
      <p:sp>
        <p:nvSpPr>
          <p:cNvPr id="69" name="Shape 69"/>
          <p:cNvSpPr/>
          <p:nvPr/>
        </p:nvSpPr>
        <p:spPr>
          <a:xfrm>
            <a:off x="2286000" y="2762249"/>
            <a:ext cx="279677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被管理对象</a:t>
            </a:r>
            <a:endParaRPr b="1"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——相当于数据库中的表</a:t>
            </a:r>
          </a:p>
        </p:txBody>
      </p:sp>
      <p:sp>
        <p:nvSpPr>
          <p:cNvPr id="70" name="Shape 70"/>
          <p:cNvSpPr/>
          <p:nvPr/>
        </p:nvSpPr>
        <p:spPr>
          <a:xfrm>
            <a:off x="1866900" y="6875081"/>
            <a:ext cx="8028683" cy="1550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05694" indent="-405694" algn="l">
              <a:buSzPct val="100000"/>
              <a:buAutoNum type="arabicPeriod" startAt="1"/>
              <a:defRPr sz="1800"/>
            </a:pPr>
            <a:r>
              <a:rPr b="1" sz="23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data model(数据模型文件.xcdatamodel):相当于数据库文件; </a:t>
            </a:r>
            <a:endParaRPr b="1" sz="23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05694" indent="-405694" algn="l">
              <a:buSzPct val="100000"/>
              <a:buAutoNum type="arabicPeriod" startAt="1"/>
              <a:defRPr sz="1800"/>
            </a:pPr>
            <a:r>
              <a:rPr b="1" sz="23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数据模型对应OC中的NSManagedObjectModel(被管理的对象模型类):管理数据库中的所有“表”</a:t>
            </a:r>
          </a:p>
        </p:txBody>
      </p:sp>
      <p:sp>
        <p:nvSpPr>
          <p:cNvPr id="71" name="Shape 71"/>
          <p:cNvSpPr/>
          <p:nvPr/>
        </p:nvSpPr>
        <p:spPr>
          <a:xfrm>
            <a:off x="1987550" y="5016500"/>
            <a:ext cx="5134174" cy="1473200"/>
          </a:xfrm>
          <a:prstGeom prst="rect">
            <a:avLst/>
          </a:prstGeom>
          <a:ln w="254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2127274" y="5118099"/>
            <a:ext cx="485472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700">
                <a:latin typeface="Helvetica"/>
                <a:ea typeface="Helvetica"/>
                <a:cs typeface="Helvetica"/>
                <a:sym typeface="Helvetica"/>
              </a:rPr>
              <a:t>NSFetchRequest:</a:t>
            </a:r>
            <a:r>
              <a:rPr b="1" sz="23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相当于sql语句</a:t>
            </a:r>
          </a:p>
        </p:txBody>
      </p:sp>
      <p:sp>
        <p:nvSpPr>
          <p:cNvPr id="73" name="Shape 73"/>
          <p:cNvSpPr/>
          <p:nvPr/>
        </p:nvSpPr>
        <p:spPr>
          <a:xfrm>
            <a:off x="2101850" y="5610473"/>
            <a:ext cx="4905574" cy="767854"/>
          </a:xfrm>
          <a:prstGeom prst="rect">
            <a:avLst/>
          </a:prstGeom>
          <a:ln w="25400">
            <a:solidFill/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2359006" y="5740399"/>
            <a:ext cx="43912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700">
                <a:latin typeface="Helvetica"/>
                <a:ea typeface="Helvetica"/>
                <a:cs typeface="Helvetica"/>
                <a:sym typeface="Helvetica"/>
              </a:rPr>
              <a:t>NSPredicate:</a:t>
            </a:r>
            <a:r>
              <a:rPr b="1" sz="23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sql中where部分</a:t>
            </a:r>
          </a:p>
        </p:txBody>
      </p:sp>
      <p:sp>
        <p:nvSpPr>
          <p:cNvPr id="75" name="Shape 75"/>
          <p:cNvSpPr/>
          <p:nvPr/>
        </p:nvSpPr>
        <p:spPr>
          <a:xfrm flipV="1">
            <a:off x="3684389" y="4446862"/>
            <a:ext cx="1" cy="5569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" name="Shape 76"/>
          <p:cNvSpPr/>
          <p:nvPr/>
        </p:nvSpPr>
        <p:spPr>
          <a:xfrm>
            <a:off x="1987550" y="2110062"/>
            <a:ext cx="3393679" cy="2209801"/>
          </a:xfrm>
          <a:prstGeom prst="rect">
            <a:avLst/>
          </a:prstGeom>
          <a:ln w="381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1865560" y="7668937"/>
            <a:ext cx="7990583" cy="779590"/>
          </a:xfrm>
          <a:prstGeom prst="rect">
            <a:avLst/>
          </a:prstGeom>
          <a:ln w="381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8735" y="2137411"/>
            <a:ext cx="12927331" cy="5478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目标：</a:t>
            </a:r>
            <a:r>
              <a:rPr sz="3600"/>
              <a:t>使用Core data解决方案中的NSFetchedResultsController控制器来控制table view的数据显示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实现功能：</a:t>
            </a:r>
            <a:r>
              <a:rPr sz="3600"/>
              <a:t>好友的插入、查询、删除和更新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准备工作：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3600"/>
              <a:t>1. 创建工程，选择“User Core Data”选项</a:t>
            </a:r>
            <a:endParaRPr sz="3600"/>
          </a:p>
          <a:p>
            <a:pPr lvl="0" algn="l">
              <a:defRPr sz="1800"/>
            </a:pPr>
            <a:r>
              <a:rPr sz="3600"/>
              <a:t>2. 导入&lt;CoreData/CoreData.h&gt;</a:t>
            </a:r>
            <a:endParaRPr sz="3600"/>
          </a:p>
          <a:p>
            <a:pPr lvl="0" algn="l">
              <a:defRPr sz="1800"/>
            </a:pPr>
            <a:r>
              <a:rPr sz="3600"/>
              <a:t>3. 添加Entity(实体),并添加属性、设置属性的类型</a:t>
            </a:r>
            <a:endParaRPr sz="3600"/>
          </a:p>
          <a:p>
            <a:pPr lvl="0" algn="l">
              <a:defRPr sz="1800"/>
            </a:pPr>
            <a:r>
              <a:rPr sz="3600"/>
              <a:t>4. 创建被管理对象类(NSManagedObject)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915" y="3332051"/>
            <a:ext cx="4263768" cy="4842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3400" y="3323074"/>
            <a:ext cx="3733495" cy="310745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2036606" y="2057399"/>
            <a:ext cx="4565650" cy="670026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2046865" y="2151112"/>
            <a:ext cx="454513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1. ContactTableViewController</a:t>
            </a:r>
          </a:p>
        </p:txBody>
      </p:sp>
      <p:sp>
        <p:nvSpPr>
          <p:cNvPr id="85" name="Shape 85"/>
          <p:cNvSpPr/>
          <p:nvPr/>
        </p:nvSpPr>
        <p:spPr>
          <a:xfrm>
            <a:off x="7738906" y="2057399"/>
            <a:ext cx="4443354" cy="670026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7828698" y="2151112"/>
            <a:ext cx="426376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2. AddContactViewController</a:t>
            </a:r>
          </a:p>
        </p:txBody>
      </p:sp>
      <p:sp>
        <p:nvSpPr>
          <p:cNvPr id="87" name="Shape 87"/>
          <p:cNvSpPr/>
          <p:nvPr/>
        </p:nvSpPr>
        <p:spPr>
          <a:xfrm>
            <a:off x="1796198" y="1114474"/>
            <a:ext cx="42418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功能一：添加／插入好友记录</a:t>
            </a:r>
          </a:p>
        </p:txBody>
      </p:sp>
      <p:sp>
        <p:nvSpPr>
          <p:cNvPr id="88" name="Shape 88"/>
          <p:cNvSpPr/>
          <p:nvPr/>
        </p:nvSpPr>
        <p:spPr>
          <a:xfrm>
            <a:off x="6282964" y="3572718"/>
            <a:ext cx="1776155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9" name="Shape 89"/>
          <p:cNvSpPr/>
          <p:nvPr/>
        </p:nvSpPr>
        <p:spPr>
          <a:xfrm>
            <a:off x="6217375" y="3059266"/>
            <a:ext cx="19581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433FF"/>
                </a:solidFill>
              </a:rPr>
              <a:t>点击”+”按钮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321064" y="3179018"/>
            <a:ext cx="2610016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2" name="Shape 92"/>
          <p:cNvSpPr/>
          <p:nvPr/>
        </p:nvSpPr>
        <p:spPr>
          <a:xfrm>
            <a:off x="6321064" y="2563966"/>
            <a:ext cx="24257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433FF"/>
                </a:solidFill>
              </a:rPr>
              <a:t>点击”保存”按钮</a:t>
            </a:r>
          </a:p>
        </p:txBody>
      </p:sp>
      <p:sp>
        <p:nvSpPr>
          <p:cNvPr id="93" name="Shape 93"/>
          <p:cNvSpPr/>
          <p:nvPr/>
        </p:nvSpPr>
        <p:spPr>
          <a:xfrm>
            <a:off x="1667825" y="6618536"/>
            <a:ext cx="10065764" cy="2044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步骤1</a:t>
            </a:r>
            <a:r>
              <a:rPr sz="2500"/>
              <a:t>. </a:t>
            </a:r>
            <a:r>
              <a:rPr b="1" sz="2500">
                <a:latin typeface="Helvetica"/>
                <a:ea typeface="Helvetica"/>
                <a:cs typeface="Helvetica"/>
                <a:sym typeface="Helvetica"/>
              </a:rPr>
              <a:t>在</a:t>
            </a: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类2</a:t>
            </a:r>
            <a:r>
              <a:rPr b="1" sz="2500">
                <a:latin typeface="Helvetica"/>
                <a:ea typeface="Helvetica"/>
                <a:cs typeface="Helvetica"/>
                <a:sym typeface="Helvetica"/>
              </a:rPr>
              <a:t>中</a:t>
            </a: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，</a:t>
            </a:r>
            <a:r>
              <a:rPr sz="2500"/>
              <a:t>实现第2个类中的save点击函数</a:t>
            </a:r>
            <a:endParaRPr sz="2500"/>
          </a:p>
          <a:p>
            <a:pPr lvl="0" algn="l">
              <a:defRPr sz="1800"/>
            </a:pPr>
            <a:r>
              <a:rPr sz="2500"/>
              <a:t>1.1 从结果控制器中获取一个空的模型对象</a:t>
            </a:r>
            <a:endParaRPr sz="2500"/>
          </a:p>
          <a:p>
            <a:pPr lvl="0" algn="l">
              <a:defRPr sz="1800"/>
            </a:pPr>
            <a:r>
              <a:rPr sz="2500"/>
              <a:t>1.2 将用户输入的名字和签名赋值给该空对象</a:t>
            </a:r>
            <a:endParaRPr sz="2500"/>
          </a:p>
          <a:p>
            <a:pPr lvl="0" algn="l">
              <a:defRPr sz="1800"/>
            </a:pPr>
            <a:r>
              <a:rPr sz="2500"/>
              <a:t>1.3 使用上下文将赋值完毕的模型对象保存到数据库文件中</a:t>
            </a:r>
            <a:endParaRPr sz="2500"/>
          </a:p>
          <a:p>
            <a:pPr lvl="0" algn="l">
              <a:defRPr sz="1800"/>
            </a:pPr>
            <a:r>
              <a:rPr sz="2500"/>
              <a:t>1.4 退出当前控制器</a:t>
            </a:r>
          </a:p>
        </p:txBody>
      </p:sp>
      <p:sp>
        <p:nvSpPr>
          <p:cNvPr id="94" name="Shape 94"/>
          <p:cNvSpPr/>
          <p:nvPr/>
        </p:nvSpPr>
        <p:spPr>
          <a:xfrm>
            <a:off x="1856185" y="1703337"/>
            <a:ext cx="4443354" cy="670026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1945978" y="1797050"/>
            <a:ext cx="426376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2. AddContactViewController</a:t>
            </a:r>
          </a:p>
        </p:txBody>
      </p:sp>
      <p:sp>
        <p:nvSpPr>
          <p:cNvPr id="96" name="Shape 96"/>
          <p:cNvSpPr/>
          <p:nvPr/>
        </p:nvSpPr>
        <p:spPr>
          <a:xfrm>
            <a:off x="1503378" y="6505475"/>
            <a:ext cx="10394658" cy="2270826"/>
          </a:xfrm>
          <a:prstGeom prst="rect">
            <a:avLst/>
          </a:prstGeom>
          <a:ln w="38100">
            <a:solidFill>
              <a:srgbClr val="942192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9049197" y="3021903"/>
            <a:ext cx="3169909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1.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3600"/>
              <a:t>保存到sqlite</a:t>
            </a:r>
          </a:p>
        </p:txBody>
      </p:sp>
      <p:sp>
        <p:nvSpPr>
          <p:cNvPr id="98" name="Shape 98"/>
          <p:cNvSpPr/>
          <p:nvPr/>
        </p:nvSpPr>
        <p:spPr>
          <a:xfrm>
            <a:off x="9068247" y="2531543"/>
            <a:ext cx="3131810" cy="1628429"/>
          </a:xfrm>
          <a:prstGeom prst="roundRect">
            <a:avLst>
              <a:gd name="adj" fmla="val 18925"/>
            </a:avLst>
          </a:prstGeom>
          <a:ln w="381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606" y="2748011"/>
            <a:ext cx="4562511" cy="351492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1780508" y="906412"/>
            <a:ext cx="42418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功能一：添加／插入好友记录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9451" y="2942073"/>
            <a:ext cx="3733496" cy="310745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6321064" y="3179018"/>
            <a:ext cx="2610016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4" name="Shape 104"/>
          <p:cNvSpPr/>
          <p:nvPr/>
        </p:nvSpPr>
        <p:spPr>
          <a:xfrm>
            <a:off x="6321064" y="2563966"/>
            <a:ext cx="24257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433FF"/>
                </a:solidFill>
              </a:rPr>
              <a:t>点击”保存”按钮</a:t>
            </a:r>
          </a:p>
        </p:txBody>
      </p:sp>
      <p:sp>
        <p:nvSpPr>
          <p:cNvPr id="105" name="Shape 105"/>
          <p:cNvSpPr/>
          <p:nvPr/>
        </p:nvSpPr>
        <p:spPr>
          <a:xfrm>
            <a:off x="1667825" y="6599187"/>
            <a:ext cx="10065764" cy="2044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步骤2</a:t>
            </a:r>
            <a:r>
              <a:rPr sz="2500"/>
              <a:t>. 在</a:t>
            </a: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类1</a:t>
            </a:r>
            <a:r>
              <a:rPr sz="2500"/>
              <a:t>中，实现“结果控制器”中的四个协议方法</a:t>
            </a:r>
            <a:endParaRPr sz="2500"/>
          </a:p>
          <a:p>
            <a:pPr lvl="0" algn="l">
              <a:defRPr sz="1800"/>
            </a:pPr>
            <a:r>
              <a:rPr sz="2500"/>
              <a:t>2.1 实现针对行的监听方法(此时type为insert)</a:t>
            </a:r>
            <a:endParaRPr sz="2500"/>
          </a:p>
          <a:p>
            <a:pPr lvl="0" algn="l">
              <a:defRPr sz="1800"/>
            </a:pPr>
            <a:r>
              <a:rPr sz="2500"/>
              <a:t>2.2 实现针对section的监听方法(此时type为insert)</a:t>
            </a:r>
            <a:endParaRPr sz="2500"/>
          </a:p>
          <a:p>
            <a:pPr lvl="0" algn="l">
              <a:defRPr sz="1800"/>
            </a:pPr>
            <a:r>
              <a:rPr sz="2500"/>
              <a:t>2.3 实现“结果控制器”将要发生变化的监听方法</a:t>
            </a:r>
            <a:endParaRPr sz="2500"/>
          </a:p>
          <a:p>
            <a:pPr lvl="0" algn="l">
              <a:defRPr sz="1800"/>
            </a:pPr>
            <a:r>
              <a:rPr sz="2500"/>
              <a:t>2.4 实现“结果控制器”已经发生变化的监听方法</a:t>
            </a:r>
          </a:p>
        </p:txBody>
      </p:sp>
      <p:sp>
        <p:nvSpPr>
          <p:cNvPr id="106" name="Shape 106"/>
          <p:cNvSpPr/>
          <p:nvPr/>
        </p:nvSpPr>
        <p:spPr>
          <a:xfrm>
            <a:off x="2114522" y="1816100"/>
            <a:ext cx="4443354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2204315" y="1909812"/>
            <a:ext cx="426376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2. AddContactViewController</a:t>
            </a:r>
          </a:p>
        </p:txBody>
      </p:sp>
      <p:sp>
        <p:nvSpPr>
          <p:cNvPr id="108" name="Shape 108"/>
          <p:cNvSpPr/>
          <p:nvPr/>
        </p:nvSpPr>
        <p:spPr>
          <a:xfrm>
            <a:off x="1503378" y="6505475"/>
            <a:ext cx="10394658" cy="2270826"/>
          </a:xfrm>
          <a:prstGeom prst="rect">
            <a:avLst/>
          </a:prstGeom>
          <a:ln w="38100">
            <a:solidFill>
              <a:srgbClr val="942192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9049197" y="2806261"/>
            <a:ext cx="3169909" cy="107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2.</a:t>
            </a:r>
            <a:r>
              <a:rPr b="1" sz="32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3200"/>
              <a:t>结果控制器监听到sqlite的变化</a:t>
            </a:r>
          </a:p>
        </p:txBody>
      </p:sp>
      <p:sp>
        <p:nvSpPr>
          <p:cNvPr id="110" name="Shape 110"/>
          <p:cNvSpPr/>
          <p:nvPr/>
        </p:nvSpPr>
        <p:spPr>
          <a:xfrm>
            <a:off x="9068247" y="2531543"/>
            <a:ext cx="3131809" cy="1628429"/>
          </a:xfrm>
          <a:prstGeom prst="roundRect">
            <a:avLst>
              <a:gd name="adj" fmla="val 18925"/>
            </a:avLst>
          </a:prstGeom>
          <a:ln w="381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1686365" y="937874"/>
            <a:ext cx="42418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功能一：添加／插入好友记录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9451" y="2942073"/>
            <a:ext cx="3733496" cy="3107453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6321064" y="3179018"/>
            <a:ext cx="2610016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" name="Shape 115"/>
          <p:cNvSpPr/>
          <p:nvPr/>
        </p:nvSpPr>
        <p:spPr>
          <a:xfrm>
            <a:off x="6321064" y="2563966"/>
            <a:ext cx="24257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0433FF"/>
                </a:solidFill>
              </a:rPr>
              <a:t>点击”保存”按钮</a:t>
            </a:r>
          </a:p>
        </p:txBody>
      </p:sp>
      <p:sp>
        <p:nvSpPr>
          <p:cNvPr id="116" name="Shape 116"/>
          <p:cNvSpPr/>
          <p:nvPr/>
        </p:nvSpPr>
        <p:spPr>
          <a:xfrm>
            <a:off x="1667825" y="6794450"/>
            <a:ext cx="10065764" cy="165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步骤3</a:t>
            </a:r>
            <a:r>
              <a:rPr sz="2500"/>
              <a:t>. 在</a:t>
            </a:r>
            <a:r>
              <a:rPr b="1" sz="2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类1</a:t>
            </a:r>
            <a:r>
              <a:rPr sz="2500"/>
              <a:t>中，实现table view中的三个协议方法</a:t>
            </a:r>
            <a:endParaRPr sz="2500"/>
          </a:p>
          <a:p>
            <a:pPr lvl="0" algn="l">
              <a:defRPr sz="1800"/>
            </a:pPr>
            <a:r>
              <a:rPr sz="2500"/>
              <a:t>3.1 实现table view中返回行数的协议方法</a:t>
            </a:r>
            <a:endParaRPr sz="2500"/>
          </a:p>
          <a:p>
            <a:pPr lvl="0" algn="l">
              <a:defRPr sz="1800"/>
            </a:pPr>
            <a:r>
              <a:rPr sz="2500"/>
              <a:t>3.2 实现table view中返回section的协议方法</a:t>
            </a:r>
            <a:endParaRPr sz="2500"/>
          </a:p>
          <a:p>
            <a:pPr lvl="0" algn="l">
              <a:defRPr sz="1800"/>
            </a:pPr>
            <a:r>
              <a:rPr sz="2500"/>
              <a:t>3.3 实现table view中设置行的协议方法</a:t>
            </a:r>
          </a:p>
        </p:txBody>
      </p:sp>
      <p:sp>
        <p:nvSpPr>
          <p:cNvPr id="117" name="Shape 117"/>
          <p:cNvSpPr/>
          <p:nvPr/>
        </p:nvSpPr>
        <p:spPr>
          <a:xfrm>
            <a:off x="2114522" y="1816100"/>
            <a:ext cx="4443354" cy="67002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2204315" y="1909812"/>
            <a:ext cx="426376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2. AddContactViewController</a:t>
            </a:r>
          </a:p>
        </p:txBody>
      </p:sp>
      <p:sp>
        <p:nvSpPr>
          <p:cNvPr id="119" name="Shape 119"/>
          <p:cNvSpPr/>
          <p:nvPr/>
        </p:nvSpPr>
        <p:spPr>
          <a:xfrm>
            <a:off x="1503378" y="6505475"/>
            <a:ext cx="10394658" cy="2270826"/>
          </a:xfrm>
          <a:prstGeom prst="rect">
            <a:avLst/>
          </a:prstGeom>
          <a:ln w="38100">
            <a:solidFill>
              <a:srgbClr val="942192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9049197" y="2844104"/>
            <a:ext cx="3169909" cy="1003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2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3.</a:t>
            </a:r>
            <a:r>
              <a:rPr b="1" sz="32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3200"/>
              <a:t>更新table view界面</a:t>
            </a:r>
          </a:p>
        </p:txBody>
      </p:sp>
      <p:sp>
        <p:nvSpPr>
          <p:cNvPr id="121" name="Shape 121"/>
          <p:cNvSpPr/>
          <p:nvPr/>
        </p:nvSpPr>
        <p:spPr>
          <a:xfrm>
            <a:off x="9068247" y="2531543"/>
            <a:ext cx="3131809" cy="1628429"/>
          </a:xfrm>
          <a:prstGeom prst="roundRect">
            <a:avLst>
              <a:gd name="adj" fmla="val 18925"/>
            </a:avLst>
          </a:prstGeom>
          <a:ln w="381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796198" y="1114474"/>
            <a:ext cx="42418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功能一：添加／插入好友记录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